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sldIdLst>
    <p:sldId id="257" r:id="rId5"/>
    <p:sldId id="262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9" autoAdjust="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bstract image">
            <a:extLst>
              <a:ext uri="{FF2B5EF4-FFF2-40B4-BE49-F238E27FC236}">
                <a16:creationId xmlns:a16="http://schemas.microsoft.com/office/drawing/2014/main" id="{6D3BA21E-E6C8-4E14-8E53-C5DF567E9D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64" name="Rectangle 59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329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65" name="Rectangle 61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272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6055" y="2350017"/>
            <a:ext cx="4775075" cy="1718644"/>
          </a:xfrm>
        </p:spPr>
        <p:txBody>
          <a:bodyPr>
            <a:normAutofit/>
          </a:bodyPr>
          <a:lstStyle/>
          <a:p>
            <a:r>
              <a:rPr lang="en-US" sz="4400" dirty="0" err="1">
                <a:solidFill>
                  <a:schemeClr val="tx1"/>
                </a:solidFill>
              </a:rPr>
              <a:t>inca</a:t>
            </a:r>
            <a:r>
              <a:rPr lang="en-US" sz="4400" dirty="0">
                <a:solidFill>
                  <a:schemeClr val="tx1"/>
                </a:solidFill>
              </a:rPr>
              <a:t> </a:t>
            </a:r>
            <a:r>
              <a:rPr lang="en-US" sz="4400" dirty="0" err="1">
                <a:solidFill>
                  <a:schemeClr val="tx1"/>
                </a:solidFill>
              </a:rPr>
              <a:t>Garcilaso</a:t>
            </a:r>
            <a:r>
              <a:rPr lang="en-US" sz="4400" dirty="0">
                <a:solidFill>
                  <a:schemeClr val="tx1"/>
                </a:solidFill>
              </a:rPr>
              <a:t> de la Vega</a:t>
            </a:r>
            <a:br>
              <a:rPr lang="en-US" sz="44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(1539-1616)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6055" y="3990546"/>
            <a:ext cx="4775075" cy="559656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SN 402</a:t>
            </a:r>
          </a:p>
          <a:p>
            <a:r>
              <a:rPr lang="en-US" dirty="0">
                <a:solidFill>
                  <a:schemeClr val="tx1"/>
                </a:solidFill>
              </a:rPr>
              <a:t>10 de </a:t>
            </a:r>
            <a:r>
              <a:rPr lang="en-US" dirty="0" err="1">
                <a:solidFill>
                  <a:schemeClr val="tx1"/>
                </a:solidFill>
              </a:rPr>
              <a:t>febrero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173669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BF20A-C80D-438C-9549-43ABCE00B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4F34C-7D06-4FB9-A052-562225A9D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abstract image">
            <a:extLst>
              <a:ext uri="{FF2B5EF4-FFF2-40B4-BE49-F238E27FC236}">
                <a16:creationId xmlns:a16="http://schemas.microsoft.com/office/drawing/2014/main" id="{67BDDD3B-013E-48EE-BB00-BEDCB4D3D2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pic>
        <p:nvPicPr>
          <p:cNvPr id="5" name="Picture 4" descr="A portrait of a person&#10;&#10;Description automatically generated">
            <a:extLst>
              <a:ext uri="{FF2B5EF4-FFF2-40B4-BE49-F238E27FC236}">
                <a16:creationId xmlns:a16="http://schemas.microsoft.com/office/drawing/2014/main" id="{8ACB5AA7-DACF-41AD-A5F5-E74D783C1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5456" y="-18544"/>
            <a:ext cx="6876544" cy="687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94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EB69E-D161-4DCB-BB31-8594B4A3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219762"/>
          </a:xfrm>
        </p:spPr>
        <p:txBody>
          <a:bodyPr/>
          <a:lstStyle/>
          <a:p>
            <a:pPr algn="ctr"/>
            <a:r>
              <a:rPr lang="en-US" b="1" dirty="0"/>
              <a:t>Inca </a:t>
            </a:r>
            <a:r>
              <a:rPr lang="en-US" b="1" dirty="0" err="1"/>
              <a:t>Garcilaso</a:t>
            </a:r>
            <a:r>
              <a:rPr lang="en-US" b="1" dirty="0"/>
              <a:t> de la Vega</a:t>
            </a:r>
            <a:br>
              <a:rPr lang="en-US" b="1" dirty="0"/>
            </a:br>
            <a:r>
              <a:rPr lang="en-US" sz="1800" b="1" dirty="0"/>
              <a:t>1539-1616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E2C74-739E-4455-899A-A51459D69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862356"/>
            <a:ext cx="10058400" cy="4090388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Primer gran </a:t>
            </a:r>
            <a:r>
              <a:rPr lang="en-US" b="1" dirty="0" err="1"/>
              <a:t>escritor</a:t>
            </a:r>
            <a:r>
              <a:rPr lang="en-US" b="1" dirty="0"/>
              <a:t> </a:t>
            </a:r>
            <a:r>
              <a:rPr lang="en-US" b="1" dirty="0" err="1"/>
              <a:t>hispanoamericano</a:t>
            </a:r>
            <a:endParaRPr lang="en-US" b="1" dirty="0"/>
          </a:p>
          <a:p>
            <a:r>
              <a:rPr lang="en-US" dirty="0"/>
              <a:t>Gómez Suárez de Figueroa (</a:t>
            </a:r>
            <a:r>
              <a:rPr lang="en-US" dirty="0" err="1"/>
              <a:t>pariente</a:t>
            </a:r>
            <a:r>
              <a:rPr lang="en-US" dirty="0"/>
              <a:t> del </a:t>
            </a:r>
            <a:r>
              <a:rPr lang="en-US" dirty="0" err="1"/>
              <a:t>famoso</a:t>
            </a:r>
            <a:r>
              <a:rPr lang="en-US" dirty="0"/>
              <a:t> </a:t>
            </a:r>
            <a:r>
              <a:rPr lang="en-US" dirty="0" err="1"/>
              <a:t>escritor</a:t>
            </a:r>
            <a:r>
              <a:rPr lang="en-US" dirty="0"/>
              <a:t> </a:t>
            </a:r>
            <a:r>
              <a:rPr lang="en-US" dirty="0" err="1"/>
              <a:t>español</a:t>
            </a:r>
            <a:r>
              <a:rPr lang="en-US" dirty="0"/>
              <a:t> </a:t>
            </a:r>
            <a:r>
              <a:rPr lang="en-US" dirty="0" err="1"/>
              <a:t>toledano</a:t>
            </a:r>
            <a:r>
              <a:rPr lang="en-US" dirty="0"/>
              <a:t> </a:t>
            </a:r>
            <a:r>
              <a:rPr lang="en-US" dirty="0" err="1"/>
              <a:t>Garcilaso</a:t>
            </a:r>
            <a:r>
              <a:rPr lang="en-US" dirty="0"/>
              <a:t> de la Vega) </a:t>
            </a:r>
          </a:p>
          <a:p>
            <a:r>
              <a:rPr lang="en-US" dirty="0"/>
              <a:t>Cuzco-Perú1539 (7 </a:t>
            </a:r>
            <a:r>
              <a:rPr lang="en-US" dirty="0" err="1"/>
              <a:t>años</a:t>
            </a:r>
            <a:r>
              <a:rPr lang="en-US" dirty="0"/>
              <a:t> </a:t>
            </a:r>
            <a:r>
              <a:rPr lang="en-US" dirty="0" err="1"/>
              <a:t>después</a:t>
            </a:r>
            <a:r>
              <a:rPr lang="en-US" dirty="0"/>
              <a:t> de la </a:t>
            </a:r>
            <a:r>
              <a:rPr lang="en-US" dirty="0" err="1"/>
              <a:t>llegada</a:t>
            </a:r>
            <a:r>
              <a:rPr lang="en-US" dirty="0"/>
              <a:t> de Pizarro al Perú) – Córdoba-</a:t>
            </a:r>
            <a:r>
              <a:rPr lang="en-US" dirty="0" err="1"/>
              <a:t>España</a:t>
            </a:r>
            <a:r>
              <a:rPr lang="en-US" dirty="0"/>
              <a:t> 1616</a:t>
            </a:r>
          </a:p>
          <a:p>
            <a:r>
              <a:rPr lang="en-US" dirty="0"/>
              <a:t>Mestizo, </a:t>
            </a:r>
            <a:r>
              <a:rPr lang="en-US" dirty="0" err="1"/>
              <a:t>quechua-español</a:t>
            </a:r>
            <a:r>
              <a:rPr lang="en-US" dirty="0"/>
              <a:t>, </a:t>
            </a:r>
            <a:r>
              <a:rPr lang="en-US" dirty="0" err="1"/>
              <a:t>conocimiento</a:t>
            </a:r>
            <a:r>
              <a:rPr lang="en-US" dirty="0"/>
              <a:t> de ambas </a:t>
            </a:r>
            <a:r>
              <a:rPr lang="en-US" dirty="0" err="1"/>
              <a:t>culturas</a:t>
            </a:r>
            <a:r>
              <a:rPr lang="en-US" dirty="0"/>
              <a:t> (</a:t>
            </a:r>
            <a:r>
              <a:rPr lang="en-US" dirty="0" err="1"/>
              <a:t>incas</a:t>
            </a:r>
            <a:r>
              <a:rPr lang="en-US" dirty="0"/>
              <a:t> y </a:t>
            </a:r>
            <a:r>
              <a:rPr lang="en-US" dirty="0" err="1"/>
              <a:t>españoles</a:t>
            </a:r>
            <a:r>
              <a:rPr lang="en-US" dirty="0"/>
              <a:t>) y </a:t>
            </a:r>
            <a:r>
              <a:rPr lang="en-US" dirty="0" err="1"/>
              <a:t>lenguas</a:t>
            </a:r>
            <a:endParaRPr lang="en-US" dirty="0"/>
          </a:p>
          <a:p>
            <a:r>
              <a:rPr lang="en-US" dirty="0"/>
              <a:t>Madre, </a:t>
            </a:r>
            <a:r>
              <a:rPr lang="en-US" dirty="0" err="1"/>
              <a:t>princesa</a:t>
            </a:r>
            <a:r>
              <a:rPr lang="en-US" dirty="0"/>
              <a:t> </a:t>
            </a:r>
            <a:r>
              <a:rPr lang="en-US" dirty="0" err="1"/>
              <a:t>inca</a:t>
            </a:r>
            <a:r>
              <a:rPr lang="en-US" dirty="0"/>
              <a:t>, </a:t>
            </a:r>
            <a:r>
              <a:rPr lang="en-US" dirty="0" err="1"/>
              <a:t>Chimpu</a:t>
            </a:r>
            <a:r>
              <a:rPr lang="en-US" dirty="0"/>
              <a:t> </a:t>
            </a:r>
            <a:r>
              <a:rPr lang="en-US" dirty="0" err="1"/>
              <a:t>Ocllo</a:t>
            </a:r>
            <a:r>
              <a:rPr lang="en-US" dirty="0"/>
              <a:t>; padre noble </a:t>
            </a:r>
            <a:r>
              <a:rPr lang="en-US" dirty="0" err="1"/>
              <a:t>capitán</a:t>
            </a:r>
            <a:r>
              <a:rPr lang="en-US" dirty="0"/>
              <a:t> </a:t>
            </a:r>
            <a:r>
              <a:rPr lang="en-US" dirty="0" err="1"/>
              <a:t>español</a:t>
            </a:r>
            <a:r>
              <a:rPr lang="en-US" dirty="0"/>
              <a:t>, Sebastián </a:t>
            </a:r>
            <a:r>
              <a:rPr lang="en-US" dirty="0" err="1"/>
              <a:t>Garcilaso</a:t>
            </a:r>
            <a:r>
              <a:rPr lang="en-US" dirty="0"/>
              <a:t> de la Vega</a:t>
            </a:r>
          </a:p>
          <a:p>
            <a:r>
              <a:rPr lang="en-US" dirty="0" err="1"/>
              <a:t>Formación</a:t>
            </a:r>
            <a:r>
              <a:rPr lang="en-US" dirty="0"/>
              <a:t> </a:t>
            </a:r>
            <a:r>
              <a:rPr lang="en-US" dirty="0" err="1"/>
              <a:t>intelectual</a:t>
            </a:r>
            <a:r>
              <a:rPr lang="en-US" dirty="0"/>
              <a:t> </a:t>
            </a:r>
            <a:r>
              <a:rPr lang="en-US" dirty="0" err="1"/>
              <a:t>renacentista</a:t>
            </a:r>
            <a:r>
              <a:rPr lang="en-US" dirty="0"/>
              <a:t> </a:t>
            </a:r>
          </a:p>
          <a:p>
            <a:r>
              <a:rPr lang="en-US" dirty="0" err="1"/>
              <a:t>Obras</a:t>
            </a:r>
            <a:r>
              <a:rPr lang="en-US" dirty="0"/>
              <a:t> </a:t>
            </a:r>
            <a:r>
              <a:rPr lang="en-US" dirty="0" err="1"/>
              <a:t>principales</a:t>
            </a:r>
            <a:r>
              <a:rPr lang="en-US" dirty="0"/>
              <a:t>:</a:t>
            </a:r>
          </a:p>
          <a:p>
            <a:pPr lvl="1"/>
            <a:r>
              <a:rPr lang="en-US" i="1" dirty="0"/>
              <a:t>La </a:t>
            </a:r>
            <a:r>
              <a:rPr lang="en-US" i="1" dirty="0" err="1"/>
              <a:t>traducción</a:t>
            </a:r>
            <a:r>
              <a:rPr lang="en-US" i="1" dirty="0"/>
              <a:t> del </a:t>
            </a:r>
            <a:r>
              <a:rPr lang="en-US" i="1" dirty="0" err="1"/>
              <a:t>indio</a:t>
            </a:r>
            <a:r>
              <a:rPr lang="en-US" i="1" dirty="0"/>
              <a:t> de los </a:t>
            </a:r>
            <a:r>
              <a:rPr lang="en-US" i="1" dirty="0" err="1"/>
              <a:t>tres</a:t>
            </a:r>
            <a:r>
              <a:rPr lang="en-US" i="1" dirty="0"/>
              <a:t> </a:t>
            </a:r>
            <a:r>
              <a:rPr lang="en-US" i="1" dirty="0" err="1"/>
              <a:t>diálogos</a:t>
            </a:r>
            <a:r>
              <a:rPr lang="en-US" i="1" dirty="0"/>
              <a:t> de amor de León </a:t>
            </a:r>
            <a:r>
              <a:rPr lang="en-US" i="1" dirty="0" err="1"/>
              <a:t>Hebreo</a:t>
            </a:r>
            <a:r>
              <a:rPr lang="en-US" dirty="0"/>
              <a:t> (Madrid, 1590 / León </a:t>
            </a:r>
            <a:r>
              <a:rPr lang="en-US" dirty="0" err="1"/>
              <a:t>Hebreo-filósofo</a:t>
            </a:r>
            <a:r>
              <a:rPr lang="en-US" dirty="0"/>
              <a:t> </a:t>
            </a:r>
            <a:r>
              <a:rPr lang="en-US" dirty="0" err="1"/>
              <a:t>portugués</a:t>
            </a:r>
            <a:r>
              <a:rPr lang="en-US" dirty="0"/>
              <a:t> </a:t>
            </a:r>
            <a:r>
              <a:rPr lang="en-US" dirty="0" err="1"/>
              <a:t>judío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La Florida del Inca (Lisboa,1605 –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primera</a:t>
            </a:r>
            <a:r>
              <a:rPr lang="en-US" dirty="0"/>
              <a:t> </a:t>
            </a:r>
            <a:r>
              <a:rPr lang="en-US" dirty="0" err="1"/>
              <a:t>crónica</a:t>
            </a:r>
            <a:r>
              <a:rPr lang="en-US" dirty="0"/>
              <a:t> de </a:t>
            </a:r>
            <a:r>
              <a:rPr lang="en-US" dirty="0" err="1"/>
              <a:t>Indias</a:t>
            </a:r>
            <a:r>
              <a:rPr lang="en-US" dirty="0"/>
              <a:t>, </a:t>
            </a:r>
            <a:r>
              <a:rPr lang="en-US" dirty="0" err="1"/>
              <a:t>acerca</a:t>
            </a:r>
            <a:r>
              <a:rPr lang="en-US" dirty="0"/>
              <a:t> de la </a:t>
            </a:r>
            <a:r>
              <a:rPr lang="en-US" dirty="0" err="1"/>
              <a:t>expedición</a:t>
            </a:r>
            <a:r>
              <a:rPr lang="en-US" dirty="0"/>
              <a:t> </a:t>
            </a:r>
            <a:r>
              <a:rPr lang="en-US" dirty="0" err="1"/>
              <a:t>norteamericana</a:t>
            </a:r>
            <a:r>
              <a:rPr lang="en-US" dirty="0"/>
              <a:t> de </a:t>
            </a:r>
            <a:r>
              <a:rPr lang="en-US" dirty="0" err="1"/>
              <a:t>Hernado</a:t>
            </a:r>
            <a:r>
              <a:rPr lang="en-US" dirty="0"/>
              <a:t> de Soto)</a:t>
            </a:r>
          </a:p>
          <a:p>
            <a:pPr lvl="1"/>
            <a:r>
              <a:rPr lang="en-US" b="1" dirty="0"/>
              <a:t>Los </a:t>
            </a:r>
            <a:r>
              <a:rPr lang="en-US" b="1" dirty="0" err="1"/>
              <a:t>Comentarios</a:t>
            </a:r>
            <a:r>
              <a:rPr lang="en-US" b="1" dirty="0"/>
              <a:t> </a:t>
            </a:r>
            <a:r>
              <a:rPr lang="en-US" b="1" dirty="0" err="1"/>
              <a:t>Reales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historias</a:t>
            </a:r>
            <a:r>
              <a:rPr lang="en-US" dirty="0"/>
              <a:t> de la </a:t>
            </a:r>
            <a:r>
              <a:rPr lang="en-US" dirty="0" err="1"/>
              <a:t>civilización</a:t>
            </a:r>
            <a:r>
              <a:rPr lang="en-US" dirty="0"/>
              <a:t> </a:t>
            </a:r>
            <a:r>
              <a:rPr lang="en-US" dirty="0" err="1"/>
              <a:t>inca</a:t>
            </a:r>
            <a:r>
              <a:rPr lang="en-US" dirty="0"/>
              <a:t>)</a:t>
            </a:r>
          </a:p>
          <a:p>
            <a:r>
              <a:rPr lang="en-US" dirty="0" err="1"/>
              <a:t>Siente</a:t>
            </a:r>
            <a:r>
              <a:rPr lang="en-US" dirty="0"/>
              <a:t>/</a:t>
            </a:r>
            <a:r>
              <a:rPr lang="en-US" dirty="0" err="1"/>
              <a:t>tiene</a:t>
            </a:r>
            <a:r>
              <a:rPr lang="en-US" dirty="0"/>
              <a:t> la </a:t>
            </a:r>
            <a:r>
              <a:rPr lang="en-US" dirty="0" err="1"/>
              <a:t>autoridad</a:t>
            </a:r>
            <a:r>
              <a:rPr lang="en-US" b="1" dirty="0"/>
              <a:t> </a:t>
            </a:r>
            <a:r>
              <a:rPr lang="en-US" dirty="0"/>
              <a:t>para </a:t>
            </a:r>
            <a:r>
              <a:rPr lang="en-US" dirty="0" err="1"/>
              <a:t>corregir</a:t>
            </a:r>
            <a:r>
              <a:rPr lang="en-US" dirty="0"/>
              <a:t>  los </a:t>
            </a:r>
            <a:r>
              <a:rPr lang="en-US" dirty="0" err="1"/>
              <a:t>errores</a:t>
            </a:r>
            <a:r>
              <a:rPr lang="en-US" dirty="0"/>
              <a:t> y malas </a:t>
            </a:r>
            <a:r>
              <a:rPr lang="en-US" dirty="0" err="1"/>
              <a:t>interpretaciones</a:t>
            </a:r>
            <a:r>
              <a:rPr lang="en-US" dirty="0"/>
              <a:t> de </a:t>
            </a:r>
            <a:r>
              <a:rPr lang="en-US" dirty="0" err="1"/>
              <a:t>otros</a:t>
            </a:r>
            <a:r>
              <a:rPr lang="en-US" dirty="0"/>
              <a:t> </a:t>
            </a:r>
            <a:r>
              <a:rPr lang="en-US" dirty="0" err="1"/>
              <a:t>cronistas</a:t>
            </a:r>
            <a:r>
              <a:rPr lang="en-US" dirty="0"/>
              <a:t> </a:t>
            </a:r>
          </a:p>
          <a:p>
            <a:pPr lvl="1"/>
            <a:r>
              <a:rPr lang="en-US" b="1" dirty="0"/>
              <a:t>YO vi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dirty="0" err="1"/>
              <a:t>yo</a:t>
            </a:r>
            <a:r>
              <a:rPr lang="en-US" dirty="0"/>
              <a:t> </a:t>
            </a:r>
            <a:r>
              <a:rPr lang="en-US" dirty="0" err="1"/>
              <a:t>escuché</a:t>
            </a:r>
            <a:r>
              <a:rPr lang="en-US" dirty="0"/>
              <a:t>; </a:t>
            </a:r>
            <a:r>
              <a:rPr lang="en-US" dirty="0" err="1"/>
              <a:t>yo</a:t>
            </a:r>
            <a:r>
              <a:rPr lang="en-US" dirty="0"/>
              <a:t> </a:t>
            </a:r>
            <a:r>
              <a:rPr lang="en-US" dirty="0" err="1"/>
              <a:t>hablo</a:t>
            </a:r>
            <a:r>
              <a:rPr lang="en-US" dirty="0"/>
              <a:t> </a:t>
            </a:r>
            <a:r>
              <a:rPr lang="en-US" dirty="0" err="1"/>
              <a:t>quechua</a:t>
            </a:r>
            <a:r>
              <a:rPr lang="en-US" dirty="0"/>
              <a:t>, mi </a:t>
            </a:r>
            <a:r>
              <a:rPr lang="en-US" dirty="0" err="1"/>
              <a:t>madre</a:t>
            </a:r>
            <a:r>
              <a:rPr lang="en-US" dirty="0"/>
              <a:t>, mis </a:t>
            </a:r>
            <a:r>
              <a:rPr lang="en-US" dirty="0" err="1"/>
              <a:t>antepasados</a:t>
            </a:r>
            <a:r>
              <a:rPr lang="en-US" dirty="0"/>
              <a:t> </a:t>
            </a:r>
            <a:r>
              <a:rPr lang="en-US" dirty="0" err="1"/>
              <a:t>incas</a:t>
            </a:r>
            <a:endParaRPr lang="en-US" dirty="0"/>
          </a:p>
          <a:p>
            <a:r>
              <a:rPr lang="en-US" dirty="0" err="1"/>
              <a:t>Salió</a:t>
            </a:r>
            <a:r>
              <a:rPr lang="en-US" dirty="0"/>
              <a:t> del Cuzco </a:t>
            </a:r>
            <a:r>
              <a:rPr lang="en-US" dirty="0" err="1"/>
              <a:t>en</a:t>
            </a:r>
            <a:r>
              <a:rPr lang="en-US" dirty="0"/>
              <a:t> 1560 (20 </a:t>
            </a:r>
            <a:r>
              <a:rPr lang="en-US" dirty="0" err="1"/>
              <a:t>años</a:t>
            </a:r>
            <a:r>
              <a:rPr lang="en-US" dirty="0"/>
              <a:t> de </a:t>
            </a:r>
            <a:r>
              <a:rPr lang="en-US" dirty="0" err="1"/>
              <a:t>edad</a:t>
            </a:r>
            <a:r>
              <a:rPr lang="en-US" dirty="0"/>
              <a:t>), </a:t>
            </a:r>
            <a:r>
              <a:rPr lang="en-US" dirty="0" err="1"/>
              <a:t>escribió</a:t>
            </a:r>
            <a:r>
              <a:rPr lang="en-US" dirty="0"/>
              <a:t> </a:t>
            </a:r>
            <a:r>
              <a:rPr lang="en-US" dirty="0" err="1"/>
              <a:t>desde</a:t>
            </a:r>
            <a:r>
              <a:rPr lang="en-US" dirty="0"/>
              <a:t> </a:t>
            </a:r>
            <a:r>
              <a:rPr lang="en-US" dirty="0" err="1"/>
              <a:t>España</a:t>
            </a:r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899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DE196-0BED-4F11-8BC2-C12DEB59B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94950"/>
            <a:ext cx="10058400" cy="1107347"/>
          </a:xfrm>
        </p:spPr>
        <p:txBody>
          <a:bodyPr/>
          <a:lstStyle/>
          <a:p>
            <a:pPr algn="ctr"/>
            <a:r>
              <a:rPr lang="en-US" b="1" i="1" dirty="0"/>
              <a:t>COMENTARIOS REALES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A4405-23F7-45D8-8111-5A76708F8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1629" y="1392573"/>
            <a:ext cx="9623571" cy="4970478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/>
              <a:t>Dos </a:t>
            </a:r>
            <a:r>
              <a:rPr lang="en-US" sz="2000" b="1" dirty="0" err="1"/>
              <a:t>partes</a:t>
            </a:r>
            <a:r>
              <a:rPr lang="en-US" sz="2000" dirty="0"/>
              <a:t>: </a:t>
            </a:r>
          </a:p>
          <a:p>
            <a:pPr lvl="1"/>
            <a:r>
              <a:rPr lang="en-US" sz="2000" dirty="0"/>
              <a:t>1ra </a:t>
            </a:r>
            <a:r>
              <a:rPr lang="en-US" sz="2000" dirty="0" err="1"/>
              <a:t>parte</a:t>
            </a:r>
            <a:r>
              <a:rPr lang="en-US" sz="2000" dirty="0"/>
              <a:t> - </a:t>
            </a:r>
            <a:r>
              <a:rPr lang="en-US" sz="2000" dirty="0" err="1"/>
              <a:t>visión</a:t>
            </a:r>
            <a:r>
              <a:rPr lang="en-US" sz="2000" dirty="0"/>
              <a:t> del </a:t>
            </a:r>
            <a:r>
              <a:rPr lang="en-US" sz="2000" dirty="0" err="1"/>
              <a:t>origen</a:t>
            </a:r>
            <a:r>
              <a:rPr lang="en-US" sz="2000" dirty="0"/>
              <a:t> y </a:t>
            </a:r>
            <a:r>
              <a:rPr lang="en-US" sz="2000" dirty="0" err="1"/>
              <a:t>civilización</a:t>
            </a:r>
            <a:r>
              <a:rPr lang="en-US" sz="2000" dirty="0"/>
              <a:t> </a:t>
            </a:r>
            <a:r>
              <a:rPr lang="en-US" sz="2000" dirty="0" err="1"/>
              <a:t>incaica</a:t>
            </a:r>
            <a:r>
              <a:rPr lang="en-US" sz="2000" dirty="0"/>
              <a:t> (1609, </a:t>
            </a:r>
            <a:r>
              <a:rPr lang="en-US" sz="2000" dirty="0" err="1"/>
              <a:t>Lisboa</a:t>
            </a:r>
            <a:r>
              <a:rPr lang="en-US" sz="2000" dirty="0"/>
              <a:t>); </a:t>
            </a:r>
          </a:p>
          <a:p>
            <a:pPr lvl="1"/>
            <a:r>
              <a:rPr lang="en-US" sz="2000" dirty="0"/>
              <a:t>2da </a:t>
            </a:r>
            <a:r>
              <a:rPr lang="en-US" sz="2000" dirty="0" err="1"/>
              <a:t>parte</a:t>
            </a:r>
            <a:r>
              <a:rPr lang="en-US" sz="2000" dirty="0"/>
              <a:t> –Historia genera del Perú, </a:t>
            </a:r>
            <a:r>
              <a:rPr lang="en-US" sz="2000" dirty="0" err="1"/>
              <a:t>guerras</a:t>
            </a:r>
            <a:r>
              <a:rPr lang="en-US" sz="2000" dirty="0"/>
              <a:t> </a:t>
            </a:r>
            <a:r>
              <a:rPr lang="en-US" sz="2000" dirty="0" err="1"/>
              <a:t>civiles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la </a:t>
            </a:r>
            <a:r>
              <a:rPr lang="en-US" sz="2000" dirty="0" err="1"/>
              <a:t>conquista</a:t>
            </a:r>
            <a:r>
              <a:rPr lang="en-US" sz="2000" dirty="0"/>
              <a:t> y </a:t>
            </a:r>
            <a:r>
              <a:rPr lang="en-US" sz="2000" dirty="0" err="1"/>
              <a:t>coloniaje</a:t>
            </a:r>
            <a:r>
              <a:rPr lang="en-US" sz="2000" dirty="0"/>
              <a:t>.</a:t>
            </a:r>
          </a:p>
          <a:p>
            <a:r>
              <a:rPr lang="en-US" sz="2000" b="1" dirty="0" err="1"/>
              <a:t>Crónica</a:t>
            </a:r>
            <a:r>
              <a:rPr lang="en-US" sz="2000" b="1" dirty="0"/>
              <a:t> de </a:t>
            </a:r>
            <a:r>
              <a:rPr lang="en-US" sz="2000" b="1" dirty="0" err="1"/>
              <a:t>carácter</a:t>
            </a:r>
            <a:r>
              <a:rPr lang="en-US" sz="2000" b="1" dirty="0"/>
              <a:t> singular </a:t>
            </a:r>
          </a:p>
          <a:p>
            <a:pPr lvl="1"/>
            <a:r>
              <a:rPr lang="en-US" sz="2000" dirty="0" err="1"/>
              <a:t>Autoridad</a:t>
            </a:r>
            <a:r>
              <a:rPr lang="en-US" sz="2000" dirty="0"/>
              <a:t> para las </a:t>
            </a:r>
            <a:r>
              <a:rPr lang="en-US" sz="2000" dirty="0" err="1"/>
              <a:t>correcciones</a:t>
            </a:r>
            <a:r>
              <a:rPr lang="en-US" sz="2000" dirty="0"/>
              <a:t> a los </a:t>
            </a:r>
            <a:r>
              <a:rPr lang="en-US" sz="2000" dirty="0" err="1"/>
              <a:t>cronistas</a:t>
            </a:r>
            <a:r>
              <a:rPr lang="en-US" sz="2000" dirty="0"/>
              <a:t> </a:t>
            </a:r>
            <a:r>
              <a:rPr lang="en-US" sz="2000" dirty="0" err="1"/>
              <a:t>españoles</a:t>
            </a:r>
            <a:endParaRPr lang="en-US" sz="2000" dirty="0"/>
          </a:p>
          <a:p>
            <a:pPr lvl="1"/>
            <a:r>
              <a:rPr lang="en-US" sz="2000" dirty="0" err="1"/>
              <a:t>Anécdota</a:t>
            </a:r>
            <a:r>
              <a:rPr lang="en-US" sz="2000" dirty="0"/>
              <a:t>, </a:t>
            </a:r>
            <a:r>
              <a:rPr lang="en-US" sz="2000" dirty="0" err="1"/>
              <a:t>mito</a:t>
            </a:r>
            <a:r>
              <a:rPr lang="en-US" sz="2000" dirty="0"/>
              <a:t>, </a:t>
            </a:r>
            <a:r>
              <a:rPr lang="en-US" sz="2000" dirty="0" err="1"/>
              <a:t>fábula</a:t>
            </a:r>
            <a:r>
              <a:rPr lang="en-US" sz="2000" dirty="0"/>
              <a:t>, </a:t>
            </a:r>
            <a:r>
              <a:rPr lang="en-US" sz="2000" dirty="0" err="1"/>
              <a:t>historia</a:t>
            </a:r>
            <a:r>
              <a:rPr lang="en-US" sz="2000" dirty="0"/>
              <a:t>, valor </a:t>
            </a:r>
            <a:r>
              <a:rPr lang="en-US" sz="2000" dirty="0" err="1"/>
              <a:t>literario</a:t>
            </a:r>
            <a:endParaRPr lang="en-US" sz="2000" dirty="0"/>
          </a:p>
          <a:p>
            <a:pPr lvl="1"/>
            <a:r>
              <a:rPr lang="en-US" sz="2000" dirty="0" err="1"/>
              <a:t>Valoriza</a:t>
            </a:r>
            <a:r>
              <a:rPr lang="en-US" sz="2000" dirty="0"/>
              <a:t> </a:t>
            </a:r>
            <a:r>
              <a:rPr lang="en-US" sz="2000" dirty="0" err="1"/>
              <a:t>el</a:t>
            </a:r>
            <a:r>
              <a:rPr lang="en-US" sz="2000" dirty="0"/>
              <a:t> </a:t>
            </a:r>
            <a:r>
              <a:rPr lang="en-US" sz="2000" dirty="0" err="1"/>
              <a:t>aporte</a:t>
            </a:r>
            <a:r>
              <a:rPr lang="en-US" sz="2000" dirty="0"/>
              <a:t> de ambos </a:t>
            </a:r>
            <a:r>
              <a:rPr lang="en-US" sz="2000" dirty="0" err="1"/>
              <a:t>grupos</a:t>
            </a:r>
            <a:r>
              <a:rPr lang="en-US" sz="2000" dirty="0"/>
              <a:t> / </a:t>
            </a:r>
            <a:r>
              <a:rPr lang="en-US" sz="2000" dirty="0" err="1"/>
              <a:t>héroes</a:t>
            </a:r>
            <a:r>
              <a:rPr lang="en-US" sz="2000" dirty="0"/>
              <a:t> por ambos </a:t>
            </a:r>
            <a:r>
              <a:rPr lang="en-US" sz="2000" dirty="0" err="1"/>
              <a:t>lados</a:t>
            </a:r>
            <a:r>
              <a:rPr lang="en-US" sz="2000" dirty="0"/>
              <a:t> / </a:t>
            </a:r>
            <a:r>
              <a:rPr lang="en-US" sz="2000" dirty="0" err="1"/>
              <a:t>equilibrio</a:t>
            </a:r>
            <a:endParaRPr lang="en-US" sz="2000" dirty="0"/>
          </a:p>
          <a:p>
            <a:pPr lvl="1"/>
            <a:r>
              <a:rPr lang="en-US" sz="2000" dirty="0" err="1"/>
              <a:t>Influencia</a:t>
            </a:r>
            <a:r>
              <a:rPr lang="en-US" sz="2000" dirty="0"/>
              <a:t> de </a:t>
            </a:r>
            <a:r>
              <a:rPr lang="en-US" sz="2000" dirty="0" err="1"/>
              <a:t>conceptos</a:t>
            </a:r>
            <a:r>
              <a:rPr lang="en-US" sz="2000" dirty="0"/>
              <a:t> </a:t>
            </a:r>
            <a:r>
              <a:rPr lang="en-US" sz="2000" i="1" dirty="0" err="1"/>
              <a:t>neoplatónicos</a:t>
            </a:r>
            <a:r>
              <a:rPr lang="en-US" sz="2000" dirty="0"/>
              <a:t> (de la </a:t>
            </a:r>
            <a:r>
              <a:rPr lang="en-US" sz="2000" dirty="0" err="1"/>
              <a:t>filosofía</a:t>
            </a:r>
            <a:r>
              <a:rPr lang="en-US" sz="2000" dirty="0"/>
              <a:t> de </a:t>
            </a:r>
            <a:r>
              <a:rPr lang="en-US" sz="2000" dirty="0" err="1"/>
              <a:t>Platón</a:t>
            </a:r>
            <a:r>
              <a:rPr lang="en-US" sz="2000" dirty="0"/>
              <a:t>, </a:t>
            </a:r>
            <a:r>
              <a:rPr lang="en-US" sz="2000" dirty="0" err="1"/>
              <a:t>regeneración</a:t>
            </a:r>
            <a:r>
              <a:rPr lang="en-US" sz="2000" dirty="0"/>
              <a:t> moral, </a:t>
            </a:r>
            <a:r>
              <a:rPr lang="en-US" sz="2000" dirty="0" err="1"/>
              <a:t>estar</a:t>
            </a:r>
            <a:r>
              <a:rPr lang="en-US" sz="2000" dirty="0"/>
              <a:t> </a:t>
            </a:r>
            <a:r>
              <a:rPr lang="en-US" sz="2000" dirty="0" err="1"/>
              <a:t>cerca</a:t>
            </a:r>
            <a:r>
              <a:rPr lang="en-US" sz="2000" dirty="0"/>
              <a:t> a Dios=</a:t>
            </a:r>
            <a:r>
              <a:rPr lang="en-US" sz="2000" dirty="0" err="1"/>
              <a:t>belleza</a:t>
            </a:r>
            <a:r>
              <a:rPr lang="en-US" sz="2000" dirty="0"/>
              <a:t>)</a:t>
            </a:r>
          </a:p>
          <a:p>
            <a:pPr lvl="1"/>
            <a:r>
              <a:rPr lang="en-US" sz="2000" dirty="0" err="1"/>
              <a:t>Modelo</a:t>
            </a:r>
            <a:r>
              <a:rPr lang="en-US" sz="2000" dirty="0"/>
              <a:t> </a:t>
            </a:r>
            <a:r>
              <a:rPr lang="en-US" sz="2000" dirty="0" err="1"/>
              <a:t>clásico</a:t>
            </a:r>
            <a:r>
              <a:rPr lang="en-US" sz="2000" dirty="0"/>
              <a:t> (</a:t>
            </a:r>
            <a:r>
              <a:rPr lang="en-US" sz="2000" dirty="0" err="1"/>
              <a:t>concepción</a:t>
            </a:r>
            <a:r>
              <a:rPr lang="en-US" sz="2000" dirty="0"/>
              <a:t> </a:t>
            </a:r>
            <a:r>
              <a:rPr lang="en-US" sz="2000" dirty="0" err="1"/>
              <a:t>heróica</a:t>
            </a:r>
            <a:r>
              <a:rPr lang="en-US" sz="2000" dirty="0"/>
              <a:t> de la </a:t>
            </a:r>
            <a:r>
              <a:rPr lang="en-US" sz="2000" dirty="0" err="1"/>
              <a:t>historia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El plan armónico </a:t>
            </a:r>
            <a:r>
              <a:rPr lang="en-US" sz="2000" dirty="0" err="1"/>
              <a:t>ideado</a:t>
            </a:r>
            <a:r>
              <a:rPr lang="en-US" sz="2000" dirty="0"/>
              <a:t> (la </a:t>
            </a:r>
            <a:r>
              <a:rPr lang="en-US" sz="2000" dirty="0" err="1"/>
              <a:t>fábula</a:t>
            </a:r>
            <a:r>
              <a:rPr lang="en-US" sz="2000" dirty="0"/>
              <a:t>) se </a:t>
            </a:r>
            <a:r>
              <a:rPr lang="en-US" sz="2000" dirty="0" err="1"/>
              <a:t>rompe</a:t>
            </a:r>
            <a:r>
              <a:rPr lang="en-US" sz="2000" dirty="0"/>
              <a:t> con la </a:t>
            </a:r>
            <a:r>
              <a:rPr lang="en-US" sz="2000" dirty="0" err="1"/>
              <a:t>violenta</a:t>
            </a:r>
            <a:r>
              <a:rPr lang="en-US" sz="2000" dirty="0"/>
              <a:t> </a:t>
            </a:r>
            <a:r>
              <a:rPr lang="en-US" sz="2000" dirty="0" err="1"/>
              <a:t>realidad</a:t>
            </a:r>
            <a:r>
              <a:rPr lang="en-US" sz="2000" dirty="0"/>
              <a:t> de la Conquista (la </a:t>
            </a:r>
            <a:r>
              <a:rPr lang="en-US" sz="2000" dirty="0" err="1"/>
              <a:t>historia</a:t>
            </a:r>
            <a:r>
              <a:rPr lang="en-US" sz="2000" dirty="0"/>
              <a:t>)</a:t>
            </a:r>
          </a:p>
          <a:p>
            <a:pPr lvl="1"/>
            <a:r>
              <a:rPr lang="en-US" sz="2000" dirty="0" err="1"/>
              <a:t>Intrahistoria</a:t>
            </a:r>
            <a:r>
              <a:rPr lang="en-US" sz="2000" dirty="0"/>
              <a:t> (Miguel de Unamuno) – “</a:t>
            </a:r>
            <a:r>
              <a:rPr lang="es-ES" sz="2000" dirty="0">
                <a:solidFill>
                  <a:srgbClr val="000000"/>
                </a:solidFill>
              </a:rPr>
              <a:t>v</a:t>
            </a:r>
            <a:r>
              <a:rPr lang="es-ES" sz="2000" b="0" i="0" u="none" strike="noStrike" dirty="0">
                <a:solidFill>
                  <a:srgbClr val="000000"/>
                </a:solidFill>
                <a:effectLst/>
              </a:rPr>
              <a:t>ida tradicional, que sirve de fondo permanente a la historia cambiante y visible” (Real Academia)</a:t>
            </a:r>
            <a:endParaRPr lang="en-US" sz="2000" dirty="0"/>
          </a:p>
          <a:p>
            <a:pPr lvl="1"/>
            <a:r>
              <a:rPr lang="en-US" sz="2000" dirty="0" err="1"/>
              <a:t>Apología</a:t>
            </a:r>
            <a:r>
              <a:rPr lang="en-US" sz="2000" dirty="0"/>
              <a:t> de los </a:t>
            </a:r>
            <a:r>
              <a:rPr lang="en-US" sz="2000" dirty="0" err="1"/>
              <a:t>incas</a:t>
            </a:r>
            <a:r>
              <a:rPr lang="en-US" sz="2000" dirty="0"/>
              <a:t> (</a:t>
            </a:r>
            <a:r>
              <a:rPr lang="en-US" sz="2000" dirty="0" err="1"/>
              <a:t>defensa</a:t>
            </a:r>
            <a:r>
              <a:rPr lang="en-US" sz="2000" dirty="0"/>
              <a:t> </a:t>
            </a:r>
            <a:r>
              <a:rPr lang="en-US" sz="2000" dirty="0" err="1"/>
              <a:t>oficial</a:t>
            </a:r>
            <a:r>
              <a:rPr lang="en-US" sz="2000" dirty="0"/>
              <a:t> de una </a:t>
            </a:r>
            <a:r>
              <a:rPr lang="en-US" sz="2000" dirty="0" err="1"/>
              <a:t>opinión</a:t>
            </a:r>
            <a:r>
              <a:rPr lang="en-US" sz="2000" dirty="0"/>
              <a:t>, </a:t>
            </a:r>
            <a:r>
              <a:rPr lang="en-US" sz="2000" dirty="0" err="1"/>
              <a:t>posición</a:t>
            </a:r>
            <a:r>
              <a:rPr lang="en-US" sz="2000" dirty="0"/>
              <a:t> o </a:t>
            </a:r>
            <a:r>
              <a:rPr lang="en-US" sz="2000" dirty="0" err="1"/>
              <a:t>acción</a:t>
            </a:r>
            <a:r>
              <a:rPr lang="en-US" sz="2000" dirty="0"/>
              <a:t>)</a:t>
            </a:r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324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6F984-01A9-456F-8840-9C2ADE203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3006"/>
            <a:ext cx="10058400" cy="1191236"/>
          </a:xfrm>
        </p:spPr>
        <p:txBody>
          <a:bodyPr/>
          <a:lstStyle/>
          <a:p>
            <a:pPr algn="ctr"/>
            <a:r>
              <a:rPr lang="en-US" b="1" i="1" dirty="0" err="1"/>
              <a:t>Comentarios</a:t>
            </a:r>
            <a:r>
              <a:rPr lang="en-US" b="1" i="1" dirty="0"/>
              <a:t> </a:t>
            </a:r>
            <a:r>
              <a:rPr lang="en-US" b="1" i="1" dirty="0" err="1"/>
              <a:t>reales</a:t>
            </a:r>
            <a:r>
              <a:rPr lang="en-US" b="1" i="1" dirty="0"/>
              <a:t> de los </a:t>
            </a:r>
            <a:r>
              <a:rPr lang="en-US" b="1" i="1" dirty="0" err="1"/>
              <a:t>incas</a:t>
            </a:r>
            <a:endParaRPr lang="en-US" b="1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4846B-0CCE-41C8-B3DC-31BCC05AF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644242"/>
            <a:ext cx="10058400" cy="43085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/>
              <a:t>Proemio</a:t>
            </a:r>
            <a:r>
              <a:rPr lang="en-US" b="1" dirty="0"/>
              <a:t> al lector</a:t>
            </a:r>
            <a:r>
              <a:rPr lang="en-US" dirty="0"/>
              <a:t> (p.</a:t>
            </a:r>
            <a:r>
              <a:rPr lang="en-US" i="1" dirty="0"/>
              <a:t> 68-69)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“Como natural de la ciudad del Cuzco, que </a:t>
            </a:r>
            <a:r>
              <a:rPr lang="en-US" dirty="0" err="1"/>
              <a:t>fue</a:t>
            </a:r>
            <a:r>
              <a:rPr lang="en-US" dirty="0"/>
              <a:t> </a:t>
            </a:r>
            <a:r>
              <a:rPr lang="en-US" dirty="0" err="1"/>
              <a:t>otra</a:t>
            </a:r>
            <a:r>
              <a:rPr lang="en-US" dirty="0"/>
              <a:t> Roma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aquel</a:t>
            </a:r>
            <a:r>
              <a:rPr lang="en-US" dirty="0"/>
              <a:t> </a:t>
            </a:r>
            <a:r>
              <a:rPr lang="en-US" dirty="0" err="1"/>
              <a:t>Imperio</a:t>
            </a:r>
            <a:r>
              <a:rPr lang="en-US" dirty="0"/>
              <a:t>, </a:t>
            </a:r>
            <a:r>
              <a:rPr lang="en-US" b="1" dirty="0" err="1"/>
              <a:t>tengo</a:t>
            </a:r>
            <a:r>
              <a:rPr lang="en-US" b="1" dirty="0"/>
              <a:t> </a:t>
            </a:r>
            <a:r>
              <a:rPr lang="en-US" b="1" dirty="0" err="1"/>
              <a:t>más</a:t>
            </a:r>
            <a:r>
              <a:rPr lang="en-US" b="1" dirty="0"/>
              <a:t> </a:t>
            </a:r>
            <a:r>
              <a:rPr lang="en-US" b="1" dirty="0" err="1"/>
              <a:t>larga</a:t>
            </a:r>
            <a:r>
              <a:rPr lang="en-US" b="1" dirty="0"/>
              <a:t> y </a:t>
            </a:r>
            <a:r>
              <a:rPr lang="en-US" b="1" dirty="0" err="1"/>
              <a:t>clara</a:t>
            </a:r>
            <a:r>
              <a:rPr lang="en-US" b="1" dirty="0"/>
              <a:t> </a:t>
            </a:r>
            <a:r>
              <a:rPr lang="en-US" b="1" dirty="0" err="1"/>
              <a:t>noticia</a:t>
            </a:r>
            <a:r>
              <a:rPr lang="en-US" b="1" dirty="0"/>
              <a:t> </a:t>
            </a:r>
            <a:r>
              <a:rPr lang="en-US" dirty="0"/>
              <a:t>que la que hasta </a:t>
            </a:r>
            <a:r>
              <a:rPr lang="en-US" dirty="0" err="1"/>
              <a:t>ahora</a:t>
            </a:r>
            <a:r>
              <a:rPr lang="en-US" dirty="0"/>
              <a:t> los </a:t>
            </a:r>
            <a:r>
              <a:rPr lang="en-US" dirty="0" err="1"/>
              <a:t>escritos</a:t>
            </a:r>
            <a:r>
              <a:rPr lang="en-US" dirty="0"/>
              <a:t> </a:t>
            </a:r>
            <a:r>
              <a:rPr lang="en-US" dirty="0" err="1"/>
              <a:t>han</a:t>
            </a:r>
            <a:r>
              <a:rPr lang="en-US" dirty="0"/>
              <a:t> dado.” (</a:t>
            </a:r>
            <a:r>
              <a:rPr lang="en-US" dirty="0" err="1"/>
              <a:t>líneas</a:t>
            </a:r>
            <a:r>
              <a:rPr lang="en-US" dirty="0"/>
              <a:t> 4-5)</a:t>
            </a:r>
          </a:p>
          <a:p>
            <a:pPr marL="0" indent="0">
              <a:buNone/>
            </a:pPr>
            <a:r>
              <a:rPr lang="en-US" dirty="0"/>
              <a:t>“…. Mi </a:t>
            </a:r>
            <a:r>
              <a:rPr lang="en-US" dirty="0" err="1"/>
              <a:t>intención</a:t>
            </a:r>
            <a:r>
              <a:rPr lang="en-US" dirty="0"/>
              <a:t> no es </a:t>
            </a:r>
            <a:r>
              <a:rPr lang="en-US" dirty="0" err="1"/>
              <a:t>contradecirles</a:t>
            </a:r>
            <a:r>
              <a:rPr lang="en-US" dirty="0"/>
              <a:t>, </a:t>
            </a:r>
            <a:r>
              <a:rPr lang="en-US" dirty="0" err="1"/>
              <a:t>sino</a:t>
            </a:r>
            <a:r>
              <a:rPr lang="en-US" dirty="0"/>
              <a:t> </a:t>
            </a:r>
            <a:r>
              <a:rPr lang="en-US" dirty="0" err="1"/>
              <a:t>servirles</a:t>
            </a:r>
            <a:r>
              <a:rPr lang="en-US" dirty="0"/>
              <a:t> de </a:t>
            </a:r>
            <a:r>
              <a:rPr lang="en-US" b="1" dirty="0" err="1"/>
              <a:t>comento</a:t>
            </a:r>
            <a:r>
              <a:rPr lang="en-US" b="1" dirty="0"/>
              <a:t> y </a:t>
            </a:r>
            <a:r>
              <a:rPr lang="en-US" b="1" dirty="0" err="1"/>
              <a:t>glosa</a:t>
            </a:r>
            <a:r>
              <a:rPr lang="en-US" b="1" dirty="0"/>
              <a:t> y de </a:t>
            </a:r>
            <a:r>
              <a:rPr lang="en-US" b="1" dirty="0" err="1"/>
              <a:t>intérprete</a:t>
            </a:r>
            <a:r>
              <a:rPr lang="en-US" b="1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muchos</a:t>
            </a:r>
            <a:r>
              <a:rPr lang="en-US" dirty="0"/>
              <a:t> </a:t>
            </a:r>
            <a:r>
              <a:rPr lang="en-US" dirty="0" err="1"/>
              <a:t>vocablos</a:t>
            </a:r>
            <a:r>
              <a:rPr lang="en-US" dirty="0"/>
              <a:t> </a:t>
            </a:r>
            <a:r>
              <a:rPr lang="en-US" dirty="0" err="1"/>
              <a:t>indios</a:t>
            </a:r>
            <a:r>
              <a:rPr lang="en-US" dirty="0"/>
              <a:t>…” (</a:t>
            </a:r>
            <a:r>
              <a:rPr lang="en-US" dirty="0" err="1"/>
              <a:t>líneas</a:t>
            </a:r>
            <a:r>
              <a:rPr lang="en-US" dirty="0"/>
              <a:t> 16-17)</a:t>
            </a:r>
          </a:p>
          <a:p>
            <a:pPr marL="0" indent="0">
              <a:buNone/>
            </a:pPr>
            <a:r>
              <a:rPr lang="en-US" b="1" dirty="0"/>
              <a:t>El </a:t>
            </a:r>
            <a:r>
              <a:rPr lang="en-US" b="1" dirty="0" err="1"/>
              <a:t>origen</a:t>
            </a:r>
            <a:r>
              <a:rPr lang="en-US" b="1" dirty="0"/>
              <a:t> de los </a:t>
            </a:r>
            <a:r>
              <a:rPr lang="en-US" b="1" dirty="0" err="1"/>
              <a:t>incas</a:t>
            </a:r>
            <a:r>
              <a:rPr lang="en-US" b="1" dirty="0"/>
              <a:t> y </a:t>
            </a:r>
            <a:r>
              <a:rPr lang="en-US" b="1" dirty="0" err="1"/>
              <a:t>reyes</a:t>
            </a:r>
            <a:r>
              <a:rPr lang="en-US" b="1" dirty="0"/>
              <a:t> del Perú </a:t>
            </a:r>
            <a:r>
              <a:rPr lang="en-US" dirty="0"/>
              <a:t>(p. 69) – la </a:t>
            </a:r>
            <a:r>
              <a:rPr lang="en-US" dirty="0" err="1"/>
              <a:t>historia</a:t>
            </a:r>
            <a:r>
              <a:rPr lang="en-US" dirty="0"/>
              <a:t> los </a:t>
            </a:r>
            <a:r>
              <a:rPr lang="en-US" dirty="0" err="1"/>
              <a:t>hijos</a:t>
            </a:r>
            <a:r>
              <a:rPr lang="en-US" dirty="0"/>
              <a:t> del </a:t>
            </a:r>
            <a:r>
              <a:rPr lang="en-US" dirty="0" err="1"/>
              <a:t>dios</a:t>
            </a:r>
            <a:r>
              <a:rPr lang="en-US" dirty="0"/>
              <a:t>-padre Sol, los </a:t>
            </a:r>
            <a:r>
              <a:rPr lang="en-US" dirty="0" err="1"/>
              <a:t>hermanos</a:t>
            </a:r>
            <a:r>
              <a:rPr lang="en-US" dirty="0"/>
              <a:t> Manco Capac y Mama </a:t>
            </a:r>
            <a:r>
              <a:rPr lang="en-US" dirty="0" err="1"/>
              <a:t>Ocllo</a:t>
            </a:r>
            <a:r>
              <a:rPr lang="en-US" dirty="0"/>
              <a:t> que </a:t>
            </a:r>
            <a:r>
              <a:rPr lang="en-US" dirty="0" err="1"/>
              <a:t>salieron</a:t>
            </a:r>
            <a:r>
              <a:rPr lang="en-US" dirty="0"/>
              <a:t> del </a:t>
            </a:r>
            <a:r>
              <a:rPr lang="en-US" dirty="0" err="1"/>
              <a:t>lago</a:t>
            </a:r>
            <a:r>
              <a:rPr lang="en-US" dirty="0"/>
              <a:t> Titicaca con una barra de </a:t>
            </a:r>
            <a:r>
              <a:rPr lang="en-US" dirty="0" err="1"/>
              <a:t>oro</a:t>
            </a:r>
            <a:endParaRPr lang="en-US" dirty="0"/>
          </a:p>
          <a:p>
            <a:pPr marL="0" indent="0">
              <a:buNone/>
            </a:pPr>
            <a:r>
              <a:rPr lang="en-US" b="1" dirty="0" err="1"/>
              <a:t>Protestación</a:t>
            </a:r>
            <a:r>
              <a:rPr lang="en-US" b="1" dirty="0"/>
              <a:t> del </a:t>
            </a:r>
            <a:r>
              <a:rPr lang="en-US" b="1" dirty="0" err="1"/>
              <a:t>autor</a:t>
            </a:r>
            <a:r>
              <a:rPr lang="en-US" b="1" dirty="0"/>
              <a:t> </a:t>
            </a:r>
            <a:r>
              <a:rPr lang="en-US" b="1" dirty="0" err="1"/>
              <a:t>sobre</a:t>
            </a:r>
            <a:r>
              <a:rPr lang="en-US" b="1" dirty="0"/>
              <a:t> la </a:t>
            </a:r>
            <a:r>
              <a:rPr lang="en-US" b="1" dirty="0" err="1"/>
              <a:t>historia</a:t>
            </a:r>
            <a:r>
              <a:rPr lang="en-US" b="1" dirty="0"/>
              <a:t> </a:t>
            </a:r>
            <a:r>
              <a:rPr lang="en-US" dirty="0"/>
              <a:t>(p. 71-73) – </a:t>
            </a:r>
            <a:r>
              <a:rPr lang="en-US" dirty="0" err="1"/>
              <a:t>Sólo</a:t>
            </a:r>
            <a:r>
              <a:rPr lang="en-US" dirty="0"/>
              <a:t> </a:t>
            </a:r>
            <a:r>
              <a:rPr lang="en-US" dirty="0" err="1"/>
              <a:t>serviré</a:t>
            </a:r>
            <a:r>
              <a:rPr lang="en-US" dirty="0"/>
              <a:t> de </a:t>
            </a:r>
            <a:r>
              <a:rPr lang="en-US" dirty="0" err="1"/>
              <a:t>comento</a:t>
            </a:r>
            <a:r>
              <a:rPr lang="en-US" dirty="0"/>
              <a:t> para </a:t>
            </a:r>
            <a:r>
              <a:rPr lang="en-US" dirty="0" err="1"/>
              <a:t>declarar</a:t>
            </a:r>
            <a:r>
              <a:rPr lang="en-US" dirty="0"/>
              <a:t> y </a:t>
            </a:r>
            <a:r>
              <a:rPr lang="en-US" dirty="0" err="1"/>
              <a:t>ampliar</a:t>
            </a:r>
            <a:r>
              <a:rPr lang="en-US" dirty="0"/>
              <a:t> </a:t>
            </a:r>
            <a:r>
              <a:rPr lang="en-US" dirty="0" err="1"/>
              <a:t>muchas</a:t>
            </a:r>
            <a:r>
              <a:rPr lang="en-US" dirty="0"/>
              <a:t> </a:t>
            </a:r>
            <a:r>
              <a:rPr lang="en-US" dirty="0" err="1"/>
              <a:t>cosas</a:t>
            </a:r>
            <a:r>
              <a:rPr lang="en-US" dirty="0"/>
              <a:t> que </a:t>
            </a:r>
            <a:r>
              <a:rPr lang="en-US" dirty="0" err="1"/>
              <a:t>ellos</a:t>
            </a:r>
            <a:r>
              <a:rPr lang="en-US" dirty="0"/>
              <a:t> </a:t>
            </a:r>
            <a:r>
              <a:rPr lang="en-US" dirty="0" err="1"/>
              <a:t>asomaron</a:t>
            </a:r>
            <a:r>
              <a:rPr lang="en-US" dirty="0"/>
              <a:t> a </a:t>
            </a:r>
            <a:r>
              <a:rPr lang="en-US" dirty="0" err="1"/>
              <a:t>decir</a:t>
            </a:r>
            <a:r>
              <a:rPr lang="en-US" dirty="0"/>
              <a:t>, y las </a:t>
            </a:r>
            <a:r>
              <a:rPr lang="en-US" dirty="0" err="1"/>
              <a:t>dejaron</a:t>
            </a:r>
            <a:r>
              <a:rPr lang="en-US" dirty="0"/>
              <a:t> </a:t>
            </a:r>
            <a:r>
              <a:rPr lang="en-US" dirty="0" err="1"/>
              <a:t>imperfectas</a:t>
            </a:r>
            <a:r>
              <a:rPr lang="en-US" dirty="0"/>
              <a:t>, por </a:t>
            </a:r>
            <a:r>
              <a:rPr lang="en-US" dirty="0" err="1"/>
              <a:t>haberles</a:t>
            </a:r>
            <a:r>
              <a:rPr lang="en-US" dirty="0"/>
              <a:t> </a:t>
            </a:r>
            <a:r>
              <a:rPr lang="en-US" dirty="0" err="1"/>
              <a:t>faltado</a:t>
            </a:r>
            <a:r>
              <a:rPr lang="en-US" dirty="0"/>
              <a:t> </a:t>
            </a:r>
            <a:r>
              <a:rPr lang="en-US" dirty="0" err="1"/>
              <a:t>relación</a:t>
            </a:r>
            <a:r>
              <a:rPr lang="en-US" dirty="0"/>
              <a:t> entera. (53-54)</a:t>
            </a:r>
          </a:p>
          <a:p>
            <a:pPr marL="0" indent="0">
              <a:buNone/>
            </a:pPr>
            <a:r>
              <a:rPr lang="en-US" b="1" dirty="0"/>
              <a:t>La Fortaleza del Cuzco: </a:t>
            </a:r>
            <a:r>
              <a:rPr lang="en-US" b="1" dirty="0" err="1"/>
              <a:t>el</a:t>
            </a:r>
            <a:r>
              <a:rPr lang="en-US" b="1" dirty="0"/>
              <a:t> </a:t>
            </a:r>
            <a:r>
              <a:rPr lang="en-US" b="1" dirty="0" err="1"/>
              <a:t>grandor</a:t>
            </a:r>
            <a:r>
              <a:rPr lang="en-US" b="1" dirty="0"/>
              <a:t> de sus </a:t>
            </a:r>
            <a:r>
              <a:rPr lang="en-US" b="1" dirty="0" err="1"/>
              <a:t>piedras</a:t>
            </a:r>
            <a:r>
              <a:rPr lang="en-US" b="1" dirty="0"/>
              <a:t> </a:t>
            </a:r>
            <a:r>
              <a:rPr lang="en-US" dirty="0"/>
              <a:t>(p. 73-74) “…causa </a:t>
            </a:r>
            <a:r>
              <a:rPr lang="en-US" dirty="0" err="1"/>
              <a:t>admiración</a:t>
            </a:r>
            <a:r>
              <a:rPr lang="en-US" dirty="0"/>
              <a:t> </a:t>
            </a:r>
            <a:r>
              <a:rPr lang="en-US" dirty="0" err="1"/>
              <a:t>imaginar</a:t>
            </a:r>
            <a:r>
              <a:rPr lang="en-US" dirty="0"/>
              <a:t> </a:t>
            </a:r>
            <a:r>
              <a:rPr lang="en-US" dirty="0" err="1"/>
              <a:t>cómo</a:t>
            </a:r>
            <a:r>
              <a:rPr lang="en-US" dirty="0"/>
              <a:t> las </a:t>
            </a:r>
            <a:r>
              <a:rPr lang="en-US" dirty="0" err="1"/>
              <a:t>pudieron</a:t>
            </a:r>
            <a:r>
              <a:rPr lang="en-US" dirty="0"/>
              <a:t> </a:t>
            </a:r>
            <a:r>
              <a:rPr lang="en-US" dirty="0" err="1"/>
              <a:t>cortar</a:t>
            </a:r>
            <a:r>
              <a:rPr lang="en-US" dirty="0"/>
              <a:t> de las </a:t>
            </a:r>
            <a:r>
              <a:rPr lang="en-US" dirty="0" err="1"/>
              <a:t>canteras</a:t>
            </a:r>
            <a:r>
              <a:rPr lang="en-US" dirty="0"/>
              <a:t> de </a:t>
            </a:r>
            <a:r>
              <a:rPr lang="en-US" dirty="0" err="1"/>
              <a:t>donde</a:t>
            </a:r>
            <a:r>
              <a:rPr lang="en-US" dirty="0"/>
              <a:t> se </a:t>
            </a:r>
            <a:r>
              <a:rPr lang="en-US" dirty="0" err="1"/>
              <a:t>sacaron</a:t>
            </a:r>
            <a:r>
              <a:rPr lang="en-US" dirty="0"/>
              <a:t>…” (10-11) (se </a:t>
            </a:r>
            <a:r>
              <a:rPr lang="en-US" dirty="0" err="1"/>
              <a:t>refiere</a:t>
            </a:r>
            <a:r>
              <a:rPr lang="en-US" dirty="0"/>
              <a:t> a las </a:t>
            </a:r>
            <a:r>
              <a:rPr lang="en-US" dirty="0" err="1"/>
              <a:t>enormes</a:t>
            </a:r>
            <a:r>
              <a:rPr lang="en-US" dirty="0"/>
              <a:t> </a:t>
            </a:r>
            <a:r>
              <a:rPr lang="en-US" dirty="0" err="1"/>
              <a:t>piedras</a:t>
            </a:r>
            <a:r>
              <a:rPr lang="en-US" dirty="0"/>
              <a:t> para la </a:t>
            </a:r>
            <a:r>
              <a:rPr lang="en-US" dirty="0" err="1"/>
              <a:t>construcción</a:t>
            </a:r>
            <a:r>
              <a:rPr lang="en-US" dirty="0"/>
              <a:t> de la ciudad) </a:t>
            </a:r>
            <a:r>
              <a:rPr lang="en-US" dirty="0" err="1"/>
              <a:t>saycusa</a:t>
            </a:r>
            <a:r>
              <a:rPr lang="en-US" dirty="0"/>
              <a:t>=</a:t>
            </a:r>
            <a:r>
              <a:rPr lang="en-US" dirty="0" err="1"/>
              <a:t>cansada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La </a:t>
            </a:r>
            <a:r>
              <a:rPr lang="en-US" b="1" dirty="0" err="1"/>
              <a:t>piedra</a:t>
            </a:r>
            <a:r>
              <a:rPr lang="en-US" b="1" dirty="0"/>
              <a:t> </a:t>
            </a:r>
            <a:r>
              <a:rPr lang="en-US" b="1" dirty="0" err="1"/>
              <a:t>cansada</a:t>
            </a:r>
            <a:r>
              <a:rPr lang="en-US" b="1" dirty="0"/>
              <a:t> </a:t>
            </a:r>
            <a:r>
              <a:rPr lang="en-US" dirty="0"/>
              <a:t>(p. 74-75) - ….</a:t>
            </a:r>
            <a:r>
              <a:rPr lang="en-US" dirty="0" err="1"/>
              <a:t>dicen</a:t>
            </a:r>
            <a:r>
              <a:rPr lang="en-US" dirty="0"/>
              <a:t> los </a:t>
            </a:r>
            <a:r>
              <a:rPr lang="en-US" dirty="0" err="1"/>
              <a:t>indios</a:t>
            </a:r>
            <a:r>
              <a:rPr lang="en-US" dirty="0"/>
              <a:t> que del </a:t>
            </a:r>
            <a:r>
              <a:rPr lang="en-US" dirty="0" err="1"/>
              <a:t>mucho</a:t>
            </a:r>
            <a:r>
              <a:rPr lang="en-US" dirty="0"/>
              <a:t> </a:t>
            </a:r>
            <a:r>
              <a:rPr lang="en-US" dirty="0" err="1"/>
              <a:t>trabajo</a:t>
            </a:r>
            <a:r>
              <a:rPr lang="en-US" dirty="0"/>
              <a:t> que </a:t>
            </a:r>
            <a:r>
              <a:rPr lang="en-US" dirty="0" err="1"/>
              <a:t>pasó</a:t>
            </a:r>
            <a:r>
              <a:rPr lang="en-US" dirty="0"/>
              <a:t> por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camino</a:t>
            </a:r>
            <a:r>
              <a:rPr lang="en-US" dirty="0"/>
              <a:t>, hasta </a:t>
            </a:r>
            <a:r>
              <a:rPr lang="en-US" dirty="0" err="1"/>
              <a:t>llegar</a:t>
            </a:r>
            <a:r>
              <a:rPr lang="en-US" dirty="0"/>
              <a:t> </a:t>
            </a:r>
            <a:r>
              <a:rPr lang="en-US" dirty="0" err="1"/>
              <a:t>allí</a:t>
            </a:r>
            <a:r>
              <a:rPr lang="en-US" dirty="0"/>
              <a:t>, </a:t>
            </a:r>
            <a:r>
              <a:rPr lang="en-US" b="1" dirty="0"/>
              <a:t>se </a:t>
            </a:r>
            <a:r>
              <a:rPr lang="en-US" b="1" dirty="0" err="1"/>
              <a:t>cansó</a:t>
            </a:r>
            <a:r>
              <a:rPr lang="en-US" b="1" dirty="0"/>
              <a:t> y </a:t>
            </a:r>
            <a:r>
              <a:rPr lang="en-US" b="1" dirty="0" err="1"/>
              <a:t>lloró</a:t>
            </a:r>
            <a:r>
              <a:rPr lang="en-US" b="1" dirty="0"/>
              <a:t> </a:t>
            </a:r>
            <a:r>
              <a:rPr lang="en-US" b="1" dirty="0" err="1"/>
              <a:t>sangre</a:t>
            </a:r>
            <a:r>
              <a:rPr lang="en-US" dirty="0"/>
              <a:t>, y que no </a:t>
            </a:r>
            <a:r>
              <a:rPr lang="en-US" dirty="0" err="1"/>
              <a:t>pudo</a:t>
            </a:r>
            <a:r>
              <a:rPr lang="en-US" dirty="0"/>
              <a:t> </a:t>
            </a:r>
            <a:r>
              <a:rPr lang="en-US" dirty="0" err="1"/>
              <a:t>llegar</a:t>
            </a:r>
            <a:r>
              <a:rPr lang="en-US" dirty="0"/>
              <a:t> al </a:t>
            </a:r>
            <a:r>
              <a:rPr lang="en-US" dirty="0" err="1"/>
              <a:t>edificio</a:t>
            </a:r>
            <a:r>
              <a:rPr lang="en-US" dirty="0"/>
              <a:t> (</a:t>
            </a:r>
            <a:r>
              <a:rPr lang="en-US" dirty="0" err="1"/>
              <a:t>líneas</a:t>
            </a:r>
            <a:r>
              <a:rPr lang="en-US" dirty="0"/>
              <a:t> 2-4)  - </a:t>
            </a:r>
            <a:r>
              <a:rPr lang="en-US" dirty="0" err="1"/>
              <a:t>uso</a:t>
            </a:r>
            <a:r>
              <a:rPr lang="en-US" dirty="0"/>
              <a:t> de </a:t>
            </a:r>
            <a:r>
              <a:rPr lang="en-US" dirty="0" err="1"/>
              <a:t>prosopopeya</a:t>
            </a:r>
            <a:r>
              <a:rPr lang="en-US" dirty="0"/>
              <a:t> - </a:t>
            </a:r>
            <a:r>
              <a:rPr lang="en-US" dirty="0" err="1"/>
              <a:t>personificación</a:t>
            </a:r>
            <a:r>
              <a:rPr lang="en-US" dirty="0"/>
              <a:t> de </a:t>
            </a:r>
            <a:r>
              <a:rPr lang="en-US" dirty="0" err="1"/>
              <a:t>animales</a:t>
            </a:r>
            <a:r>
              <a:rPr lang="en-US" dirty="0"/>
              <a:t> o </a:t>
            </a:r>
            <a:r>
              <a:rPr lang="en-US" dirty="0" err="1"/>
              <a:t>cosas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966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Custom 38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E462D"/>
      </a:accent1>
      <a:accent2>
        <a:srgbClr val="595A85"/>
      </a:accent2>
      <a:accent3>
        <a:srgbClr val="8D6F5B"/>
      </a:accent3>
      <a:accent4>
        <a:srgbClr val="FABD2F"/>
      </a:accent4>
      <a:accent5>
        <a:srgbClr val="AF8073"/>
      </a:accent5>
      <a:accent6>
        <a:srgbClr val="787880"/>
      </a:accent6>
      <a:hlink>
        <a:srgbClr val="CC8D00"/>
      </a:hlink>
      <a:folHlink>
        <a:srgbClr val="82829E"/>
      </a:folHlink>
    </a:clrScheme>
    <a:fontScheme name="Savon">
      <a:majorFont>
        <a:latin typeface="Avenir Next LT Pro Ligh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venir Next LT Pro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E34A532A-EA0D-41F9-B458-AF9358EF2F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59927E4-E194-47BE-91C2-B87D50CF51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92E9E5-79AF-4029-8FCA-9C327D54FD8F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{8F143B10-2C83-4564-B41E-1CF414ABB943}tf56410444_win32</Template>
  <TotalTime>180</TotalTime>
  <Words>626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Avenir Next LT Pro</vt:lpstr>
      <vt:lpstr>Avenir Next LT Pro Light</vt:lpstr>
      <vt:lpstr>Garamond</vt:lpstr>
      <vt:lpstr>SavonVTI</vt:lpstr>
      <vt:lpstr>inca Garcilaso de la Vega (1539-1616)</vt:lpstr>
      <vt:lpstr>PowerPoint Presentation</vt:lpstr>
      <vt:lpstr>Inca Garcilaso de la Vega 1539-1616</vt:lpstr>
      <vt:lpstr>COMENTARIOS REALES</vt:lpstr>
      <vt:lpstr>Comentarios reales de los incas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inca Garcilaso de la Vega (1539-1616)</dc:title>
  <dc:creator>Ramos de Harthun, Jessica</dc:creator>
  <cp:lastModifiedBy>Ramos de Harthun, Jessica</cp:lastModifiedBy>
  <cp:revision>44</cp:revision>
  <dcterms:created xsi:type="dcterms:W3CDTF">2022-02-10T15:05:16Z</dcterms:created>
  <dcterms:modified xsi:type="dcterms:W3CDTF">2022-02-10T18:13:47Z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