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83" r:id="rId23"/>
    <p:sldId id="276" r:id="rId24"/>
    <p:sldId id="277" r:id="rId25"/>
    <p:sldId id="279" r:id="rId26"/>
    <p:sldId id="28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67" autoAdjust="0"/>
    <p:restoredTop sz="77341" autoAdjust="0"/>
  </p:normalViewPr>
  <p:slideViewPr>
    <p:cSldViewPr snapToGrid="0">
      <p:cViewPr varScale="1">
        <p:scale>
          <a:sx n="112" d="100"/>
          <a:sy n="112" d="100"/>
        </p:scale>
        <p:origin x="-171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7216C3-1482-C145-932F-BAED7E315E60}" type="datetimeFigureOut">
              <a:rPr lang="en-US" smtClean="0"/>
              <a:t>2/11/22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5086D-ED84-E24D-8A4E-C0ACAE2D5D5D}" type="slidenum">
              <a:rPr lang="en-US" smtClean="0"/>
              <a:t>‹#›</a:t>
            </a:fld>
            <a:endParaRPr lang="en-US"/>
          </a:p>
        </p:txBody>
      </p:sp>
    </p:spTree>
    <p:extLst>
      <p:ext uri="{BB962C8B-B14F-4D97-AF65-F5344CB8AC3E}">
        <p14:creationId xmlns:p14="http://schemas.microsoft.com/office/powerpoint/2010/main" val="1638330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32B845-F3C5-441C-9910-8698A3CDD40D}" type="slidenum">
              <a:rPr lang="en-US" smtClean="0"/>
              <a:pPr/>
              <a:t>23</a:t>
            </a:fld>
            <a:endParaRPr lang="en-US"/>
          </a:p>
        </p:txBody>
      </p:sp>
    </p:spTree>
    <p:extLst>
      <p:ext uri="{BB962C8B-B14F-4D97-AF65-F5344CB8AC3E}">
        <p14:creationId xmlns:p14="http://schemas.microsoft.com/office/powerpoint/2010/main" val="2267785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32B845-F3C5-441C-9910-8698A3CDD40D}" type="slidenum">
              <a:rPr lang="en-US" smtClean="0"/>
              <a:pPr/>
              <a:t>24</a:t>
            </a:fld>
            <a:endParaRPr lang="en-US"/>
          </a:p>
        </p:txBody>
      </p:sp>
    </p:spTree>
    <p:extLst>
      <p:ext uri="{BB962C8B-B14F-4D97-AF65-F5344CB8AC3E}">
        <p14:creationId xmlns:p14="http://schemas.microsoft.com/office/powerpoint/2010/main" val="293711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Use this slide to show how to write up a method section for</a:t>
            </a:r>
            <a:r>
              <a:rPr lang="en-US" baseline="0" dirty="0"/>
              <a:t> a survey study.</a:t>
            </a:r>
            <a:endParaRPr lang="en-US" dirty="0"/>
          </a:p>
          <a:p>
            <a:endParaRPr lang="en-US" dirty="0"/>
          </a:p>
        </p:txBody>
      </p:sp>
      <p:sp>
        <p:nvSpPr>
          <p:cNvPr id="4" name="Slide Number Placeholder 3"/>
          <p:cNvSpPr>
            <a:spLocks noGrp="1"/>
          </p:cNvSpPr>
          <p:nvPr>
            <p:ph type="sldNum" sz="quarter" idx="10"/>
          </p:nvPr>
        </p:nvSpPr>
        <p:spPr/>
        <p:txBody>
          <a:bodyPr/>
          <a:lstStyle/>
          <a:p>
            <a:fld id="{0032B845-F3C5-441C-9910-8698A3CDD40D}" type="slidenum">
              <a:rPr lang="en-US" smtClean="0"/>
              <a:pPr/>
              <a:t>25</a:t>
            </a:fld>
            <a:endParaRPr lang="en-US"/>
          </a:p>
        </p:txBody>
      </p:sp>
    </p:spTree>
    <p:extLst>
      <p:ext uri="{BB962C8B-B14F-4D97-AF65-F5344CB8AC3E}">
        <p14:creationId xmlns:p14="http://schemas.microsoft.com/office/powerpoint/2010/main" val="385956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32B845-F3C5-441C-9910-8698A3CDD40D}" type="slidenum">
              <a:rPr lang="en-US" smtClean="0"/>
              <a:pPr/>
              <a:t>26</a:t>
            </a:fld>
            <a:endParaRPr lang="en-US"/>
          </a:p>
        </p:txBody>
      </p:sp>
    </p:spTree>
    <p:extLst>
      <p:ext uri="{BB962C8B-B14F-4D97-AF65-F5344CB8AC3E}">
        <p14:creationId xmlns:p14="http://schemas.microsoft.com/office/powerpoint/2010/main" val="3626286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F68B17-BA50-47E7-BD6D-84936A0355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AB500BF4-ED27-4171-B0C3-D3FE9BB52C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92BF97C5-6FD9-46EB-B57B-FC33824CDEC1}"/>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DFC8694C-9A3A-4AB2-B0E7-960986E4A3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7B7F30C-9706-437C-9E36-DA48389D01C5}"/>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4101161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562BEE-158E-4A14-AD1C-F97AE1B625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9F489865-2051-430E-B9C5-0D605BDD75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02BB9E5-6C8B-4DE9-A0A0-08D7773D7923}"/>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E63E81F8-8DEF-4D9D-B8CC-25FC41D601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0F96AB2-7120-46C2-8882-3C3B60F7F9C2}"/>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951594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D9F6775-98A1-4E86-B558-C0CE5ECBC6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4A805A8D-A0D0-4B74-A604-F17926CFF9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D056E15-234A-41BD-B2C4-A62ACF5E488B}"/>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C8DC17EF-5696-4490-9CA9-312E06C8A9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5A6A280-3AAE-48A6-A5F6-F75A85D492E4}"/>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3295025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Bullets)">
    <p:spTree>
      <p:nvGrpSpPr>
        <p:cNvPr id="1" name=""/>
        <p:cNvGrpSpPr/>
        <p:nvPr/>
      </p:nvGrpSpPr>
      <p:grpSpPr>
        <a:xfrm>
          <a:off x="0" y="0"/>
          <a:ext cx="0" cy="0"/>
          <a:chOff x="0" y="0"/>
          <a:chExt cx="0" cy="0"/>
        </a:xfrm>
      </p:grpSpPr>
      <p:sp>
        <p:nvSpPr>
          <p:cNvPr id="7" name="Title Placeholder 21"/>
          <p:cNvSpPr>
            <a:spLocks noGrp="1"/>
          </p:cNvSpPr>
          <p:nvPr>
            <p:ph type="title"/>
          </p:nvPr>
        </p:nvSpPr>
        <p:spPr bwMode="auto">
          <a:xfrm>
            <a:off x="-12700" y="0"/>
            <a:ext cx="12177184"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9" name="Text Placeholder 12"/>
          <p:cNvSpPr>
            <a:spLocks noGrp="1"/>
          </p:cNvSpPr>
          <p:nvPr>
            <p:ph idx="1"/>
          </p:nvPr>
        </p:nvSpPr>
        <p:spPr bwMode="auto">
          <a:xfrm>
            <a:off x="25401" y="1295400"/>
            <a:ext cx="12166599"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3pPr>
              <a:buClr>
                <a:schemeClr val="bg1">
                  <a:lumMod val="65000"/>
                </a:schemeClr>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p:nvSpPr>
        <p:spPr bwMode="auto">
          <a:xfrm>
            <a:off x="0" y="1127125"/>
            <a:ext cx="711200" cy="114300"/>
          </a:xfrm>
          <a:prstGeom prst="rect">
            <a:avLst/>
          </a:prstGeom>
          <a:solidFill>
            <a:schemeClr val="bg1">
              <a:lumMod val="6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p:nvPr/>
        </p:nvSpPr>
        <p:spPr bwMode="auto">
          <a:xfrm>
            <a:off x="787400" y="1127125"/>
            <a:ext cx="10591800" cy="1143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p:nvPr/>
        </p:nvSpPr>
        <p:spPr bwMode="auto">
          <a:xfrm>
            <a:off x="11480800" y="1127125"/>
            <a:ext cx="711200" cy="114300"/>
          </a:xfrm>
          <a:prstGeom prst="rect">
            <a:avLst/>
          </a:prstGeom>
          <a:solidFill>
            <a:schemeClr val="accent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p:nvPr/>
        </p:nvSpPr>
        <p:spPr bwMode="auto">
          <a:xfrm>
            <a:off x="-12700" y="6729412"/>
            <a:ext cx="4063999" cy="141288"/>
          </a:xfrm>
          <a:prstGeom prst="rect">
            <a:avLst/>
          </a:prstGeom>
          <a:solidFill>
            <a:schemeClr val="bg1">
              <a:lumMod val="6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Rectangle 13"/>
          <p:cNvSpPr/>
          <p:nvPr/>
        </p:nvSpPr>
        <p:spPr bwMode="auto">
          <a:xfrm>
            <a:off x="8115299" y="6729412"/>
            <a:ext cx="4076700" cy="141288"/>
          </a:xfrm>
          <a:prstGeom prst="rect">
            <a:avLst/>
          </a:prstGeom>
          <a:solidFill>
            <a:schemeClr val="accent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p:nvPr/>
        </p:nvSpPr>
        <p:spPr bwMode="auto">
          <a:xfrm>
            <a:off x="4051299" y="6729412"/>
            <a:ext cx="4178300" cy="141288"/>
          </a:xfrm>
          <a:prstGeom prst="rect">
            <a:avLst/>
          </a:prstGeom>
          <a:solidFill>
            <a:schemeClr val="accent1"/>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241341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8A3A88-D530-4EED-8EB1-041B1EA60D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3D04265-63FB-4100-9EFD-9CD1697C4E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030306A-621D-4F28-A599-3FD7C7070419}"/>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BB053A82-1A19-4994-995B-B161928966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15E009C-C15B-439A-8EE1-6818B8841D2B}"/>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3888656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11E018-53A4-4146-9C70-EE1D9DB097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6906323-1618-4FF8-901D-F63CE62D7C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FA73A5D4-7EAB-42AF-B410-69C49B5EEED1}"/>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BA714B9B-DE92-4BC9-96E3-844EDB53CC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CB0B9CE-3AB8-4333-A905-FFCED0FFB49A}"/>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273376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20A815-387E-4082-8652-DB45F916C3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66BDD398-6D7E-4D89-98C8-9D4CF23D00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5AF32105-B1E2-44C0-AC51-6F0EFF29AFD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A689878-A0B6-4464-98DF-70B3A540F4DA}"/>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6" name="Footer Placeholder 5">
            <a:extLst>
              <a:ext uri="{FF2B5EF4-FFF2-40B4-BE49-F238E27FC236}">
                <a16:creationId xmlns:a16="http://schemas.microsoft.com/office/drawing/2014/main" xmlns="" id="{62096DA0-BF32-40CB-A6FF-861242F32F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D8009D2-0E61-4F47-8831-DD7E72A11DB2}"/>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2497367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330EDA-DE75-4A29-B019-02265F2F33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18BDD057-37B6-423F-8F0C-8585251359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E61E0CBB-7FA8-454C-9777-52D91D7AC1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6F1562F8-0041-4BA7-B1A6-1AD7F788D0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2D9E8190-ADC5-4FB4-A1A8-23E043FB92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E85ECFFB-B9DA-4598-9D58-4550FBC6ACE6}"/>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8" name="Footer Placeholder 7">
            <a:extLst>
              <a:ext uri="{FF2B5EF4-FFF2-40B4-BE49-F238E27FC236}">
                <a16:creationId xmlns:a16="http://schemas.microsoft.com/office/drawing/2014/main" xmlns="" id="{49BADED4-B68F-45E4-8489-497A85DE835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1585A16B-A125-419D-87EF-28CB4E8B4674}"/>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3467116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D234D1-6F75-4BCD-97B2-4F8A7C8CF5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BB934179-FBA6-49CA-8F18-77CD2BF97035}"/>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4" name="Footer Placeholder 3">
            <a:extLst>
              <a:ext uri="{FF2B5EF4-FFF2-40B4-BE49-F238E27FC236}">
                <a16:creationId xmlns:a16="http://schemas.microsoft.com/office/drawing/2014/main" xmlns="" id="{42E99F76-07E6-4FAD-A58F-DBB4CED3FF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28E8687-3CED-4C3D-BDD8-B6BACF24050A}"/>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3687709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3E32674-1723-4B8C-9840-D0CBE53734B5}"/>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3" name="Footer Placeholder 2">
            <a:extLst>
              <a:ext uri="{FF2B5EF4-FFF2-40B4-BE49-F238E27FC236}">
                <a16:creationId xmlns:a16="http://schemas.microsoft.com/office/drawing/2014/main" xmlns="" id="{659D191C-DC15-4B78-9E1F-2BD8A1678E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E47877E-7B89-44D8-B263-34FC9CEE67DE}"/>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1941317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6E2AB4-E68B-4009-87D5-BA1640DEE6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3C08AF30-DA9B-4A7E-9774-73DA144A50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F416DB6-753B-4AD4-928E-7B8BF7CDB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53930F94-4DB9-47E6-B7D3-2757081DA7E4}"/>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6" name="Footer Placeholder 5">
            <a:extLst>
              <a:ext uri="{FF2B5EF4-FFF2-40B4-BE49-F238E27FC236}">
                <a16:creationId xmlns:a16="http://schemas.microsoft.com/office/drawing/2014/main" xmlns="" id="{774949DB-BD83-4405-B307-E15DEA87E0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6E4158E-19DF-4CAF-847A-AEF5D85088F0}"/>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210468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CBE983-F7FB-4A62-981D-5836EBD3B5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88C6932-93A5-41CA-A08F-B5CF95A83D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A458AE8E-26E7-4258-8F04-3BE5E3D164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5C171D3F-3D48-4B47-9D4B-B0E904F0D175}"/>
              </a:ext>
            </a:extLst>
          </p:cNvPr>
          <p:cNvSpPr>
            <a:spLocks noGrp="1"/>
          </p:cNvSpPr>
          <p:nvPr>
            <p:ph type="dt" sz="half" idx="10"/>
          </p:nvPr>
        </p:nvSpPr>
        <p:spPr/>
        <p:txBody>
          <a:bodyPr/>
          <a:lstStyle/>
          <a:p>
            <a:fld id="{208DCB26-B365-449A-B2A2-5ADE2BC0F61C}" type="datetimeFigureOut">
              <a:rPr lang="en-US" smtClean="0"/>
              <a:t>2/11/22</a:t>
            </a:fld>
            <a:endParaRPr lang="en-US"/>
          </a:p>
        </p:txBody>
      </p:sp>
      <p:sp>
        <p:nvSpPr>
          <p:cNvPr id="6" name="Footer Placeholder 5">
            <a:extLst>
              <a:ext uri="{FF2B5EF4-FFF2-40B4-BE49-F238E27FC236}">
                <a16:creationId xmlns:a16="http://schemas.microsoft.com/office/drawing/2014/main" xmlns="" id="{C48F5235-4505-4469-9D3E-0F98B667BA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94927C1-457B-453E-9FC0-3012AD9E79AF}"/>
              </a:ext>
            </a:extLst>
          </p:cNvPr>
          <p:cNvSpPr>
            <a:spLocks noGrp="1"/>
          </p:cNvSpPr>
          <p:nvPr>
            <p:ph type="sldNum" sz="quarter" idx="12"/>
          </p:nvPr>
        </p:nvSpPr>
        <p:spPr/>
        <p:txBody>
          <a:bodyPr/>
          <a:lstStyle/>
          <a:p>
            <a:fld id="{CAB3AE39-F0C1-463B-8E7D-1DB7AD72DE4C}" type="slidenum">
              <a:rPr lang="en-US" smtClean="0"/>
              <a:t>‹#›</a:t>
            </a:fld>
            <a:endParaRPr lang="en-US"/>
          </a:p>
        </p:txBody>
      </p:sp>
    </p:spTree>
    <p:extLst>
      <p:ext uri="{BB962C8B-B14F-4D97-AF65-F5344CB8AC3E}">
        <p14:creationId xmlns:p14="http://schemas.microsoft.com/office/powerpoint/2010/main" val="1071973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1FA0991-4C66-4936-AD28-7F6181992C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01B256E-F6FF-43CA-AA9F-4A474BECC0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2BC2DBC-02B6-43EB-A05B-B294F71F03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DCB26-B365-449A-B2A2-5ADE2BC0F61C}" type="datetimeFigureOut">
              <a:rPr lang="en-US" smtClean="0"/>
              <a:t>2/11/22</a:t>
            </a:fld>
            <a:endParaRPr lang="en-US"/>
          </a:p>
        </p:txBody>
      </p:sp>
      <p:sp>
        <p:nvSpPr>
          <p:cNvPr id="5" name="Footer Placeholder 4">
            <a:extLst>
              <a:ext uri="{FF2B5EF4-FFF2-40B4-BE49-F238E27FC236}">
                <a16:creationId xmlns:a16="http://schemas.microsoft.com/office/drawing/2014/main" xmlns="" id="{CDF43018-E9FE-4DB8-BA2E-C5D4101B2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D3F9153F-1330-4B06-94E0-964DDDA323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3AE39-F0C1-463B-8E7D-1DB7AD72DE4C}" type="slidenum">
              <a:rPr lang="en-US" smtClean="0"/>
              <a:t>‹#›</a:t>
            </a:fld>
            <a:endParaRPr lang="en-US"/>
          </a:p>
        </p:txBody>
      </p:sp>
    </p:spTree>
    <p:extLst>
      <p:ext uri="{BB962C8B-B14F-4D97-AF65-F5344CB8AC3E}">
        <p14:creationId xmlns:p14="http://schemas.microsoft.com/office/powerpoint/2010/main" val="2272330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Lab2. Correlational Designs</a:t>
            </a:r>
            <a:endParaRPr lang="en-US" dirty="0"/>
          </a:p>
        </p:txBody>
      </p:sp>
      <p:sp>
        <p:nvSpPr>
          <p:cNvPr id="3" name="Subtitle 2"/>
          <p:cNvSpPr>
            <a:spLocks noGrp="1"/>
          </p:cNvSpPr>
          <p:nvPr>
            <p:ph type="subTitle" idx="1"/>
          </p:nvPr>
        </p:nvSpPr>
        <p:spPr/>
        <p:txBody>
          <a:bodyPr/>
          <a:lstStyle/>
          <a:p>
            <a:r>
              <a:rPr lang="en-US" dirty="0" smtClean="0"/>
              <a:t>Reverse Coding, Creating New Variables, Reliability analysis, Correlational analysis, and writing in APA-style</a:t>
            </a:r>
            <a:endParaRPr lang="en-US" dirty="0"/>
          </a:p>
        </p:txBody>
      </p:sp>
    </p:spTree>
    <p:extLst>
      <p:ext uri="{BB962C8B-B14F-4D97-AF65-F5344CB8AC3E}">
        <p14:creationId xmlns:p14="http://schemas.microsoft.com/office/powerpoint/2010/main" val="4208041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820972-1F75-43EB-8AF5-D2CD78153F5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1272D824-7D72-4BB9-9E33-1B07AFA665F3}"/>
              </a:ext>
            </a:extLst>
          </p:cNvPr>
          <p:cNvSpPr>
            <a:spLocks noGrp="1"/>
          </p:cNvSpPr>
          <p:nvPr>
            <p:ph idx="1"/>
          </p:nvPr>
        </p:nvSpPr>
        <p:spPr>
          <a:xfrm>
            <a:off x="741327" y="1728676"/>
            <a:ext cx="2798135" cy="4351338"/>
          </a:xfrm>
        </p:spPr>
        <p:txBody>
          <a:bodyPr/>
          <a:lstStyle/>
          <a:p>
            <a:r>
              <a:rPr lang="en-US" dirty="0"/>
              <a:t>A new variable name appears, which I changed to SCC</a:t>
            </a:r>
          </a:p>
          <a:p>
            <a:r>
              <a:rPr lang="en-US" dirty="0"/>
              <a:t>Then click on the </a:t>
            </a:r>
            <a:r>
              <a:rPr lang="en-US" dirty="0" err="1"/>
              <a:t>fx</a:t>
            </a:r>
            <a:r>
              <a:rPr lang="en-US" dirty="0"/>
              <a:t> box, and go to SUM and double click</a:t>
            </a:r>
          </a:p>
        </p:txBody>
      </p:sp>
      <p:pic>
        <p:nvPicPr>
          <p:cNvPr id="5" name="Picture 4">
            <a:extLst>
              <a:ext uri="{FF2B5EF4-FFF2-40B4-BE49-F238E27FC236}">
                <a16:creationId xmlns:a16="http://schemas.microsoft.com/office/drawing/2014/main" xmlns="" id="{08E2084B-9C02-4ACD-B8FF-D2CD9E32C3C2}"/>
              </a:ext>
            </a:extLst>
          </p:cNvPr>
          <p:cNvPicPr>
            <a:picLocks noChangeAspect="1"/>
          </p:cNvPicPr>
          <p:nvPr/>
        </p:nvPicPr>
        <p:blipFill rotWithShape="1">
          <a:blip r:embed="rId2"/>
          <a:srcRect l="32125" t="6495" r="21791" b="29798"/>
          <a:stretch/>
        </p:blipFill>
        <p:spPr>
          <a:xfrm>
            <a:off x="3770882" y="326721"/>
            <a:ext cx="7929759" cy="6166154"/>
          </a:xfrm>
          <a:prstGeom prst="rect">
            <a:avLst/>
          </a:prstGeom>
        </p:spPr>
      </p:pic>
    </p:spTree>
    <p:extLst>
      <p:ext uri="{BB962C8B-B14F-4D97-AF65-F5344CB8AC3E}">
        <p14:creationId xmlns:p14="http://schemas.microsoft.com/office/powerpoint/2010/main" val="1562348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318E0C-D152-4E39-A2B9-511F46FA814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5D593F8-F385-4ED3-9B2C-F2455D273946}"/>
              </a:ext>
            </a:extLst>
          </p:cNvPr>
          <p:cNvSpPr>
            <a:spLocks noGrp="1"/>
          </p:cNvSpPr>
          <p:nvPr>
            <p:ph idx="1"/>
          </p:nvPr>
        </p:nvSpPr>
        <p:spPr>
          <a:xfrm>
            <a:off x="838200" y="1825625"/>
            <a:ext cx="3759926" cy="4351338"/>
          </a:xfrm>
        </p:spPr>
        <p:txBody>
          <a:bodyPr/>
          <a:lstStyle/>
          <a:p>
            <a:r>
              <a:rPr lang="en-US" dirty="0"/>
              <a:t>I then double clicked on the variables we need to sum, BUT you have to place a comma between each variable, as shown in the box. Then once you click outside the box, the new var “SCC” is computed. </a:t>
            </a:r>
          </a:p>
        </p:txBody>
      </p:sp>
      <p:pic>
        <p:nvPicPr>
          <p:cNvPr id="5" name="Picture 4">
            <a:extLst>
              <a:ext uri="{FF2B5EF4-FFF2-40B4-BE49-F238E27FC236}">
                <a16:creationId xmlns:a16="http://schemas.microsoft.com/office/drawing/2014/main" xmlns="" id="{F6588CA1-B5AA-4020-9268-1A2FB7229B81}"/>
              </a:ext>
            </a:extLst>
          </p:cNvPr>
          <p:cNvPicPr>
            <a:picLocks noChangeAspect="1"/>
          </p:cNvPicPr>
          <p:nvPr/>
        </p:nvPicPr>
        <p:blipFill rotWithShape="1">
          <a:blip r:embed="rId2"/>
          <a:srcRect l="34930" t="10456" r="21891" b="26095"/>
          <a:stretch/>
        </p:blipFill>
        <p:spPr>
          <a:xfrm>
            <a:off x="4524489" y="209006"/>
            <a:ext cx="7443266" cy="6152378"/>
          </a:xfrm>
          <a:prstGeom prst="rect">
            <a:avLst/>
          </a:prstGeom>
        </p:spPr>
      </p:pic>
      <p:cxnSp>
        <p:nvCxnSpPr>
          <p:cNvPr id="7" name="Straight Arrow Connector 6">
            <a:extLst>
              <a:ext uri="{FF2B5EF4-FFF2-40B4-BE49-F238E27FC236}">
                <a16:creationId xmlns:a16="http://schemas.microsoft.com/office/drawing/2014/main" xmlns="" id="{7862CCDA-1B07-4136-9654-5F30F396B523}"/>
              </a:ext>
            </a:extLst>
          </p:cNvPr>
          <p:cNvCxnSpPr>
            <a:cxnSpLocks/>
          </p:cNvCxnSpPr>
          <p:nvPr/>
        </p:nvCxnSpPr>
        <p:spPr>
          <a:xfrm flipV="1">
            <a:off x="4088524" y="1825625"/>
            <a:ext cx="3014217" cy="1979118"/>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771230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8F6F55-1E33-4BD1-9E90-67592115E0E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A84711C6-783A-44BC-9EFB-3896C7FA6923}"/>
              </a:ext>
            </a:extLst>
          </p:cNvPr>
          <p:cNvSpPr>
            <a:spLocks noGrp="1"/>
          </p:cNvSpPr>
          <p:nvPr>
            <p:ph idx="1"/>
          </p:nvPr>
        </p:nvSpPr>
        <p:spPr>
          <a:xfrm>
            <a:off x="838200" y="1825625"/>
            <a:ext cx="3433354" cy="4351338"/>
          </a:xfrm>
        </p:spPr>
        <p:txBody>
          <a:bodyPr/>
          <a:lstStyle/>
          <a:p>
            <a:r>
              <a:rPr lang="en-US" dirty="0"/>
              <a:t>Now do the exact same think for the Greek variables</a:t>
            </a:r>
          </a:p>
        </p:txBody>
      </p:sp>
      <p:pic>
        <p:nvPicPr>
          <p:cNvPr id="5" name="Picture 4">
            <a:extLst>
              <a:ext uri="{FF2B5EF4-FFF2-40B4-BE49-F238E27FC236}">
                <a16:creationId xmlns:a16="http://schemas.microsoft.com/office/drawing/2014/main" xmlns="" id="{4DE34F4A-35CF-447C-9E5C-0F50A8CC36F9}"/>
              </a:ext>
            </a:extLst>
          </p:cNvPr>
          <p:cNvPicPr>
            <a:picLocks noChangeAspect="1"/>
          </p:cNvPicPr>
          <p:nvPr/>
        </p:nvPicPr>
        <p:blipFill rotWithShape="1">
          <a:blip r:embed="rId2"/>
          <a:srcRect l="34393" t="9930" r="13750" b="7620"/>
          <a:stretch/>
        </p:blipFill>
        <p:spPr>
          <a:xfrm>
            <a:off x="4545873" y="226953"/>
            <a:ext cx="7160624" cy="6404094"/>
          </a:xfrm>
          <a:prstGeom prst="rect">
            <a:avLst/>
          </a:prstGeom>
        </p:spPr>
      </p:pic>
      <p:cxnSp>
        <p:nvCxnSpPr>
          <p:cNvPr id="7" name="Straight Arrow Connector 6">
            <a:extLst>
              <a:ext uri="{FF2B5EF4-FFF2-40B4-BE49-F238E27FC236}">
                <a16:creationId xmlns:a16="http://schemas.microsoft.com/office/drawing/2014/main" xmlns="" id="{9BAC09EA-2816-4F8F-9BBA-B208ADD705A5}"/>
              </a:ext>
            </a:extLst>
          </p:cNvPr>
          <p:cNvCxnSpPr/>
          <p:nvPr/>
        </p:nvCxnSpPr>
        <p:spPr>
          <a:xfrm flipV="1">
            <a:off x="4271554" y="1690688"/>
            <a:ext cx="2116183" cy="77819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9" name="Straight Arrow Connector 8">
            <a:extLst>
              <a:ext uri="{FF2B5EF4-FFF2-40B4-BE49-F238E27FC236}">
                <a16:creationId xmlns:a16="http://schemas.microsoft.com/office/drawing/2014/main" xmlns="" id="{5C0BA1C6-3BE5-416F-BCBF-81564CE4C2BE}"/>
              </a:ext>
            </a:extLst>
          </p:cNvPr>
          <p:cNvCxnSpPr/>
          <p:nvPr/>
        </p:nvCxnSpPr>
        <p:spPr>
          <a:xfrm>
            <a:off x="11046372" y="1690688"/>
            <a:ext cx="0" cy="779243"/>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74240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D0CE51-8B66-4E33-A56E-0F7781A77E5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3BA57BE-128B-499E-B93F-6AE6B2C058E4}"/>
              </a:ext>
            </a:extLst>
          </p:cNvPr>
          <p:cNvSpPr>
            <a:spLocks noGrp="1"/>
          </p:cNvSpPr>
          <p:nvPr>
            <p:ph idx="1"/>
          </p:nvPr>
        </p:nvSpPr>
        <p:spPr/>
        <p:txBody>
          <a:bodyPr>
            <a:normAutofit/>
          </a:bodyPr>
          <a:lstStyle/>
          <a:p>
            <a:r>
              <a:rPr lang="en-US" dirty="0"/>
              <a:t>Technically, AFTER we reverse code the individual items BUT BEFORE we compute the total, we should conduct the Cronbach’s alpha internal reliability analyses we discussed and that is in the Lab 2 document. The next slides show you how to do that. </a:t>
            </a:r>
          </a:p>
          <a:p>
            <a:r>
              <a:rPr lang="en-US" dirty="0"/>
              <a:t>Recall, this is an analysis that tells us whether each of the individual items thought to be measuring self-concept clarity and those measuring desire for Greek affiliation are consistently being answered in the same manner.  If so, Cronbach’s alpha will be fairly high (the usual marker is .70 or higher), which means those items were being answered in a reliable, consistent manner by Ps. </a:t>
            </a:r>
          </a:p>
        </p:txBody>
      </p:sp>
    </p:spTree>
    <p:extLst>
      <p:ext uri="{BB962C8B-B14F-4D97-AF65-F5344CB8AC3E}">
        <p14:creationId xmlns:p14="http://schemas.microsoft.com/office/powerpoint/2010/main" val="2570861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7953FC-1863-4187-A965-802988B7F32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D8E4F6D-E697-4752-A1C7-D571B7408314}"/>
              </a:ext>
            </a:extLst>
          </p:cNvPr>
          <p:cNvSpPr>
            <a:spLocks noGrp="1"/>
          </p:cNvSpPr>
          <p:nvPr>
            <p:ph idx="1"/>
          </p:nvPr>
        </p:nvSpPr>
        <p:spPr>
          <a:xfrm>
            <a:off x="838200" y="1825625"/>
            <a:ext cx="3002280" cy="4351338"/>
          </a:xfrm>
        </p:spPr>
        <p:txBody>
          <a:bodyPr/>
          <a:lstStyle/>
          <a:p>
            <a:r>
              <a:rPr lang="en-US" dirty="0"/>
              <a:t>Go to Analyses, Factor, Reliability Analysis</a:t>
            </a:r>
          </a:p>
        </p:txBody>
      </p:sp>
      <p:pic>
        <p:nvPicPr>
          <p:cNvPr id="5" name="Picture 4">
            <a:extLst>
              <a:ext uri="{FF2B5EF4-FFF2-40B4-BE49-F238E27FC236}">
                <a16:creationId xmlns:a16="http://schemas.microsoft.com/office/drawing/2014/main" xmlns="" id="{51F03282-2A19-4450-838A-D8B1CE20146F}"/>
              </a:ext>
            </a:extLst>
          </p:cNvPr>
          <p:cNvPicPr>
            <a:picLocks noChangeAspect="1"/>
          </p:cNvPicPr>
          <p:nvPr/>
        </p:nvPicPr>
        <p:blipFill rotWithShape="1">
          <a:blip r:embed="rId2"/>
          <a:srcRect l="857" r="68608" b="60952"/>
          <a:stretch/>
        </p:blipFill>
        <p:spPr>
          <a:xfrm>
            <a:off x="3891684" y="1027906"/>
            <a:ext cx="7316247" cy="5262563"/>
          </a:xfrm>
          <a:prstGeom prst="rect">
            <a:avLst/>
          </a:prstGeom>
        </p:spPr>
      </p:pic>
    </p:spTree>
    <p:extLst>
      <p:ext uri="{BB962C8B-B14F-4D97-AF65-F5344CB8AC3E}">
        <p14:creationId xmlns:p14="http://schemas.microsoft.com/office/powerpoint/2010/main" val="675428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9C3030C-C00B-4A55-BCB8-67790C751271}"/>
              </a:ext>
            </a:extLst>
          </p:cNvPr>
          <p:cNvSpPr>
            <a:spLocks noGrp="1"/>
          </p:cNvSpPr>
          <p:nvPr>
            <p:ph idx="1"/>
          </p:nvPr>
        </p:nvSpPr>
        <p:spPr>
          <a:xfrm>
            <a:off x="417786" y="1301449"/>
            <a:ext cx="2577662" cy="4351338"/>
          </a:xfrm>
        </p:spPr>
        <p:txBody>
          <a:bodyPr/>
          <a:lstStyle/>
          <a:p>
            <a:r>
              <a:rPr lang="en-US" dirty="0"/>
              <a:t>This is the screen you will now see.</a:t>
            </a:r>
          </a:p>
          <a:p>
            <a:r>
              <a:rPr lang="en-US" dirty="0"/>
              <a:t>Click the check box, “Cronbach’s alpha if item is dropped”</a:t>
            </a:r>
          </a:p>
        </p:txBody>
      </p:sp>
      <p:pic>
        <p:nvPicPr>
          <p:cNvPr id="5" name="Picture 4">
            <a:extLst>
              <a:ext uri="{FF2B5EF4-FFF2-40B4-BE49-F238E27FC236}">
                <a16:creationId xmlns:a16="http://schemas.microsoft.com/office/drawing/2014/main" xmlns="" id="{F029A21B-5DDB-4E85-91DA-DA313C731B09}"/>
              </a:ext>
            </a:extLst>
          </p:cNvPr>
          <p:cNvPicPr>
            <a:picLocks noChangeAspect="1"/>
          </p:cNvPicPr>
          <p:nvPr/>
        </p:nvPicPr>
        <p:blipFill rotWithShape="1">
          <a:blip r:embed="rId2"/>
          <a:srcRect r="35173" b="33180"/>
          <a:stretch/>
        </p:blipFill>
        <p:spPr>
          <a:xfrm>
            <a:off x="3445060" y="681036"/>
            <a:ext cx="8179382" cy="4742301"/>
          </a:xfrm>
          <a:prstGeom prst="rect">
            <a:avLst/>
          </a:prstGeom>
        </p:spPr>
      </p:pic>
      <p:cxnSp>
        <p:nvCxnSpPr>
          <p:cNvPr id="7" name="Straight Arrow Connector 6">
            <a:extLst>
              <a:ext uri="{FF2B5EF4-FFF2-40B4-BE49-F238E27FC236}">
                <a16:creationId xmlns:a16="http://schemas.microsoft.com/office/drawing/2014/main" xmlns="" id="{64B9C4AB-A890-4088-920F-E233852E2111}"/>
              </a:ext>
            </a:extLst>
          </p:cNvPr>
          <p:cNvCxnSpPr/>
          <p:nvPr/>
        </p:nvCxnSpPr>
        <p:spPr>
          <a:xfrm>
            <a:off x="5055476" y="3783724"/>
            <a:ext cx="536027"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38134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F666E52-44A8-417A-9C13-045CE1C41557}"/>
              </a:ext>
            </a:extLst>
          </p:cNvPr>
          <p:cNvSpPr>
            <a:spLocks noGrp="1"/>
          </p:cNvSpPr>
          <p:nvPr>
            <p:ph idx="1"/>
          </p:nvPr>
        </p:nvSpPr>
        <p:spPr>
          <a:xfrm>
            <a:off x="228599" y="606424"/>
            <a:ext cx="3397469" cy="5417087"/>
          </a:xfrm>
        </p:spPr>
        <p:txBody>
          <a:bodyPr>
            <a:normAutofit fontScale="77500" lnSpcReduction="20000"/>
          </a:bodyPr>
          <a:lstStyle/>
          <a:p>
            <a:r>
              <a:rPr lang="en-US" dirty="0"/>
              <a:t>Then you will click on the variables you want in the left-hand box and move them to the “Items” box. Make sure to get the reversed ones you need. </a:t>
            </a:r>
          </a:p>
          <a:p>
            <a:r>
              <a:rPr lang="en-US" dirty="0"/>
              <a:t>Notice the top box on the right side, notes, Cronbach’s alpha is .896, which is very high. This means these items show good internal reliability. That gives us the evidence we need to sum them in the first place because they are all measuring pretty much the same construct (in this case, self-concept clarity).</a:t>
            </a:r>
          </a:p>
        </p:txBody>
      </p:sp>
      <p:pic>
        <p:nvPicPr>
          <p:cNvPr id="5" name="Picture 4">
            <a:extLst>
              <a:ext uri="{FF2B5EF4-FFF2-40B4-BE49-F238E27FC236}">
                <a16:creationId xmlns:a16="http://schemas.microsoft.com/office/drawing/2014/main" xmlns="" id="{17813A62-3C87-4088-B390-AA9669DC389A}"/>
              </a:ext>
            </a:extLst>
          </p:cNvPr>
          <p:cNvPicPr>
            <a:picLocks noChangeAspect="1"/>
          </p:cNvPicPr>
          <p:nvPr/>
        </p:nvPicPr>
        <p:blipFill rotWithShape="1">
          <a:blip r:embed="rId2"/>
          <a:srcRect t="11954" r="52845" b="22605"/>
          <a:stretch/>
        </p:blipFill>
        <p:spPr>
          <a:xfrm>
            <a:off x="4046482" y="166029"/>
            <a:ext cx="7304689" cy="5702197"/>
          </a:xfrm>
          <a:prstGeom prst="rect">
            <a:avLst/>
          </a:prstGeom>
        </p:spPr>
      </p:pic>
    </p:spTree>
    <p:extLst>
      <p:ext uri="{BB962C8B-B14F-4D97-AF65-F5344CB8AC3E}">
        <p14:creationId xmlns:p14="http://schemas.microsoft.com/office/powerpoint/2010/main" val="709328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A8457D-C0E1-43AB-8F65-5A24838E298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5742F670-9BB5-49B3-986E-3CCE68A42725}"/>
              </a:ext>
            </a:extLst>
          </p:cNvPr>
          <p:cNvSpPr>
            <a:spLocks noGrp="1"/>
          </p:cNvSpPr>
          <p:nvPr>
            <p:ph idx="1"/>
          </p:nvPr>
        </p:nvSpPr>
        <p:spPr>
          <a:xfrm>
            <a:off x="420189" y="1690688"/>
            <a:ext cx="3473306" cy="4351338"/>
          </a:xfrm>
        </p:spPr>
        <p:txBody>
          <a:bodyPr>
            <a:normAutofit fontScale="92500" lnSpcReduction="20000"/>
          </a:bodyPr>
          <a:lstStyle/>
          <a:p>
            <a:r>
              <a:rPr lang="en-US" dirty="0"/>
              <a:t>Now do the same thing for the Greek affiliation desire items. </a:t>
            </a:r>
          </a:p>
          <a:p>
            <a:r>
              <a:rPr lang="en-US" dirty="0"/>
              <a:t>You will find that this one is not so great, with a Cronbach’s alpha of .558. </a:t>
            </a:r>
          </a:p>
          <a:p>
            <a:r>
              <a:rPr lang="en-US" dirty="0"/>
              <a:t>Typically, what you would do then is to drop items until you reached about .70, but for now, we won’t bother. </a:t>
            </a:r>
          </a:p>
        </p:txBody>
      </p:sp>
      <p:pic>
        <p:nvPicPr>
          <p:cNvPr id="5" name="Picture 4">
            <a:extLst>
              <a:ext uri="{FF2B5EF4-FFF2-40B4-BE49-F238E27FC236}">
                <a16:creationId xmlns:a16="http://schemas.microsoft.com/office/drawing/2014/main" xmlns="" id="{4C242CCD-3966-4441-9767-D7753959C8F9}"/>
              </a:ext>
            </a:extLst>
          </p:cNvPr>
          <p:cNvPicPr>
            <a:picLocks noChangeAspect="1"/>
          </p:cNvPicPr>
          <p:nvPr/>
        </p:nvPicPr>
        <p:blipFill rotWithShape="1">
          <a:blip r:embed="rId2"/>
          <a:srcRect t="12571" r="50000" b="26857"/>
          <a:stretch/>
        </p:blipFill>
        <p:spPr>
          <a:xfrm>
            <a:off x="3983023" y="875212"/>
            <a:ext cx="8108830" cy="5525588"/>
          </a:xfrm>
          <a:prstGeom prst="rect">
            <a:avLst/>
          </a:prstGeom>
        </p:spPr>
      </p:pic>
    </p:spTree>
    <p:extLst>
      <p:ext uri="{BB962C8B-B14F-4D97-AF65-F5344CB8AC3E}">
        <p14:creationId xmlns:p14="http://schemas.microsoft.com/office/powerpoint/2010/main" val="2668684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19D323-C32E-489E-B5BF-08AABC94E9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52EF0306-C0EC-48B7-A14C-A83F12D8C1B4}"/>
              </a:ext>
            </a:extLst>
          </p:cNvPr>
          <p:cNvSpPr>
            <a:spLocks noGrp="1"/>
          </p:cNvSpPr>
          <p:nvPr>
            <p:ph idx="1"/>
          </p:nvPr>
        </p:nvSpPr>
        <p:spPr/>
        <p:txBody>
          <a:bodyPr/>
          <a:lstStyle/>
          <a:p>
            <a:r>
              <a:rPr lang="en-US" dirty="0"/>
              <a:t>Ok, so now, let’s conduct our Pearson's r (correlation coefficient) to test our hypothesis that self concept clarity would be related to the desire to join Greek organizations. Next slide, please.</a:t>
            </a:r>
          </a:p>
        </p:txBody>
      </p:sp>
    </p:spTree>
    <p:extLst>
      <p:ext uri="{BB962C8B-B14F-4D97-AF65-F5344CB8AC3E}">
        <p14:creationId xmlns:p14="http://schemas.microsoft.com/office/powerpoint/2010/main" val="2794511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79189A8-230E-4690-B699-CA0E2729ED27}"/>
              </a:ext>
            </a:extLst>
          </p:cNvPr>
          <p:cNvSpPr>
            <a:spLocks noGrp="1"/>
          </p:cNvSpPr>
          <p:nvPr>
            <p:ph idx="1"/>
          </p:nvPr>
        </p:nvSpPr>
        <p:spPr>
          <a:xfrm>
            <a:off x="289560" y="336459"/>
            <a:ext cx="3828393" cy="4351338"/>
          </a:xfrm>
        </p:spPr>
        <p:txBody>
          <a:bodyPr/>
          <a:lstStyle/>
          <a:p>
            <a:r>
              <a:rPr lang="en-US" dirty="0"/>
              <a:t>Go to Regression, Correlation Matrix</a:t>
            </a:r>
          </a:p>
        </p:txBody>
      </p:sp>
      <p:pic>
        <p:nvPicPr>
          <p:cNvPr id="5" name="Picture 4">
            <a:extLst>
              <a:ext uri="{FF2B5EF4-FFF2-40B4-BE49-F238E27FC236}">
                <a16:creationId xmlns:a16="http://schemas.microsoft.com/office/drawing/2014/main" xmlns="" id="{D50F854E-8A9E-40D1-81BA-BF74359D0184}"/>
              </a:ext>
            </a:extLst>
          </p:cNvPr>
          <p:cNvPicPr>
            <a:picLocks noChangeAspect="1"/>
          </p:cNvPicPr>
          <p:nvPr/>
        </p:nvPicPr>
        <p:blipFill rotWithShape="1">
          <a:blip r:embed="rId2"/>
          <a:srcRect l="8679" t="-1" r="74482" b="65665"/>
          <a:stretch/>
        </p:blipFill>
        <p:spPr>
          <a:xfrm>
            <a:off x="3396342" y="0"/>
            <a:ext cx="3200400" cy="3670663"/>
          </a:xfrm>
          <a:prstGeom prst="rect">
            <a:avLst/>
          </a:prstGeom>
        </p:spPr>
      </p:pic>
    </p:spTree>
    <p:extLst>
      <p:ext uri="{BB962C8B-B14F-4D97-AF65-F5344CB8AC3E}">
        <p14:creationId xmlns:p14="http://schemas.microsoft.com/office/powerpoint/2010/main" val="188886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xmlns="" id="{9C629C3E-67EC-4CD4-8D20-0F35F0B36699}"/>
              </a:ext>
            </a:extLst>
          </p:cNvPr>
          <p:cNvSpPr>
            <a:spLocks noGrp="1"/>
          </p:cNvSpPr>
          <p:nvPr>
            <p:ph type="title"/>
          </p:nvPr>
        </p:nvSpPr>
        <p:spPr/>
        <p:txBody>
          <a:bodyPr/>
          <a:lstStyle/>
          <a:p>
            <a:endParaRPr lang="en-US"/>
          </a:p>
        </p:txBody>
      </p:sp>
      <p:sp>
        <p:nvSpPr>
          <p:cNvPr id="9" name="Content Placeholder 8">
            <a:extLst>
              <a:ext uri="{FF2B5EF4-FFF2-40B4-BE49-F238E27FC236}">
                <a16:creationId xmlns:a16="http://schemas.microsoft.com/office/drawing/2014/main" xmlns="" id="{E6D9428C-C66C-4D00-8CB8-C141F823AFD5}"/>
              </a:ext>
            </a:extLst>
          </p:cNvPr>
          <p:cNvSpPr>
            <a:spLocks noGrp="1"/>
          </p:cNvSpPr>
          <p:nvPr>
            <p:ph idx="1"/>
          </p:nvPr>
        </p:nvSpPr>
        <p:spPr>
          <a:xfrm>
            <a:off x="838200" y="1825625"/>
            <a:ext cx="3668486" cy="4351338"/>
          </a:xfrm>
        </p:spPr>
        <p:txBody>
          <a:bodyPr/>
          <a:lstStyle/>
          <a:p>
            <a:r>
              <a:rPr lang="en-US" dirty="0"/>
              <a:t>Import the data from the .csv file</a:t>
            </a:r>
          </a:p>
          <a:p>
            <a:r>
              <a:rPr lang="en-US" dirty="0"/>
              <a:t>Highlight all variables in the data set</a:t>
            </a:r>
          </a:p>
          <a:p>
            <a:r>
              <a:rPr lang="en-US" dirty="0"/>
              <a:t>Go to Variables, Then to Edit</a:t>
            </a:r>
          </a:p>
          <a:p>
            <a:r>
              <a:rPr lang="en-US" dirty="0"/>
              <a:t>Next slide</a:t>
            </a:r>
          </a:p>
        </p:txBody>
      </p:sp>
      <p:pic>
        <p:nvPicPr>
          <p:cNvPr id="7" name="Picture 6">
            <a:extLst>
              <a:ext uri="{FF2B5EF4-FFF2-40B4-BE49-F238E27FC236}">
                <a16:creationId xmlns:a16="http://schemas.microsoft.com/office/drawing/2014/main" xmlns="" id="{2087E000-E5B9-4FCF-9CBC-69DC6F395FEF}"/>
              </a:ext>
            </a:extLst>
          </p:cNvPr>
          <p:cNvPicPr>
            <a:picLocks noChangeAspect="1"/>
          </p:cNvPicPr>
          <p:nvPr/>
        </p:nvPicPr>
        <p:blipFill rotWithShape="1">
          <a:blip r:embed="rId2"/>
          <a:srcRect l="18965" t="5212" r="25000" b="21225"/>
          <a:stretch/>
        </p:blipFill>
        <p:spPr>
          <a:xfrm>
            <a:off x="4706178" y="520112"/>
            <a:ext cx="7485822" cy="5527991"/>
          </a:xfrm>
          <a:prstGeom prst="rect">
            <a:avLst/>
          </a:prstGeom>
        </p:spPr>
      </p:pic>
    </p:spTree>
    <p:extLst>
      <p:ext uri="{BB962C8B-B14F-4D97-AF65-F5344CB8AC3E}">
        <p14:creationId xmlns:p14="http://schemas.microsoft.com/office/powerpoint/2010/main" val="2945432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6F56F45-D0F0-4729-9946-1E9162252AAA}"/>
              </a:ext>
            </a:extLst>
          </p:cNvPr>
          <p:cNvSpPr>
            <a:spLocks noGrp="1"/>
          </p:cNvSpPr>
          <p:nvPr>
            <p:ph idx="1"/>
          </p:nvPr>
        </p:nvSpPr>
        <p:spPr>
          <a:xfrm>
            <a:off x="661581" y="1287331"/>
            <a:ext cx="4679056" cy="4351338"/>
          </a:xfrm>
        </p:spPr>
        <p:txBody>
          <a:bodyPr>
            <a:normAutofit lnSpcReduction="10000"/>
          </a:bodyPr>
          <a:lstStyle/>
          <a:p>
            <a:r>
              <a:rPr lang="en-US" dirty="0" smtClean="0"/>
              <a:t>Select the variables you want to correlate from the left-most box (in this case our two new summed variables SSC and Greek. Move them over to the box on the right side. </a:t>
            </a:r>
          </a:p>
          <a:p>
            <a:r>
              <a:rPr lang="en-US" dirty="0" smtClean="0"/>
              <a:t>Check the boxes for “flag significant correlations and the box for “confidence intervals.” </a:t>
            </a:r>
            <a:endParaRPr lang="en-US" dirty="0"/>
          </a:p>
        </p:txBody>
      </p:sp>
      <p:pic>
        <p:nvPicPr>
          <p:cNvPr id="5" name="Picture 4">
            <a:extLst>
              <a:ext uri="{FF2B5EF4-FFF2-40B4-BE49-F238E27FC236}">
                <a16:creationId xmlns:a16="http://schemas.microsoft.com/office/drawing/2014/main" xmlns="" id="{00347A95-AC8B-414C-AC5F-897027BF77AB}"/>
              </a:ext>
            </a:extLst>
          </p:cNvPr>
          <p:cNvPicPr>
            <a:picLocks noChangeAspect="1"/>
          </p:cNvPicPr>
          <p:nvPr/>
        </p:nvPicPr>
        <p:blipFill rotWithShape="1">
          <a:blip r:embed="rId2"/>
          <a:srcRect r="68544" b="30462"/>
          <a:stretch/>
        </p:blipFill>
        <p:spPr>
          <a:xfrm>
            <a:off x="5517256" y="-67285"/>
            <a:ext cx="5340637" cy="6640978"/>
          </a:xfrm>
          <a:prstGeom prst="rect">
            <a:avLst/>
          </a:prstGeom>
        </p:spPr>
      </p:pic>
    </p:spTree>
    <p:extLst>
      <p:ext uri="{BB962C8B-B14F-4D97-AF65-F5344CB8AC3E}">
        <p14:creationId xmlns:p14="http://schemas.microsoft.com/office/powerpoint/2010/main" val="977928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C0AA183-F6AB-490B-B61F-4A94D65A9BA1}"/>
              </a:ext>
            </a:extLst>
          </p:cNvPr>
          <p:cNvSpPr>
            <a:spLocks noGrp="1"/>
          </p:cNvSpPr>
          <p:nvPr>
            <p:ph idx="1"/>
          </p:nvPr>
        </p:nvSpPr>
        <p:spPr>
          <a:xfrm>
            <a:off x="257571" y="1038347"/>
            <a:ext cx="3064557" cy="4351338"/>
          </a:xfrm>
        </p:spPr>
        <p:txBody>
          <a:bodyPr>
            <a:normAutofit fontScale="92500"/>
          </a:bodyPr>
          <a:lstStyle/>
          <a:p>
            <a:r>
              <a:rPr lang="en-US" dirty="0" smtClean="0"/>
              <a:t>This gets you the correlation matrix you have seen before in your text. </a:t>
            </a:r>
          </a:p>
          <a:p>
            <a:r>
              <a:rPr lang="en-US" dirty="0" smtClean="0"/>
              <a:t>This shows us that the correlation between social concept clarity and desire to join a Greek organization is </a:t>
            </a:r>
            <a:r>
              <a:rPr lang="en-US" i="1" dirty="0" smtClean="0"/>
              <a:t>r</a:t>
            </a:r>
            <a:r>
              <a:rPr lang="en-US" dirty="0" smtClean="0"/>
              <a:t> = .242, p &lt; .001. </a:t>
            </a:r>
            <a:endParaRPr lang="en-US" dirty="0"/>
          </a:p>
        </p:txBody>
      </p:sp>
      <p:pic>
        <p:nvPicPr>
          <p:cNvPr id="5" name="Picture 4">
            <a:extLst>
              <a:ext uri="{FF2B5EF4-FFF2-40B4-BE49-F238E27FC236}">
                <a16:creationId xmlns:a16="http://schemas.microsoft.com/office/drawing/2014/main" xmlns="" id="{07BD7C1F-15C3-44FA-AC16-7E9662DECFA5}"/>
              </a:ext>
            </a:extLst>
          </p:cNvPr>
          <p:cNvPicPr>
            <a:picLocks noChangeAspect="1"/>
          </p:cNvPicPr>
          <p:nvPr/>
        </p:nvPicPr>
        <p:blipFill rotWithShape="1">
          <a:blip r:embed="rId2"/>
          <a:srcRect l="1035" t="13000" r="34880" b="32792"/>
          <a:stretch/>
        </p:blipFill>
        <p:spPr>
          <a:xfrm>
            <a:off x="3551843" y="1506613"/>
            <a:ext cx="8553501" cy="4069783"/>
          </a:xfrm>
          <a:prstGeom prst="rect">
            <a:avLst/>
          </a:prstGeom>
        </p:spPr>
      </p:pic>
    </p:spTree>
    <p:extLst>
      <p:ext uri="{BB962C8B-B14F-4D97-AF65-F5344CB8AC3E}">
        <p14:creationId xmlns:p14="http://schemas.microsoft.com/office/powerpoint/2010/main" val="39640895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Suppose we had actually conducted this study and wanted to write the method and results section.  See the next slides for what that may look like. </a:t>
            </a:r>
            <a:endParaRPr lang="en-US" dirty="0"/>
          </a:p>
        </p:txBody>
      </p:sp>
    </p:spTree>
    <p:extLst>
      <p:ext uri="{BB962C8B-B14F-4D97-AF65-F5344CB8AC3E}">
        <p14:creationId xmlns:p14="http://schemas.microsoft.com/office/powerpoint/2010/main" val="341579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the Method in APA Style </a:t>
            </a:r>
          </a:p>
        </p:txBody>
      </p:sp>
      <p:sp>
        <p:nvSpPr>
          <p:cNvPr id="4" name="Content Placeholder 3"/>
          <p:cNvSpPr>
            <a:spLocks noGrp="1"/>
          </p:cNvSpPr>
          <p:nvPr>
            <p:ph idx="1"/>
          </p:nvPr>
        </p:nvSpPr>
        <p:spPr>
          <a:xfrm>
            <a:off x="605552" y="1278579"/>
            <a:ext cx="10529885" cy="5334000"/>
          </a:xfrm>
        </p:spPr>
        <p:txBody>
          <a:bodyPr/>
          <a:lstStyle/>
          <a:p>
            <a:r>
              <a:rPr lang="en-US" b="1" dirty="0"/>
              <a:t>Participants</a:t>
            </a:r>
            <a:endParaRPr lang="en-US" dirty="0"/>
          </a:p>
          <a:p>
            <a:pPr marL="0" indent="0">
              <a:buNone/>
            </a:pPr>
            <a:r>
              <a:rPr lang="en-US" sz="2400" dirty="0"/>
              <a:t>474 new first-year students at a </a:t>
            </a:r>
            <a:r>
              <a:rPr lang="en-US" sz="2400" dirty="0" smtClean="0"/>
              <a:t>College in the southeastern United </a:t>
            </a:r>
            <a:r>
              <a:rPr lang="en-US" sz="2400" dirty="0"/>
              <a:t>States completed our Web-based </a:t>
            </a:r>
            <a:r>
              <a:rPr lang="en-US" sz="2400" dirty="0" smtClean="0"/>
              <a:t>survey. </a:t>
            </a:r>
            <a:r>
              <a:rPr lang="en-US" sz="2400" dirty="0"/>
              <a:t>61% of the participants were female. 59% were White (non-Hispanic), 18% Black or African American, 9% Hispanic or Latino, and 9% Asian, Asian American, or Pacific Islander.  </a:t>
            </a:r>
            <a:r>
              <a:rPr lang="en-US" sz="2400" dirty="0" smtClean="0"/>
              <a:t>All participants completed the study as partial fulfillment toward a course requirement. Both </a:t>
            </a:r>
            <a:r>
              <a:rPr lang="en-US" sz="2400" dirty="0"/>
              <a:t>the gender and ethnic composition of the sample were comparable to the overall population of incoming students at </a:t>
            </a:r>
            <a:r>
              <a:rPr lang="en-US" sz="2400" dirty="0" smtClean="0"/>
              <a:t>the College. </a:t>
            </a:r>
            <a:endParaRPr lang="en-US" sz="2400" dirty="0"/>
          </a:p>
          <a:p>
            <a:endParaRPr lang="en-US" dirty="0"/>
          </a:p>
        </p:txBody>
      </p:sp>
    </p:spTree>
    <p:extLst>
      <p:ext uri="{BB962C8B-B14F-4D97-AF65-F5344CB8AC3E}">
        <p14:creationId xmlns:p14="http://schemas.microsoft.com/office/powerpoint/2010/main" val="23503361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the Method in APA Style </a:t>
            </a:r>
          </a:p>
        </p:txBody>
      </p:sp>
      <p:sp>
        <p:nvSpPr>
          <p:cNvPr id="4" name="Content Placeholder 3"/>
          <p:cNvSpPr>
            <a:spLocks noGrp="1"/>
          </p:cNvSpPr>
          <p:nvPr>
            <p:ph idx="1"/>
          </p:nvPr>
        </p:nvSpPr>
        <p:spPr/>
        <p:txBody>
          <a:bodyPr/>
          <a:lstStyle/>
          <a:p>
            <a:r>
              <a:rPr lang="en-US" b="1" dirty="0"/>
              <a:t>Measures</a:t>
            </a:r>
            <a:endParaRPr lang="en-US" dirty="0"/>
          </a:p>
          <a:p>
            <a:pPr marL="0" indent="0">
              <a:buNone/>
            </a:pPr>
            <a:r>
              <a:rPr lang="en-US" sz="2400" b="1" dirty="0"/>
              <a:t>Self-Concept Clarity Scale (Campbell et al., 1996) </a:t>
            </a:r>
            <a:r>
              <a:rPr lang="en-US" sz="2400" dirty="0"/>
              <a:t>This measure assessed how confidently and clearly participants defined the self.  This 12-item Likert scale consists of items such as “In general, I have a clear sense of who I am and what I am” and “I spend a lot of time wondering about what kind of person I really am.” Participants indicated how much they agree or disagree with each statement using a 5-point scale (1 = </a:t>
            </a:r>
            <a:r>
              <a:rPr lang="en-US" sz="2400" i="1" dirty="0"/>
              <a:t>strongly disagree</a:t>
            </a:r>
            <a:r>
              <a:rPr lang="en-US" sz="2400" dirty="0"/>
              <a:t>; 5 = </a:t>
            </a:r>
            <a:r>
              <a:rPr lang="en-US" sz="2400" i="1" dirty="0"/>
              <a:t>strongly agree</a:t>
            </a:r>
            <a:r>
              <a:rPr lang="en-US" sz="2400" dirty="0"/>
              <a:t>).  </a:t>
            </a:r>
          </a:p>
          <a:p>
            <a:pPr marL="0" indent="0">
              <a:buNone/>
            </a:pPr>
            <a:r>
              <a:rPr lang="en-US" sz="2400" b="1" dirty="0"/>
              <a:t>Attitude Toward Greek Organizations Scale . . </a:t>
            </a:r>
            <a:r>
              <a:rPr lang="en-US" sz="2400" b="1" dirty="0" smtClean="0"/>
              <a:t>. Same idea here</a:t>
            </a:r>
            <a:endParaRPr lang="en-US" dirty="0"/>
          </a:p>
        </p:txBody>
      </p:sp>
    </p:spTree>
    <p:extLst>
      <p:ext uri="{BB962C8B-B14F-4D97-AF65-F5344CB8AC3E}">
        <p14:creationId xmlns:p14="http://schemas.microsoft.com/office/powerpoint/2010/main" val="60300580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the Method in APA Style</a:t>
            </a:r>
            <a:endParaRPr lang="en-US" i="1" dirty="0"/>
          </a:p>
        </p:txBody>
      </p:sp>
      <p:sp>
        <p:nvSpPr>
          <p:cNvPr id="4" name="Content Placeholder 3"/>
          <p:cNvSpPr>
            <a:spLocks noGrp="1"/>
          </p:cNvSpPr>
          <p:nvPr>
            <p:ph idx="1"/>
          </p:nvPr>
        </p:nvSpPr>
        <p:spPr>
          <a:xfrm>
            <a:off x="378469" y="1261533"/>
            <a:ext cx="11653731" cy="5935134"/>
          </a:xfrm>
        </p:spPr>
        <p:txBody>
          <a:bodyPr>
            <a:normAutofit/>
          </a:bodyPr>
          <a:lstStyle/>
          <a:p>
            <a:r>
              <a:rPr lang="en-US" b="1" dirty="0"/>
              <a:t>Procedure </a:t>
            </a:r>
            <a:r>
              <a:rPr lang="en-US" i="1" dirty="0"/>
              <a:t>(continued)</a:t>
            </a:r>
            <a:endParaRPr lang="en-US" dirty="0"/>
          </a:p>
          <a:p>
            <a:pPr marL="0" indent="0">
              <a:buNone/>
            </a:pPr>
            <a:r>
              <a:rPr lang="en-US" sz="2300" dirty="0"/>
              <a:t>All new first-year students at the institution received an e-mail along with a link to the survey during the second week of the fall semester, inviting them to participate in a survey about their views on their selves and campus life. We sent two follow-up, reminder e-mails, approximately one week apart, to those students who had not yet completed the survey. Students were able to opt out of receiving any reminder e-mails by clicking on the “I do not wish to participate” button on the initial page of our survey. Participants provided informed consent by clicking on the “Begin Survey” button. Of the approximately 1,200 new students initially invited to participate in the study, 474 completed the survey, for a 40% response rate</a:t>
            </a:r>
            <a:r>
              <a:rPr lang="en-US" sz="2300" dirty="0" smtClean="0"/>
              <a:t>. Participants completed both the self-concept clarity scale and the attitudes toward Greek organizations scale, which were given in counterbalanced order. </a:t>
            </a:r>
            <a:endParaRPr lang="en-US" sz="2300" dirty="0"/>
          </a:p>
        </p:txBody>
      </p:sp>
    </p:spTree>
    <p:extLst>
      <p:ext uri="{BB962C8B-B14F-4D97-AF65-F5344CB8AC3E}">
        <p14:creationId xmlns:p14="http://schemas.microsoft.com/office/powerpoint/2010/main" val="299320039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the Results in APA Style </a:t>
            </a:r>
          </a:p>
        </p:txBody>
      </p:sp>
      <p:sp>
        <p:nvSpPr>
          <p:cNvPr id="4" name="Content Placeholder 3"/>
          <p:cNvSpPr>
            <a:spLocks noGrp="1"/>
          </p:cNvSpPr>
          <p:nvPr>
            <p:ph idx="1"/>
          </p:nvPr>
        </p:nvSpPr>
        <p:spPr>
          <a:xfrm>
            <a:off x="387049" y="1318105"/>
            <a:ext cx="11804951" cy="5334000"/>
          </a:xfrm>
        </p:spPr>
        <p:txBody>
          <a:bodyPr/>
          <a:lstStyle/>
          <a:p>
            <a:pPr marL="0" indent="0">
              <a:buNone/>
            </a:pPr>
            <a:r>
              <a:rPr lang="en-US" sz="2200" dirty="0" smtClean="0"/>
              <a:t>To prepare the data for analysis, we first reversed scored items for the self-concept clarity scale and for the attitudes </a:t>
            </a:r>
            <a:r>
              <a:rPr lang="en-US" sz="2200" dirty="0"/>
              <a:t>t</a:t>
            </a:r>
            <a:r>
              <a:rPr lang="en-US" sz="2200" dirty="0" smtClean="0"/>
              <a:t>owards Greek organizations scale such that higher scores were indicative of higher self-concept clarity and more positive attitudes toward Greek organizations.  We then computed the internal reliability for each scale. Internal reliability for the self-concept clarity scale was high, </a:t>
            </a:r>
            <a:r>
              <a:rPr lang="en-US" sz="2200" dirty="0" err="1" smtClean="0"/>
              <a:t>Cronbach’s</a:t>
            </a:r>
            <a:r>
              <a:rPr lang="en-US" sz="2200" dirty="0" smtClean="0"/>
              <a:t> alpha = .896. The internal reliability for the attitudes toward Greek organization scale showed modest reliability, </a:t>
            </a:r>
            <a:r>
              <a:rPr lang="en-US" sz="2200" dirty="0" err="1" smtClean="0"/>
              <a:t>Cronbach’s</a:t>
            </a:r>
            <a:r>
              <a:rPr lang="en-US" sz="2200" dirty="0" smtClean="0"/>
              <a:t> alpha = 56.  Therefore, we created composite variables for each scale by summing the individual items on each scale. </a:t>
            </a:r>
            <a:r>
              <a:rPr lang="en-US" sz="2200" dirty="0"/>
              <a:t>	</a:t>
            </a:r>
            <a:endParaRPr lang="en-US" sz="2200" dirty="0" smtClean="0"/>
          </a:p>
          <a:p>
            <a:pPr marL="0" indent="0">
              <a:buNone/>
            </a:pPr>
            <a:r>
              <a:rPr lang="en-US" sz="2200" dirty="0"/>
              <a:t>To test the </a:t>
            </a:r>
            <a:r>
              <a:rPr lang="en-US" sz="2200" dirty="0" smtClean="0"/>
              <a:t>hypothesis that self</a:t>
            </a:r>
            <a:r>
              <a:rPr lang="en-US" sz="2200" dirty="0"/>
              <a:t>-concept clarity would be related to </a:t>
            </a:r>
            <a:r>
              <a:rPr lang="en-US" sz="2200" dirty="0" smtClean="0"/>
              <a:t>attitudes toward Greek organizations, we computed a Pearson’s correlation between the two summed scores. </a:t>
            </a:r>
            <a:r>
              <a:rPr lang="en-US" sz="2200" dirty="0"/>
              <a:t>Participants with higher self-concept clarity tended to have a more positive attitude toward Greek </a:t>
            </a:r>
            <a:r>
              <a:rPr lang="en-US" sz="2200" dirty="0" smtClean="0"/>
              <a:t>organizations, r = .242, p &lt; .001, 95% CI [ .155, .325]. </a:t>
            </a:r>
            <a:endParaRPr lang="en-US" sz="2400" dirty="0"/>
          </a:p>
        </p:txBody>
      </p:sp>
    </p:spTree>
    <p:extLst>
      <p:ext uri="{BB962C8B-B14F-4D97-AF65-F5344CB8AC3E}">
        <p14:creationId xmlns:p14="http://schemas.microsoft.com/office/powerpoint/2010/main" val="25846861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6ED77C-CC98-40BB-84A7-6CBC3883B5BA}"/>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xmlns="" id="{2F011EB3-2FE0-4890-86D2-E55D0D61E1D8}"/>
              </a:ext>
            </a:extLst>
          </p:cNvPr>
          <p:cNvPicPr>
            <a:picLocks noChangeAspect="1"/>
          </p:cNvPicPr>
          <p:nvPr/>
        </p:nvPicPr>
        <p:blipFill rotWithShape="1">
          <a:blip r:embed="rId2"/>
          <a:srcRect l="928" t="-1" r="35505" b="31761"/>
          <a:stretch/>
        </p:blipFill>
        <p:spPr>
          <a:xfrm>
            <a:off x="1254483" y="1027906"/>
            <a:ext cx="9332799" cy="5635538"/>
          </a:xfrm>
          <a:prstGeom prst="rect">
            <a:avLst/>
          </a:prstGeom>
        </p:spPr>
      </p:pic>
      <p:sp>
        <p:nvSpPr>
          <p:cNvPr id="6" name="Content Placeholder 2">
            <a:extLst>
              <a:ext uri="{FF2B5EF4-FFF2-40B4-BE49-F238E27FC236}">
                <a16:creationId xmlns:a16="http://schemas.microsoft.com/office/drawing/2014/main" xmlns="" id="{F0519F28-FB1E-43CC-8E1F-539AFB2BEA79}"/>
              </a:ext>
            </a:extLst>
          </p:cNvPr>
          <p:cNvSpPr txBox="1">
            <a:spLocks/>
          </p:cNvSpPr>
          <p:nvPr/>
        </p:nvSpPr>
        <p:spPr>
          <a:xfrm>
            <a:off x="4480937" y="2168048"/>
            <a:ext cx="2301239" cy="25219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FF0000"/>
                </a:solidFill>
              </a:rPr>
              <a:t>Click on the drop-down menu and change from Nominal to Continuous</a:t>
            </a:r>
          </a:p>
          <a:p>
            <a:endParaRPr lang="en-US" dirty="0">
              <a:solidFill>
                <a:srgbClr val="FF0000"/>
              </a:solidFill>
            </a:endParaRPr>
          </a:p>
        </p:txBody>
      </p:sp>
    </p:spTree>
    <p:extLst>
      <p:ext uri="{BB962C8B-B14F-4D97-AF65-F5344CB8AC3E}">
        <p14:creationId xmlns:p14="http://schemas.microsoft.com/office/powerpoint/2010/main" val="804910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F27D8C-AC2E-48BE-95C6-99F4D2BD2A1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642D019-45DF-453B-A6AA-82E50DDF046E}"/>
              </a:ext>
            </a:extLst>
          </p:cNvPr>
          <p:cNvSpPr>
            <a:spLocks noGrp="1"/>
          </p:cNvSpPr>
          <p:nvPr>
            <p:ph idx="1"/>
          </p:nvPr>
        </p:nvSpPr>
        <p:spPr/>
        <p:txBody>
          <a:bodyPr/>
          <a:lstStyle/>
          <a:p>
            <a:r>
              <a:rPr lang="en-US" dirty="0"/>
              <a:t>Back to Data</a:t>
            </a:r>
          </a:p>
        </p:txBody>
      </p:sp>
    </p:spTree>
    <p:extLst>
      <p:ext uri="{BB962C8B-B14F-4D97-AF65-F5344CB8AC3E}">
        <p14:creationId xmlns:p14="http://schemas.microsoft.com/office/powerpoint/2010/main" val="140928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D163B58-31B1-4C13-B8B3-A13EB083C6B3}"/>
              </a:ext>
            </a:extLst>
          </p:cNvPr>
          <p:cNvSpPr>
            <a:spLocks noGrp="1"/>
          </p:cNvSpPr>
          <p:nvPr>
            <p:ph idx="1"/>
          </p:nvPr>
        </p:nvSpPr>
        <p:spPr>
          <a:xfrm>
            <a:off x="93921" y="1060081"/>
            <a:ext cx="3733800" cy="4351338"/>
          </a:xfrm>
        </p:spPr>
        <p:txBody>
          <a:bodyPr>
            <a:normAutofit lnSpcReduction="10000"/>
          </a:bodyPr>
          <a:lstStyle/>
          <a:p>
            <a:r>
              <a:rPr lang="en-US" dirty="0"/>
              <a:t>Highlight all the variable that need to be reverse coded. </a:t>
            </a:r>
          </a:p>
          <a:p>
            <a:r>
              <a:rPr lang="en-US" dirty="0"/>
              <a:t>In this data set those are SSC1-5, SSC7-9, &amp; SSC-12 and also Greek 4, 6, 10, 12, and 19</a:t>
            </a:r>
          </a:p>
          <a:p>
            <a:r>
              <a:rPr lang="en-US" sz="1800" dirty="0"/>
              <a:t>NOTICE – I just used the numbers that correspond to the scale on the Lab 1 sheet to avoid confusion</a:t>
            </a:r>
          </a:p>
          <a:p>
            <a:endParaRPr lang="en-US" sz="1800" dirty="0"/>
          </a:p>
          <a:p>
            <a:r>
              <a:rPr lang="en-US" dirty="0"/>
              <a:t>Then go to Transform</a:t>
            </a:r>
          </a:p>
        </p:txBody>
      </p:sp>
      <p:pic>
        <p:nvPicPr>
          <p:cNvPr id="5" name="Picture 4">
            <a:extLst>
              <a:ext uri="{FF2B5EF4-FFF2-40B4-BE49-F238E27FC236}">
                <a16:creationId xmlns:a16="http://schemas.microsoft.com/office/drawing/2014/main" xmlns="" id="{BECE4CB7-78E1-4B05-94A2-081276E81730}"/>
              </a:ext>
            </a:extLst>
          </p:cNvPr>
          <p:cNvPicPr>
            <a:picLocks noChangeAspect="1"/>
          </p:cNvPicPr>
          <p:nvPr/>
        </p:nvPicPr>
        <p:blipFill>
          <a:blip r:embed="rId2"/>
          <a:stretch>
            <a:fillRect/>
          </a:stretch>
        </p:blipFill>
        <p:spPr>
          <a:xfrm>
            <a:off x="4075676" y="685909"/>
            <a:ext cx="10323495" cy="5806966"/>
          </a:xfrm>
          <a:prstGeom prst="rect">
            <a:avLst/>
          </a:prstGeom>
        </p:spPr>
      </p:pic>
    </p:spTree>
    <p:extLst>
      <p:ext uri="{BB962C8B-B14F-4D97-AF65-F5344CB8AC3E}">
        <p14:creationId xmlns:p14="http://schemas.microsoft.com/office/powerpoint/2010/main" val="4241013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7ADC25-AE67-44F4-99E3-9F0621A070F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8785080F-4DA7-4028-9185-431172EE8DDE}"/>
              </a:ext>
            </a:extLst>
          </p:cNvPr>
          <p:cNvSpPr>
            <a:spLocks noGrp="1"/>
          </p:cNvSpPr>
          <p:nvPr>
            <p:ph idx="1"/>
          </p:nvPr>
        </p:nvSpPr>
        <p:spPr>
          <a:xfrm>
            <a:off x="670035" y="1794094"/>
            <a:ext cx="3155731" cy="4351338"/>
          </a:xfrm>
        </p:spPr>
        <p:txBody>
          <a:bodyPr>
            <a:normAutofit fontScale="92500" lnSpcReduction="20000"/>
          </a:bodyPr>
          <a:lstStyle/>
          <a:p>
            <a:r>
              <a:rPr lang="en-US" dirty="0"/>
              <a:t>I changed the name from “Transform 1” to R.</a:t>
            </a:r>
          </a:p>
          <a:p>
            <a:r>
              <a:rPr lang="en-US" dirty="0"/>
              <a:t>From there, you click on the Add recode condition and do what we did in lab, change 5 = 1, 4=2, 3=3, 2=4, 5=1. </a:t>
            </a:r>
          </a:p>
          <a:p>
            <a:r>
              <a:rPr lang="en-US" dirty="0"/>
              <a:t>When you click outside the box, the numbers will change. </a:t>
            </a:r>
          </a:p>
        </p:txBody>
      </p:sp>
      <p:pic>
        <p:nvPicPr>
          <p:cNvPr id="5" name="Picture 4">
            <a:extLst>
              <a:ext uri="{FF2B5EF4-FFF2-40B4-BE49-F238E27FC236}">
                <a16:creationId xmlns:a16="http://schemas.microsoft.com/office/drawing/2014/main" xmlns="" id="{287FD343-411C-494B-9FF9-85074AA26F91}"/>
              </a:ext>
            </a:extLst>
          </p:cNvPr>
          <p:cNvPicPr>
            <a:picLocks noChangeAspect="1"/>
          </p:cNvPicPr>
          <p:nvPr/>
        </p:nvPicPr>
        <p:blipFill>
          <a:blip r:embed="rId2"/>
          <a:stretch>
            <a:fillRect/>
          </a:stretch>
        </p:blipFill>
        <p:spPr>
          <a:xfrm>
            <a:off x="4225159" y="1158093"/>
            <a:ext cx="8074334" cy="4541813"/>
          </a:xfrm>
          <a:prstGeom prst="rect">
            <a:avLst/>
          </a:prstGeom>
        </p:spPr>
      </p:pic>
    </p:spTree>
    <p:extLst>
      <p:ext uri="{BB962C8B-B14F-4D97-AF65-F5344CB8AC3E}">
        <p14:creationId xmlns:p14="http://schemas.microsoft.com/office/powerpoint/2010/main" val="3728071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41AF20-36AC-457B-88E7-95290302F4E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90C1A5DD-B754-4746-8645-E35418D1A1D5}"/>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xmlns="" id="{5D6F9592-279B-4677-BEA8-487AEC301F54}"/>
              </a:ext>
            </a:extLst>
          </p:cNvPr>
          <p:cNvPicPr>
            <a:picLocks noChangeAspect="1"/>
          </p:cNvPicPr>
          <p:nvPr/>
        </p:nvPicPr>
        <p:blipFill>
          <a:blip r:embed="rId2"/>
          <a:stretch>
            <a:fillRect/>
          </a:stretch>
        </p:blipFill>
        <p:spPr>
          <a:xfrm>
            <a:off x="0" y="199696"/>
            <a:ext cx="12192000" cy="6858000"/>
          </a:xfrm>
          <a:prstGeom prst="rect">
            <a:avLst/>
          </a:prstGeom>
        </p:spPr>
      </p:pic>
      <p:sp>
        <p:nvSpPr>
          <p:cNvPr id="6" name="Content Placeholder 2">
            <a:extLst>
              <a:ext uri="{FF2B5EF4-FFF2-40B4-BE49-F238E27FC236}">
                <a16:creationId xmlns:a16="http://schemas.microsoft.com/office/drawing/2014/main" xmlns="" id="{1329C6CE-2DBD-4053-BAB5-DB39C574C5B4}"/>
              </a:ext>
            </a:extLst>
          </p:cNvPr>
          <p:cNvSpPr txBox="1">
            <a:spLocks/>
          </p:cNvSpPr>
          <p:nvPr/>
        </p:nvSpPr>
        <p:spPr>
          <a:xfrm>
            <a:off x="8689429" y="851158"/>
            <a:ext cx="376533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FF0000"/>
                </a:solidFill>
                <a:highlight>
                  <a:srgbClr val="FFFF00"/>
                </a:highlight>
              </a:rPr>
              <a:t>I changed the name from “Transform 1” to R.</a:t>
            </a:r>
          </a:p>
          <a:p>
            <a:r>
              <a:rPr lang="en-US" dirty="0">
                <a:solidFill>
                  <a:srgbClr val="FF0000"/>
                </a:solidFill>
                <a:highlight>
                  <a:srgbClr val="FFFF00"/>
                </a:highlight>
              </a:rPr>
              <a:t>From there, you click on the Add recode condition and do what we did in lab, change 5 = 1, 4=2, 3=3, 2=4, 5=1. </a:t>
            </a:r>
          </a:p>
          <a:p>
            <a:r>
              <a:rPr lang="en-US" dirty="0">
                <a:solidFill>
                  <a:srgbClr val="FF0000"/>
                </a:solidFill>
                <a:highlight>
                  <a:srgbClr val="FFFF00"/>
                </a:highlight>
              </a:rPr>
              <a:t>When you click outside the box, the numbers will change. </a:t>
            </a:r>
          </a:p>
        </p:txBody>
      </p:sp>
    </p:spTree>
    <p:extLst>
      <p:ext uri="{BB962C8B-B14F-4D97-AF65-F5344CB8AC3E}">
        <p14:creationId xmlns:p14="http://schemas.microsoft.com/office/powerpoint/2010/main" val="1258082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6A357D-3A3B-45A7-AC98-FDC46742D4D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5664A83D-F47D-4A02-8F06-62C57528BE48}"/>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xmlns="" id="{18981B65-69D7-44DB-869A-A3C6CDB2700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4876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2FA416A-233D-46D6-A596-EFC48DCE5FF0}"/>
              </a:ext>
            </a:extLst>
          </p:cNvPr>
          <p:cNvSpPr>
            <a:spLocks noGrp="1"/>
          </p:cNvSpPr>
          <p:nvPr>
            <p:ph idx="1"/>
          </p:nvPr>
        </p:nvSpPr>
        <p:spPr>
          <a:xfrm>
            <a:off x="265611" y="1253331"/>
            <a:ext cx="3590109" cy="4351338"/>
          </a:xfrm>
        </p:spPr>
        <p:txBody>
          <a:bodyPr/>
          <a:lstStyle/>
          <a:p>
            <a:r>
              <a:rPr lang="en-US" dirty="0"/>
              <a:t>Then, I go to the end of the data set and click on the open column. </a:t>
            </a:r>
          </a:p>
          <a:p>
            <a:r>
              <a:rPr lang="en-US" dirty="0"/>
              <a:t>Then the three blue  boxes appear, and I click on New Computed Variable.</a:t>
            </a:r>
          </a:p>
        </p:txBody>
      </p:sp>
      <p:pic>
        <p:nvPicPr>
          <p:cNvPr id="5" name="Picture 4">
            <a:extLst>
              <a:ext uri="{FF2B5EF4-FFF2-40B4-BE49-F238E27FC236}">
                <a16:creationId xmlns:a16="http://schemas.microsoft.com/office/drawing/2014/main" xmlns="" id="{FE897982-B8E2-431B-B558-C03AB80ED244}"/>
              </a:ext>
            </a:extLst>
          </p:cNvPr>
          <p:cNvPicPr>
            <a:picLocks noChangeAspect="1"/>
          </p:cNvPicPr>
          <p:nvPr/>
        </p:nvPicPr>
        <p:blipFill rotWithShape="1">
          <a:blip r:embed="rId2"/>
          <a:srcRect l="19969" t="7454" r="19137" b="20069"/>
          <a:stretch/>
        </p:blipFill>
        <p:spPr>
          <a:xfrm>
            <a:off x="3592285" y="546095"/>
            <a:ext cx="8452327" cy="5658761"/>
          </a:xfrm>
          <a:prstGeom prst="rect">
            <a:avLst/>
          </a:prstGeom>
        </p:spPr>
      </p:pic>
    </p:spTree>
    <p:extLst>
      <p:ext uri="{BB962C8B-B14F-4D97-AF65-F5344CB8AC3E}">
        <p14:creationId xmlns:p14="http://schemas.microsoft.com/office/powerpoint/2010/main" val="4215573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1394</Words>
  <Application>Microsoft Macintosh PowerPoint</Application>
  <PresentationFormat>Custom</PresentationFormat>
  <Paragraphs>60</Paragraphs>
  <Slides>26</Slides>
  <Notes>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Lab2. Correlational Designs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Writing the Method in APA Style </vt:lpstr>
      <vt:lpstr>Writing the Method in APA Style </vt:lpstr>
      <vt:lpstr>Writing the Method in APA Style</vt:lpstr>
      <vt:lpstr>Writing the Results in APA Style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Pitts, Shane</dc:creator>
  <cp:lastModifiedBy>Shane Pitts</cp:lastModifiedBy>
  <cp:revision>7</cp:revision>
  <dcterms:created xsi:type="dcterms:W3CDTF">2022-02-11T19:45:32Z</dcterms:created>
  <dcterms:modified xsi:type="dcterms:W3CDTF">2022-02-11T21:48:39Z</dcterms:modified>
</cp:coreProperties>
</file>