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31"/>
  </p:notesMasterIdLst>
  <p:handoutMasterIdLst>
    <p:handoutMasterId r:id="rId32"/>
  </p:handoutMasterIdLst>
  <p:sldIdLst>
    <p:sldId id="256" r:id="rId2"/>
    <p:sldId id="384" r:id="rId3"/>
    <p:sldId id="415" r:id="rId4"/>
    <p:sldId id="531" r:id="rId5"/>
    <p:sldId id="442" r:id="rId6"/>
    <p:sldId id="462" r:id="rId7"/>
    <p:sldId id="480" r:id="rId8"/>
    <p:sldId id="455" r:id="rId9"/>
    <p:sldId id="467" r:id="rId10"/>
    <p:sldId id="446" r:id="rId11"/>
    <p:sldId id="526" r:id="rId12"/>
    <p:sldId id="358" r:id="rId13"/>
    <p:sldId id="301" r:id="rId14"/>
    <p:sldId id="413" r:id="rId15"/>
    <p:sldId id="354" r:id="rId16"/>
    <p:sldId id="352" r:id="rId17"/>
    <p:sldId id="500" r:id="rId18"/>
    <p:sldId id="501" r:id="rId19"/>
    <p:sldId id="416" r:id="rId20"/>
    <p:sldId id="496" r:id="rId21"/>
    <p:sldId id="360" r:id="rId22"/>
    <p:sldId id="502" r:id="rId23"/>
    <p:sldId id="363" r:id="rId24"/>
    <p:sldId id="362" r:id="rId25"/>
    <p:sldId id="367" r:id="rId26"/>
    <p:sldId id="504" r:id="rId27"/>
    <p:sldId id="505" r:id="rId28"/>
    <p:sldId id="493" r:id="rId29"/>
    <p:sldId id="494" r:id="rId30"/>
  </p:sldIdLst>
  <p:sldSz cx="9144000" cy="6858000" type="screen4x3"/>
  <p:notesSz cx="6985000" cy="9271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55607" autoAdjust="0"/>
  </p:normalViewPr>
  <p:slideViewPr>
    <p:cSldViewPr snapToGrid="0" snapToObjects="1">
      <p:cViewPr varScale="1">
        <p:scale>
          <a:sx n="80" d="100"/>
          <a:sy n="80" d="100"/>
        </p:scale>
        <p:origin x="-1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30DA4-5446-DE45-9DF0-75E4205FAE1B}" type="datetimeFigureOut">
              <a:rPr lang="en-US" smtClean="0"/>
              <a:t>2/14/22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050" y="88058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8C4E6-FA8B-784E-858F-713012505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596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3A5616F2-B4D8-BD4D-B4AC-57F7D5FA09C1}" type="datetimeFigureOut">
              <a:rPr lang="en-US" smtClean="0"/>
              <a:pPr/>
              <a:t>2/14/22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5" tIns="46442" rIns="92885" bIns="464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85" tIns="46442" rIns="92885" bIns="4644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1CBBEE34-6CE2-FE4D-B7BF-57B90E492E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469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8848">
              <a:defRPr/>
            </a:pPr>
            <a:endParaRPr lang="en-US" sz="1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88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400" dirty="0">
              <a:latin typeface="Arial" pitchFamily="34" charset="0"/>
              <a:ea typeface="ＭＳ Ｐゴシック" charset="0"/>
              <a:cs typeface="Arial" pitchFamily="34" charset="0"/>
            </a:endParaRPr>
          </a:p>
        </p:txBody>
      </p:sp>
      <p:sp>
        <p:nvSpPr>
          <p:cNvPr id="11366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1675"/>
            <a:ext cx="4619625" cy="3463925"/>
          </a:xfrm>
          <a:ln cap="flat"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25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88E6B0C-6066-478F-8165-3FF4AAB927DA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531046" indent="-38066622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44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2884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32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576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5D8C7E-2E46-7C46-B4C9-3DE21D966D65}" type="slidenum">
              <a:rPr lang="en-US" sz="1200">
                <a:latin typeface="Calibri" charset="0"/>
              </a:rPr>
              <a:pPr eaLnBrk="1" hangingPunct="1"/>
              <a:t>13</a:t>
            </a:fld>
            <a:endParaRPr lang="en-US" sz="1200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722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05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CFB4DD-1DE3-4BC8-8204-BF1C5D78ADE9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5945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031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B09CC-0B57-D947-82BF-D08E19DC22F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19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B09CC-0B57-D947-82BF-D08E19DC22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224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B09CC-0B57-D947-82BF-D08E19DC22F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196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55566-6C7D-4A7E-8848-80014941D2CB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600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174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654356-C5C0-4557-A3D0-572367C5BCC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915AFD-5B7B-4A2A-A913-59D66545F107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361D155-51A8-4265-B00E-CA561527475B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610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887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B22797-C6A8-4A06-9DB5-8EE3438936F2}" type="slidenum">
              <a:rPr lang="en-US">
                <a:latin typeface="Arial" pitchFamily="34" charset="0"/>
              </a:rPr>
              <a:pPr/>
              <a:t>28</a:t>
            </a:fld>
            <a:endParaRPr lang="en-US">
              <a:latin typeface="Arial" pitchFamily="34" charset="0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1024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7E66F8-54FB-4680-B2FA-2B3A9B71F3BF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8848">
              <a:defRPr/>
            </a:pPr>
            <a:endParaRPr lang="en-US" sz="1200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EE34-6CE2-FE4D-B7BF-57B90E492E0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8113" y="1160463"/>
            <a:ext cx="416877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B09CC-0B57-D947-82BF-D08E19DC22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530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531046" indent="-38066622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44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2884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32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576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94D9539-0DA8-9A4F-A592-558034FFD673}" type="slidenum">
              <a:rPr lang="en-US" sz="1200">
                <a:latin typeface="Calibri" charset="0"/>
              </a:rPr>
              <a:pPr eaLnBrk="1" hangingPunct="1"/>
              <a:t>5</a:t>
            </a:fld>
            <a:endParaRPr lang="en-US" sz="1200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Book Antiqu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1675"/>
            <a:ext cx="4619625" cy="3463925"/>
          </a:xfrm>
          <a:ln cap="flat"/>
        </p:spPr>
      </p:sp>
    </p:spTree>
    <p:extLst>
      <p:ext uri="{BB962C8B-B14F-4D97-AF65-F5344CB8AC3E}">
        <p14:creationId xmlns:p14="http://schemas.microsoft.com/office/powerpoint/2010/main" val="3771242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1675"/>
            <a:ext cx="4619625" cy="3463925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Book Antiqu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669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sz="1400" dirty="0">
              <a:latin typeface="Arial" pitchFamily="34" charset="0"/>
              <a:ea typeface="ＭＳ Ｐゴシック" charset="0"/>
              <a:cs typeface="Arial" pitchFamily="34" charset="0"/>
            </a:endParaRPr>
          </a:p>
        </p:txBody>
      </p:sp>
      <p:sp>
        <p:nvSpPr>
          <p:cNvPr id="552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1675"/>
            <a:ext cx="4619625" cy="3463925"/>
          </a:xfrm>
          <a:ln cap="flat"/>
        </p:spPr>
      </p:sp>
    </p:spTree>
    <p:extLst>
      <p:ext uri="{BB962C8B-B14F-4D97-AF65-F5344CB8AC3E}">
        <p14:creationId xmlns:p14="http://schemas.microsoft.com/office/powerpoint/2010/main" val="3193340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sz="1400" dirty="0" smtClean="0">
              <a:latin typeface="Arial" pitchFamily="34" charset="0"/>
              <a:ea typeface="ＭＳ Ｐゴシック" charset="0"/>
              <a:cs typeface="Arial" pitchFamily="34" charset="0"/>
            </a:endParaRPr>
          </a:p>
        </p:txBody>
      </p:sp>
      <p:sp>
        <p:nvSpPr>
          <p:cNvPr id="757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1675"/>
            <a:ext cx="4619625" cy="3463925"/>
          </a:xfrm>
          <a:ln cap="flat"/>
        </p:spPr>
      </p:sp>
    </p:spTree>
    <p:extLst>
      <p:ext uri="{BB962C8B-B14F-4D97-AF65-F5344CB8AC3E}">
        <p14:creationId xmlns:p14="http://schemas.microsoft.com/office/powerpoint/2010/main" val="341090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6BF8-AE7E-5147-A3C8-70F75C8A19C5}" type="datetime1">
              <a:rPr lang="en-US" smtClean="0"/>
              <a:t>2/14/22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396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FE81-DCFC-7649-B7ED-BCF474225FBC}" type="datetime1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1EBF-9DA3-3340-8F3F-7AAC2782152A}" type="datetime1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09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7580" y="5490976"/>
            <a:ext cx="8918273" cy="646331"/>
          </a:xfrm>
          <a:prstGeom prst="rect">
            <a:avLst/>
          </a:prstGeom>
          <a:solidFill>
            <a:srgbClr val="E1E0DF"/>
          </a:solidFill>
          <a:ln w="76200" cmpd="sng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3600" b="1" baseline="0" dirty="0" smtClean="0">
              <a:solidFill>
                <a:srgbClr val="139B86"/>
              </a:solidFill>
              <a:latin typeface="Arial"/>
              <a:cs typeface="Arial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39476" y="1423321"/>
            <a:ext cx="1684362" cy="0"/>
          </a:xfrm>
          <a:prstGeom prst="line">
            <a:avLst/>
          </a:prstGeom>
          <a:ln w="76200" cmpd="sng">
            <a:solidFill>
              <a:srgbClr val="139B86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87580" y="5490976"/>
            <a:ext cx="8918273" cy="646331"/>
          </a:xfrm>
          <a:prstGeom prst="rect">
            <a:avLst/>
          </a:prstGeom>
          <a:solidFill>
            <a:srgbClr val="E7E6E5"/>
          </a:solidFill>
          <a:ln w="76200" cmpd="sng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3600" b="1" baseline="0" dirty="0" smtClean="0">
              <a:solidFill>
                <a:srgbClr val="139B86"/>
              </a:solidFill>
              <a:latin typeface="Arial"/>
              <a:cs typeface="Arial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9476" y="1423321"/>
            <a:ext cx="1684362" cy="0"/>
          </a:xfrm>
          <a:prstGeom prst="line">
            <a:avLst/>
          </a:prstGeom>
          <a:ln w="76200" cmpd="sng">
            <a:solidFill>
              <a:srgbClr val="0099B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439476" y="180509"/>
            <a:ext cx="8229600" cy="1143000"/>
          </a:xfrm>
        </p:spPr>
        <p:txBody>
          <a:bodyPr>
            <a:noAutofit/>
          </a:bodyPr>
          <a:lstStyle>
            <a:lvl1pPr algn="l">
              <a:defRPr sz="50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Section Overview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39738" y="1693863"/>
            <a:ext cx="8229600" cy="3644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00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 Class Activi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1E0DF"/>
          </a:solidFill>
          <a:ln w="76200" cmpd="sng">
            <a:solidFill>
              <a:srgbClr val="67B03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665096" y="422556"/>
            <a:ext cx="7001860" cy="1143000"/>
          </a:xfrm>
          <a:noFill/>
        </p:spPr>
        <p:txBody>
          <a:bodyPr>
            <a:normAutofit/>
          </a:bodyPr>
          <a:lstStyle>
            <a:lvl1pPr algn="l">
              <a:defRPr sz="2500" b="1">
                <a:solidFill>
                  <a:srgbClr val="67B03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In-Class Activity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37357" y="1810171"/>
            <a:ext cx="8189913" cy="473392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lphaLcPeriod"/>
              <a:defRPr sz="2800"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buFont typeface="Courier New" charset="0"/>
              <a:buChar char="o"/>
              <a:defRPr sz="2600"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Font typeface="Arial" charset="0"/>
              <a:buChar char="•"/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DF0D516-14C6-6E4B-8161-0558F4AE62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44" y="423474"/>
            <a:ext cx="920805" cy="114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746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5C4-56F7-2A45-990E-3C45CDF0DC5A}" type="datetime1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8CCA-A478-CC43-B201-DB024A51167F}" type="datetime1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938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44EC-D351-AA48-85DC-DBF4AF9B4B68}" type="datetime1">
              <a:rPr lang="en-US" smtClean="0"/>
              <a:t>2/14/22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1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6263-D88E-8E42-AEEA-E7C6C045BE00}" type="datetime1">
              <a:rPr lang="en-US" smtClean="0"/>
              <a:t>2/14/22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2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955B-CF16-8640-9A2B-7C1C2B7DBC55}" type="datetime1">
              <a:rPr lang="en-US" smtClean="0"/>
              <a:t>2/14/22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71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E3DE0-E862-5446-BD1C-B1F355BB8379}" type="datetime1">
              <a:rPr lang="en-US" smtClean="0"/>
              <a:t>2/14/22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9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7A714D3-82CE-7145-B66C-DE816D0F09FF}" type="datetime1">
              <a:rPr lang="en-US" smtClean="0"/>
              <a:t>2/14/22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8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DCFA-696D-014C-8553-CD150C771DA8}" type="datetime1">
              <a:rPr lang="en-US" smtClean="0"/>
              <a:t>2/14/22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2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2504250-15E0-FE4B-9BDB-A29405F24B05}" type="datetime1">
              <a:rPr lang="en-US" smtClean="0"/>
              <a:t>2/14/22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694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6" r:id="rId12"/>
    <p:sldLayoutId id="2147483710" r:id="rId13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Reliability &amp; Validity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407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1136650"/>
          </a:xfrm>
          <a:noFill/>
        </p:spPr>
        <p:txBody>
          <a:bodyPr>
            <a:normAutofit/>
          </a:bodyPr>
          <a:lstStyle/>
          <a:p>
            <a:r>
              <a:rPr lang="en-US" sz="4000" dirty="0">
                <a:latin typeface="Helvetica" charset="0"/>
                <a:ea typeface="ＭＳ Ｐゴシック" charset="0"/>
                <a:cs typeface="ＭＳ Ｐゴシック" charset="0"/>
              </a:rPr>
              <a:t>To reduce random </a:t>
            </a:r>
            <a:r>
              <a:rPr lang="en-US" sz="4000" dirty="0" smtClean="0">
                <a:latin typeface="Helvetica" charset="0"/>
                <a:ea typeface="ＭＳ Ｐゴシック" charset="0"/>
                <a:cs typeface="ＭＳ Ｐゴシック" charset="0"/>
              </a:rPr>
              <a:t>measurement error</a:t>
            </a:r>
            <a:endParaRPr lang="en-US" sz="4000" dirty="0"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520285" y="1660864"/>
            <a:ext cx="8200381" cy="4666087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rgbClr val="FC0128"/>
              </a:buClr>
              <a:buSzPct val="150000"/>
              <a:buFont typeface="Wingdings" charset="0"/>
              <a:buChar char="§"/>
            </a:pPr>
            <a:endParaRPr lang="en-US" sz="2000" dirty="0" smtClean="0">
              <a:solidFill>
                <a:srgbClr val="7F7F7F"/>
              </a:solidFill>
              <a:latin typeface="Book Antiqu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Clr>
                <a:srgbClr val="FC0128"/>
              </a:buClr>
              <a:buSzPct val="150000"/>
              <a:buFont typeface="Wingdings" charset="0"/>
              <a:buChar char="§"/>
            </a:pPr>
            <a:r>
              <a:rPr lang="en-US" sz="200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If </a:t>
            </a:r>
            <a:r>
              <a:rPr lang="en-US" sz="20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using a </a:t>
            </a:r>
            <a:r>
              <a:rPr lang="en-US" sz="200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survey,</a:t>
            </a:r>
            <a:endParaRPr lang="en-US" sz="20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  <a:buClr>
                <a:srgbClr val="FC0128"/>
              </a:buClr>
              <a:buSzPct val="150000"/>
              <a:buFont typeface="Wingdings" charset="0"/>
              <a:buChar char="§"/>
            </a:pP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 identify questions that participants misunderstand or </a:t>
            </a:r>
            <a:r>
              <a:rPr lang="en-US" sz="2000" dirty="0" smtClean="0">
                <a:solidFill>
                  <a:srgbClr val="000000"/>
                </a:solidFill>
                <a:ea typeface="ＭＳ Ｐゴシック" charset="0"/>
              </a:rPr>
              <a:t>don’t </a:t>
            </a: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understand by</a:t>
            </a:r>
          </a:p>
          <a:p>
            <a:pPr lvl="2">
              <a:lnSpc>
                <a:spcPct val="90000"/>
              </a:lnSpc>
              <a:buClr>
                <a:srgbClr val="FC0128"/>
              </a:buClr>
              <a:buSzPct val="150000"/>
              <a:buFont typeface="Wingdings" charset="0"/>
              <a:buChar char="§"/>
            </a:pP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Interviewing participants </a:t>
            </a:r>
            <a:r>
              <a:rPr lang="en-US" sz="2000" dirty="0" smtClean="0">
                <a:solidFill>
                  <a:srgbClr val="000000"/>
                </a:solidFill>
                <a:ea typeface="ＭＳ Ｐゴシック" charset="0"/>
              </a:rPr>
              <a:t>(pilot test)</a:t>
            </a:r>
            <a:endParaRPr lang="en-US" sz="2000" dirty="0">
              <a:solidFill>
                <a:srgbClr val="000000"/>
              </a:solidFill>
              <a:ea typeface="ＭＳ Ｐゴシック" charset="0"/>
            </a:endParaRPr>
          </a:p>
          <a:p>
            <a:pPr lvl="2">
              <a:lnSpc>
                <a:spcPct val="90000"/>
              </a:lnSpc>
              <a:buClr>
                <a:srgbClr val="FC0128"/>
              </a:buClr>
              <a:buSzPct val="150000"/>
              <a:buFont typeface="Wingdings" charset="0"/>
              <a:buChar char="§"/>
            </a:pP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Identifying questions that do not correlate with the rest of the questionnaire. </a:t>
            </a:r>
          </a:p>
          <a:p>
            <a:pPr lvl="1">
              <a:lnSpc>
                <a:spcPct val="90000"/>
              </a:lnSpc>
              <a:buClr>
                <a:srgbClr val="FC0128"/>
              </a:buClr>
              <a:buSzPct val="150000"/>
              <a:buFont typeface="Monotype Sorts" charset="0"/>
              <a:buNone/>
            </a:pP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and then eliminate those questions.</a:t>
            </a:r>
          </a:p>
          <a:p>
            <a:pPr lvl="1">
              <a:lnSpc>
                <a:spcPct val="90000"/>
              </a:lnSpc>
              <a:buSzPct val="150000"/>
              <a:buFont typeface="Wingdings" charset="0"/>
              <a:buChar char="§"/>
            </a:pPr>
            <a:endParaRPr lang="en-US" sz="2400" dirty="0" smtClean="0">
              <a:ea typeface="ＭＳ Ｐゴシック" charset="0"/>
            </a:endParaRPr>
          </a:p>
          <a:p>
            <a:pPr lvl="1">
              <a:lnSpc>
                <a:spcPct val="90000"/>
              </a:lnSpc>
              <a:buSzPct val="150000"/>
              <a:buFont typeface="Wingdings" charset="0"/>
              <a:buChar char="§"/>
            </a:pPr>
            <a:r>
              <a:rPr lang="en-US" sz="2400" dirty="0" smtClean="0">
                <a:ea typeface="ＭＳ Ｐゴシック" charset="0"/>
              </a:rPr>
              <a:t>Ask </a:t>
            </a:r>
            <a:r>
              <a:rPr lang="en-US" sz="2400" dirty="0">
                <a:ea typeface="ＭＳ Ｐゴシック" charset="0"/>
              </a:rPr>
              <a:t>enough questions to allow random error to balance out. </a:t>
            </a:r>
            <a:endParaRPr lang="en-US" sz="2400" dirty="0" smtClean="0">
              <a:ea typeface="ＭＳ Ｐゴシック" charset="0"/>
            </a:endParaRPr>
          </a:p>
          <a:p>
            <a:pPr lvl="1">
              <a:lnSpc>
                <a:spcPct val="90000"/>
              </a:lnSpc>
              <a:buSzPct val="150000"/>
              <a:buFont typeface="Wingdings" charset="0"/>
              <a:buChar char="§"/>
            </a:pPr>
            <a:r>
              <a:rPr lang="en-US" sz="2400" dirty="0" smtClean="0">
                <a:ea typeface="ＭＳ Ｐゴシック" charset="0"/>
              </a:rPr>
              <a:t>Ask more </a:t>
            </a:r>
            <a:r>
              <a:rPr lang="en-US" sz="2400" dirty="0" err="1" smtClean="0">
                <a:ea typeface="ＭＳ Ｐゴシック" charset="0"/>
              </a:rPr>
              <a:t>ppl</a:t>
            </a:r>
            <a:endParaRPr lang="en-US" sz="2400" dirty="0">
              <a:ea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490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536471" y="349681"/>
            <a:ext cx="8077200" cy="8699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ea typeface="ＭＳ Ｐゴシック"/>
                <a:cs typeface="ＭＳ Ｐゴシック"/>
              </a:rPr>
              <a:t>Empirical assessment of reliability of measurements</a:t>
            </a:r>
          </a:p>
        </p:txBody>
      </p:sp>
      <p:sp>
        <p:nvSpPr>
          <p:cNvPr id="64514" name="Text Placeholder 2"/>
          <p:cNvSpPr>
            <a:spLocks noGrp="1"/>
          </p:cNvSpPr>
          <p:nvPr>
            <p:ph type="body" idx="4294967295"/>
          </p:nvPr>
        </p:nvSpPr>
        <p:spPr>
          <a:xfrm>
            <a:off x="451804" y="1371600"/>
            <a:ext cx="2362200" cy="4800600"/>
          </a:xfrm>
          <a:solidFill>
            <a:schemeClr val="bg1">
              <a:alpha val="70979"/>
            </a:schemeClr>
          </a:solidFill>
        </p:spPr>
        <p:txBody>
          <a:bodyPr>
            <a:normAutofit/>
          </a:bodyPr>
          <a:lstStyle/>
          <a:p>
            <a:pPr marL="0" indent="0" algn="l" eaLnBrk="1" hangingPunct="1">
              <a:spcBef>
                <a:spcPct val="0"/>
              </a:spcBef>
              <a:buNone/>
            </a:pPr>
            <a:r>
              <a:rPr lang="en-US" sz="2400" dirty="0" smtClean="0">
                <a:ea typeface="ＭＳ Ｐゴシック" charset="-128"/>
              </a:rPr>
              <a:t>When is each kind of reliability necessary?  </a:t>
            </a:r>
          </a:p>
          <a:p>
            <a:pPr marL="0" indent="0" algn="l" eaLnBrk="1" hangingPunct="1">
              <a:spcBef>
                <a:spcPct val="0"/>
              </a:spcBef>
            </a:pPr>
            <a:endParaRPr lang="en-US" sz="2400" dirty="0" smtClean="0">
              <a:ea typeface="ＭＳ Ｐゴシック" charset="-128"/>
            </a:endParaRPr>
          </a:p>
          <a:p>
            <a:pPr marL="0" indent="0" algn="l" eaLnBrk="1" hangingPunct="1">
              <a:spcBef>
                <a:spcPct val="0"/>
              </a:spcBef>
              <a:buNone/>
            </a:pPr>
            <a:r>
              <a:rPr lang="en-US" sz="2400" dirty="0" smtClean="0">
                <a:ea typeface="ＭＳ Ｐゴシック" charset="-128"/>
              </a:rPr>
              <a:t>Why is reliability an empirical question? </a:t>
            </a:r>
          </a:p>
          <a:p>
            <a:pPr marL="0" indent="0" algn="l" eaLnBrk="1" hangingPunct="1">
              <a:spcBef>
                <a:spcPct val="0"/>
              </a:spcBef>
            </a:pPr>
            <a:endParaRPr lang="en-US" sz="2400" dirty="0" smtClean="0">
              <a:ea typeface="ＭＳ Ｐゴシック" charset="-128"/>
            </a:endParaRPr>
          </a:p>
          <a:p>
            <a:pPr marL="0" indent="0" algn="l" eaLnBrk="1" hangingPunct="1">
              <a:spcBef>
                <a:spcPct val="0"/>
              </a:spcBef>
            </a:pPr>
            <a:r>
              <a:rPr lang="en-US" sz="2400" dirty="0" smtClean="0">
                <a:ea typeface="ＭＳ Ｐゴシック" charset="-128"/>
              </a:rPr>
              <a:t>What does reliability tell us?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224583" y="1150029"/>
            <a:ext cx="4470627" cy="4722813"/>
            <a:chOff x="3474720" y="3581400"/>
            <a:chExt cx="3476943" cy="3200400"/>
          </a:xfrm>
        </p:grpSpPr>
        <p:pic>
          <p:nvPicPr>
            <p:cNvPr id="64517" name="Picture 7" descr="c05f006.jpg"/>
            <p:cNvPicPr>
              <a:picLocks noChangeAspect="1"/>
            </p:cNvPicPr>
            <p:nvPr/>
          </p:nvPicPr>
          <p:blipFill>
            <a:blip r:embed="rId3"/>
            <a:srcRect l="58888" b="40846"/>
            <a:stretch>
              <a:fillRect/>
            </a:stretch>
          </p:blipFill>
          <p:spPr bwMode="auto">
            <a:xfrm>
              <a:off x="3478213" y="3586163"/>
              <a:ext cx="3473450" cy="319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3474720" y="3581400"/>
              <a:ext cx="1006567" cy="1371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19368" y="4265613"/>
              <a:ext cx="381035" cy="4587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" name="Oval 2"/>
          <p:cNvSpPr/>
          <p:nvPr/>
        </p:nvSpPr>
        <p:spPr>
          <a:xfrm>
            <a:off x="3224583" y="2836747"/>
            <a:ext cx="2164190" cy="179262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03414" y="2836747"/>
            <a:ext cx="2164190" cy="179262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763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a typeface="ＭＳ Ｐゴシック" charset="-128"/>
              </a:rPr>
              <a:t>Internal reliability </a:t>
            </a:r>
            <a:r>
              <a:rPr lang="en-US" dirty="0">
                <a:solidFill>
                  <a:srgbClr val="B95B22"/>
                </a:solidFill>
                <a:ea typeface="ＭＳ Ｐゴシック" charset="-128"/>
              </a:rPr>
              <a:t>(not to be confused with internal validity!</a:t>
            </a:r>
            <a:r>
              <a:rPr lang="en-US" dirty="0" smtClean="0">
                <a:solidFill>
                  <a:srgbClr val="B95B22"/>
                </a:solidFill>
                <a:ea typeface="ＭＳ Ｐゴシック" charset="-128"/>
              </a:rPr>
              <a:t>)</a:t>
            </a:r>
            <a:endParaRPr lang="en-US" dirty="0"/>
          </a:p>
        </p:txBody>
      </p:sp>
      <p:sp>
        <p:nvSpPr>
          <p:cNvPr id="7270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800" dirty="0" smtClean="0">
                <a:ea typeface="ＭＳ Ｐゴシック" charset="-128"/>
              </a:rPr>
              <a:t>The extent to which multiple measures, or items, are all answered similarly by the same set of people</a:t>
            </a:r>
            <a:r>
              <a:rPr lang="en-US" dirty="0" smtClean="0">
                <a:ea typeface="ＭＳ Ｐゴシック" charset="-128"/>
              </a:rPr>
              <a:t>.  </a:t>
            </a:r>
          </a:p>
          <a:p>
            <a:pPr marL="319088" lvl="1" indent="0" eaLnBrk="1" hangingPunct="1">
              <a:buFont typeface="Wingdings 2" pitchFamily="18" charset="2"/>
              <a:buNone/>
            </a:pPr>
            <a:endParaRPr lang="en-US" sz="1600" b="1" dirty="0" smtClean="0">
              <a:ea typeface="ＭＳ Ｐゴシック" charset="-128"/>
            </a:endParaRPr>
          </a:p>
          <a:p>
            <a:pPr marL="26480" indent="0">
              <a:buFont typeface="Wingdings 2" pitchFamily="18" charset="2"/>
              <a:buNone/>
            </a:pPr>
            <a:r>
              <a:rPr lang="en-US" sz="3200" b="1" i="1" dirty="0" smtClean="0">
                <a:ea typeface="ＭＳ Ｐゴシック" charset="-128"/>
              </a:rPr>
              <a:t>Cronbach’</a:t>
            </a:r>
            <a:r>
              <a:rPr lang="en-US" altLang="ja-JP" sz="3200" b="1" i="1" dirty="0" smtClean="0">
                <a:ea typeface="ＭＳ Ｐゴシック" charset="-128"/>
              </a:rPr>
              <a:t>s alpha:  </a:t>
            </a:r>
            <a:r>
              <a:rPr lang="en-US" altLang="ja-JP" sz="3200" i="1" dirty="0" smtClean="0">
                <a:ea typeface="ＭＳ Ｐゴシック" charset="-128"/>
              </a:rPr>
              <a:t>An average of all of the possible item-total correlations.  </a:t>
            </a:r>
            <a:endParaRPr lang="en-US" sz="3200" i="1" dirty="0" smtClean="0"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406400" y="706108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US" sz="3600" b="1" dirty="0">
                <a:latin typeface="Calibri" charset="0"/>
              </a:rPr>
              <a:t>Test-Retest Reliability</a:t>
            </a:r>
            <a:r>
              <a:rPr lang="en-US" sz="3600" dirty="0">
                <a:latin typeface="Calibri" charset="0"/>
              </a:rPr>
              <a:t>: Consistent scores every time we </a:t>
            </a:r>
            <a:r>
              <a:rPr lang="en-US" sz="3600" dirty="0" smtClean="0">
                <a:latin typeface="Calibri" charset="0"/>
              </a:rPr>
              <a:t>test</a:t>
            </a:r>
            <a:br>
              <a:rPr lang="en-US" sz="3600" dirty="0" smtClean="0">
                <a:latin typeface="Calibri" charset="0"/>
              </a:rPr>
            </a:br>
            <a:r>
              <a:rPr lang="en-US" sz="3600" b="1" dirty="0">
                <a:latin typeface="+mn-lt"/>
                <a:ea typeface="ＭＳ Ｐゴシック" charset="-128"/>
              </a:rPr>
              <a:t>Internal Reliability:</a:t>
            </a:r>
            <a:r>
              <a:rPr lang="en-US" sz="3600" dirty="0">
                <a:latin typeface="+mn-lt"/>
                <a:ea typeface="ＭＳ Ｐゴシック" charset="-128"/>
              </a:rPr>
              <a:t>  Consistent scores no matter how you ask</a:t>
            </a:r>
            <a:endParaRPr lang="en-US" sz="3600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 descr="Figure 5.5 is a table titled Estimates of Internal Consistency and Temporal Reliability for the Satisfaction with Life Scale. It has four columns and seven rows with column headers: sample, coefficient alpha, test-retest, and temporal interval. The caption for the first column is: Authors of study using SWL scale. The caption for the second column is: Coefficient (Cronbach's) alpha above 0.80 means SWL scale has good internal reliability. The caption for the third column is: High correlation of r = 0.83 for retesting 2 weeks apart means scale has good test-retest reliability.">
            <a:extLst>
              <a:ext uri="{FF2B5EF4-FFF2-40B4-BE49-F238E27FC236}">
                <a16:creationId xmlns:a16="http://schemas.microsoft.com/office/drawing/2014/main" xmlns="" id="{3424048D-4A97-0640-BC0F-EFAAFBA5D1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837"/>
          <a:stretch/>
        </p:blipFill>
        <p:spPr>
          <a:xfrm>
            <a:off x="627998" y="1982156"/>
            <a:ext cx="7781365" cy="41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504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531" y="0"/>
            <a:ext cx="6424892" cy="29067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252" y="2906773"/>
            <a:ext cx="4357992" cy="379090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08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</a:rPr>
              <a:t>Validity of Measurement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 txBox="1">
            <a:spLocks/>
          </p:cNvSpPr>
          <p:nvPr/>
        </p:nvSpPr>
        <p:spPr bwMode="auto">
          <a:xfrm>
            <a:off x="612775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4400">
                <a:solidFill>
                  <a:schemeClr val="bg1"/>
                </a:solidFill>
                <a:latin typeface="Tw Cen MT" pitchFamily="34" charset="0"/>
              </a:rPr>
              <a:t>Validity of Measurement</a:t>
            </a:r>
          </a:p>
        </p:txBody>
      </p:sp>
      <p:pic>
        <p:nvPicPr>
          <p:cNvPr id="79874" name="Picture 5" descr="c05f0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338" y="625809"/>
            <a:ext cx="8896662" cy="568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Characteristics of Good Measurement: </a:t>
            </a:r>
            <a:r>
              <a:rPr lang="en-US" dirty="0" smtClean="0"/>
              <a:t>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53836"/>
            <a:ext cx="8467182" cy="4714466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Validity </a:t>
            </a:r>
            <a:r>
              <a:rPr lang="en-US" sz="3200" dirty="0" smtClean="0"/>
              <a:t>of a measure is the degree to which it measures what you intend it to measure. </a:t>
            </a:r>
          </a:p>
          <a:p>
            <a:r>
              <a:rPr lang="en-US" sz="3200" dirty="0" smtClean="0"/>
              <a:t>Validity can be divided into two general categories: </a:t>
            </a:r>
            <a:r>
              <a:rPr lang="en-US" sz="3200" b="1" dirty="0" smtClean="0"/>
              <a:t>construct validity </a:t>
            </a:r>
            <a:r>
              <a:rPr lang="en-US" sz="3200" dirty="0" smtClean="0"/>
              <a:t>and</a:t>
            </a:r>
            <a:r>
              <a:rPr lang="en-US" sz="3200" b="1" dirty="0" smtClean="0"/>
              <a:t> criterion validity</a:t>
            </a:r>
            <a:r>
              <a:rPr lang="en-US" sz="3200" dirty="0" smtClean="0"/>
              <a:t>. </a:t>
            </a:r>
          </a:p>
          <a:p>
            <a:endParaRPr lang="en-US" sz="3200" dirty="0" smtClean="0"/>
          </a:p>
          <a:p>
            <a:endParaRPr lang="en-US" sz="28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904746" y="6298474"/>
            <a:ext cx="2762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F7F7F"/>
                </a:solidFill>
                <a:latin typeface="Arial" charset="0"/>
                <a:cs typeface="Arial" charset="0"/>
              </a:rPr>
              <a:t>4. Defining and Measuring Variables</a:t>
            </a:r>
            <a:endParaRPr lang="en-US" sz="1200" dirty="0">
              <a:solidFill>
                <a:srgbClr val="7F7F7F"/>
              </a:solidFill>
              <a:latin typeface="Brush Script MT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27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-176156"/>
            <a:ext cx="75438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795" y="1911048"/>
            <a:ext cx="8467182" cy="4387426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Construct Validity </a:t>
            </a:r>
            <a:r>
              <a:rPr lang="en-US" sz="3200" dirty="0" smtClean="0"/>
              <a:t>is the degree to which a test actually measures the construct it is designed to measure. There are many ways to assess construct validity:</a:t>
            </a:r>
          </a:p>
          <a:p>
            <a:pPr lvl="1"/>
            <a:r>
              <a:rPr lang="en-US" sz="2600" b="1" dirty="0" smtClean="0"/>
              <a:t>Face validity</a:t>
            </a:r>
          </a:p>
          <a:p>
            <a:pPr lvl="1"/>
            <a:r>
              <a:rPr lang="en-US" sz="2600" b="1" dirty="0" smtClean="0"/>
              <a:t>Content validity</a:t>
            </a:r>
          </a:p>
          <a:p>
            <a:pPr lvl="1"/>
            <a:r>
              <a:rPr lang="en-US" sz="2600" b="1" dirty="0" smtClean="0"/>
              <a:t>Convergent validity</a:t>
            </a:r>
          </a:p>
          <a:p>
            <a:pPr lvl="1"/>
            <a:r>
              <a:rPr lang="en-US" sz="2600" b="1" dirty="0" smtClean="0"/>
              <a:t>Discriminant validity</a:t>
            </a:r>
          </a:p>
          <a:p>
            <a:pPr marL="350838" lvl="1" indent="0">
              <a:buNone/>
            </a:pPr>
            <a:endParaRPr lang="en-US" sz="26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904746" y="6298474"/>
            <a:ext cx="2762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F7F7F"/>
                </a:solidFill>
                <a:latin typeface="Arial" charset="0"/>
                <a:cs typeface="Arial" charset="0"/>
              </a:rPr>
              <a:t>4. Defining and Measuring Variables</a:t>
            </a:r>
            <a:endParaRPr lang="en-US" sz="1200" dirty="0">
              <a:solidFill>
                <a:srgbClr val="7F7F7F"/>
              </a:solidFill>
              <a:latin typeface="Brush Script MT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059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Face Validity and Content Validity: Does </a:t>
            </a:r>
            <a:r>
              <a:rPr lang="en-US" sz="3600" dirty="0" smtClean="0"/>
              <a:t>It </a:t>
            </a:r>
            <a:r>
              <a:rPr lang="en-US" sz="3600" dirty="0"/>
              <a:t>Look Like a Good Measure?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5480" y="2028221"/>
            <a:ext cx="8229600" cy="3785557"/>
          </a:xfrm>
        </p:spPr>
        <p:txBody>
          <a:bodyPr>
            <a:normAutofit/>
          </a:bodyPr>
          <a:lstStyle/>
          <a:p>
            <a:r>
              <a:rPr lang="en-US" sz="2600" dirty="0"/>
              <a:t>Both </a:t>
            </a:r>
            <a:r>
              <a:rPr lang="en-US" sz="2600" b="1" dirty="0"/>
              <a:t>face validity </a:t>
            </a:r>
            <a:r>
              <a:rPr lang="en-US" sz="2600" dirty="0"/>
              <a:t>and </a:t>
            </a:r>
            <a:r>
              <a:rPr lang="en-US" sz="2600" b="1" dirty="0"/>
              <a:t>content validity</a:t>
            </a:r>
            <a:r>
              <a:rPr lang="en-US" sz="2600" dirty="0"/>
              <a:t> are subjective ways to assess validity</a:t>
            </a:r>
            <a:r>
              <a:rPr lang="en-US" sz="2600" dirty="0" smtClean="0"/>
              <a:t>.</a:t>
            </a:r>
            <a:endParaRPr lang="en-US" sz="2600" dirty="0"/>
          </a:p>
          <a:p>
            <a:pPr lvl="1"/>
            <a:endParaRPr lang="en-US" sz="2600" b="1" dirty="0" smtClean="0"/>
          </a:p>
          <a:p>
            <a:pPr lvl="1"/>
            <a:r>
              <a:rPr lang="en-US" sz="2600" b="1" dirty="0" smtClean="0"/>
              <a:t>Face validity: </a:t>
            </a:r>
            <a:r>
              <a:rPr lang="en-US" sz="2600" dirty="0" smtClean="0"/>
              <a:t>how </a:t>
            </a:r>
            <a:r>
              <a:rPr lang="en-US" sz="2600" dirty="0"/>
              <a:t>well a measure, on the face of it, </a:t>
            </a:r>
            <a:r>
              <a:rPr lang="en-US" sz="2600" i="1" dirty="0" smtClean="0"/>
              <a:t>appears</a:t>
            </a:r>
            <a:r>
              <a:rPr lang="en-US" sz="2600" dirty="0" smtClean="0"/>
              <a:t> </a:t>
            </a:r>
            <a:r>
              <a:rPr lang="en-US" sz="2600" dirty="0"/>
              <a:t>to measure what it was designed to measure</a:t>
            </a:r>
          </a:p>
          <a:p>
            <a:pPr lvl="1"/>
            <a:endParaRPr lang="en-US" sz="2100" dirty="0"/>
          </a:p>
          <a:p>
            <a:pPr lvl="1"/>
            <a:endParaRPr lang="en-US" dirty="0"/>
          </a:p>
          <a:p>
            <a:r>
              <a:rPr lang="en-US" sz="2600" dirty="0" smtClean="0">
                <a:sym typeface="Wingdings"/>
              </a:rPr>
              <a:t> </a:t>
            </a:r>
            <a:r>
              <a:rPr lang="en-US" sz="2600" dirty="0" smtClean="0"/>
              <a:t>FV is neither a necessary feature of a scale nor sufficient on its own to establish construct validity. </a:t>
            </a:r>
            <a:endParaRPr lang="en-US" sz="2600" dirty="0"/>
          </a:p>
          <a:p>
            <a:pPr lvl="1"/>
            <a:endParaRPr lang="en-US" dirty="0" smtClean="0"/>
          </a:p>
          <a:p>
            <a:pPr marL="20116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309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39738" y="2282799"/>
            <a:ext cx="8229600" cy="3644900"/>
          </a:xfrm>
        </p:spPr>
        <p:txBody>
          <a:bodyPr/>
          <a:lstStyle/>
          <a:p>
            <a:r>
              <a:rPr lang="en-US" sz="2800" dirty="0"/>
              <a:t>Ways to measure </a:t>
            </a:r>
            <a:r>
              <a:rPr lang="en-US" sz="2800" dirty="0" smtClean="0"/>
              <a:t>variables</a:t>
            </a:r>
            <a:endParaRPr lang="en-US" sz="2800" dirty="0"/>
          </a:p>
          <a:p>
            <a:r>
              <a:rPr lang="en-US" sz="2800" dirty="0"/>
              <a:t>Reliability of measurement: Are the scores consistent</a:t>
            </a:r>
            <a:r>
              <a:rPr lang="en-US" sz="2800" dirty="0" smtClean="0"/>
              <a:t>?</a:t>
            </a:r>
            <a:endParaRPr lang="en-US" sz="2800" dirty="0"/>
          </a:p>
          <a:p>
            <a:r>
              <a:rPr lang="en-US" sz="2800" dirty="0"/>
              <a:t>Validity of measurement: Does it measure what </a:t>
            </a:r>
            <a:r>
              <a:rPr lang="en-US" sz="2800" dirty="0" smtClean="0"/>
              <a:t>it’s </a:t>
            </a:r>
            <a:r>
              <a:rPr lang="en-US" sz="2800" dirty="0"/>
              <a:t>supposed to measure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8077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Face Validity and Content Validity: Does </a:t>
            </a:r>
            <a:r>
              <a:rPr lang="en-US" sz="3600" dirty="0" smtClean="0"/>
              <a:t>It </a:t>
            </a:r>
            <a:r>
              <a:rPr lang="en-US" sz="3600" dirty="0"/>
              <a:t>Look Like a Good Measure?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25848" y="2044222"/>
            <a:ext cx="8229600" cy="3644900"/>
          </a:xfrm>
        </p:spPr>
        <p:txBody>
          <a:bodyPr/>
          <a:lstStyle/>
          <a:p>
            <a:r>
              <a:rPr lang="en-US" sz="2800" dirty="0"/>
              <a:t>Both </a:t>
            </a:r>
            <a:r>
              <a:rPr lang="en-US" sz="2800" b="1" dirty="0"/>
              <a:t>face validity </a:t>
            </a:r>
            <a:r>
              <a:rPr lang="en-US" sz="2800" dirty="0"/>
              <a:t>and </a:t>
            </a:r>
            <a:r>
              <a:rPr lang="en-US" sz="2800" b="1" dirty="0"/>
              <a:t>content validity</a:t>
            </a:r>
            <a:r>
              <a:rPr lang="en-US" sz="2800" dirty="0"/>
              <a:t> are subjective ways to assess validity</a:t>
            </a:r>
            <a:r>
              <a:rPr lang="en-US" sz="2800" dirty="0" smtClean="0"/>
              <a:t>.</a:t>
            </a:r>
            <a:endParaRPr lang="en-US" sz="2800" dirty="0"/>
          </a:p>
          <a:p>
            <a:pPr lvl="1"/>
            <a:endParaRPr lang="en-US" sz="2800" b="1" dirty="0" smtClean="0"/>
          </a:p>
          <a:p>
            <a:pPr lvl="1"/>
            <a:r>
              <a:rPr lang="en-US" sz="2800" b="1" dirty="0" smtClean="0"/>
              <a:t>Content </a:t>
            </a:r>
            <a:r>
              <a:rPr lang="en-US" sz="2800" b="1" dirty="0"/>
              <a:t>validity: </a:t>
            </a:r>
            <a:r>
              <a:rPr lang="en-US" sz="2800" dirty="0"/>
              <a:t>The measure contains all the parts that your theory says it should contain</a:t>
            </a:r>
            <a:r>
              <a:rPr lang="en-US" sz="2800" dirty="0" smtClean="0"/>
              <a:t>.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 smtClean="0"/>
              <a:t>Example: Depression</a:t>
            </a:r>
          </a:p>
          <a:p>
            <a:pPr lvl="1"/>
            <a:endParaRPr lang="en-US" sz="2800" dirty="0"/>
          </a:p>
          <a:p>
            <a:pPr lvl="1"/>
            <a:endParaRPr lang="en-US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33337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Construct Validity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sz="3000" b="1" dirty="0" smtClean="0"/>
              <a:t>Convergent Validity</a:t>
            </a:r>
            <a:r>
              <a:rPr lang="en-US" sz="3000" dirty="0" smtClean="0"/>
              <a:t> – </a:t>
            </a:r>
            <a:r>
              <a:rPr lang="en-US" sz="3200" dirty="0"/>
              <a:t>is the degree to which a measure is related to other tests designed to measure the same general </a:t>
            </a:r>
            <a:r>
              <a:rPr lang="en-US" sz="3200" dirty="0" smtClean="0"/>
              <a:t>construct.</a:t>
            </a:r>
          </a:p>
          <a:p>
            <a:pPr marL="201168" lvl="1" indent="0">
              <a:buNone/>
              <a:defRPr/>
            </a:pPr>
            <a:r>
              <a:rPr lang="en-US" sz="2500" dirty="0"/>
              <a:t>-</a:t>
            </a:r>
            <a:r>
              <a:rPr lang="en-US" sz="2500" dirty="0" err="1" smtClean="0"/>
              <a:t>Embarrassability</a:t>
            </a:r>
            <a:r>
              <a:rPr lang="en-US" sz="2500" dirty="0" smtClean="0"/>
              <a:t> should be positively correlated with shyness but negatively correlated with self-confidence.</a:t>
            </a:r>
          </a:p>
          <a:p>
            <a:pPr eaLnBrk="1" hangingPunct="1">
              <a:buFont typeface="Wingdings" charset="2"/>
              <a:buChar char="n"/>
              <a:defRPr/>
            </a:pPr>
            <a:r>
              <a:rPr lang="en-US" sz="3000" b="1" dirty="0" err="1" smtClean="0"/>
              <a:t>Discriminant</a:t>
            </a:r>
            <a:r>
              <a:rPr lang="en-US" sz="3000" b="1" dirty="0" smtClean="0"/>
              <a:t> Validity</a:t>
            </a:r>
            <a:r>
              <a:rPr lang="en-US" sz="3000" dirty="0" smtClean="0"/>
              <a:t> – a measure does not correlate with other measures that it should </a:t>
            </a:r>
            <a:r>
              <a:rPr lang="en-US" sz="3000" i="1" dirty="0" smtClean="0"/>
              <a:t>not</a:t>
            </a:r>
            <a:r>
              <a:rPr lang="en-US" sz="3000" dirty="0" smtClean="0"/>
              <a:t> correlate with</a:t>
            </a:r>
          </a:p>
          <a:p>
            <a:pPr marL="201168" lvl="1" indent="0" eaLnBrk="1" hangingPunct="1">
              <a:buNone/>
              <a:defRPr/>
            </a:pPr>
            <a:r>
              <a:rPr lang="en-US" sz="2700" dirty="0" smtClean="0"/>
              <a:t>-</a:t>
            </a:r>
            <a:r>
              <a:rPr lang="en-US" sz="2700" dirty="0" err="1" smtClean="0"/>
              <a:t>Embarrassability</a:t>
            </a:r>
            <a:r>
              <a:rPr lang="en-US" sz="2700" dirty="0" smtClean="0"/>
              <a:t> should not correlate at all with IQ, and relatively low with introversion.</a:t>
            </a:r>
          </a:p>
        </p:txBody>
      </p:sp>
      <p:sp>
        <p:nvSpPr>
          <p:cNvPr id="60417" name="Footer Placeholder 3"/>
          <p:cNvSpPr txBox="1">
            <a:spLocks noGrp="1"/>
          </p:cNvSpPr>
          <p:nvPr/>
        </p:nvSpPr>
        <p:spPr bwMode="auto">
          <a:xfrm>
            <a:off x="59436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sz="100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047868"/>
          </a:xfrm>
        </p:spPr>
        <p:txBody>
          <a:bodyPr>
            <a:normAutofit/>
          </a:bodyPr>
          <a:lstStyle/>
          <a:p>
            <a:r>
              <a:rPr lang="en-US" dirty="0" smtClean="0"/>
              <a:t>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795" y="1584008"/>
            <a:ext cx="8467182" cy="4714466"/>
          </a:xfrm>
        </p:spPr>
        <p:txBody>
          <a:bodyPr>
            <a:noAutofit/>
          </a:bodyPr>
          <a:lstStyle/>
          <a:p>
            <a:endParaRPr lang="en-US" sz="2800" b="1" dirty="0" smtClean="0"/>
          </a:p>
          <a:p>
            <a:r>
              <a:rPr lang="en-US" sz="2800" b="1" dirty="0" smtClean="0"/>
              <a:t>Criterion validity </a:t>
            </a:r>
            <a:r>
              <a:rPr lang="en-US" sz="2800" dirty="0" smtClean="0"/>
              <a:t>refers to the idea that the measure in question is related to a specific relevant </a:t>
            </a:r>
            <a:r>
              <a:rPr lang="en-US" sz="2800" dirty="0" smtClean="0">
                <a:solidFill>
                  <a:srgbClr val="FF0000"/>
                </a:solidFill>
              </a:rPr>
              <a:t>outcome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There are two types of criterion validity: </a:t>
            </a:r>
            <a:r>
              <a:rPr lang="en-US" sz="2800" b="1" dirty="0" smtClean="0"/>
              <a:t>predictive validity </a:t>
            </a:r>
            <a:r>
              <a:rPr lang="en-US" sz="2800" dirty="0" smtClean="0"/>
              <a:t>and </a:t>
            </a:r>
            <a:r>
              <a:rPr lang="en-US" sz="2800" b="1" dirty="0" smtClean="0"/>
              <a:t>concurrent validity</a:t>
            </a:r>
            <a:r>
              <a:rPr lang="en-US" sz="2800" dirty="0" smtClean="0"/>
              <a:t>.</a:t>
            </a:r>
            <a:r>
              <a:rPr lang="en-US" sz="2800" b="1" dirty="0" smtClean="0"/>
              <a:t> 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en-US" sz="2600" dirty="0" smtClean="0"/>
          </a:p>
          <a:p>
            <a:pPr marL="350838" lvl="1" indent="0">
              <a:buNone/>
            </a:pPr>
            <a:endParaRPr lang="en-US" sz="26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904746" y="6298474"/>
            <a:ext cx="2762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F7F7F"/>
                </a:solidFill>
                <a:latin typeface="Arial" charset="0"/>
                <a:cs typeface="Arial" charset="0"/>
              </a:rPr>
              <a:t>4. Defining and Measuring Variables</a:t>
            </a:r>
            <a:endParaRPr lang="en-US" sz="1200" dirty="0">
              <a:solidFill>
                <a:srgbClr val="7F7F7F"/>
              </a:solidFill>
              <a:latin typeface="Brush Script MT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570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Criterion-Related </a:t>
            </a:r>
            <a:r>
              <a:rPr lang="en-US" dirty="0" smtClean="0"/>
              <a:t>Validity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2"/>
              <a:buChar char="n"/>
              <a:defRPr/>
            </a:pPr>
            <a:r>
              <a:rPr lang="en-US" sz="3000" b="1" dirty="0" smtClean="0"/>
              <a:t>Predictive Validity</a:t>
            </a:r>
            <a:r>
              <a:rPr lang="en-US" sz="3000" dirty="0" smtClean="0"/>
              <a:t> – scores on a measure are related as expected to a criterion that is assessed in the future, </a:t>
            </a:r>
            <a:r>
              <a:rPr lang="en-US" sz="3000" i="1" dirty="0" smtClean="0"/>
              <a:t>usually a future behavior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  <a:defRPr/>
            </a:pPr>
            <a:endParaRPr lang="en-US" sz="3000" dirty="0" smtClean="0"/>
          </a:p>
          <a:p>
            <a:pPr lvl="1" eaLnBrk="1" hangingPunct="1">
              <a:lnSpc>
                <a:spcPct val="90000"/>
              </a:lnSpc>
              <a:buFont typeface="Wingdings" charset="2"/>
              <a:buChar char="n"/>
              <a:defRPr/>
            </a:pPr>
            <a:r>
              <a:rPr lang="en-US" sz="2600" dirty="0" smtClean="0"/>
              <a:t>Example: an </a:t>
            </a:r>
            <a:r>
              <a:rPr lang="en-US" sz="2600" dirty="0" err="1" smtClean="0"/>
              <a:t>Embarrassability</a:t>
            </a:r>
            <a:r>
              <a:rPr lang="en-US" sz="2600" dirty="0" smtClean="0"/>
              <a:t> Scale (administered today) predicts whether students sign-up for public speaking classes next semester</a:t>
            </a:r>
          </a:p>
          <a:p>
            <a:pPr lvl="2">
              <a:buFontTx/>
              <a:buChar char="-"/>
              <a:defRPr/>
            </a:pPr>
            <a:r>
              <a:rPr lang="en-US" sz="2200" dirty="0" smtClean="0"/>
              <a:t>Does a stress overload scale predict who gets sick in the future?</a:t>
            </a:r>
          </a:p>
          <a:p>
            <a:pPr lvl="2">
              <a:buFontTx/>
              <a:buChar char="-"/>
              <a:defRPr/>
            </a:pPr>
            <a:r>
              <a:rPr lang="en-US" sz="2200" dirty="0" smtClean="0"/>
              <a:t>Does a “Closeness with Nature” scale predict frequency of hiking, etc.? </a:t>
            </a:r>
          </a:p>
        </p:txBody>
      </p:sp>
      <p:sp>
        <p:nvSpPr>
          <p:cNvPr id="66561" name="Footer Placeholder 3"/>
          <p:cNvSpPr txBox="1">
            <a:spLocks noGrp="1"/>
          </p:cNvSpPr>
          <p:nvPr/>
        </p:nvSpPr>
        <p:spPr bwMode="auto">
          <a:xfrm>
            <a:off x="59436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sz="100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Criterion-Related Validity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2"/>
              <a:buChar char="n"/>
              <a:defRPr/>
            </a:pPr>
            <a:r>
              <a:rPr lang="en-US" sz="3000" b="1" dirty="0" smtClean="0"/>
              <a:t>Concurrent validity</a:t>
            </a:r>
            <a:r>
              <a:rPr lang="en-US" sz="3000" dirty="0" smtClean="0"/>
              <a:t> – scores on a measure are related as expected to a criterion that is assessed at the time the measure is administered</a:t>
            </a:r>
          </a:p>
          <a:p>
            <a:pPr lvl="1">
              <a:buFont typeface="Wingdings" charset="2"/>
              <a:buChar char="n"/>
              <a:defRPr/>
            </a:pPr>
            <a:r>
              <a:rPr lang="en-US" sz="2800" dirty="0"/>
              <a:t> </a:t>
            </a:r>
            <a:r>
              <a:rPr lang="en-US" sz="2000" dirty="0" smtClean="0"/>
              <a:t>Scores on a test correlate with an already validated measure given at the same time (concurrently). 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  <a:defRPr/>
            </a:pPr>
            <a:endParaRPr lang="en-US" sz="3000" dirty="0" smtClean="0"/>
          </a:p>
          <a:p>
            <a:pPr lvl="1" eaLnBrk="1" hangingPunct="1">
              <a:lnSpc>
                <a:spcPct val="90000"/>
              </a:lnSpc>
              <a:buFont typeface="Wingdings" charset="2"/>
              <a:buChar char="n"/>
              <a:defRPr/>
            </a:pPr>
            <a:r>
              <a:rPr lang="en-US" sz="2600" dirty="0" smtClean="0"/>
              <a:t>Example: an </a:t>
            </a:r>
            <a:r>
              <a:rPr lang="en-US" sz="2600" dirty="0" err="1" smtClean="0"/>
              <a:t>Embarrassability</a:t>
            </a:r>
            <a:r>
              <a:rPr lang="en-US" sz="2600" dirty="0" smtClean="0"/>
              <a:t> Scale (administered today) predicts blushing in the current situation or correlates with a related measure</a:t>
            </a:r>
          </a:p>
        </p:txBody>
      </p:sp>
      <p:sp>
        <p:nvSpPr>
          <p:cNvPr id="64513" name="Footer Placeholder 3"/>
          <p:cNvSpPr txBox="1">
            <a:spLocks noGrp="1"/>
          </p:cNvSpPr>
          <p:nvPr/>
        </p:nvSpPr>
        <p:spPr bwMode="auto">
          <a:xfrm>
            <a:off x="59436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sz="100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0" y="685800"/>
            <a:ext cx="9144000" cy="8699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dirty="0" smtClean="0">
                <a:ea typeface="ＭＳ Ｐゴシック" charset="-128"/>
              </a:rPr>
              <a:t>Exercise: Validity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193723" y="1752600"/>
            <a:ext cx="2057400" cy="4343400"/>
          </a:xfrm>
          <a:solidFill>
            <a:schemeClr val="bg1">
              <a:alpha val="71000"/>
            </a:schemeClr>
          </a:solidFill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ＭＳ Ｐゴシック" pitchFamily="34" charset="-128"/>
                <a:cs typeface="+mn-cs"/>
              </a:rPr>
              <a:t>How might you show that this measure has predictive validity?  </a:t>
            </a:r>
          </a:p>
          <a:p>
            <a:pPr marL="0" indent="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ea typeface="ＭＳ Ｐゴシック" pitchFamily="34" charset="-128"/>
              <a:cs typeface="+mn-cs"/>
            </a:endParaRPr>
          </a:p>
          <a:p>
            <a:pPr marL="0" indent="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ＭＳ Ｐゴシック" pitchFamily="34" charset="-128"/>
                <a:cs typeface="+mn-cs"/>
              </a:rPr>
              <a:t>How might you show that this measure has convergent and </a:t>
            </a:r>
            <a:r>
              <a:rPr lang="en-US" dirty="0" err="1" smtClean="0">
                <a:ea typeface="ＭＳ Ｐゴシック" pitchFamily="34" charset="-128"/>
                <a:cs typeface="+mn-cs"/>
              </a:rPr>
              <a:t>discriminant</a:t>
            </a:r>
            <a:r>
              <a:rPr lang="en-US" dirty="0" smtClean="0">
                <a:ea typeface="ＭＳ Ｐゴシック" pitchFamily="34" charset="-128"/>
                <a:cs typeface="+mn-cs"/>
              </a:rPr>
              <a:t> validity?  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743200" y="1752600"/>
            <a:ext cx="6071202" cy="4419600"/>
          </a:xfrm>
        </p:spPr>
        <p:txBody>
          <a:bodyPr>
            <a:normAutofit lnSpcReduction="10000"/>
          </a:bodyPr>
          <a:lstStyle/>
          <a:p>
            <a:pPr marL="0" indent="0" algn="l" eaLnBrk="1" hangingPunct="1">
              <a:lnSpc>
                <a:spcPct val="80000"/>
              </a:lnSpc>
              <a:buNone/>
            </a:pPr>
            <a:r>
              <a:rPr lang="en-US" sz="3000" dirty="0" smtClean="0">
                <a:ea typeface="ＭＳ Ｐゴシック" charset="-128"/>
              </a:rPr>
              <a:t>-- Clinical psychologists have developed a 7-item self-report measure to quickly identify people who are at risk for panic disorder. </a:t>
            </a:r>
          </a:p>
          <a:p>
            <a:pPr marL="0" indent="0" algn="l" eaLnBrk="1" hangingPunct="1">
              <a:lnSpc>
                <a:spcPct val="80000"/>
              </a:lnSpc>
              <a:buNone/>
            </a:pPr>
            <a:endParaRPr lang="en-US" sz="3000" dirty="0">
              <a:ea typeface="ＭＳ Ｐゴシック" charset="-128"/>
            </a:endParaRPr>
          </a:p>
          <a:p>
            <a:pPr marL="0" indent="0" algn="l" eaLnBrk="1" hangingPunct="1">
              <a:lnSpc>
                <a:spcPct val="80000"/>
              </a:lnSpc>
              <a:buNone/>
            </a:pPr>
            <a:r>
              <a:rPr lang="en-US" sz="3000" dirty="0" smtClean="0">
                <a:ea typeface="ＭＳ Ｐゴシック" charset="-128"/>
              </a:rPr>
              <a:t>--A restaurant owner uses a response card to evaluate how satisfied customers are with the food.  It contains one item, </a:t>
            </a:r>
            <a:r>
              <a:rPr lang="ja-JP" altLang="en-US" sz="3000" dirty="0" smtClean="0">
                <a:ea typeface="ＭＳ Ｐゴシック" charset="-128"/>
              </a:rPr>
              <a:t>“</a:t>
            </a:r>
            <a:r>
              <a:rPr lang="en-US" altLang="ja-JP" sz="3000" dirty="0" smtClean="0">
                <a:ea typeface="ＭＳ Ｐゴシック" charset="-128"/>
              </a:rPr>
              <a:t>Please rate the quality of the food:</a:t>
            </a:r>
            <a:r>
              <a:rPr lang="ja-JP" altLang="en-US" sz="3000" dirty="0" smtClean="0">
                <a:ea typeface="ＭＳ Ｐゴシック" charset="-128"/>
              </a:rPr>
              <a:t>”</a:t>
            </a:r>
            <a:r>
              <a:rPr lang="en-US" altLang="ja-JP" sz="3000" dirty="0" smtClean="0">
                <a:ea typeface="ＭＳ Ｐゴシック" charset="-128"/>
              </a:rPr>
              <a:t> on a scale from 1 (very dissatisfied) to 4 (very satisfied).</a:t>
            </a:r>
            <a:endParaRPr lang="en-US" sz="3000" dirty="0" smtClean="0">
              <a:ea typeface="ＭＳ Ｐゴシック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Classify each result below as an example of face validity, content validity, convergent and discriminant validity, or criterion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281" y="1845734"/>
            <a:ext cx="7908291" cy="4023360"/>
          </a:xfrm>
        </p:spPr>
        <p:txBody>
          <a:bodyPr>
            <a:no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. </a:t>
            </a:r>
            <a:r>
              <a:rPr lang="en-US" sz="2400" dirty="0"/>
              <a:t>A professor gives a class of 40 people his five-item measure of conscientiousness (e.g., “I get chores done right away,” “I follow a schedule,” “I do not make a mess of things”). Average scores are correlated (r = -.20) with how many times each student has been late to class during the semester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B</a:t>
            </a:r>
            <a:r>
              <a:rPr lang="en-US" sz="2400" dirty="0"/>
              <a:t>. A professor gives a class of 40 people his five-item measure of conscientiousness (e.g., “I get chores done right away,” “I </a:t>
            </a:r>
            <a:r>
              <a:rPr lang="en-US" sz="2400" dirty="0" smtClean="0"/>
              <a:t>follow </a:t>
            </a:r>
            <a:r>
              <a:rPr lang="en-US" sz="2400" dirty="0"/>
              <a:t>a schedule,” “I do not make a mess of things”). Average scores are more highly correlated with a self-report measure of tidiness (r = .50) than with a measure of general knowledge (r = .09).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9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Classify each result below as an example of face validity, content validity, convergent and discriminant validity, or criterion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8067041" cy="4472516"/>
          </a:xfrm>
        </p:spPr>
        <p:txBody>
          <a:bodyPr/>
          <a:lstStyle/>
          <a:p>
            <a:r>
              <a:rPr lang="en-US" dirty="0" smtClean="0"/>
              <a:t>C</a:t>
            </a:r>
            <a:r>
              <a:rPr lang="en-US" sz="2400" dirty="0" smtClean="0"/>
              <a:t>. The </a:t>
            </a:r>
            <a:r>
              <a:rPr lang="en-US" sz="2400" dirty="0"/>
              <a:t>researcher e-mails his five-item </a:t>
            </a:r>
            <a:r>
              <a:rPr lang="en-US" sz="2400" dirty="0" smtClean="0"/>
              <a:t>measure </a:t>
            </a:r>
            <a:r>
              <a:rPr lang="en-US" sz="2400" dirty="0"/>
              <a:t>of conscientiousness (e.g., “I get chores done right away,” “I follow a schedule,” “I do not make a mess of things”) to 20 experts in personality psychology, and asks them if they think his items are a good measure of conscientiousness.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D. </a:t>
            </a:r>
            <a:r>
              <a:rPr lang="en-US" sz="2400" dirty="0"/>
              <a:t>The researcher e-mails his five-item </a:t>
            </a:r>
            <a:r>
              <a:rPr lang="en-US" sz="2400" dirty="0" smtClean="0"/>
              <a:t>measure </a:t>
            </a:r>
            <a:r>
              <a:rPr lang="en-US" sz="2400" dirty="0"/>
              <a:t>of conscientiousness (e.g., “I get chores done right away,” “I follow a schedule,” “I do not make a mess of things”) to 20 experts in personality psychology, and asks them if they think he has included all the important aspects of conscientiousness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7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6648450" y="4267200"/>
            <a:ext cx="2114550" cy="1981200"/>
            <a:chOff x="1188357" y="4449763"/>
            <a:chExt cx="2114550" cy="1981200"/>
          </a:xfrm>
        </p:grpSpPr>
        <p:sp>
          <p:nvSpPr>
            <p:cNvPr id="77" name="Oval 76"/>
            <p:cNvSpPr/>
            <p:nvPr/>
          </p:nvSpPr>
          <p:spPr bwMode="auto">
            <a:xfrm>
              <a:off x="1188357" y="4449763"/>
              <a:ext cx="2114550" cy="1981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8" name="Oval 77"/>
            <p:cNvSpPr/>
            <p:nvPr/>
          </p:nvSpPr>
          <p:spPr bwMode="auto">
            <a:xfrm>
              <a:off x="1431245" y="4665663"/>
              <a:ext cx="1628775" cy="1563688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9" name="Oval 78"/>
            <p:cNvSpPr/>
            <p:nvPr/>
          </p:nvSpPr>
          <p:spPr bwMode="auto">
            <a:xfrm>
              <a:off x="1531257" y="4772026"/>
              <a:ext cx="1427163" cy="1360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1944007" y="5130801"/>
              <a:ext cx="603250" cy="615950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grpSp>
        <p:nvGrpSpPr>
          <p:cNvPr id="4" name="Group 65"/>
          <p:cNvGrpSpPr>
            <a:grpSpLocks/>
          </p:cNvGrpSpPr>
          <p:nvPr/>
        </p:nvGrpSpPr>
        <p:grpSpPr bwMode="auto">
          <a:xfrm>
            <a:off x="4038600" y="4267200"/>
            <a:ext cx="2114550" cy="1981200"/>
            <a:chOff x="1188357" y="4449763"/>
            <a:chExt cx="2114550" cy="1981200"/>
          </a:xfrm>
        </p:grpSpPr>
        <p:sp>
          <p:nvSpPr>
            <p:cNvPr id="67" name="Oval 66"/>
            <p:cNvSpPr/>
            <p:nvPr/>
          </p:nvSpPr>
          <p:spPr bwMode="auto">
            <a:xfrm>
              <a:off x="1188357" y="4449763"/>
              <a:ext cx="2114550" cy="1981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1431245" y="4665663"/>
              <a:ext cx="1628775" cy="1563688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1531257" y="4772026"/>
              <a:ext cx="1427163" cy="1360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0" name="Oval 69"/>
            <p:cNvSpPr/>
            <p:nvPr/>
          </p:nvSpPr>
          <p:spPr bwMode="auto">
            <a:xfrm>
              <a:off x="1944007" y="5130801"/>
              <a:ext cx="603250" cy="615950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447800" y="4267200"/>
            <a:ext cx="2114550" cy="1981200"/>
            <a:chOff x="1188357" y="4449763"/>
            <a:chExt cx="2114550" cy="1981200"/>
          </a:xfrm>
        </p:grpSpPr>
        <p:sp>
          <p:nvSpPr>
            <p:cNvPr id="2" name="Oval 1"/>
            <p:cNvSpPr/>
            <p:nvPr/>
          </p:nvSpPr>
          <p:spPr bwMode="auto">
            <a:xfrm>
              <a:off x="1188357" y="4449763"/>
              <a:ext cx="2114550" cy="1981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1431245" y="4665663"/>
              <a:ext cx="1628775" cy="1563688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4" name="Oval 63"/>
            <p:cNvSpPr/>
            <p:nvPr/>
          </p:nvSpPr>
          <p:spPr bwMode="auto">
            <a:xfrm>
              <a:off x="1531257" y="4772026"/>
              <a:ext cx="1427163" cy="1360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1944007" y="5130801"/>
              <a:ext cx="603250" cy="615950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99332" name="Title 3"/>
          <p:cNvSpPr>
            <a:spLocks noGrp="1"/>
          </p:cNvSpPr>
          <p:nvPr>
            <p:ph type="title"/>
          </p:nvPr>
        </p:nvSpPr>
        <p:spPr>
          <a:xfrm>
            <a:off x="478673" y="436563"/>
            <a:ext cx="8041440" cy="87325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3600" dirty="0" smtClean="0">
                <a:ea typeface="ＭＳ Ｐゴシック" charset="-128"/>
              </a:rPr>
              <a:t>Relationship Between Reliability and Validity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914400" y="1577975"/>
            <a:ext cx="8229600" cy="3352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ea typeface="ＭＳ Ｐゴシック" charset="-128"/>
              </a:rPr>
              <a:t>Can a measure be reliable but not valid?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ea typeface="ＭＳ Ｐゴシック" charset="-128"/>
              </a:rPr>
              <a:t>Examples: 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2400" smtClean="0">
                <a:ea typeface="ＭＳ Ｐゴシック" charset="-128"/>
              </a:rPr>
              <a:t>Shoe size as an intelligence test (reliable, not valid)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2400" smtClean="0">
                <a:ea typeface="ＭＳ Ｐゴシック" charset="-128"/>
              </a:rPr>
              <a:t>Number of children you have as a measure of interest in children (reliably measured, but correlated with interest?)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ea typeface="ＭＳ Ｐゴシック" charset="-128"/>
              </a:rPr>
              <a:t>Can a measure be valid but not reliable?  (No)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400" smtClean="0">
              <a:ea typeface="ＭＳ Ｐゴシック" charset="-128"/>
            </a:endParaRPr>
          </a:p>
        </p:txBody>
      </p:sp>
      <p:sp>
        <p:nvSpPr>
          <p:cNvPr id="29" name="Isosceles Triangle 28"/>
          <p:cNvSpPr/>
          <p:nvPr/>
        </p:nvSpPr>
        <p:spPr>
          <a:xfrm flipV="1">
            <a:off x="5586413" y="4710113"/>
            <a:ext cx="1143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" name="Isosceles Triangle 29"/>
          <p:cNvSpPr/>
          <p:nvPr/>
        </p:nvSpPr>
        <p:spPr>
          <a:xfrm flipV="1">
            <a:off x="5738813" y="4724400"/>
            <a:ext cx="1143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1" name="Isosceles Triangle 30"/>
          <p:cNvSpPr/>
          <p:nvPr/>
        </p:nvSpPr>
        <p:spPr>
          <a:xfrm flipV="1">
            <a:off x="5715000" y="4876800"/>
            <a:ext cx="1143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2" name="Isosceles Triangle 31"/>
          <p:cNvSpPr/>
          <p:nvPr/>
        </p:nvSpPr>
        <p:spPr>
          <a:xfrm flipV="1">
            <a:off x="5562600" y="4800600"/>
            <a:ext cx="1143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3" name="Isosceles Triangle 32"/>
          <p:cNvSpPr/>
          <p:nvPr/>
        </p:nvSpPr>
        <p:spPr>
          <a:xfrm flipV="1">
            <a:off x="5738813" y="4572000"/>
            <a:ext cx="1143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4" name="Isosceles Triangle 33"/>
          <p:cNvSpPr/>
          <p:nvPr/>
        </p:nvSpPr>
        <p:spPr>
          <a:xfrm flipV="1">
            <a:off x="5562600" y="4572000"/>
            <a:ext cx="1143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5" name="Isosceles Triangle 34"/>
          <p:cNvSpPr/>
          <p:nvPr/>
        </p:nvSpPr>
        <p:spPr>
          <a:xfrm flipV="1">
            <a:off x="5738813" y="4862513"/>
            <a:ext cx="1143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6" name="Isosceles Triangle 35"/>
          <p:cNvSpPr/>
          <p:nvPr/>
        </p:nvSpPr>
        <p:spPr>
          <a:xfrm flipV="1">
            <a:off x="5891213" y="5014913"/>
            <a:ext cx="1143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8" name="Isosceles Triangle 37"/>
          <p:cNvSpPr/>
          <p:nvPr/>
        </p:nvSpPr>
        <p:spPr>
          <a:xfrm flipV="1">
            <a:off x="2438400" y="50530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9" name="Isosceles Triangle 38"/>
          <p:cNvSpPr/>
          <p:nvPr/>
        </p:nvSpPr>
        <p:spPr>
          <a:xfrm flipV="1">
            <a:off x="2438400" y="52562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0" name="Isosceles Triangle 39"/>
          <p:cNvSpPr/>
          <p:nvPr/>
        </p:nvSpPr>
        <p:spPr>
          <a:xfrm flipV="1">
            <a:off x="2286000" y="5181600"/>
            <a:ext cx="76200" cy="77788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1" name="Isosceles Triangle 40"/>
          <p:cNvSpPr/>
          <p:nvPr/>
        </p:nvSpPr>
        <p:spPr>
          <a:xfrm flipV="1">
            <a:off x="2590800" y="5181600"/>
            <a:ext cx="76200" cy="77788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2" name="Isosceles Triangle 41"/>
          <p:cNvSpPr/>
          <p:nvPr/>
        </p:nvSpPr>
        <p:spPr>
          <a:xfrm flipV="1">
            <a:off x="2362200" y="54086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3" name="Isosceles Triangle 42"/>
          <p:cNvSpPr/>
          <p:nvPr/>
        </p:nvSpPr>
        <p:spPr>
          <a:xfrm flipV="1">
            <a:off x="2590800" y="53324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4" name="Isosceles Triangle 43"/>
          <p:cNvSpPr/>
          <p:nvPr/>
        </p:nvSpPr>
        <p:spPr>
          <a:xfrm flipV="1">
            <a:off x="2362200" y="5181600"/>
            <a:ext cx="76200" cy="77788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5" name="Isosceles Triangle 44"/>
          <p:cNvSpPr/>
          <p:nvPr/>
        </p:nvSpPr>
        <p:spPr>
          <a:xfrm flipV="1">
            <a:off x="2590800" y="5105400"/>
            <a:ext cx="76200" cy="77788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6" name="Isosceles Triangle 45"/>
          <p:cNvSpPr/>
          <p:nvPr/>
        </p:nvSpPr>
        <p:spPr>
          <a:xfrm flipV="1">
            <a:off x="2590800" y="52054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7" name="Isosceles Triangle 46"/>
          <p:cNvSpPr/>
          <p:nvPr/>
        </p:nvSpPr>
        <p:spPr>
          <a:xfrm flipV="1">
            <a:off x="6972300" y="4818063"/>
            <a:ext cx="762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48" name="Isosceles Triangle 47"/>
          <p:cNvSpPr/>
          <p:nvPr/>
        </p:nvSpPr>
        <p:spPr>
          <a:xfrm flipV="1">
            <a:off x="6781800" y="54848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0" name="Isosceles Triangle 49"/>
          <p:cNvSpPr/>
          <p:nvPr/>
        </p:nvSpPr>
        <p:spPr>
          <a:xfrm flipV="1">
            <a:off x="7124700" y="52562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1" name="Isosceles Triangle 50"/>
          <p:cNvSpPr/>
          <p:nvPr/>
        </p:nvSpPr>
        <p:spPr>
          <a:xfrm flipV="1">
            <a:off x="7124700" y="4970463"/>
            <a:ext cx="762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2" name="Isosceles Triangle 51"/>
          <p:cNvSpPr/>
          <p:nvPr/>
        </p:nvSpPr>
        <p:spPr>
          <a:xfrm flipV="1">
            <a:off x="7277100" y="44942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3" name="Isosceles Triangle 52"/>
          <p:cNvSpPr/>
          <p:nvPr/>
        </p:nvSpPr>
        <p:spPr>
          <a:xfrm flipV="1">
            <a:off x="8153400" y="5122863"/>
            <a:ext cx="762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4" name="Isosceles Triangle 53"/>
          <p:cNvSpPr/>
          <p:nvPr/>
        </p:nvSpPr>
        <p:spPr>
          <a:xfrm flipV="1">
            <a:off x="7277100" y="58658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5" name="Isosceles Triangle 54"/>
          <p:cNvSpPr/>
          <p:nvPr/>
        </p:nvSpPr>
        <p:spPr>
          <a:xfrm flipV="1">
            <a:off x="7696200" y="4953000"/>
            <a:ext cx="76200" cy="77788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6" name="Isosceles Triangle 55"/>
          <p:cNvSpPr/>
          <p:nvPr/>
        </p:nvSpPr>
        <p:spPr>
          <a:xfrm flipV="1">
            <a:off x="7277100" y="4724400"/>
            <a:ext cx="76200" cy="77788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7" name="Isosceles Triangle 56"/>
          <p:cNvSpPr/>
          <p:nvPr/>
        </p:nvSpPr>
        <p:spPr>
          <a:xfrm flipV="1">
            <a:off x="7620000" y="53324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8" name="Isosceles Triangle 57"/>
          <p:cNvSpPr/>
          <p:nvPr/>
        </p:nvSpPr>
        <p:spPr>
          <a:xfrm flipV="1">
            <a:off x="7924800" y="57896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59" name="Isosceles Triangle 58"/>
          <p:cNvSpPr/>
          <p:nvPr/>
        </p:nvSpPr>
        <p:spPr>
          <a:xfrm flipV="1">
            <a:off x="7277100" y="5122863"/>
            <a:ext cx="762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60" name="Isosceles Triangle 59"/>
          <p:cNvSpPr/>
          <p:nvPr/>
        </p:nvSpPr>
        <p:spPr>
          <a:xfrm flipV="1">
            <a:off x="7848600" y="4570413"/>
            <a:ext cx="76200" cy="7778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61" name="Isosceles Triangle 60"/>
          <p:cNvSpPr/>
          <p:nvPr/>
        </p:nvSpPr>
        <p:spPr>
          <a:xfrm flipV="1">
            <a:off x="7429500" y="5275263"/>
            <a:ext cx="76200" cy="762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/>
          </a:p>
        </p:txBody>
      </p:sp>
      <p:sp>
        <p:nvSpPr>
          <p:cNvPr id="99365" name="TextBox 9"/>
          <p:cNvSpPr txBox="1">
            <a:spLocks noChangeArrowheads="1"/>
          </p:cNvSpPr>
          <p:nvPr/>
        </p:nvSpPr>
        <p:spPr bwMode="auto">
          <a:xfrm>
            <a:off x="1270793" y="6353175"/>
            <a:ext cx="1865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Tw Cen MT" pitchFamily="34" charset="0"/>
              </a:rPr>
              <a:t>Reliable and valid</a:t>
            </a:r>
          </a:p>
        </p:txBody>
      </p:sp>
      <p:sp>
        <p:nvSpPr>
          <p:cNvPr id="99366" name="TextBox 62"/>
          <p:cNvSpPr txBox="1">
            <a:spLocks noChangeArrowheads="1"/>
          </p:cNvSpPr>
          <p:nvPr/>
        </p:nvSpPr>
        <p:spPr bwMode="auto">
          <a:xfrm>
            <a:off x="4087813" y="6321674"/>
            <a:ext cx="21447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Tw Cen MT" pitchFamily="34" charset="0"/>
              </a:rPr>
              <a:t>Reliable but not valid</a:t>
            </a:r>
          </a:p>
        </p:txBody>
      </p:sp>
      <p:sp>
        <p:nvSpPr>
          <p:cNvPr id="99367" name="TextBox 63"/>
          <p:cNvSpPr txBox="1">
            <a:spLocks noChangeArrowheads="1"/>
          </p:cNvSpPr>
          <p:nvPr/>
        </p:nvSpPr>
        <p:spPr bwMode="auto">
          <a:xfrm>
            <a:off x="6610350" y="6313488"/>
            <a:ext cx="2573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Tw Cen MT" pitchFamily="34" charset="0"/>
              </a:rPr>
              <a:t>Not reliable and not valid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62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extBox 2"/>
          <p:cNvSpPr txBox="1">
            <a:spLocks noChangeArrowheads="1"/>
          </p:cNvSpPr>
          <p:nvPr/>
        </p:nvSpPr>
        <p:spPr bwMode="auto">
          <a:xfrm>
            <a:off x="2438400" y="403225"/>
            <a:ext cx="6705600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w Cen MT" pitchFamily="34" charset="0"/>
              </a:rPr>
              <a:t>Reliability Is Necessary, But Not Sufficient for, Validity</a:t>
            </a:r>
          </a:p>
        </p:txBody>
      </p:sp>
      <p:pic>
        <p:nvPicPr>
          <p:cNvPr id="101378" name="Picture 5" descr="c05f0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8" y="914400"/>
            <a:ext cx="8824912" cy="56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onut 1"/>
          <p:cNvSpPr/>
          <p:nvPr/>
        </p:nvSpPr>
        <p:spPr>
          <a:xfrm>
            <a:off x="5257800" y="1066800"/>
            <a:ext cx="1752600" cy="1752600"/>
          </a:xfrm>
          <a:prstGeom prst="donut">
            <a:avLst>
              <a:gd name="adj" fmla="val 4716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00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1280" y="436563"/>
            <a:ext cx="8041440" cy="102251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Helvetica" charset="0"/>
                <a:ea typeface="ＭＳ Ｐゴシック" charset="0"/>
                <a:cs typeface="ＭＳ Ｐゴシック" charset="0"/>
              </a:rPr>
              <a:t>Measures are operational definitions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01800"/>
            <a:ext cx="7772400" cy="4089400"/>
          </a:xfrm>
        </p:spPr>
        <p:txBody>
          <a:bodyPr/>
          <a:lstStyle/>
          <a:p>
            <a:pPr>
              <a:buClr>
                <a:schemeClr val="bg2"/>
              </a:buClr>
              <a:buFont typeface="Monotype Sorts" charset="0"/>
              <a:buNone/>
            </a:pPr>
            <a:r>
              <a:rPr lang="en-US" sz="3600" b="1" i="1" dirty="0">
                <a:ea typeface="ＭＳ Ｐゴシック" charset="0"/>
                <a:cs typeface="ＭＳ Ｐゴシック" charset="0"/>
              </a:rPr>
              <a:t>Operational definition</a:t>
            </a:r>
            <a:r>
              <a:rPr lang="en-US" sz="3600" dirty="0">
                <a:ea typeface="ＭＳ Ｐゴシック" charset="0"/>
                <a:cs typeface="ＭＳ Ｐゴシック" charset="0"/>
              </a:rPr>
              <a:t>: A publicly observable way to measure or manipulate a variable; a </a:t>
            </a:r>
            <a:r>
              <a:rPr lang="ja-JP" altLang="en-US" sz="3600" dirty="0">
                <a:ea typeface="ＭＳ Ｐゴシック" charset="0"/>
                <a:cs typeface="ＭＳ Ｐゴシック" charset="0"/>
              </a:rPr>
              <a:t>“</a:t>
            </a:r>
            <a:r>
              <a:rPr lang="en-US" sz="3600" dirty="0">
                <a:ea typeface="ＭＳ Ｐゴシック" charset="0"/>
                <a:cs typeface="ＭＳ Ｐゴシック" charset="0"/>
              </a:rPr>
              <a:t>recipe</a:t>
            </a:r>
            <a:r>
              <a:rPr lang="ja-JP" altLang="en-US" sz="3600" dirty="0">
                <a:ea typeface="ＭＳ Ｐゴシック" charset="0"/>
                <a:cs typeface="ＭＳ Ｐゴシック" charset="0"/>
              </a:rPr>
              <a:t>”</a:t>
            </a:r>
            <a:r>
              <a:rPr lang="en-US" sz="3600" dirty="0">
                <a:ea typeface="ＭＳ Ｐゴシック" charset="0"/>
                <a:cs typeface="ＭＳ Ｐゴシック" charset="0"/>
              </a:rPr>
              <a:t> for how you are going  to measure or manipulate your factors.</a:t>
            </a:r>
          </a:p>
          <a:p>
            <a:pPr>
              <a:buFont typeface="Wingdings" charset="0"/>
              <a:buChar char="§"/>
            </a:pPr>
            <a:r>
              <a:rPr lang="en-US" sz="3600" dirty="0">
                <a:ea typeface="ＭＳ Ｐゴシック" charset="0"/>
                <a:cs typeface="ＭＳ Ｐゴシック" charset="0"/>
              </a:rPr>
              <a:t>They try to capture constructs, but they differ from constructs</a:t>
            </a:r>
            <a:r>
              <a:rPr lang="en-US" sz="3600" dirty="0" smtClean="0">
                <a:ea typeface="ＭＳ Ｐゴシック" charset="0"/>
                <a:cs typeface="ＭＳ Ｐゴシック" charset="0"/>
              </a:rPr>
              <a:t>.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18436" name="Picture 4" descr="MC900199284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701800"/>
            <a:ext cx="1524000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0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9858" y="422556"/>
            <a:ext cx="7001860" cy="1143000"/>
          </a:xfrm>
        </p:spPr>
        <p:txBody>
          <a:bodyPr/>
          <a:lstStyle/>
          <a:p>
            <a:r>
              <a:rPr lang="en-US" dirty="0" smtClean="0"/>
              <a:t>Three Examples of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Operationalization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>
          <a:xfrm>
            <a:off x="515054" y="2124076"/>
            <a:ext cx="8036664" cy="47339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You are interested in studying the political orientation of a sample of students.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1. Come up with three kinds of operationalizations of this variable</a:t>
            </a:r>
          </a:p>
          <a:p>
            <a:pPr marL="0" indent="0">
              <a:buNone/>
            </a:pPr>
            <a:r>
              <a:rPr lang="en-US" dirty="0"/>
              <a:t>a. What scale of measurement does each use?</a:t>
            </a:r>
            <a:br>
              <a:rPr lang="en-US" dirty="0"/>
            </a:br>
            <a:r>
              <a:rPr lang="en-US" dirty="0"/>
              <a:t>b. What would reliability mean for each operationalization?</a:t>
            </a:r>
            <a:br>
              <a:rPr lang="en-US" dirty="0"/>
            </a:br>
            <a:r>
              <a:rPr lang="en-US" dirty="0"/>
              <a:t>c. What would validity mean for each operationalization?  </a:t>
            </a:r>
          </a:p>
        </p:txBody>
      </p:sp>
      <p:grpSp>
        <p:nvGrpSpPr>
          <p:cNvPr id="5" name="Group 7" descr="Illustration of a concept map that starts with &quot;Political Orientation&quot; on top and branches off into three arrows -- each pointing to a different word: self-report, observational, and physiological. "/>
          <p:cNvGrpSpPr>
            <a:grpSpLocks/>
          </p:cNvGrpSpPr>
          <p:nvPr/>
        </p:nvGrpSpPr>
        <p:grpSpPr bwMode="auto">
          <a:xfrm>
            <a:off x="4572000" y="0"/>
            <a:ext cx="3613682" cy="2152650"/>
            <a:chOff x="1737931" y="2438400"/>
            <a:chExt cx="4818219" cy="2152382"/>
          </a:xfrm>
        </p:grpSpPr>
        <p:sp>
          <p:nvSpPr>
            <p:cNvPr id="6" name="Rectangle 5"/>
            <p:cNvSpPr/>
            <p:nvPr/>
          </p:nvSpPr>
          <p:spPr>
            <a:xfrm>
              <a:off x="1737931" y="3666972"/>
              <a:ext cx="1277952" cy="838096"/>
            </a:xfrm>
            <a:prstGeom prst="rect">
              <a:avLst/>
            </a:prstGeom>
            <a:solidFill>
              <a:schemeClr val="accent4">
                <a:alpha val="7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ea typeface="ＭＳ Ｐゴシック" pitchFamily="34" charset="-128"/>
                </a:rPr>
                <a:t>Self-report</a:t>
              </a:r>
            </a:p>
          </p:txBody>
        </p:sp>
        <p:sp>
          <p:nvSpPr>
            <p:cNvPr id="7" name="Cloud Callout 6"/>
            <p:cNvSpPr/>
            <p:nvPr/>
          </p:nvSpPr>
          <p:spPr>
            <a:xfrm>
              <a:off x="2705095" y="2438400"/>
              <a:ext cx="2628886" cy="1104762"/>
            </a:xfrm>
            <a:prstGeom prst="cloudCallout">
              <a:avLst>
                <a:gd name="adj1" fmla="val -14072"/>
                <a:gd name="adj2" fmla="val 45016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FFFFFF"/>
                  </a:solidFill>
                  <a:ea typeface="ＭＳ Ｐゴシック" pitchFamily="34" charset="-128"/>
                </a:rPr>
                <a:t>Political Orientation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3115033" y="3752686"/>
              <a:ext cx="1487270" cy="838096"/>
            </a:xfrm>
            <a:prstGeom prst="rect">
              <a:avLst/>
            </a:prstGeom>
            <a:solidFill>
              <a:schemeClr val="accent4">
                <a:alpha val="7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ea typeface="ＭＳ Ｐゴシック"/>
                  <a:cs typeface="ＭＳ Ｐゴシック"/>
                </a:rPr>
                <a:t>Observational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4745519" y="3543162"/>
              <a:ext cx="1810631" cy="838096"/>
            </a:xfrm>
            <a:prstGeom prst="rect">
              <a:avLst/>
            </a:prstGeom>
            <a:solidFill>
              <a:schemeClr val="accent4">
                <a:alpha val="7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ea typeface="ＭＳ Ｐゴシック" pitchFamily="34" charset="-128"/>
                </a:rPr>
                <a:t>Physiological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2590796" y="3276496"/>
              <a:ext cx="228599" cy="2666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7" idx="1"/>
            </p:cNvCxnSpPr>
            <p:nvPr/>
          </p:nvCxnSpPr>
          <p:spPr>
            <a:xfrm flipH="1">
              <a:off x="4000489" y="3541986"/>
              <a:ext cx="19050" cy="2122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952984" y="3276496"/>
              <a:ext cx="400048" cy="2666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3694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4"/>
          <p:cNvSpPr>
            <a:spLocks noGrp="1"/>
          </p:cNvSpPr>
          <p:nvPr>
            <p:ph type="title"/>
          </p:nvPr>
        </p:nvSpPr>
        <p:spPr>
          <a:xfrm>
            <a:off x="822960" y="192305"/>
            <a:ext cx="7543800" cy="1450757"/>
          </a:xfrm>
        </p:spPr>
        <p:txBody>
          <a:bodyPr/>
          <a:lstStyle/>
          <a:p>
            <a:pPr algn="l" eaLnBrk="1" hangingPunct="1"/>
            <a:r>
              <a:rPr lang="en-US" dirty="0">
                <a:latin typeface="Calibri" charset="0"/>
              </a:rPr>
              <a:t>Constructs and </a:t>
            </a:r>
            <a:r>
              <a:rPr lang="en-US" dirty="0" err="1">
                <a:latin typeface="Calibri" charset="0"/>
              </a:rPr>
              <a:t>Operationalizations</a:t>
            </a:r>
            <a:endParaRPr lang="en-US" dirty="0">
              <a:latin typeface="Calibri" charset="0"/>
            </a:endParaRPr>
          </a:p>
        </p:txBody>
      </p:sp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914400" y="4343400"/>
            <a:ext cx="8229600" cy="21336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charset="0"/>
              <a:buNone/>
            </a:pPr>
            <a:r>
              <a:rPr lang="en-US" dirty="0">
                <a:latin typeface="Calibri" charset="0"/>
              </a:rPr>
              <a:t>Three types of operationalization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Calibri" charset="0"/>
              </a:rPr>
              <a:t>Self-report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Calibri" charset="0"/>
              </a:rPr>
              <a:t>Observational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Calibri" charset="0"/>
              </a:rPr>
              <a:t>Physiological</a:t>
            </a:r>
          </a:p>
          <a:p>
            <a:pPr marL="0" indent="0" eaLnBrk="1" hangingPunct="1">
              <a:lnSpc>
                <a:spcPct val="90000"/>
              </a:lnSpc>
              <a:buFont typeface="Wingdings" charset="0"/>
              <a:buNone/>
            </a:pPr>
            <a:endParaRPr lang="en-US" dirty="0">
              <a:latin typeface="Calibri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charset="0"/>
              <a:buNone/>
            </a:pPr>
            <a:endParaRPr lang="en-US" dirty="0">
              <a:latin typeface="Calibri" charset="0"/>
            </a:endParaRPr>
          </a:p>
        </p:txBody>
      </p:sp>
      <p:grpSp>
        <p:nvGrpSpPr>
          <p:cNvPr id="57348" name="Group 7"/>
          <p:cNvGrpSpPr>
            <a:grpSpLocks/>
          </p:cNvGrpSpPr>
          <p:nvPr/>
        </p:nvGrpSpPr>
        <p:grpSpPr bwMode="auto">
          <a:xfrm>
            <a:off x="914400" y="1704975"/>
            <a:ext cx="4437063" cy="2152650"/>
            <a:chOff x="1828800" y="2438400"/>
            <a:chExt cx="4437040" cy="2152382"/>
          </a:xfrm>
        </p:grpSpPr>
        <p:sp>
          <p:nvSpPr>
            <p:cNvPr id="4" name="Rectangle 3"/>
            <p:cNvSpPr/>
            <p:nvPr/>
          </p:nvSpPr>
          <p:spPr>
            <a:xfrm>
              <a:off x="1828800" y="3666972"/>
              <a:ext cx="1142994" cy="838096"/>
            </a:xfrm>
            <a:prstGeom prst="rect">
              <a:avLst/>
            </a:prstGeom>
            <a:solidFill>
              <a:schemeClr val="accent4">
                <a:alpha val="7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tx1"/>
                  </a:solidFill>
                  <a:ea typeface="ＭＳ Ｐゴシック" pitchFamily="34" charset="-128"/>
                </a:rPr>
                <a:t>5-item scale</a:t>
              </a:r>
            </a:p>
          </p:txBody>
        </p:sp>
        <p:sp>
          <p:nvSpPr>
            <p:cNvPr id="5" name="Cloud Callout 4"/>
            <p:cNvSpPr/>
            <p:nvPr/>
          </p:nvSpPr>
          <p:spPr>
            <a:xfrm>
              <a:off x="2666996" y="2438400"/>
              <a:ext cx="2666986" cy="1104762"/>
            </a:xfrm>
            <a:prstGeom prst="cloudCallout">
              <a:avLst>
                <a:gd name="adj1" fmla="val -14072"/>
                <a:gd name="adj2" fmla="val 45016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rgbClr val="FFFFFF"/>
                  </a:solidFill>
                  <a:ea typeface="ＭＳ Ｐゴシック" pitchFamily="34" charset="-128"/>
                </a:rPr>
                <a:t>Political </a:t>
              </a:r>
              <a:r>
                <a:rPr lang="en-US" dirty="0" smtClean="0">
                  <a:solidFill>
                    <a:srgbClr val="FFFFFF"/>
                  </a:solidFill>
                  <a:ea typeface="ＭＳ Ｐゴシック" pitchFamily="34" charset="-128"/>
                </a:rPr>
                <a:t>orientation</a:t>
              </a:r>
              <a:endParaRPr lang="en-US" sz="1800" dirty="0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428992" y="3752686"/>
              <a:ext cx="1142994" cy="838096"/>
            </a:xfrm>
            <a:prstGeom prst="rect">
              <a:avLst/>
            </a:prstGeom>
            <a:solidFill>
              <a:schemeClr val="accent4">
                <a:alpha val="7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chemeClr val="tx1"/>
                  </a:solidFill>
                  <a:ea typeface="ＭＳ Ｐゴシック"/>
                  <a:cs typeface="ＭＳ Ｐゴシック"/>
                </a:rPr>
                <a:t>Past voting behavior</a:t>
              </a:r>
              <a:endParaRPr lang="en-US" sz="1800" dirty="0">
                <a:solidFill>
                  <a:schemeClr val="tx1"/>
                </a:solidFill>
                <a:ea typeface="ＭＳ Ｐゴシック"/>
                <a:cs typeface="ＭＳ Ｐゴシック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122846" y="3543162"/>
              <a:ext cx="1142994" cy="838096"/>
            </a:xfrm>
            <a:prstGeom prst="rect">
              <a:avLst/>
            </a:prstGeom>
            <a:solidFill>
              <a:schemeClr val="accent4">
                <a:alpha val="7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chemeClr val="tx1"/>
                  </a:solidFill>
                  <a:ea typeface="ＭＳ Ｐゴシック" pitchFamily="34" charset="-128"/>
                </a:rPr>
                <a:t>GSR/Brain </a:t>
              </a:r>
              <a:r>
                <a:rPr lang="en-US" sz="1800" dirty="0">
                  <a:solidFill>
                    <a:schemeClr val="tx1"/>
                  </a:solidFill>
                  <a:ea typeface="ＭＳ Ｐゴシック" pitchFamily="34" charset="-128"/>
                </a:rPr>
                <a:t>scan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2590796" y="3276496"/>
              <a:ext cx="228599" cy="2666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5" idx="1"/>
            </p:cNvCxnSpPr>
            <p:nvPr/>
          </p:nvCxnSpPr>
          <p:spPr>
            <a:xfrm>
              <a:off x="4000489" y="3541576"/>
              <a:ext cx="0" cy="21269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952984" y="3276496"/>
              <a:ext cx="400048" cy="2666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Left Arrow 10"/>
          <p:cNvSpPr/>
          <p:nvPr/>
        </p:nvSpPr>
        <p:spPr>
          <a:xfrm>
            <a:off x="5486400" y="1981200"/>
            <a:ext cx="2497138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>
                <a:solidFill>
                  <a:schemeClr val="tx1"/>
                </a:solidFill>
                <a:ea typeface="ＭＳ Ｐゴシック"/>
                <a:cs typeface="ＭＳ Ｐゴシック"/>
              </a:rPr>
              <a:t>Construct</a:t>
            </a:r>
          </a:p>
        </p:txBody>
      </p:sp>
      <p:sp>
        <p:nvSpPr>
          <p:cNvPr id="13" name="Left Arrow 12"/>
          <p:cNvSpPr/>
          <p:nvPr/>
        </p:nvSpPr>
        <p:spPr>
          <a:xfrm>
            <a:off x="5562600" y="3114675"/>
            <a:ext cx="2497138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>
                <a:solidFill>
                  <a:schemeClr val="tx1"/>
                </a:solidFill>
                <a:ea typeface="ＭＳ Ｐゴシック"/>
                <a:cs typeface="ＭＳ Ｐゴシック"/>
              </a:rPr>
              <a:t>Operationalization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7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304800"/>
            <a:ext cx="7772400" cy="1136650"/>
          </a:xfrm>
          <a:noFill/>
        </p:spPr>
        <p:txBody>
          <a:bodyPr/>
          <a:lstStyle/>
          <a:p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Ideally,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162050"/>
            <a:ext cx="7772400" cy="4089400"/>
          </a:xfrm>
          <a:noFill/>
        </p:spPr>
        <p:txBody>
          <a:bodyPr/>
          <a:lstStyle/>
          <a:p>
            <a:pPr>
              <a:buClr>
                <a:schemeClr val="tx2"/>
              </a:buClr>
              <a:buFont typeface="Monotype Sorts" charset="0"/>
              <a:buNone/>
            </a:pPr>
            <a:r>
              <a:rPr lang="en-US" sz="3600" dirty="0">
                <a:ea typeface="ＭＳ Ｐゴシック" charset="0"/>
                <a:cs typeface="ＭＳ Ｐゴシック" charset="0"/>
              </a:rPr>
              <a:t>Your measure will be affected by the behavior/construct you want to measure</a:t>
            </a:r>
            <a:r>
              <a:rPr lang="en-US" sz="3600" dirty="0">
                <a:solidFill>
                  <a:schemeClr val="hlink"/>
                </a:solidFill>
                <a:ea typeface="ＭＳ Ｐゴシック" charset="0"/>
                <a:cs typeface="ＭＳ Ｐゴシック" charset="0"/>
              </a:rPr>
              <a:t> </a:t>
            </a:r>
            <a:r>
              <a:rPr lang="en-US" sz="3600" b="1" u="sng" dirty="0">
                <a:solidFill>
                  <a:schemeClr val="tx2"/>
                </a:solidFill>
                <a:ea typeface="ＭＳ Ｐゴシック" charset="0"/>
                <a:cs typeface="ＭＳ Ｐゴシック" charset="0"/>
              </a:rPr>
              <a:t>AND NOTHING ELSE</a:t>
            </a:r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3343275" y="2889250"/>
            <a:ext cx="1152525" cy="1387475"/>
            <a:chOff x="1776" y="3024"/>
            <a:chExt cx="432" cy="432"/>
          </a:xfrm>
        </p:grpSpPr>
        <p:sp>
          <p:nvSpPr>
            <p:cNvPr id="42018" name="Freeform 5"/>
            <p:cNvSpPr>
              <a:spLocks/>
            </p:cNvSpPr>
            <p:nvPr/>
          </p:nvSpPr>
          <p:spPr bwMode="auto">
            <a:xfrm flipH="1">
              <a:off x="1776" y="3024"/>
              <a:ext cx="432" cy="432"/>
            </a:xfrm>
            <a:custGeom>
              <a:avLst/>
              <a:gdLst>
                <a:gd name="T0" fmla="*/ 159 w 479"/>
                <a:gd name="T1" fmla="*/ 0 h 478"/>
                <a:gd name="T2" fmla="*/ 186 w 479"/>
                <a:gd name="T3" fmla="*/ 5 h 478"/>
                <a:gd name="T4" fmla="*/ 212 w 479"/>
                <a:gd name="T5" fmla="*/ 16 h 478"/>
                <a:gd name="T6" fmla="*/ 234 w 479"/>
                <a:gd name="T7" fmla="*/ 33 h 478"/>
                <a:gd name="T8" fmla="*/ 253 w 479"/>
                <a:gd name="T9" fmla="*/ 52 h 478"/>
                <a:gd name="T10" fmla="*/ 270 w 479"/>
                <a:gd name="T11" fmla="*/ 75 h 478"/>
                <a:gd name="T12" fmla="*/ 280 w 479"/>
                <a:gd name="T13" fmla="*/ 100 h 478"/>
                <a:gd name="T14" fmla="*/ 286 w 479"/>
                <a:gd name="T15" fmla="*/ 128 h 478"/>
                <a:gd name="T16" fmla="*/ 286 w 479"/>
                <a:gd name="T17" fmla="*/ 158 h 478"/>
                <a:gd name="T18" fmla="*/ 280 w 479"/>
                <a:gd name="T19" fmla="*/ 186 h 478"/>
                <a:gd name="T20" fmla="*/ 270 w 479"/>
                <a:gd name="T21" fmla="*/ 212 h 478"/>
                <a:gd name="T22" fmla="*/ 253 w 479"/>
                <a:gd name="T23" fmla="*/ 236 h 478"/>
                <a:gd name="T24" fmla="*/ 234 w 479"/>
                <a:gd name="T25" fmla="*/ 256 h 478"/>
                <a:gd name="T26" fmla="*/ 212 w 479"/>
                <a:gd name="T27" fmla="*/ 271 h 478"/>
                <a:gd name="T28" fmla="*/ 186 w 479"/>
                <a:gd name="T29" fmla="*/ 280 h 478"/>
                <a:gd name="T30" fmla="*/ 159 w 479"/>
                <a:gd name="T31" fmla="*/ 287 h 478"/>
                <a:gd name="T32" fmla="*/ 128 w 479"/>
                <a:gd name="T33" fmla="*/ 287 h 478"/>
                <a:gd name="T34" fmla="*/ 101 w 479"/>
                <a:gd name="T35" fmla="*/ 280 h 478"/>
                <a:gd name="T36" fmla="*/ 75 w 479"/>
                <a:gd name="T37" fmla="*/ 271 h 478"/>
                <a:gd name="T38" fmla="*/ 52 w 479"/>
                <a:gd name="T39" fmla="*/ 256 h 478"/>
                <a:gd name="T40" fmla="*/ 33 w 479"/>
                <a:gd name="T41" fmla="*/ 236 h 478"/>
                <a:gd name="T42" fmla="*/ 17 w 479"/>
                <a:gd name="T43" fmla="*/ 212 h 478"/>
                <a:gd name="T44" fmla="*/ 7 w 479"/>
                <a:gd name="T45" fmla="*/ 186 h 478"/>
                <a:gd name="T46" fmla="*/ 2 w 479"/>
                <a:gd name="T47" fmla="*/ 158 h 478"/>
                <a:gd name="T48" fmla="*/ 2 w 479"/>
                <a:gd name="T49" fmla="*/ 128 h 478"/>
                <a:gd name="T50" fmla="*/ 7 w 479"/>
                <a:gd name="T51" fmla="*/ 100 h 478"/>
                <a:gd name="T52" fmla="*/ 17 w 479"/>
                <a:gd name="T53" fmla="*/ 75 h 478"/>
                <a:gd name="T54" fmla="*/ 33 w 479"/>
                <a:gd name="T55" fmla="*/ 52 h 478"/>
                <a:gd name="T56" fmla="*/ 52 w 479"/>
                <a:gd name="T57" fmla="*/ 33 h 478"/>
                <a:gd name="T58" fmla="*/ 75 w 479"/>
                <a:gd name="T59" fmla="*/ 16 h 478"/>
                <a:gd name="T60" fmla="*/ 101 w 479"/>
                <a:gd name="T61" fmla="*/ 5 h 478"/>
                <a:gd name="T62" fmla="*/ 128 w 479"/>
                <a:gd name="T63" fmla="*/ 0 h 47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9"/>
                <a:gd name="T97" fmla="*/ 0 h 478"/>
                <a:gd name="T98" fmla="*/ 479 w 479"/>
                <a:gd name="T99" fmla="*/ 478 h 47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9" h="478">
                  <a:moveTo>
                    <a:pt x="240" y="0"/>
                  </a:moveTo>
                  <a:lnTo>
                    <a:pt x="265" y="0"/>
                  </a:lnTo>
                  <a:lnTo>
                    <a:pt x="288" y="4"/>
                  </a:lnTo>
                  <a:lnTo>
                    <a:pt x="311" y="10"/>
                  </a:lnTo>
                  <a:lnTo>
                    <a:pt x="334" y="17"/>
                  </a:lnTo>
                  <a:lnTo>
                    <a:pt x="355" y="27"/>
                  </a:lnTo>
                  <a:lnTo>
                    <a:pt x="374" y="41"/>
                  </a:lnTo>
                  <a:lnTo>
                    <a:pt x="391" y="54"/>
                  </a:lnTo>
                  <a:lnTo>
                    <a:pt x="408" y="69"/>
                  </a:lnTo>
                  <a:lnTo>
                    <a:pt x="424" y="87"/>
                  </a:lnTo>
                  <a:lnTo>
                    <a:pt x="439" y="104"/>
                  </a:lnTo>
                  <a:lnTo>
                    <a:pt x="451" y="125"/>
                  </a:lnTo>
                  <a:lnTo>
                    <a:pt x="460" y="144"/>
                  </a:lnTo>
                  <a:lnTo>
                    <a:pt x="468" y="167"/>
                  </a:lnTo>
                  <a:lnTo>
                    <a:pt x="475" y="190"/>
                  </a:lnTo>
                  <a:lnTo>
                    <a:pt x="479" y="213"/>
                  </a:lnTo>
                  <a:lnTo>
                    <a:pt x="479" y="238"/>
                  </a:lnTo>
                  <a:lnTo>
                    <a:pt x="479" y="263"/>
                  </a:lnTo>
                  <a:lnTo>
                    <a:pt x="475" y="286"/>
                  </a:lnTo>
                  <a:lnTo>
                    <a:pt x="468" y="309"/>
                  </a:lnTo>
                  <a:lnTo>
                    <a:pt x="460" y="332"/>
                  </a:lnTo>
                  <a:lnTo>
                    <a:pt x="451" y="353"/>
                  </a:lnTo>
                  <a:lnTo>
                    <a:pt x="439" y="372"/>
                  </a:lnTo>
                  <a:lnTo>
                    <a:pt x="424" y="392"/>
                  </a:lnTo>
                  <a:lnTo>
                    <a:pt x="408" y="407"/>
                  </a:lnTo>
                  <a:lnTo>
                    <a:pt x="391" y="424"/>
                  </a:lnTo>
                  <a:lnTo>
                    <a:pt x="374" y="438"/>
                  </a:lnTo>
                  <a:lnTo>
                    <a:pt x="355" y="449"/>
                  </a:lnTo>
                  <a:lnTo>
                    <a:pt x="334" y="459"/>
                  </a:lnTo>
                  <a:lnTo>
                    <a:pt x="311" y="466"/>
                  </a:lnTo>
                  <a:lnTo>
                    <a:pt x="288" y="472"/>
                  </a:lnTo>
                  <a:lnTo>
                    <a:pt x="265" y="476"/>
                  </a:lnTo>
                  <a:lnTo>
                    <a:pt x="240" y="478"/>
                  </a:lnTo>
                  <a:lnTo>
                    <a:pt x="215" y="476"/>
                  </a:lnTo>
                  <a:lnTo>
                    <a:pt x="192" y="472"/>
                  </a:lnTo>
                  <a:lnTo>
                    <a:pt x="169" y="466"/>
                  </a:lnTo>
                  <a:lnTo>
                    <a:pt x="146" y="459"/>
                  </a:lnTo>
                  <a:lnTo>
                    <a:pt x="125" y="449"/>
                  </a:lnTo>
                  <a:lnTo>
                    <a:pt x="105" y="438"/>
                  </a:lnTo>
                  <a:lnTo>
                    <a:pt x="88" y="424"/>
                  </a:lnTo>
                  <a:lnTo>
                    <a:pt x="71" y="407"/>
                  </a:lnTo>
                  <a:lnTo>
                    <a:pt x="56" y="392"/>
                  </a:lnTo>
                  <a:lnTo>
                    <a:pt x="40" y="372"/>
                  </a:lnTo>
                  <a:lnTo>
                    <a:pt x="29" y="353"/>
                  </a:lnTo>
                  <a:lnTo>
                    <a:pt x="19" y="332"/>
                  </a:lnTo>
                  <a:lnTo>
                    <a:pt x="12" y="309"/>
                  </a:lnTo>
                  <a:lnTo>
                    <a:pt x="6" y="286"/>
                  </a:lnTo>
                  <a:lnTo>
                    <a:pt x="2" y="263"/>
                  </a:lnTo>
                  <a:lnTo>
                    <a:pt x="0" y="238"/>
                  </a:lnTo>
                  <a:lnTo>
                    <a:pt x="2" y="213"/>
                  </a:lnTo>
                  <a:lnTo>
                    <a:pt x="6" y="190"/>
                  </a:lnTo>
                  <a:lnTo>
                    <a:pt x="12" y="167"/>
                  </a:lnTo>
                  <a:lnTo>
                    <a:pt x="19" y="144"/>
                  </a:lnTo>
                  <a:lnTo>
                    <a:pt x="29" y="125"/>
                  </a:lnTo>
                  <a:lnTo>
                    <a:pt x="40" y="104"/>
                  </a:lnTo>
                  <a:lnTo>
                    <a:pt x="56" y="87"/>
                  </a:lnTo>
                  <a:lnTo>
                    <a:pt x="71" y="69"/>
                  </a:lnTo>
                  <a:lnTo>
                    <a:pt x="88" y="54"/>
                  </a:lnTo>
                  <a:lnTo>
                    <a:pt x="105" y="41"/>
                  </a:lnTo>
                  <a:lnTo>
                    <a:pt x="125" y="27"/>
                  </a:lnTo>
                  <a:lnTo>
                    <a:pt x="146" y="17"/>
                  </a:lnTo>
                  <a:lnTo>
                    <a:pt x="169" y="10"/>
                  </a:lnTo>
                  <a:lnTo>
                    <a:pt x="192" y="4"/>
                  </a:lnTo>
                  <a:lnTo>
                    <a:pt x="215" y="0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9" name="Freeform 6"/>
            <p:cNvSpPr>
              <a:spLocks/>
            </p:cNvSpPr>
            <p:nvPr/>
          </p:nvSpPr>
          <p:spPr bwMode="auto">
            <a:xfrm>
              <a:off x="1824" y="3072"/>
              <a:ext cx="359" cy="359"/>
            </a:xfrm>
            <a:custGeom>
              <a:avLst/>
              <a:gdLst>
                <a:gd name="T0" fmla="*/ 198 w 359"/>
                <a:gd name="T1" fmla="*/ 0 h 359"/>
                <a:gd name="T2" fmla="*/ 232 w 359"/>
                <a:gd name="T3" fmla="*/ 7 h 359"/>
                <a:gd name="T4" fmla="*/ 265 w 359"/>
                <a:gd name="T5" fmla="*/ 21 h 359"/>
                <a:gd name="T6" fmla="*/ 294 w 359"/>
                <a:gd name="T7" fmla="*/ 40 h 359"/>
                <a:gd name="T8" fmla="*/ 319 w 359"/>
                <a:gd name="T9" fmla="*/ 65 h 359"/>
                <a:gd name="T10" fmla="*/ 338 w 359"/>
                <a:gd name="T11" fmla="*/ 94 h 359"/>
                <a:gd name="T12" fmla="*/ 351 w 359"/>
                <a:gd name="T13" fmla="*/ 126 h 359"/>
                <a:gd name="T14" fmla="*/ 359 w 359"/>
                <a:gd name="T15" fmla="*/ 161 h 359"/>
                <a:gd name="T16" fmla="*/ 359 w 359"/>
                <a:gd name="T17" fmla="*/ 197 h 359"/>
                <a:gd name="T18" fmla="*/ 351 w 359"/>
                <a:gd name="T19" fmla="*/ 232 h 359"/>
                <a:gd name="T20" fmla="*/ 338 w 359"/>
                <a:gd name="T21" fmla="*/ 264 h 359"/>
                <a:gd name="T22" fmla="*/ 319 w 359"/>
                <a:gd name="T23" fmla="*/ 293 h 359"/>
                <a:gd name="T24" fmla="*/ 294 w 359"/>
                <a:gd name="T25" fmla="*/ 318 h 359"/>
                <a:gd name="T26" fmla="*/ 265 w 359"/>
                <a:gd name="T27" fmla="*/ 337 h 359"/>
                <a:gd name="T28" fmla="*/ 232 w 359"/>
                <a:gd name="T29" fmla="*/ 351 h 359"/>
                <a:gd name="T30" fmla="*/ 198 w 359"/>
                <a:gd name="T31" fmla="*/ 357 h 359"/>
                <a:gd name="T32" fmla="*/ 161 w 359"/>
                <a:gd name="T33" fmla="*/ 357 h 359"/>
                <a:gd name="T34" fmla="*/ 127 w 359"/>
                <a:gd name="T35" fmla="*/ 351 h 359"/>
                <a:gd name="T36" fmla="*/ 94 w 359"/>
                <a:gd name="T37" fmla="*/ 337 h 359"/>
                <a:gd name="T38" fmla="*/ 66 w 359"/>
                <a:gd name="T39" fmla="*/ 318 h 359"/>
                <a:gd name="T40" fmla="*/ 41 w 359"/>
                <a:gd name="T41" fmla="*/ 293 h 359"/>
                <a:gd name="T42" fmla="*/ 22 w 359"/>
                <a:gd name="T43" fmla="*/ 264 h 359"/>
                <a:gd name="T44" fmla="*/ 8 w 359"/>
                <a:gd name="T45" fmla="*/ 232 h 359"/>
                <a:gd name="T46" fmla="*/ 2 w 359"/>
                <a:gd name="T47" fmla="*/ 197 h 359"/>
                <a:gd name="T48" fmla="*/ 2 w 359"/>
                <a:gd name="T49" fmla="*/ 161 h 359"/>
                <a:gd name="T50" fmla="*/ 8 w 359"/>
                <a:gd name="T51" fmla="*/ 126 h 359"/>
                <a:gd name="T52" fmla="*/ 22 w 359"/>
                <a:gd name="T53" fmla="*/ 94 h 359"/>
                <a:gd name="T54" fmla="*/ 41 w 359"/>
                <a:gd name="T55" fmla="*/ 65 h 359"/>
                <a:gd name="T56" fmla="*/ 66 w 359"/>
                <a:gd name="T57" fmla="*/ 40 h 359"/>
                <a:gd name="T58" fmla="*/ 94 w 359"/>
                <a:gd name="T59" fmla="*/ 21 h 359"/>
                <a:gd name="T60" fmla="*/ 127 w 359"/>
                <a:gd name="T61" fmla="*/ 7 h 359"/>
                <a:gd name="T62" fmla="*/ 161 w 359"/>
                <a:gd name="T63" fmla="*/ 0 h 35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59"/>
                <a:gd name="T97" fmla="*/ 0 h 359"/>
                <a:gd name="T98" fmla="*/ 359 w 359"/>
                <a:gd name="T99" fmla="*/ 359 h 35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59" h="359">
                  <a:moveTo>
                    <a:pt x="179" y="0"/>
                  </a:moveTo>
                  <a:lnTo>
                    <a:pt x="198" y="0"/>
                  </a:lnTo>
                  <a:lnTo>
                    <a:pt x="215" y="4"/>
                  </a:lnTo>
                  <a:lnTo>
                    <a:pt x="232" y="7"/>
                  </a:lnTo>
                  <a:lnTo>
                    <a:pt x="250" y="13"/>
                  </a:lnTo>
                  <a:lnTo>
                    <a:pt x="265" y="21"/>
                  </a:lnTo>
                  <a:lnTo>
                    <a:pt x="280" y="30"/>
                  </a:lnTo>
                  <a:lnTo>
                    <a:pt x="294" y="40"/>
                  </a:lnTo>
                  <a:lnTo>
                    <a:pt x="307" y="52"/>
                  </a:lnTo>
                  <a:lnTo>
                    <a:pt x="319" y="65"/>
                  </a:lnTo>
                  <a:lnTo>
                    <a:pt x="328" y="78"/>
                  </a:lnTo>
                  <a:lnTo>
                    <a:pt x="338" y="94"/>
                  </a:lnTo>
                  <a:lnTo>
                    <a:pt x="346" y="109"/>
                  </a:lnTo>
                  <a:lnTo>
                    <a:pt x="351" y="126"/>
                  </a:lnTo>
                  <a:lnTo>
                    <a:pt x="355" y="144"/>
                  </a:lnTo>
                  <a:lnTo>
                    <a:pt x="359" y="161"/>
                  </a:lnTo>
                  <a:lnTo>
                    <a:pt x="359" y="180"/>
                  </a:lnTo>
                  <a:lnTo>
                    <a:pt x="359" y="197"/>
                  </a:lnTo>
                  <a:lnTo>
                    <a:pt x="355" y="217"/>
                  </a:lnTo>
                  <a:lnTo>
                    <a:pt x="351" y="232"/>
                  </a:lnTo>
                  <a:lnTo>
                    <a:pt x="346" y="249"/>
                  </a:lnTo>
                  <a:lnTo>
                    <a:pt x="338" y="264"/>
                  </a:lnTo>
                  <a:lnTo>
                    <a:pt x="328" y="280"/>
                  </a:lnTo>
                  <a:lnTo>
                    <a:pt x="319" y="293"/>
                  </a:lnTo>
                  <a:lnTo>
                    <a:pt x="307" y="307"/>
                  </a:lnTo>
                  <a:lnTo>
                    <a:pt x="294" y="318"/>
                  </a:lnTo>
                  <a:lnTo>
                    <a:pt x="280" y="328"/>
                  </a:lnTo>
                  <a:lnTo>
                    <a:pt x="265" y="337"/>
                  </a:lnTo>
                  <a:lnTo>
                    <a:pt x="250" y="345"/>
                  </a:lnTo>
                  <a:lnTo>
                    <a:pt x="232" y="351"/>
                  </a:lnTo>
                  <a:lnTo>
                    <a:pt x="215" y="355"/>
                  </a:lnTo>
                  <a:lnTo>
                    <a:pt x="198" y="357"/>
                  </a:lnTo>
                  <a:lnTo>
                    <a:pt x="179" y="359"/>
                  </a:lnTo>
                  <a:lnTo>
                    <a:pt x="161" y="357"/>
                  </a:lnTo>
                  <a:lnTo>
                    <a:pt x="142" y="355"/>
                  </a:lnTo>
                  <a:lnTo>
                    <a:pt x="127" y="351"/>
                  </a:lnTo>
                  <a:lnTo>
                    <a:pt x="110" y="345"/>
                  </a:lnTo>
                  <a:lnTo>
                    <a:pt x="94" y="337"/>
                  </a:lnTo>
                  <a:lnTo>
                    <a:pt x="79" y="328"/>
                  </a:lnTo>
                  <a:lnTo>
                    <a:pt x="66" y="318"/>
                  </a:lnTo>
                  <a:lnTo>
                    <a:pt x="52" y="307"/>
                  </a:lnTo>
                  <a:lnTo>
                    <a:pt x="41" y="293"/>
                  </a:lnTo>
                  <a:lnTo>
                    <a:pt x="31" y="280"/>
                  </a:lnTo>
                  <a:lnTo>
                    <a:pt x="22" y="264"/>
                  </a:lnTo>
                  <a:lnTo>
                    <a:pt x="14" y="249"/>
                  </a:lnTo>
                  <a:lnTo>
                    <a:pt x="8" y="232"/>
                  </a:lnTo>
                  <a:lnTo>
                    <a:pt x="4" y="217"/>
                  </a:lnTo>
                  <a:lnTo>
                    <a:pt x="2" y="197"/>
                  </a:lnTo>
                  <a:lnTo>
                    <a:pt x="0" y="180"/>
                  </a:lnTo>
                  <a:lnTo>
                    <a:pt x="2" y="161"/>
                  </a:lnTo>
                  <a:lnTo>
                    <a:pt x="4" y="144"/>
                  </a:lnTo>
                  <a:lnTo>
                    <a:pt x="8" y="126"/>
                  </a:lnTo>
                  <a:lnTo>
                    <a:pt x="14" y="109"/>
                  </a:lnTo>
                  <a:lnTo>
                    <a:pt x="22" y="94"/>
                  </a:lnTo>
                  <a:lnTo>
                    <a:pt x="31" y="78"/>
                  </a:lnTo>
                  <a:lnTo>
                    <a:pt x="41" y="65"/>
                  </a:lnTo>
                  <a:lnTo>
                    <a:pt x="52" y="52"/>
                  </a:lnTo>
                  <a:lnTo>
                    <a:pt x="66" y="40"/>
                  </a:lnTo>
                  <a:lnTo>
                    <a:pt x="79" y="30"/>
                  </a:lnTo>
                  <a:lnTo>
                    <a:pt x="94" y="21"/>
                  </a:lnTo>
                  <a:lnTo>
                    <a:pt x="110" y="13"/>
                  </a:lnTo>
                  <a:lnTo>
                    <a:pt x="127" y="7"/>
                  </a:lnTo>
                  <a:lnTo>
                    <a:pt x="142" y="4"/>
                  </a:lnTo>
                  <a:lnTo>
                    <a:pt x="161" y="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19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0" name="Freeform 7"/>
            <p:cNvSpPr>
              <a:spLocks/>
            </p:cNvSpPr>
            <p:nvPr/>
          </p:nvSpPr>
          <p:spPr bwMode="auto">
            <a:xfrm>
              <a:off x="1872" y="3120"/>
              <a:ext cx="249" cy="250"/>
            </a:xfrm>
            <a:custGeom>
              <a:avLst/>
              <a:gdLst>
                <a:gd name="T0" fmla="*/ 125 w 249"/>
                <a:gd name="T1" fmla="*/ 0 h 250"/>
                <a:gd name="T2" fmla="*/ 150 w 249"/>
                <a:gd name="T3" fmla="*/ 2 h 250"/>
                <a:gd name="T4" fmla="*/ 175 w 249"/>
                <a:gd name="T5" fmla="*/ 10 h 250"/>
                <a:gd name="T6" fmla="*/ 196 w 249"/>
                <a:gd name="T7" fmla="*/ 21 h 250"/>
                <a:gd name="T8" fmla="*/ 215 w 249"/>
                <a:gd name="T9" fmla="*/ 37 h 250"/>
                <a:gd name="T10" fmla="*/ 228 w 249"/>
                <a:gd name="T11" fmla="*/ 54 h 250"/>
                <a:gd name="T12" fmla="*/ 240 w 249"/>
                <a:gd name="T13" fmla="*/ 75 h 250"/>
                <a:gd name="T14" fmla="*/ 247 w 249"/>
                <a:gd name="T15" fmla="*/ 100 h 250"/>
                <a:gd name="T16" fmla="*/ 249 w 249"/>
                <a:gd name="T17" fmla="*/ 125 h 250"/>
                <a:gd name="T18" fmla="*/ 247 w 249"/>
                <a:gd name="T19" fmla="*/ 150 h 250"/>
                <a:gd name="T20" fmla="*/ 240 w 249"/>
                <a:gd name="T21" fmla="*/ 173 h 250"/>
                <a:gd name="T22" fmla="*/ 228 w 249"/>
                <a:gd name="T23" fmla="*/ 194 h 250"/>
                <a:gd name="T24" fmla="*/ 215 w 249"/>
                <a:gd name="T25" fmla="*/ 213 h 250"/>
                <a:gd name="T26" fmla="*/ 196 w 249"/>
                <a:gd name="T27" fmla="*/ 229 h 250"/>
                <a:gd name="T28" fmla="*/ 175 w 249"/>
                <a:gd name="T29" fmla="*/ 240 h 250"/>
                <a:gd name="T30" fmla="*/ 150 w 249"/>
                <a:gd name="T31" fmla="*/ 248 h 250"/>
                <a:gd name="T32" fmla="*/ 125 w 249"/>
                <a:gd name="T33" fmla="*/ 250 h 250"/>
                <a:gd name="T34" fmla="*/ 100 w 249"/>
                <a:gd name="T35" fmla="*/ 248 h 250"/>
                <a:gd name="T36" fmla="*/ 77 w 249"/>
                <a:gd name="T37" fmla="*/ 240 h 250"/>
                <a:gd name="T38" fmla="*/ 56 w 249"/>
                <a:gd name="T39" fmla="*/ 229 h 250"/>
                <a:gd name="T40" fmla="*/ 37 w 249"/>
                <a:gd name="T41" fmla="*/ 213 h 250"/>
                <a:gd name="T42" fmla="*/ 21 w 249"/>
                <a:gd name="T43" fmla="*/ 194 h 250"/>
                <a:gd name="T44" fmla="*/ 10 w 249"/>
                <a:gd name="T45" fmla="*/ 173 h 250"/>
                <a:gd name="T46" fmla="*/ 4 w 249"/>
                <a:gd name="T47" fmla="*/ 150 h 250"/>
                <a:gd name="T48" fmla="*/ 0 w 249"/>
                <a:gd name="T49" fmla="*/ 125 h 250"/>
                <a:gd name="T50" fmla="*/ 4 w 249"/>
                <a:gd name="T51" fmla="*/ 100 h 250"/>
                <a:gd name="T52" fmla="*/ 10 w 249"/>
                <a:gd name="T53" fmla="*/ 75 h 250"/>
                <a:gd name="T54" fmla="*/ 21 w 249"/>
                <a:gd name="T55" fmla="*/ 54 h 250"/>
                <a:gd name="T56" fmla="*/ 37 w 249"/>
                <a:gd name="T57" fmla="*/ 37 h 250"/>
                <a:gd name="T58" fmla="*/ 56 w 249"/>
                <a:gd name="T59" fmla="*/ 21 h 250"/>
                <a:gd name="T60" fmla="*/ 77 w 249"/>
                <a:gd name="T61" fmla="*/ 10 h 250"/>
                <a:gd name="T62" fmla="*/ 100 w 249"/>
                <a:gd name="T63" fmla="*/ 2 h 250"/>
                <a:gd name="T64" fmla="*/ 125 w 249"/>
                <a:gd name="T65" fmla="*/ 0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50"/>
                <a:gd name="T101" fmla="*/ 249 w 249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50">
                  <a:moveTo>
                    <a:pt x="125" y="0"/>
                  </a:moveTo>
                  <a:lnTo>
                    <a:pt x="150" y="2"/>
                  </a:lnTo>
                  <a:lnTo>
                    <a:pt x="175" y="10"/>
                  </a:lnTo>
                  <a:lnTo>
                    <a:pt x="196" y="21"/>
                  </a:lnTo>
                  <a:lnTo>
                    <a:pt x="215" y="37"/>
                  </a:lnTo>
                  <a:lnTo>
                    <a:pt x="228" y="54"/>
                  </a:lnTo>
                  <a:lnTo>
                    <a:pt x="240" y="75"/>
                  </a:lnTo>
                  <a:lnTo>
                    <a:pt x="247" y="100"/>
                  </a:lnTo>
                  <a:lnTo>
                    <a:pt x="249" y="125"/>
                  </a:lnTo>
                  <a:lnTo>
                    <a:pt x="247" y="150"/>
                  </a:lnTo>
                  <a:lnTo>
                    <a:pt x="240" y="173"/>
                  </a:lnTo>
                  <a:lnTo>
                    <a:pt x="228" y="194"/>
                  </a:lnTo>
                  <a:lnTo>
                    <a:pt x="215" y="213"/>
                  </a:lnTo>
                  <a:lnTo>
                    <a:pt x="196" y="229"/>
                  </a:lnTo>
                  <a:lnTo>
                    <a:pt x="175" y="240"/>
                  </a:lnTo>
                  <a:lnTo>
                    <a:pt x="150" y="248"/>
                  </a:lnTo>
                  <a:lnTo>
                    <a:pt x="125" y="250"/>
                  </a:lnTo>
                  <a:lnTo>
                    <a:pt x="100" y="248"/>
                  </a:lnTo>
                  <a:lnTo>
                    <a:pt x="77" y="240"/>
                  </a:lnTo>
                  <a:lnTo>
                    <a:pt x="56" y="229"/>
                  </a:lnTo>
                  <a:lnTo>
                    <a:pt x="37" y="213"/>
                  </a:lnTo>
                  <a:lnTo>
                    <a:pt x="21" y="194"/>
                  </a:lnTo>
                  <a:lnTo>
                    <a:pt x="10" y="173"/>
                  </a:lnTo>
                  <a:lnTo>
                    <a:pt x="4" y="150"/>
                  </a:lnTo>
                  <a:lnTo>
                    <a:pt x="0" y="125"/>
                  </a:lnTo>
                  <a:lnTo>
                    <a:pt x="4" y="100"/>
                  </a:lnTo>
                  <a:lnTo>
                    <a:pt x="10" y="75"/>
                  </a:lnTo>
                  <a:lnTo>
                    <a:pt x="21" y="54"/>
                  </a:lnTo>
                  <a:lnTo>
                    <a:pt x="37" y="37"/>
                  </a:lnTo>
                  <a:lnTo>
                    <a:pt x="56" y="21"/>
                  </a:lnTo>
                  <a:lnTo>
                    <a:pt x="77" y="10"/>
                  </a:lnTo>
                  <a:lnTo>
                    <a:pt x="100" y="2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1" name="Freeform 8"/>
            <p:cNvSpPr>
              <a:spLocks/>
            </p:cNvSpPr>
            <p:nvPr/>
          </p:nvSpPr>
          <p:spPr bwMode="auto">
            <a:xfrm>
              <a:off x="1920" y="3168"/>
              <a:ext cx="146" cy="146"/>
            </a:xfrm>
            <a:custGeom>
              <a:avLst/>
              <a:gdLst>
                <a:gd name="T0" fmla="*/ 73 w 146"/>
                <a:gd name="T1" fmla="*/ 0 h 146"/>
                <a:gd name="T2" fmla="*/ 88 w 146"/>
                <a:gd name="T3" fmla="*/ 0 h 146"/>
                <a:gd name="T4" fmla="*/ 102 w 146"/>
                <a:gd name="T5" fmla="*/ 6 h 146"/>
                <a:gd name="T6" fmla="*/ 115 w 146"/>
                <a:gd name="T7" fmla="*/ 12 h 146"/>
                <a:gd name="T8" fmla="*/ 125 w 146"/>
                <a:gd name="T9" fmla="*/ 21 h 146"/>
                <a:gd name="T10" fmla="*/ 134 w 146"/>
                <a:gd name="T11" fmla="*/ 31 h 146"/>
                <a:gd name="T12" fmla="*/ 142 w 146"/>
                <a:gd name="T13" fmla="*/ 44 h 146"/>
                <a:gd name="T14" fmla="*/ 146 w 146"/>
                <a:gd name="T15" fmla="*/ 58 h 146"/>
                <a:gd name="T16" fmla="*/ 146 w 146"/>
                <a:gd name="T17" fmla="*/ 73 h 146"/>
                <a:gd name="T18" fmla="*/ 146 w 146"/>
                <a:gd name="T19" fmla="*/ 86 h 146"/>
                <a:gd name="T20" fmla="*/ 142 w 146"/>
                <a:gd name="T21" fmla="*/ 102 h 146"/>
                <a:gd name="T22" fmla="*/ 134 w 146"/>
                <a:gd name="T23" fmla="*/ 113 h 146"/>
                <a:gd name="T24" fmla="*/ 125 w 146"/>
                <a:gd name="T25" fmla="*/ 125 h 146"/>
                <a:gd name="T26" fmla="*/ 115 w 146"/>
                <a:gd name="T27" fmla="*/ 133 h 146"/>
                <a:gd name="T28" fmla="*/ 102 w 146"/>
                <a:gd name="T29" fmla="*/ 140 h 146"/>
                <a:gd name="T30" fmla="*/ 88 w 146"/>
                <a:gd name="T31" fmla="*/ 144 h 146"/>
                <a:gd name="T32" fmla="*/ 73 w 146"/>
                <a:gd name="T33" fmla="*/ 146 h 146"/>
                <a:gd name="T34" fmla="*/ 59 w 146"/>
                <a:gd name="T35" fmla="*/ 144 h 146"/>
                <a:gd name="T36" fmla="*/ 44 w 146"/>
                <a:gd name="T37" fmla="*/ 140 h 146"/>
                <a:gd name="T38" fmla="*/ 32 w 146"/>
                <a:gd name="T39" fmla="*/ 133 h 146"/>
                <a:gd name="T40" fmla="*/ 21 w 146"/>
                <a:gd name="T41" fmla="*/ 125 h 146"/>
                <a:gd name="T42" fmla="*/ 13 w 146"/>
                <a:gd name="T43" fmla="*/ 113 h 146"/>
                <a:gd name="T44" fmla="*/ 6 w 146"/>
                <a:gd name="T45" fmla="*/ 102 h 146"/>
                <a:gd name="T46" fmla="*/ 2 w 146"/>
                <a:gd name="T47" fmla="*/ 86 h 146"/>
                <a:gd name="T48" fmla="*/ 0 w 146"/>
                <a:gd name="T49" fmla="*/ 73 h 146"/>
                <a:gd name="T50" fmla="*/ 2 w 146"/>
                <a:gd name="T51" fmla="*/ 58 h 146"/>
                <a:gd name="T52" fmla="*/ 6 w 146"/>
                <a:gd name="T53" fmla="*/ 44 h 146"/>
                <a:gd name="T54" fmla="*/ 13 w 146"/>
                <a:gd name="T55" fmla="*/ 31 h 146"/>
                <a:gd name="T56" fmla="*/ 21 w 146"/>
                <a:gd name="T57" fmla="*/ 21 h 146"/>
                <a:gd name="T58" fmla="*/ 32 w 146"/>
                <a:gd name="T59" fmla="*/ 12 h 146"/>
                <a:gd name="T60" fmla="*/ 44 w 146"/>
                <a:gd name="T61" fmla="*/ 6 h 146"/>
                <a:gd name="T62" fmla="*/ 59 w 146"/>
                <a:gd name="T63" fmla="*/ 0 h 146"/>
                <a:gd name="T64" fmla="*/ 73 w 146"/>
                <a:gd name="T65" fmla="*/ 0 h 1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6"/>
                <a:gd name="T100" fmla="*/ 0 h 146"/>
                <a:gd name="T101" fmla="*/ 146 w 146"/>
                <a:gd name="T102" fmla="*/ 146 h 1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6" h="146">
                  <a:moveTo>
                    <a:pt x="73" y="0"/>
                  </a:moveTo>
                  <a:lnTo>
                    <a:pt x="88" y="0"/>
                  </a:lnTo>
                  <a:lnTo>
                    <a:pt x="102" y="6"/>
                  </a:lnTo>
                  <a:lnTo>
                    <a:pt x="115" y="12"/>
                  </a:lnTo>
                  <a:lnTo>
                    <a:pt x="125" y="21"/>
                  </a:lnTo>
                  <a:lnTo>
                    <a:pt x="134" y="31"/>
                  </a:lnTo>
                  <a:lnTo>
                    <a:pt x="142" y="44"/>
                  </a:lnTo>
                  <a:lnTo>
                    <a:pt x="146" y="58"/>
                  </a:lnTo>
                  <a:lnTo>
                    <a:pt x="146" y="73"/>
                  </a:lnTo>
                  <a:lnTo>
                    <a:pt x="146" y="86"/>
                  </a:lnTo>
                  <a:lnTo>
                    <a:pt x="142" y="102"/>
                  </a:lnTo>
                  <a:lnTo>
                    <a:pt x="134" y="113"/>
                  </a:lnTo>
                  <a:lnTo>
                    <a:pt x="125" y="125"/>
                  </a:lnTo>
                  <a:lnTo>
                    <a:pt x="115" y="133"/>
                  </a:lnTo>
                  <a:lnTo>
                    <a:pt x="102" y="140"/>
                  </a:lnTo>
                  <a:lnTo>
                    <a:pt x="88" y="144"/>
                  </a:lnTo>
                  <a:lnTo>
                    <a:pt x="73" y="146"/>
                  </a:lnTo>
                  <a:lnTo>
                    <a:pt x="59" y="144"/>
                  </a:lnTo>
                  <a:lnTo>
                    <a:pt x="44" y="140"/>
                  </a:lnTo>
                  <a:lnTo>
                    <a:pt x="32" y="133"/>
                  </a:lnTo>
                  <a:lnTo>
                    <a:pt x="21" y="125"/>
                  </a:lnTo>
                  <a:lnTo>
                    <a:pt x="13" y="113"/>
                  </a:lnTo>
                  <a:lnTo>
                    <a:pt x="6" y="102"/>
                  </a:lnTo>
                  <a:lnTo>
                    <a:pt x="2" y="86"/>
                  </a:lnTo>
                  <a:lnTo>
                    <a:pt x="0" y="73"/>
                  </a:lnTo>
                  <a:lnTo>
                    <a:pt x="2" y="58"/>
                  </a:lnTo>
                  <a:lnTo>
                    <a:pt x="6" y="44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6"/>
                  </a:lnTo>
                  <a:lnTo>
                    <a:pt x="5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FF19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2" name="Freeform 9"/>
            <p:cNvSpPr>
              <a:spLocks/>
            </p:cNvSpPr>
            <p:nvPr/>
          </p:nvSpPr>
          <p:spPr bwMode="auto">
            <a:xfrm>
              <a:off x="1968" y="3216"/>
              <a:ext cx="54" cy="54"/>
            </a:xfrm>
            <a:custGeom>
              <a:avLst/>
              <a:gdLst>
                <a:gd name="T0" fmla="*/ 27 w 54"/>
                <a:gd name="T1" fmla="*/ 0 h 54"/>
                <a:gd name="T2" fmla="*/ 33 w 54"/>
                <a:gd name="T3" fmla="*/ 0 h 54"/>
                <a:gd name="T4" fmla="*/ 38 w 54"/>
                <a:gd name="T5" fmla="*/ 2 h 54"/>
                <a:gd name="T6" fmla="*/ 42 w 54"/>
                <a:gd name="T7" fmla="*/ 4 h 54"/>
                <a:gd name="T8" fmla="*/ 46 w 54"/>
                <a:gd name="T9" fmla="*/ 8 h 54"/>
                <a:gd name="T10" fmla="*/ 50 w 54"/>
                <a:gd name="T11" fmla="*/ 12 h 54"/>
                <a:gd name="T12" fmla="*/ 52 w 54"/>
                <a:gd name="T13" fmla="*/ 16 h 54"/>
                <a:gd name="T14" fmla="*/ 54 w 54"/>
                <a:gd name="T15" fmla="*/ 21 h 54"/>
                <a:gd name="T16" fmla="*/ 54 w 54"/>
                <a:gd name="T17" fmla="*/ 27 h 54"/>
                <a:gd name="T18" fmla="*/ 54 w 54"/>
                <a:gd name="T19" fmla="*/ 33 h 54"/>
                <a:gd name="T20" fmla="*/ 52 w 54"/>
                <a:gd name="T21" fmla="*/ 37 h 54"/>
                <a:gd name="T22" fmla="*/ 50 w 54"/>
                <a:gd name="T23" fmla="*/ 40 h 54"/>
                <a:gd name="T24" fmla="*/ 46 w 54"/>
                <a:gd name="T25" fmla="*/ 46 h 54"/>
                <a:gd name="T26" fmla="*/ 42 w 54"/>
                <a:gd name="T27" fmla="*/ 48 h 54"/>
                <a:gd name="T28" fmla="*/ 38 w 54"/>
                <a:gd name="T29" fmla="*/ 52 h 54"/>
                <a:gd name="T30" fmla="*/ 33 w 54"/>
                <a:gd name="T31" fmla="*/ 52 h 54"/>
                <a:gd name="T32" fmla="*/ 27 w 54"/>
                <a:gd name="T33" fmla="*/ 54 h 54"/>
                <a:gd name="T34" fmla="*/ 21 w 54"/>
                <a:gd name="T35" fmla="*/ 52 h 54"/>
                <a:gd name="T36" fmla="*/ 17 w 54"/>
                <a:gd name="T37" fmla="*/ 52 h 54"/>
                <a:gd name="T38" fmla="*/ 13 w 54"/>
                <a:gd name="T39" fmla="*/ 48 h 54"/>
                <a:gd name="T40" fmla="*/ 10 w 54"/>
                <a:gd name="T41" fmla="*/ 46 h 54"/>
                <a:gd name="T42" fmla="*/ 6 w 54"/>
                <a:gd name="T43" fmla="*/ 40 h 54"/>
                <a:gd name="T44" fmla="*/ 2 w 54"/>
                <a:gd name="T45" fmla="*/ 37 h 54"/>
                <a:gd name="T46" fmla="*/ 2 w 54"/>
                <a:gd name="T47" fmla="*/ 33 h 54"/>
                <a:gd name="T48" fmla="*/ 0 w 54"/>
                <a:gd name="T49" fmla="*/ 27 h 54"/>
                <a:gd name="T50" fmla="*/ 2 w 54"/>
                <a:gd name="T51" fmla="*/ 21 h 54"/>
                <a:gd name="T52" fmla="*/ 2 w 54"/>
                <a:gd name="T53" fmla="*/ 16 h 54"/>
                <a:gd name="T54" fmla="*/ 6 w 54"/>
                <a:gd name="T55" fmla="*/ 12 h 54"/>
                <a:gd name="T56" fmla="*/ 10 w 54"/>
                <a:gd name="T57" fmla="*/ 8 h 54"/>
                <a:gd name="T58" fmla="*/ 13 w 54"/>
                <a:gd name="T59" fmla="*/ 4 h 54"/>
                <a:gd name="T60" fmla="*/ 17 w 54"/>
                <a:gd name="T61" fmla="*/ 2 h 54"/>
                <a:gd name="T62" fmla="*/ 21 w 54"/>
                <a:gd name="T63" fmla="*/ 0 h 54"/>
                <a:gd name="T64" fmla="*/ 27 w 54"/>
                <a:gd name="T65" fmla="*/ 0 h 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"/>
                <a:gd name="T100" fmla="*/ 0 h 54"/>
                <a:gd name="T101" fmla="*/ 54 w 54"/>
                <a:gd name="T102" fmla="*/ 54 h 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" h="54">
                  <a:moveTo>
                    <a:pt x="27" y="0"/>
                  </a:moveTo>
                  <a:lnTo>
                    <a:pt x="33" y="0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46" y="8"/>
                  </a:lnTo>
                  <a:lnTo>
                    <a:pt x="50" y="12"/>
                  </a:lnTo>
                  <a:lnTo>
                    <a:pt x="52" y="16"/>
                  </a:lnTo>
                  <a:lnTo>
                    <a:pt x="54" y="21"/>
                  </a:lnTo>
                  <a:lnTo>
                    <a:pt x="54" y="27"/>
                  </a:lnTo>
                  <a:lnTo>
                    <a:pt x="54" y="33"/>
                  </a:lnTo>
                  <a:lnTo>
                    <a:pt x="52" y="37"/>
                  </a:lnTo>
                  <a:lnTo>
                    <a:pt x="50" y="40"/>
                  </a:lnTo>
                  <a:lnTo>
                    <a:pt x="46" y="46"/>
                  </a:lnTo>
                  <a:lnTo>
                    <a:pt x="42" y="48"/>
                  </a:lnTo>
                  <a:lnTo>
                    <a:pt x="38" y="52"/>
                  </a:lnTo>
                  <a:lnTo>
                    <a:pt x="33" y="52"/>
                  </a:lnTo>
                  <a:lnTo>
                    <a:pt x="27" y="54"/>
                  </a:lnTo>
                  <a:lnTo>
                    <a:pt x="21" y="52"/>
                  </a:lnTo>
                  <a:lnTo>
                    <a:pt x="17" y="52"/>
                  </a:lnTo>
                  <a:lnTo>
                    <a:pt x="13" y="48"/>
                  </a:lnTo>
                  <a:lnTo>
                    <a:pt x="10" y="46"/>
                  </a:lnTo>
                  <a:lnTo>
                    <a:pt x="6" y="40"/>
                  </a:lnTo>
                  <a:lnTo>
                    <a:pt x="2" y="37"/>
                  </a:lnTo>
                  <a:lnTo>
                    <a:pt x="2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2" y="16"/>
                  </a:lnTo>
                  <a:lnTo>
                    <a:pt x="6" y="12"/>
                  </a:lnTo>
                  <a:lnTo>
                    <a:pt x="10" y="8"/>
                  </a:lnTo>
                  <a:lnTo>
                    <a:pt x="13" y="4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989" name="Group 10"/>
          <p:cNvGrpSpPr>
            <a:grpSpLocks/>
          </p:cNvGrpSpPr>
          <p:nvPr/>
        </p:nvGrpSpPr>
        <p:grpSpPr bwMode="auto">
          <a:xfrm>
            <a:off x="3914775" y="3043238"/>
            <a:ext cx="514350" cy="606425"/>
            <a:chOff x="2129" y="2398"/>
            <a:chExt cx="324" cy="382"/>
          </a:xfrm>
        </p:grpSpPr>
        <p:sp>
          <p:nvSpPr>
            <p:cNvPr id="41995" name="Freeform 11"/>
            <p:cNvSpPr>
              <a:spLocks/>
            </p:cNvSpPr>
            <p:nvPr/>
          </p:nvSpPr>
          <p:spPr bwMode="auto">
            <a:xfrm>
              <a:off x="2129" y="2726"/>
              <a:ext cx="54" cy="54"/>
            </a:xfrm>
            <a:custGeom>
              <a:avLst/>
              <a:gdLst>
                <a:gd name="T0" fmla="*/ 27 w 54"/>
                <a:gd name="T1" fmla="*/ 0 h 54"/>
                <a:gd name="T2" fmla="*/ 33 w 54"/>
                <a:gd name="T3" fmla="*/ 0 h 54"/>
                <a:gd name="T4" fmla="*/ 38 w 54"/>
                <a:gd name="T5" fmla="*/ 2 h 54"/>
                <a:gd name="T6" fmla="*/ 42 w 54"/>
                <a:gd name="T7" fmla="*/ 4 h 54"/>
                <a:gd name="T8" fmla="*/ 46 w 54"/>
                <a:gd name="T9" fmla="*/ 8 h 54"/>
                <a:gd name="T10" fmla="*/ 50 w 54"/>
                <a:gd name="T11" fmla="*/ 12 h 54"/>
                <a:gd name="T12" fmla="*/ 52 w 54"/>
                <a:gd name="T13" fmla="*/ 16 h 54"/>
                <a:gd name="T14" fmla="*/ 54 w 54"/>
                <a:gd name="T15" fmla="*/ 21 h 54"/>
                <a:gd name="T16" fmla="*/ 54 w 54"/>
                <a:gd name="T17" fmla="*/ 27 h 54"/>
                <a:gd name="T18" fmla="*/ 54 w 54"/>
                <a:gd name="T19" fmla="*/ 33 h 54"/>
                <a:gd name="T20" fmla="*/ 52 w 54"/>
                <a:gd name="T21" fmla="*/ 37 h 54"/>
                <a:gd name="T22" fmla="*/ 50 w 54"/>
                <a:gd name="T23" fmla="*/ 40 h 54"/>
                <a:gd name="T24" fmla="*/ 46 w 54"/>
                <a:gd name="T25" fmla="*/ 46 h 54"/>
                <a:gd name="T26" fmla="*/ 42 w 54"/>
                <a:gd name="T27" fmla="*/ 48 h 54"/>
                <a:gd name="T28" fmla="*/ 38 w 54"/>
                <a:gd name="T29" fmla="*/ 52 h 54"/>
                <a:gd name="T30" fmla="*/ 33 w 54"/>
                <a:gd name="T31" fmla="*/ 52 h 54"/>
                <a:gd name="T32" fmla="*/ 27 w 54"/>
                <a:gd name="T33" fmla="*/ 54 h 54"/>
                <a:gd name="T34" fmla="*/ 21 w 54"/>
                <a:gd name="T35" fmla="*/ 52 h 54"/>
                <a:gd name="T36" fmla="*/ 17 w 54"/>
                <a:gd name="T37" fmla="*/ 52 h 54"/>
                <a:gd name="T38" fmla="*/ 13 w 54"/>
                <a:gd name="T39" fmla="*/ 48 h 54"/>
                <a:gd name="T40" fmla="*/ 10 w 54"/>
                <a:gd name="T41" fmla="*/ 46 h 54"/>
                <a:gd name="T42" fmla="*/ 6 w 54"/>
                <a:gd name="T43" fmla="*/ 40 h 54"/>
                <a:gd name="T44" fmla="*/ 2 w 54"/>
                <a:gd name="T45" fmla="*/ 37 h 54"/>
                <a:gd name="T46" fmla="*/ 2 w 54"/>
                <a:gd name="T47" fmla="*/ 33 h 54"/>
                <a:gd name="T48" fmla="*/ 0 w 54"/>
                <a:gd name="T49" fmla="*/ 27 h 54"/>
                <a:gd name="T50" fmla="*/ 2 w 54"/>
                <a:gd name="T51" fmla="*/ 21 h 54"/>
                <a:gd name="T52" fmla="*/ 2 w 54"/>
                <a:gd name="T53" fmla="*/ 16 h 54"/>
                <a:gd name="T54" fmla="*/ 6 w 54"/>
                <a:gd name="T55" fmla="*/ 12 h 54"/>
                <a:gd name="T56" fmla="*/ 10 w 54"/>
                <a:gd name="T57" fmla="*/ 8 h 54"/>
                <a:gd name="T58" fmla="*/ 13 w 54"/>
                <a:gd name="T59" fmla="*/ 4 h 54"/>
                <a:gd name="T60" fmla="*/ 17 w 54"/>
                <a:gd name="T61" fmla="*/ 2 h 54"/>
                <a:gd name="T62" fmla="*/ 21 w 54"/>
                <a:gd name="T63" fmla="*/ 0 h 54"/>
                <a:gd name="T64" fmla="*/ 27 w 54"/>
                <a:gd name="T65" fmla="*/ 0 h 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"/>
                <a:gd name="T100" fmla="*/ 0 h 54"/>
                <a:gd name="T101" fmla="*/ 54 w 54"/>
                <a:gd name="T102" fmla="*/ 54 h 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" h="54">
                  <a:moveTo>
                    <a:pt x="27" y="0"/>
                  </a:moveTo>
                  <a:lnTo>
                    <a:pt x="33" y="0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46" y="8"/>
                  </a:lnTo>
                  <a:lnTo>
                    <a:pt x="50" y="12"/>
                  </a:lnTo>
                  <a:lnTo>
                    <a:pt x="52" y="16"/>
                  </a:lnTo>
                  <a:lnTo>
                    <a:pt x="54" y="21"/>
                  </a:lnTo>
                  <a:lnTo>
                    <a:pt x="54" y="27"/>
                  </a:lnTo>
                  <a:lnTo>
                    <a:pt x="54" y="33"/>
                  </a:lnTo>
                  <a:lnTo>
                    <a:pt x="52" y="37"/>
                  </a:lnTo>
                  <a:lnTo>
                    <a:pt x="50" y="40"/>
                  </a:lnTo>
                  <a:lnTo>
                    <a:pt x="46" y="46"/>
                  </a:lnTo>
                  <a:lnTo>
                    <a:pt x="42" y="48"/>
                  </a:lnTo>
                  <a:lnTo>
                    <a:pt x="38" y="52"/>
                  </a:lnTo>
                  <a:lnTo>
                    <a:pt x="33" y="52"/>
                  </a:lnTo>
                  <a:lnTo>
                    <a:pt x="27" y="54"/>
                  </a:lnTo>
                  <a:lnTo>
                    <a:pt x="21" y="52"/>
                  </a:lnTo>
                  <a:lnTo>
                    <a:pt x="17" y="52"/>
                  </a:lnTo>
                  <a:lnTo>
                    <a:pt x="13" y="48"/>
                  </a:lnTo>
                  <a:lnTo>
                    <a:pt x="10" y="46"/>
                  </a:lnTo>
                  <a:lnTo>
                    <a:pt x="6" y="40"/>
                  </a:lnTo>
                  <a:lnTo>
                    <a:pt x="2" y="37"/>
                  </a:lnTo>
                  <a:lnTo>
                    <a:pt x="2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2" y="16"/>
                  </a:lnTo>
                  <a:lnTo>
                    <a:pt x="6" y="12"/>
                  </a:lnTo>
                  <a:lnTo>
                    <a:pt x="10" y="8"/>
                  </a:lnTo>
                  <a:lnTo>
                    <a:pt x="13" y="4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auto">
            <a:xfrm>
              <a:off x="2263" y="2400"/>
              <a:ext cx="104" cy="169"/>
            </a:xfrm>
            <a:custGeom>
              <a:avLst/>
              <a:gdLst>
                <a:gd name="T0" fmla="*/ 2 w 104"/>
                <a:gd name="T1" fmla="*/ 169 h 169"/>
                <a:gd name="T2" fmla="*/ 104 w 104"/>
                <a:gd name="T3" fmla="*/ 65 h 169"/>
                <a:gd name="T4" fmla="*/ 104 w 104"/>
                <a:gd name="T5" fmla="*/ 0 h 169"/>
                <a:gd name="T6" fmla="*/ 0 w 104"/>
                <a:gd name="T7" fmla="*/ 100 h 169"/>
                <a:gd name="T8" fmla="*/ 2 w 104"/>
                <a:gd name="T9" fmla="*/ 169 h 1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169"/>
                <a:gd name="T17" fmla="*/ 104 w 104"/>
                <a:gd name="T18" fmla="*/ 169 h 1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169">
                  <a:moveTo>
                    <a:pt x="2" y="169"/>
                  </a:moveTo>
                  <a:lnTo>
                    <a:pt x="104" y="65"/>
                  </a:lnTo>
                  <a:lnTo>
                    <a:pt x="104" y="0"/>
                  </a:lnTo>
                  <a:lnTo>
                    <a:pt x="0" y="100"/>
                  </a:lnTo>
                  <a:lnTo>
                    <a:pt x="2" y="169"/>
                  </a:lnTo>
                  <a:close/>
                </a:path>
              </a:pathLst>
            </a:custGeom>
            <a:solidFill>
              <a:srgbClr val="FF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auto">
            <a:xfrm>
              <a:off x="2261" y="2398"/>
              <a:ext cx="104" cy="169"/>
            </a:xfrm>
            <a:custGeom>
              <a:avLst/>
              <a:gdLst>
                <a:gd name="T0" fmla="*/ 2 w 104"/>
                <a:gd name="T1" fmla="*/ 169 h 169"/>
                <a:gd name="T2" fmla="*/ 104 w 104"/>
                <a:gd name="T3" fmla="*/ 65 h 169"/>
                <a:gd name="T4" fmla="*/ 104 w 104"/>
                <a:gd name="T5" fmla="*/ 0 h 169"/>
                <a:gd name="T6" fmla="*/ 0 w 104"/>
                <a:gd name="T7" fmla="*/ 100 h 169"/>
                <a:gd name="T8" fmla="*/ 2 w 104"/>
                <a:gd name="T9" fmla="*/ 169 h 1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169"/>
                <a:gd name="T17" fmla="*/ 104 w 104"/>
                <a:gd name="T18" fmla="*/ 169 h 1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169">
                  <a:moveTo>
                    <a:pt x="2" y="169"/>
                  </a:moveTo>
                  <a:lnTo>
                    <a:pt x="104" y="65"/>
                  </a:lnTo>
                  <a:lnTo>
                    <a:pt x="104" y="0"/>
                  </a:lnTo>
                  <a:lnTo>
                    <a:pt x="0" y="100"/>
                  </a:lnTo>
                  <a:lnTo>
                    <a:pt x="2" y="169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auto">
            <a:xfrm>
              <a:off x="2315" y="2465"/>
              <a:ext cx="138" cy="138"/>
            </a:xfrm>
            <a:custGeom>
              <a:avLst/>
              <a:gdLst>
                <a:gd name="T0" fmla="*/ 0 w 138"/>
                <a:gd name="T1" fmla="*/ 138 h 138"/>
                <a:gd name="T2" fmla="*/ 75 w 138"/>
                <a:gd name="T3" fmla="*/ 18 h 138"/>
                <a:gd name="T4" fmla="*/ 138 w 138"/>
                <a:gd name="T5" fmla="*/ 0 h 138"/>
                <a:gd name="T6" fmla="*/ 71 w 138"/>
                <a:gd name="T7" fmla="*/ 123 h 138"/>
                <a:gd name="T8" fmla="*/ 0 w 138"/>
                <a:gd name="T9" fmla="*/ 138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138"/>
                <a:gd name="T17" fmla="*/ 138 w 138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138">
                  <a:moveTo>
                    <a:pt x="0" y="138"/>
                  </a:moveTo>
                  <a:lnTo>
                    <a:pt x="75" y="18"/>
                  </a:lnTo>
                  <a:lnTo>
                    <a:pt x="138" y="0"/>
                  </a:lnTo>
                  <a:lnTo>
                    <a:pt x="71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FF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auto">
            <a:xfrm>
              <a:off x="2313" y="2463"/>
              <a:ext cx="138" cy="138"/>
            </a:xfrm>
            <a:custGeom>
              <a:avLst/>
              <a:gdLst>
                <a:gd name="T0" fmla="*/ 0 w 138"/>
                <a:gd name="T1" fmla="*/ 138 h 138"/>
                <a:gd name="T2" fmla="*/ 75 w 138"/>
                <a:gd name="T3" fmla="*/ 18 h 138"/>
                <a:gd name="T4" fmla="*/ 138 w 138"/>
                <a:gd name="T5" fmla="*/ 0 h 138"/>
                <a:gd name="T6" fmla="*/ 71 w 138"/>
                <a:gd name="T7" fmla="*/ 123 h 138"/>
                <a:gd name="T8" fmla="*/ 0 w 138"/>
                <a:gd name="T9" fmla="*/ 138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138"/>
                <a:gd name="T17" fmla="*/ 138 w 138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138">
                  <a:moveTo>
                    <a:pt x="0" y="138"/>
                  </a:moveTo>
                  <a:lnTo>
                    <a:pt x="75" y="18"/>
                  </a:lnTo>
                  <a:lnTo>
                    <a:pt x="138" y="0"/>
                  </a:lnTo>
                  <a:lnTo>
                    <a:pt x="71" y="123"/>
                  </a:lnTo>
                  <a:lnTo>
                    <a:pt x="0" y="138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auto">
            <a:xfrm>
              <a:off x="2211" y="2458"/>
              <a:ext cx="181" cy="213"/>
            </a:xfrm>
            <a:custGeom>
              <a:avLst/>
              <a:gdLst>
                <a:gd name="T0" fmla="*/ 0 w 181"/>
                <a:gd name="T1" fmla="*/ 167 h 213"/>
                <a:gd name="T2" fmla="*/ 2 w 181"/>
                <a:gd name="T3" fmla="*/ 178 h 213"/>
                <a:gd name="T4" fmla="*/ 4 w 181"/>
                <a:gd name="T5" fmla="*/ 186 h 213"/>
                <a:gd name="T6" fmla="*/ 10 w 181"/>
                <a:gd name="T7" fmla="*/ 193 h 213"/>
                <a:gd name="T8" fmla="*/ 18 w 181"/>
                <a:gd name="T9" fmla="*/ 199 h 213"/>
                <a:gd name="T10" fmla="*/ 27 w 181"/>
                <a:gd name="T11" fmla="*/ 203 h 213"/>
                <a:gd name="T12" fmla="*/ 37 w 181"/>
                <a:gd name="T13" fmla="*/ 207 h 213"/>
                <a:gd name="T14" fmla="*/ 60 w 181"/>
                <a:gd name="T15" fmla="*/ 213 h 213"/>
                <a:gd name="T16" fmla="*/ 181 w 181"/>
                <a:gd name="T17" fmla="*/ 19 h 213"/>
                <a:gd name="T18" fmla="*/ 181 w 181"/>
                <a:gd name="T19" fmla="*/ 0 h 213"/>
                <a:gd name="T20" fmla="*/ 158 w 181"/>
                <a:gd name="T21" fmla="*/ 7 h 213"/>
                <a:gd name="T22" fmla="*/ 0 w 181"/>
                <a:gd name="T23" fmla="*/ 167 h 2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213"/>
                <a:gd name="T38" fmla="*/ 181 w 181"/>
                <a:gd name="T39" fmla="*/ 213 h 2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213">
                  <a:moveTo>
                    <a:pt x="0" y="167"/>
                  </a:moveTo>
                  <a:lnTo>
                    <a:pt x="2" y="178"/>
                  </a:lnTo>
                  <a:lnTo>
                    <a:pt x="4" y="186"/>
                  </a:lnTo>
                  <a:lnTo>
                    <a:pt x="10" y="193"/>
                  </a:lnTo>
                  <a:lnTo>
                    <a:pt x="18" y="199"/>
                  </a:lnTo>
                  <a:lnTo>
                    <a:pt x="27" y="203"/>
                  </a:lnTo>
                  <a:lnTo>
                    <a:pt x="37" y="207"/>
                  </a:lnTo>
                  <a:lnTo>
                    <a:pt x="60" y="213"/>
                  </a:lnTo>
                  <a:lnTo>
                    <a:pt x="181" y="19"/>
                  </a:lnTo>
                  <a:lnTo>
                    <a:pt x="181" y="0"/>
                  </a:lnTo>
                  <a:lnTo>
                    <a:pt x="158" y="7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auto">
            <a:xfrm>
              <a:off x="2210" y="2456"/>
              <a:ext cx="180" cy="213"/>
            </a:xfrm>
            <a:custGeom>
              <a:avLst/>
              <a:gdLst>
                <a:gd name="T0" fmla="*/ 0 w 180"/>
                <a:gd name="T1" fmla="*/ 167 h 213"/>
                <a:gd name="T2" fmla="*/ 1 w 180"/>
                <a:gd name="T3" fmla="*/ 178 h 213"/>
                <a:gd name="T4" fmla="*/ 3 w 180"/>
                <a:gd name="T5" fmla="*/ 186 h 213"/>
                <a:gd name="T6" fmla="*/ 9 w 180"/>
                <a:gd name="T7" fmla="*/ 193 h 213"/>
                <a:gd name="T8" fmla="*/ 17 w 180"/>
                <a:gd name="T9" fmla="*/ 199 h 213"/>
                <a:gd name="T10" fmla="*/ 26 w 180"/>
                <a:gd name="T11" fmla="*/ 203 h 213"/>
                <a:gd name="T12" fmla="*/ 36 w 180"/>
                <a:gd name="T13" fmla="*/ 207 h 213"/>
                <a:gd name="T14" fmla="*/ 59 w 180"/>
                <a:gd name="T15" fmla="*/ 213 h 213"/>
                <a:gd name="T16" fmla="*/ 180 w 180"/>
                <a:gd name="T17" fmla="*/ 19 h 213"/>
                <a:gd name="T18" fmla="*/ 180 w 180"/>
                <a:gd name="T19" fmla="*/ 0 h 213"/>
                <a:gd name="T20" fmla="*/ 157 w 180"/>
                <a:gd name="T21" fmla="*/ 7 h 213"/>
                <a:gd name="T22" fmla="*/ 0 w 180"/>
                <a:gd name="T23" fmla="*/ 167 h 2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0"/>
                <a:gd name="T37" fmla="*/ 0 h 213"/>
                <a:gd name="T38" fmla="*/ 180 w 180"/>
                <a:gd name="T39" fmla="*/ 213 h 2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0" h="213">
                  <a:moveTo>
                    <a:pt x="0" y="167"/>
                  </a:moveTo>
                  <a:lnTo>
                    <a:pt x="1" y="178"/>
                  </a:lnTo>
                  <a:lnTo>
                    <a:pt x="3" y="186"/>
                  </a:lnTo>
                  <a:lnTo>
                    <a:pt x="9" y="193"/>
                  </a:lnTo>
                  <a:lnTo>
                    <a:pt x="17" y="199"/>
                  </a:lnTo>
                  <a:lnTo>
                    <a:pt x="26" y="203"/>
                  </a:lnTo>
                  <a:lnTo>
                    <a:pt x="36" y="207"/>
                  </a:lnTo>
                  <a:lnTo>
                    <a:pt x="59" y="213"/>
                  </a:lnTo>
                  <a:lnTo>
                    <a:pt x="180" y="19"/>
                  </a:lnTo>
                  <a:lnTo>
                    <a:pt x="180" y="0"/>
                  </a:lnTo>
                  <a:lnTo>
                    <a:pt x="157" y="7"/>
                  </a:lnTo>
                  <a:lnTo>
                    <a:pt x="0" y="167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auto">
            <a:xfrm>
              <a:off x="2211" y="2458"/>
              <a:ext cx="181" cy="213"/>
            </a:xfrm>
            <a:custGeom>
              <a:avLst/>
              <a:gdLst>
                <a:gd name="T0" fmla="*/ 0 w 181"/>
                <a:gd name="T1" fmla="*/ 167 h 213"/>
                <a:gd name="T2" fmla="*/ 2 w 181"/>
                <a:gd name="T3" fmla="*/ 178 h 213"/>
                <a:gd name="T4" fmla="*/ 4 w 181"/>
                <a:gd name="T5" fmla="*/ 186 h 213"/>
                <a:gd name="T6" fmla="*/ 10 w 181"/>
                <a:gd name="T7" fmla="*/ 193 h 213"/>
                <a:gd name="T8" fmla="*/ 18 w 181"/>
                <a:gd name="T9" fmla="*/ 199 h 213"/>
                <a:gd name="T10" fmla="*/ 27 w 181"/>
                <a:gd name="T11" fmla="*/ 203 h 213"/>
                <a:gd name="T12" fmla="*/ 37 w 181"/>
                <a:gd name="T13" fmla="*/ 207 h 213"/>
                <a:gd name="T14" fmla="*/ 60 w 181"/>
                <a:gd name="T15" fmla="*/ 213 h 213"/>
                <a:gd name="T16" fmla="*/ 181 w 181"/>
                <a:gd name="T17" fmla="*/ 19 h 213"/>
                <a:gd name="T18" fmla="*/ 181 w 181"/>
                <a:gd name="T19" fmla="*/ 0 h 213"/>
                <a:gd name="T20" fmla="*/ 158 w 181"/>
                <a:gd name="T21" fmla="*/ 7 h 213"/>
                <a:gd name="T22" fmla="*/ 0 w 181"/>
                <a:gd name="T23" fmla="*/ 167 h 2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213"/>
                <a:gd name="T38" fmla="*/ 181 w 181"/>
                <a:gd name="T39" fmla="*/ 213 h 2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213">
                  <a:moveTo>
                    <a:pt x="0" y="167"/>
                  </a:moveTo>
                  <a:lnTo>
                    <a:pt x="2" y="178"/>
                  </a:lnTo>
                  <a:lnTo>
                    <a:pt x="4" y="186"/>
                  </a:lnTo>
                  <a:lnTo>
                    <a:pt x="10" y="193"/>
                  </a:lnTo>
                  <a:lnTo>
                    <a:pt x="18" y="199"/>
                  </a:lnTo>
                  <a:lnTo>
                    <a:pt x="27" y="203"/>
                  </a:lnTo>
                  <a:lnTo>
                    <a:pt x="37" y="207"/>
                  </a:lnTo>
                  <a:lnTo>
                    <a:pt x="60" y="213"/>
                  </a:lnTo>
                  <a:lnTo>
                    <a:pt x="181" y="19"/>
                  </a:lnTo>
                  <a:lnTo>
                    <a:pt x="181" y="0"/>
                  </a:lnTo>
                  <a:lnTo>
                    <a:pt x="158" y="7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FFE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auto">
            <a:xfrm>
              <a:off x="2210" y="2456"/>
              <a:ext cx="180" cy="213"/>
            </a:xfrm>
            <a:custGeom>
              <a:avLst/>
              <a:gdLst>
                <a:gd name="T0" fmla="*/ 0 w 180"/>
                <a:gd name="T1" fmla="*/ 167 h 213"/>
                <a:gd name="T2" fmla="*/ 1 w 180"/>
                <a:gd name="T3" fmla="*/ 178 h 213"/>
                <a:gd name="T4" fmla="*/ 3 w 180"/>
                <a:gd name="T5" fmla="*/ 186 h 213"/>
                <a:gd name="T6" fmla="*/ 9 w 180"/>
                <a:gd name="T7" fmla="*/ 193 h 213"/>
                <a:gd name="T8" fmla="*/ 17 w 180"/>
                <a:gd name="T9" fmla="*/ 199 h 213"/>
                <a:gd name="T10" fmla="*/ 26 w 180"/>
                <a:gd name="T11" fmla="*/ 203 h 213"/>
                <a:gd name="T12" fmla="*/ 36 w 180"/>
                <a:gd name="T13" fmla="*/ 207 h 213"/>
                <a:gd name="T14" fmla="*/ 59 w 180"/>
                <a:gd name="T15" fmla="*/ 213 h 213"/>
                <a:gd name="T16" fmla="*/ 180 w 180"/>
                <a:gd name="T17" fmla="*/ 19 h 213"/>
                <a:gd name="T18" fmla="*/ 180 w 180"/>
                <a:gd name="T19" fmla="*/ 0 h 213"/>
                <a:gd name="T20" fmla="*/ 157 w 180"/>
                <a:gd name="T21" fmla="*/ 7 h 213"/>
                <a:gd name="T22" fmla="*/ 0 w 180"/>
                <a:gd name="T23" fmla="*/ 167 h 2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0"/>
                <a:gd name="T37" fmla="*/ 0 h 213"/>
                <a:gd name="T38" fmla="*/ 180 w 180"/>
                <a:gd name="T39" fmla="*/ 213 h 2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0" h="213">
                  <a:moveTo>
                    <a:pt x="0" y="167"/>
                  </a:moveTo>
                  <a:lnTo>
                    <a:pt x="1" y="178"/>
                  </a:lnTo>
                  <a:lnTo>
                    <a:pt x="3" y="186"/>
                  </a:lnTo>
                  <a:lnTo>
                    <a:pt x="9" y="193"/>
                  </a:lnTo>
                  <a:lnTo>
                    <a:pt x="17" y="199"/>
                  </a:lnTo>
                  <a:lnTo>
                    <a:pt x="26" y="203"/>
                  </a:lnTo>
                  <a:lnTo>
                    <a:pt x="36" y="207"/>
                  </a:lnTo>
                  <a:lnTo>
                    <a:pt x="59" y="213"/>
                  </a:lnTo>
                  <a:lnTo>
                    <a:pt x="180" y="19"/>
                  </a:lnTo>
                  <a:lnTo>
                    <a:pt x="180" y="0"/>
                  </a:lnTo>
                  <a:lnTo>
                    <a:pt x="157" y="7"/>
                  </a:lnTo>
                  <a:lnTo>
                    <a:pt x="0" y="167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auto">
            <a:xfrm>
              <a:off x="2351" y="2431"/>
              <a:ext cx="1" cy="44"/>
            </a:xfrm>
            <a:custGeom>
              <a:avLst/>
              <a:gdLst>
                <a:gd name="T0" fmla="*/ 0 w 1"/>
                <a:gd name="T1" fmla="*/ 0 h 44"/>
                <a:gd name="T2" fmla="*/ 0 w 1"/>
                <a:gd name="T3" fmla="*/ 44 h 44"/>
                <a:gd name="T4" fmla="*/ 0 w 1"/>
                <a:gd name="T5" fmla="*/ 0 h 44"/>
                <a:gd name="T6" fmla="*/ 0 60000 65536"/>
                <a:gd name="T7" fmla="*/ 0 60000 65536"/>
                <a:gd name="T8" fmla="*/ 0 60000 65536"/>
                <a:gd name="T9" fmla="*/ 0 w 1"/>
                <a:gd name="T10" fmla="*/ 0 h 44"/>
                <a:gd name="T11" fmla="*/ 1 w 1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4">
                  <a:moveTo>
                    <a:pt x="0" y="0"/>
                  </a:move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5" name="Line 21"/>
            <p:cNvSpPr>
              <a:spLocks noChangeShapeType="1"/>
            </p:cNvSpPr>
            <p:nvPr/>
          </p:nvSpPr>
          <p:spPr bwMode="auto">
            <a:xfrm>
              <a:off x="2349" y="2429"/>
              <a:ext cx="1" cy="4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auto">
            <a:xfrm>
              <a:off x="2334" y="2446"/>
              <a:ext cx="1" cy="40"/>
            </a:xfrm>
            <a:custGeom>
              <a:avLst/>
              <a:gdLst>
                <a:gd name="T0" fmla="*/ 0 w 1"/>
                <a:gd name="T1" fmla="*/ 0 h 40"/>
                <a:gd name="T2" fmla="*/ 0 w 1"/>
                <a:gd name="T3" fmla="*/ 40 h 40"/>
                <a:gd name="T4" fmla="*/ 0 w 1"/>
                <a:gd name="T5" fmla="*/ 0 h 40"/>
                <a:gd name="T6" fmla="*/ 0 60000 65536"/>
                <a:gd name="T7" fmla="*/ 0 60000 65536"/>
                <a:gd name="T8" fmla="*/ 0 60000 65536"/>
                <a:gd name="T9" fmla="*/ 0 w 1"/>
                <a:gd name="T10" fmla="*/ 0 h 40"/>
                <a:gd name="T11" fmla="*/ 1 w 1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0">
                  <a:moveTo>
                    <a:pt x="0" y="0"/>
                  </a:moveTo>
                  <a:lnTo>
                    <a:pt x="0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7" name="Line 23"/>
            <p:cNvSpPr>
              <a:spLocks noChangeShapeType="1"/>
            </p:cNvSpPr>
            <p:nvPr/>
          </p:nvSpPr>
          <p:spPr bwMode="auto">
            <a:xfrm>
              <a:off x="2332" y="2444"/>
              <a:ext cx="1" cy="4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auto">
            <a:xfrm>
              <a:off x="2380" y="2504"/>
              <a:ext cx="46" cy="2"/>
            </a:xfrm>
            <a:custGeom>
              <a:avLst/>
              <a:gdLst>
                <a:gd name="T0" fmla="*/ 0 w 46"/>
                <a:gd name="T1" fmla="*/ 2 h 2"/>
                <a:gd name="T2" fmla="*/ 46 w 46"/>
                <a:gd name="T3" fmla="*/ 0 h 2"/>
                <a:gd name="T4" fmla="*/ 0 w 46"/>
                <a:gd name="T5" fmla="*/ 2 h 2"/>
                <a:gd name="T6" fmla="*/ 0 60000 65536"/>
                <a:gd name="T7" fmla="*/ 0 60000 65536"/>
                <a:gd name="T8" fmla="*/ 0 60000 65536"/>
                <a:gd name="T9" fmla="*/ 0 w 46"/>
                <a:gd name="T10" fmla="*/ 0 h 2"/>
                <a:gd name="T11" fmla="*/ 46 w 46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2">
                  <a:moveTo>
                    <a:pt x="0" y="2"/>
                  </a:moveTo>
                  <a:lnTo>
                    <a:pt x="4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9" name="Line 25"/>
            <p:cNvSpPr>
              <a:spLocks noChangeShapeType="1"/>
            </p:cNvSpPr>
            <p:nvPr/>
          </p:nvSpPr>
          <p:spPr bwMode="auto">
            <a:xfrm flipV="1">
              <a:off x="2378" y="2502"/>
              <a:ext cx="46" cy="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auto">
            <a:xfrm>
              <a:off x="2371" y="2521"/>
              <a:ext cx="46" cy="1"/>
            </a:xfrm>
            <a:custGeom>
              <a:avLst/>
              <a:gdLst>
                <a:gd name="T0" fmla="*/ 0 w 46"/>
                <a:gd name="T1" fmla="*/ 0 h 1"/>
                <a:gd name="T2" fmla="*/ 46 w 46"/>
                <a:gd name="T3" fmla="*/ 0 h 1"/>
                <a:gd name="T4" fmla="*/ 0 w 46"/>
                <a:gd name="T5" fmla="*/ 0 h 1"/>
                <a:gd name="T6" fmla="*/ 0 60000 65536"/>
                <a:gd name="T7" fmla="*/ 0 60000 65536"/>
                <a:gd name="T8" fmla="*/ 0 60000 65536"/>
                <a:gd name="T9" fmla="*/ 0 w 46"/>
                <a:gd name="T10" fmla="*/ 0 h 1"/>
                <a:gd name="T11" fmla="*/ 46 w 4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1">
                  <a:moveTo>
                    <a:pt x="0" y="0"/>
                  </a:move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1" name="Line 27"/>
            <p:cNvSpPr>
              <a:spLocks noChangeShapeType="1"/>
            </p:cNvSpPr>
            <p:nvPr/>
          </p:nvSpPr>
          <p:spPr bwMode="auto">
            <a:xfrm>
              <a:off x="2369" y="2519"/>
              <a:ext cx="46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auto">
            <a:xfrm>
              <a:off x="2154" y="2678"/>
              <a:ext cx="63" cy="73"/>
            </a:xfrm>
            <a:custGeom>
              <a:avLst/>
              <a:gdLst>
                <a:gd name="T0" fmla="*/ 48 w 63"/>
                <a:gd name="T1" fmla="*/ 0 h 73"/>
                <a:gd name="T2" fmla="*/ 63 w 63"/>
                <a:gd name="T3" fmla="*/ 10 h 73"/>
                <a:gd name="T4" fmla="*/ 11 w 63"/>
                <a:gd name="T5" fmla="*/ 73 h 73"/>
                <a:gd name="T6" fmla="*/ 8 w 63"/>
                <a:gd name="T7" fmla="*/ 73 h 73"/>
                <a:gd name="T8" fmla="*/ 4 w 63"/>
                <a:gd name="T9" fmla="*/ 71 h 73"/>
                <a:gd name="T10" fmla="*/ 2 w 63"/>
                <a:gd name="T11" fmla="*/ 71 h 73"/>
                <a:gd name="T12" fmla="*/ 0 w 63"/>
                <a:gd name="T13" fmla="*/ 69 h 73"/>
                <a:gd name="T14" fmla="*/ 0 w 63"/>
                <a:gd name="T15" fmla="*/ 67 h 73"/>
                <a:gd name="T16" fmla="*/ 0 w 63"/>
                <a:gd name="T17" fmla="*/ 65 h 73"/>
                <a:gd name="T18" fmla="*/ 48 w 63"/>
                <a:gd name="T19" fmla="*/ 0 h 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73"/>
                <a:gd name="T32" fmla="*/ 63 w 63"/>
                <a:gd name="T33" fmla="*/ 73 h 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73">
                  <a:moveTo>
                    <a:pt x="48" y="0"/>
                  </a:moveTo>
                  <a:lnTo>
                    <a:pt x="63" y="10"/>
                  </a:lnTo>
                  <a:lnTo>
                    <a:pt x="11" y="73"/>
                  </a:lnTo>
                  <a:lnTo>
                    <a:pt x="8" y="73"/>
                  </a:lnTo>
                  <a:lnTo>
                    <a:pt x="4" y="71"/>
                  </a:lnTo>
                  <a:lnTo>
                    <a:pt x="2" y="71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9FB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auto">
            <a:xfrm>
              <a:off x="2152" y="2676"/>
              <a:ext cx="63" cy="73"/>
            </a:xfrm>
            <a:custGeom>
              <a:avLst/>
              <a:gdLst>
                <a:gd name="T0" fmla="*/ 48 w 63"/>
                <a:gd name="T1" fmla="*/ 0 h 73"/>
                <a:gd name="T2" fmla="*/ 63 w 63"/>
                <a:gd name="T3" fmla="*/ 10 h 73"/>
                <a:gd name="T4" fmla="*/ 11 w 63"/>
                <a:gd name="T5" fmla="*/ 73 h 73"/>
                <a:gd name="T6" fmla="*/ 8 w 63"/>
                <a:gd name="T7" fmla="*/ 73 h 73"/>
                <a:gd name="T8" fmla="*/ 4 w 63"/>
                <a:gd name="T9" fmla="*/ 71 h 73"/>
                <a:gd name="T10" fmla="*/ 2 w 63"/>
                <a:gd name="T11" fmla="*/ 71 h 73"/>
                <a:gd name="T12" fmla="*/ 0 w 63"/>
                <a:gd name="T13" fmla="*/ 69 h 73"/>
                <a:gd name="T14" fmla="*/ 0 w 63"/>
                <a:gd name="T15" fmla="*/ 67 h 73"/>
                <a:gd name="T16" fmla="*/ 0 w 63"/>
                <a:gd name="T17" fmla="*/ 66 h 73"/>
                <a:gd name="T18" fmla="*/ 48 w 63"/>
                <a:gd name="T19" fmla="*/ 0 h 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73"/>
                <a:gd name="T32" fmla="*/ 63 w 63"/>
                <a:gd name="T33" fmla="*/ 73 h 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73">
                  <a:moveTo>
                    <a:pt x="48" y="0"/>
                  </a:moveTo>
                  <a:lnTo>
                    <a:pt x="63" y="10"/>
                  </a:lnTo>
                  <a:lnTo>
                    <a:pt x="11" y="73"/>
                  </a:lnTo>
                  <a:lnTo>
                    <a:pt x="8" y="73"/>
                  </a:lnTo>
                  <a:lnTo>
                    <a:pt x="4" y="71"/>
                  </a:lnTo>
                  <a:lnTo>
                    <a:pt x="2" y="71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48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auto">
            <a:xfrm>
              <a:off x="2192" y="2621"/>
              <a:ext cx="83" cy="75"/>
            </a:xfrm>
            <a:custGeom>
              <a:avLst/>
              <a:gdLst>
                <a:gd name="T0" fmla="*/ 21 w 83"/>
                <a:gd name="T1" fmla="*/ 0 h 75"/>
                <a:gd name="T2" fmla="*/ 12 w 83"/>
                <a:gd name="T3" fmla="*/ 13 h 75"/>
                <a:gd name="T4" fmla="*/ 4 w 83"/>
                <a:gd name="T5" fmla="*/ 32 h 75"/>
                <a:gd name="T6" fmla="*/ 0 w 83"/>
                <a:gd name="T7" fmla="*/ 42 h 75"/>
                <a:gd name="T8" fmla="*/ 0 w 83"/>
                <a:gd name="T9" fmla="*/ 51 h 75"/>
                <a:gd name="T10" fmla="*/ 0 w 83"/>
                <a:gd name="T11" fmla="*/ 55 h 75"/>
                <a:gd name="T12" fmla="*/ 2 w 83"/>
                <a:gd name="T13" fmla="*/ 59 h 75"/>
                <a:gd name="T14" fmla="*/ 4 w 83"/>
                <a:gd name="T15" fmla="*/ 63 h 75"/>
                <a:gd name="T16" fmla="*/ 8 w 83"/>
                <a:gd name="T17" fmla="*/ 67 h 75"/>
                <a:gd name="T18" fmla="*/ 14 w 83"/>
                <a:gd name="T19" fmla="*/ 71 h 75"/>
                <a:gd name="T20" fmla="*/ 21 w 83"/>
                <a:gd name="T21" fmla="*/ 73 h 75"/>
                <a:gd name="T22" fmla="*/ 27 w 83"/>
                <a:gd name="T23" fmla="*/ 75 h 75"/>
                <a:gd name="T24" fmla="*/ 33 w 83"/>
                <a:gd name="T25" fmla="*/ 75 h 75"/>
                <a:gd name="T26" fmla="*/ 46 w 83"/>
                <a:gd name="T27" fmla="*/ 71 h 75"/>
                <a:gd name="T28" fmla="*/ 58 w 83"/>
                <a:gd name="T29" fmla="*/ 67 h 75"/>
                <a:gd name="T30" fmla="*/ 75 w 83"/>
                <a:gd name="T31" fmla="*/ 53 h 75"/>
                <a:gd name="T32" fmla="*/ 83 w 83"/>
                <a:gd name="T33" fmla="*/ 46 h 75"/>
                <a:gd name="T34" fmla="*/ 69 w 83"/>
                <a:gd name="T35" fmla="*/ 44 h 75"/>
                <a:gd name="T36" fmla="*/ 60 w 83"/>
                <a:gd name="T37" fmla="*/ 42 h 75"/>
                <a:gd name="T38" fmla="*/ 50 w 83"/>
                <a:gd name="T39" fmla="*/ 40 h 75"/>
                <a:gd name="T40" fmla="*/ 41 w 83"/>
                <a:gd name="T41" fmla="*/ 34 h 75"/>
                <a:gd name="T42" fmla="*/ 33 w 83"/>
                <a:gd name="T43" fmla="*/ 27 h 75"/>
                <a:gd name="T44" fmla="*/ 25 w 83"/>
                <a:gd name="T45" fmla="*/ 15 h 75"/>
                <a:gd name="T46" fmla="*/ 21 w 83"/>
                <a:gd name="T47" fmla="*/ 0 h 7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"/>
                <a:gd name="T73" fmla="*/ 0 h 75"/>
                <a:gd name="T74" fmla="*/ 83 w 83"/>
                <a:gd name="T75" fmla="*/ 75 h 7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" h="75">
                  <a:moveTo>
                    <a:pt x="21" y="0"/>
                  </a:moveTo>
                  <a:lnTo>
                    <a:pt x="12" y="13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8" y="67"/>
                  </a:lnTo>
                  <a:lnTo>
                    <a:pt x="14" y="71"/>
                  </a:lnTo>
                  <a:lnTo>
                    <a:pt x="21" y="73"/>
                  </a:lnTo>
                  <a:lnTo>
                    <a:pt x="27" y="75"/>
                  </a:lnTo>
                  <a:lnTo>
                    <a:pt x="33" y="75"/>
                  </a:lnTo>
                  <a:lnTo>
                    <a:pt x="46" y="71"/>
                  </a:lnTo>
                  <a:lnTo>
                    <a:pt x="58" y="67"/>
                  </a:lnTo>
                  <a:lnTo>
                    <a:pt x="75" y="53"/>
                  </a:lnTo>
                  <a:lnTo>
                    <a:pt x="83" y="46"/>
                  </a:lnTo>
                  <a:lnTo>
                    <a:pt x="69" y="44"/>
                  </a:lnTo>
                  <a:lnTo>
                    <a:pt x="60" y="42"/>
                  </a:lnTo>
                  <a:lnTo>
                    <a:pt x="50" y="40"/>
                  </a:lnTo>
                  <a:lnTo>
                    <a:pt x="41" y="34"/>
                  </a:lnTo>
                  <a:lnTo>
                    <a:pt x="33" y="27"/>
                  </a:lnTo>
                  <a:lnTo>
                    <a:pt x="25" y="1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9FB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auto">
            <a:xfrm>
              <a:off x="2190" y="2619"/>
              <a:ext cx="83" cy="75"/>
            </a:xfrm>
            <a:custGeom>
              <a:avLst/>
              <a:gdLst>
                <a:gd name="T0" fmla="*/ 21 w 83"/>
                <a:gd name="T1" fmla="*/ 0 h 75"/>
                <a:gd name="T2" fmla="*/ 12 w 83"/>
                <a:gd name="T3" fmla="*/ 13 h 75"/>
                <a:gd name="T4" fmla="*/ 4 w 83"/>
                <a:gd name="T5" fmla="*/ 32 h 75"/>
                <a:gd name="T6" fmla="*/ 0 w 83"/>
                <a:gd name="T7" fmla="*/ 42 h 75"/>
                <a:gd name="T8" fmla="*/ 0 w 83"/>
                <a:gd name="T9" fmla="*/ 52 h 75"/>
                <a:gd name="T10" fmla="*/ 0 w 83"/>
                <a:gd name="T11" fmla="*/ 55 h 75"/>
                <a:gd name="T12" fmla="*/ 2 w 83"/>
                <a:gd name="T13" fmla="*/ 59 h 75"/>
                <a:gd name="T14" fmla="*/ 4 w 83"/>
                <a:gd name="T15" fmla="*/ 63 h 75"/>
                <a:gd name="T16" fmla="*/ 8 w 83"/>
                <a:gd name="T17" fmla="*/ 67 h 75"/>
                <a:gd name="T18" fmla="*/ 14 w 83"/>
                <a:gd name="T19" fmla="*/ 71 h 75"/>
                <a:gd name="T20" fmla="*/ 21 w 83"/>
                <a:gd name="T21" fmla="*/ 73 h 75"/>
                <a:gd name="T22" fmla="*/ 27 w 83"/>
                <a:gd name="T23" fmla="*/ 75 h 75"/>
                <a:gd name="T24" fmla="*/ 33 w 83"/>
                <a:gd name="T25" fmla="*/ 75 h 75"/>
                <a:gd name="T26" fmla="*/ 46 w 83"/>
                <a:gd name="T27" fmla="*/ 71 h 75"/>
                <a:gd name="T28" fmla="*/ 58 w 83"/>
                <a:gd name="T29" fmla="*/ 67 h 75"/>
                <a:gd name="T30" fmla="*/ 75 w 83"/>
                <a:gd name="T31" fmla="*/ 53 h 75"/>
                <a:gd name="T32" fmla="*/ 83 w 83"/>
                <a:gd name="T33" fmla="*/ 46 h 75"/>
                <a:gd name="T34" fmla="*/ 69 w 83"/>
                <a:gd name="T35" fmla="*/ 44 h 75"/>
                <a:gd name="T36" fmla="*/ 60 w 83"/>
                <a:gd name="T37" fmla="*/ 42 h 75"/>
                <a:gd name="T38" fmla="*/ 50 w 83"/>
                <a:gd name="T39" fmla="*/ 40 h 75"/>
                <a:gd name="T40" fmla="*/ 41 w 83"/>
                <a:gd name="T41" fmla="*/ 34 h 75"/>
                <a:gd name="T42" fmla="*/ 33 w 83"/>
                <a:gd name="T43" fmla="*/ 27 h 75"/>
                <a:gd name="T44" fmla="*/ 25 w 83"/>
                <a:gd name="T45" fmla="*/ 15 h 75"/>
                <a:gd name="T46" fmla="*/ 21 w 83"/>
                <a:gd name="T47" fmla="*/ 0 h 7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"/>
                <a:gd name="T73" fmla="*/ 0 h 75"/>
                <a:gd name="T74" fmla="*/ 83 w 83"/>
                <a:gd name="T75" fmla="*/ 75 h 7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" h="75">
                  <a:moveTo>
                    <a:pt x="21" y="0"/>
                  </a:moveTo>
                  <a:lnTo>
                    <a:pt x="12" y="13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8" y="67"/>
                  </a:lnTo>
                  <a:lnTo>
                    <a:pt x="14" y="71"/>
                  </a:lnTo>
                  <a:lnTo>
                    <a:pt x="21" y="73"/>
                  </a:lnTo>
                  <a:lnTo>
                    <a:pt x="27" y="75"/>
                  </a:lnTo>
                  <a:lnTo>
                    <a:pt x="33" y="75"/>
                  </a:lnTo>
                  <a:lnTo>
                    <a:pt x="46" y="71"/>
                  </a:lnTo>
                  <a:lnTo>
                    <a:pt x="58" y="67"/>
                  </a:lnTo>
                  <a:lnTo>
                    <a:pt x="75" y="53"/>
                  </a:lnTo>
                  <a:lnTo>
                    <a:pt x="83" y="46"/>
                  </a:lnTo>
                  <a:lnTo>
                    <a:pt x="69" y="44"/>
                  </a:lnTo>
                  <a:lnTo>
                    <a:pt x="60" y="42"/>
                  </a:lnTo>
                  <a:lnTo>
                    <a:pt x="50" y="40"/>
                  </a:lnTo>
                  <a:lnTo>
                    <a:pt x="41" y="34"/>
                  </a:lnTo>
                  <a:lnTo>
                    <a:pt x="33" y="27"/>
                  </a:lnTo>
                  <a:lnTo>
                    <a:pt x="25" y="15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auto">
            <a:xfrm>
              <a:off x="2296" y="2471"/>
              <a:ext cx="82" cy="111"/>
            </a:xfrm>
            <a:custGeom>
              <a:avLst/>
              <a:gdLst>
                <a:gd name="T0" fmla="*/ 82 w 82"/>
                <a:gd name="T1" fmla="*/ 0 h 111"/>
                <a:gd name="T2" fmla="*/ 0 w 82"/>
                <a:gd name="T3" fmla="*/ 104 h 111"/>
                <a:gd name="T4" fmla="*/ 0 w 82"/>
                <a:gd name="T5" fmla="*/ 106 h 111"/>
                <a:gd name="T6" fmla="*/ 2 w 82"/>
                <a:gd name="T7" fmla="*/ 109 h 111"/>
                <a:gd name="T8" fmla="*/ 4 w 82"/>
                <a:gd name="T9" fmla="*/ 111 h 111"/>
                <a:gd name="T10" fmla="*/ 6 w 82"/>
                <a:gd name="T11" fmla="*/ 111 h 111"/>
                <a:gd name="T12" fmla="*/ 7 w 82"/>
                <a:gd name="T13" fmla="*/ 111 h 111"/>
                <a:gd name="T14" fmla="*/ 9 w 82"/>
                <a:gd name="T15" fmla="*/ 111 h 111"/>
                <a:gd name="T16" fmla="*/ 15 w 82"/>
                <a:gd name="T17" fmla="*/ 106 h 111"/>
                <a:gd name="T18" fmla="*/ 25 w 82"/>
                <a:gd name="T19" fmla="*/ 94 h 111"/>
                <a:gd name="T20" fmla="*/ 50 w 82"/>
                <a:gd name="T21" fmla="*/ 59 h 111"/>
                <a:gd name="T22" fmla="*/ 82 w 82"/>
                <a:gd name="T23" fmla="*/ 12 h 111"/>
                <a:gd name="T24" fmla="*/ 82 w 82"/>
                <a:gd name="T25" fmla="*/ 0 h 1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2"/>
                <a:gd name="T40" fmla="*/ 0 h 111"/>
                <a:gd name="T41" fmla="*/ 82 w 82"/>
                <a:gd name="T42" fmla="*/ 111 h 1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2" h="111">
                  <a:moveTo>
                    <a:pt x="82" y="0"/>
                  </a:moveTo>
                  <a:lnTo>
                    <a:pt x="0" y="104"/>
                  </a:lnTo>
                  <a:lnTo>
                    <a:pt x="0" y="106"/>
                  </a:lnTo>
                  <a:lnTo>
                    <a:pt x="2" y="109"/>
                  </a:lnTo>
                  <a:lnTo>
                    <a:pt x="4" y="111"/>
                  </a:lnTo>
                  <a:lnTo>
                    <a:pt x="6" y="111"/>
                  </a:lnTo>
                  <a:lnTo>
                    <a:pt x="7" y="111"/>
                  </a:lnTo>
                  <a:lnTo>
                    <a:pt x="9" y="111"/>
                  </a:lnTo>
                  <a:lnTo>
                    <a:pt x="15" y="106"/>
                  </a:lnTo>
                  <a:lnTo>
                    <a:pt x="25" y="94"/>
                  </a:lnTo>
                  <a:lnTo>
                    <a:pt x="50" y="59"/>
                  </a:lnTo>
                  <a:lnTo>
                    <a:pt x="82" y="1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F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auto">
            <a:xfrm>
              <a:off x="2294" y="2469"/>
              <a:ext cx="82" cy="111"/>
            </a:xfrm>
            <a:custGeom>
              <a:avLst/>
              <a:gdLst>
                <a:gd name="T0" fmla="*/ 82 w 82"/>
                <a:gd name="T1" fmla="*/ 0 h 111"/>
                <a:gd name="T2" fmla="*/ 0 w 82"/>
                <a:gd name="T3" fmla="*/ 104 h 111"/>
                <a:gd name="T4" fmla="*/ 0 w 82"/>
                <a:gd name="T5" fmla="*/ 106 h 111"/>
                <a:gd name="T6" fmla="*/ 2 w 82"/>
                <a:gd name="T7" fmla="*/ 109 h 111"/>
                <a:gd name="T8" fmla="*/ 4 w 82"/>
                <a:gd name="T9" fmla="*/ 111 h 111"/>
                <a:gd name="T10" fmla="*/ 6 w 82"/>
                <a:gd name="T11" fmla="*/ 111 h 111"/>
                <a:gd name="T12" fmla="*/ 8 w 82"/>
                <a:gd name="T13" fmla="*/ 111 h 111"/>
                <a:gd name="T14" fmla="*/ 9 w 82"/>
                <a:gd name="T15" fmla="*/ 111 h 111"/>
                <a:gd name="T16" fmla="*/ 15 w 82"/>
                <a:gd name="T17" fmla="*/ 106 h 111"/>
                <a:gd name="T18" fmla="*/ 25 w 82"/>
                <a:gd name="T19" fmla="*/ 94 h 111"/>
                <a:gd name="T20" fmla="*/ 50 w 82"/>
                <a:gd name="T21" fmla="*/ 60 h 111"/>
                <a:gd name="T22" fmla="*/ 82 w 82"/>
                <a:gd name="T23" fmla="*/ 12 h 111"/>
                <a:gd name="T24" fmla="*/ 82 w 82"/>
                <a:gd name="T25" fmla="*/ 0 h 1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2"/>
                <a:gd name="T40" fmla="*/ 0 h 111"/>
                <a:gd name="T41" fmla="*/ 82 w 82"/>
                <a:gd name="T42" fmla="*/ 111 h 1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2" h="111">
                  <a:moveTo>
                    <a:pt x="82" y="0"/>
                  </a:moveTo>
                  <a:lnTo>
                    <a:pt x="0" y="104"/>
                  </a:lnTo>
                  <a:lnTo>
                    <a:pt x="0" y="106"/>
                  </a:lnTo>
                  <a:lnTo>
                    <a:pt x="2" y="109"/>
                  </a:lnTo>
                  <a:lnTo>
                    <a:pt x="4" y="111"/>
                  </a:lnTo>
                  <a:lnTo>
                    <a:pt x="6" y="111"/>
                  </a:lnTo>
                  <a:lnTo>
                    <a:pt x="8" y="111"/>
                  </a:lnTo>
                  <a:lnTo>
                    <a:pt x="9" y="111"/>
                  </a:lnTo>
                  <a:lnTo>
                    <a:pt x="15" y="106"/>
                  </a:lnTo>
                  <a:lnTo>
                    <a:pt x="25" y="94"/>
                  </a:lnTo>
                  <a:lnTo>
                    <a:pt x="50" y="60"/>
                  </a:lnTo>
                  <a:lnTo>
                    <a:pt x="82" y="12"/>
                  </a:lnTo>
                  <a:lnTo>
                    <a:pt x="82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990" name="Text Box 34"/>
          <p:cNvSpPr txBox="1">
            <a:spLocks noChangeArrowheads="1"/>
          </p:cNvSpPr>
          <p:nvPr/>
        </p:nvSpPr>
        <p:spPr bwMode="auto">
          <a:xfrm>
            <a:off x="387350" y="5205413"/>
            <a:ext cx="74306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r>
              <a:rPr lang="en-US" dirty="0">
                <a:latin typeface="+mn-lt"/>
              </a:rPr>
              <a:t>Your measure hits the target construct</a:t>
            </a:r>
          </a:p>
          <a:p>
            <a:r>
              <a:rPr lang="en-US" dirty="0">
                <a:latin typeface="+mn-lt"/>
              </a:rPr>
              <a:t>perfectly.</a:t>
            </a:r>
          </a:p>
        </p:txBody>
      </p:sp>
      <p:sp>
        <p:nvSpPr>
          <p:cNvPr id="41991" name="Text Box 35"/>
          <p:cNvSpPr txBox="1">
            <a:spLocks noChangeArrowheads="1"/>
          </p:cNvSpPr>
          <p:nvPr/>
        </p:nvSpPr>
        <p:spPr bwMode="auto">
          <a:xfrm>
            <a:off x="6073775" y="3048000"/>
            <a:ext cx="2839690" cy="646331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r>
              <a:rPr lang="en-US" dirty="0">
                <a:latin typeface="+mn-lt"/>
              </a:rPr>
              <a:t>Measurement</a:t>
            </a:r>
          </a:p>
        </p:txBody>
      </p:sp>
      <p:sp>
        <p:nvSpPr>
          <p:cNvPr id="41992" name="Text Box 36"/>
          <p:cNvSpPr txBox="1">
            <a:spLocks noChangeArrowheads="1"/>
          </p:cNvSpPr>
          <p:nvPr/>
        </p:nvSpPr>
        <p:spPr bwMode="auto">
          <a:xfrm>
            <a:off x="2813050" y="4529138"/>
            <a:ext cx="2005402" cy="646331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r>
              <a:rPr lang="en-US" dirty="0">
                <a:latin typeface="+mn-lt"/>
              </a:rPr>
              <a:t>Construct</a:t>
            </a:r>
          </a:p>
        </p:txBody>
      </p:sp>
      <p:sp>
        <p:nvSpPr>
          <p:cNvPr id="41993" name="AutoShape 37"/>
          <p:cNvSpPr>
            <a:spLocks noChangeArrowheads="1"/>
          </p:cNvSpPr>
          <p:nvPr/>
        </p:nvSpPr>
        <p:spPr bwMode="auto">
          <a:xfrm>
            <a:off x="4116388" y="3240088"/>
            <a:ext cx="1751012" cy="244475"/>
          </a:xfrm>
          <a:prstGeom prst="leftArrow">
            <a:avLst>
              <a:gd name="adj1" fmla="val 50000"/>
              <a:gd name="adj2" fmla="val 179058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4" name="AutoShape 38"/>
          <p:cNvSpPr>
            <a:spLocks noChangeArrowheads="1"/>
          </p:cNvSpPr>
          <p:nvPr/>
        </p:nvSpPr>
        <p:spPr bwMode="auto">
          <a:xfrm>
            <a:off x="3727450" y="3679825"/>
            <a:ext cx="452438" cy="849313"/>
          </a:xfrm>
          <a:prstGeom prst="upArrow">
            <a:avLst>
              <a:gd name="adj1" fmla="val 50000"/>
              <a:gd name="adj2" fmla="val 4693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934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36650"/>
          </a:xfrm>
        </p:spPr>
        <p:txBody>
          <a:bodyPr/>
          <a:lstStyle/>
          <a:p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All errors are </a:t>
            </a:r>
            <a:r>
              <a:rPr lang="en-US" b="1" u="sng">
                <a:solidFill>
                  <a:srgbClr val="FC0128"/>
                </a:solidFill>
                <a:latin typeface="Helvetica" charset="0"/>
                <a:ea typeface="ＭＳ Ｐゴシック" charset="0"/>
                <a:cs typeface="ＭＳ Ｐゴシック" charset="0"/>
              </a:rPr>
              <a:t>not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the same</a:t>
            </a: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838200" y="3803650"/>
            <a:ext cx="2819400" cy="1219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FFFF"/>
                </a:solidFill>
              </a:rPr>
              <a:t>Random</a:t>
            </a:r>
            <a:endParaRPr lang="en-US">
              <a:solidFill>
                <a:srgbClr val="FC0128"/>
              </a:solidFill>
            </a:endParaRPr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5181600" y="3879850"/>
            <a:ext cx="2819400" cy="1219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Systematic Error (Bias)</a:t>
            </a:r>
            <a:endParaRPr lang="en-US" dirty="0">
              <a:solidFill>
                <a:srgbClr val="FC0128"/>
              </a:solidFill>
            </a:endParaRPr>
          </a:p>
        </p:txBody>
      </p:sp>
      <p:sp>
        <p:nvSpPr>
          <p:cNvPr id="52229" name="Line 6"/>
          <p:cNvSpPr>
            <a:spLocks noChangeShapeType="1"/>
          </p:cNvSpPr>
          <p:nvPr/>
        </p:nvSpPr>
        <p:spPr bwMode="auto">
          <a:xfrm flipH="1">
            <a:off x="3505200" y="2808288"/>
            <a:ext cx="1295400" cy="8429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0" name="Line 10"/>
          <p:cNvSpPr>
            <a:spLocks noChangeShapeType="1"/>
          </p:cNvSpPr>
          <p:nvPr/>
        </p:nvSpPr>
        <p:spPr bwMode="auto">
          <a:xfrm rot="14581418" flipH="1">
            <a:off x="4710112" y="3001963"/>
            <a:ext cx="1400175" cy="6540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1" name="AutoShape 3"/>
          <p:cNvSpPr>
            <a:spLocks noChangeArrowheads="1"/>
          </p:cNvSpPr>
          <p:nvPr/>
        </p:nvSpPr>
        <p:spPr bwMode="auto">
          <a:xfrm>
            <a:off x="2403391" y="1365250"/>
            <a:ext cx="4495800" cy="1524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FFFF"/>
                </a:solidFill>
              </a:rPr>
              <a:t>Errors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1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51280" y="436563"/>
            <a:ext cx="8041440" cy="954087"/>
          </a:xfrm>
          <a:noFill/>
        </p:spPr>
        <p:txBody>
          <a:bodyPr>
            <a:normAutofit fontScale="90000"/>
          </a:bodyPr>
          <a:lstStyle/>
          <a:p>
            <a:r>
              <a:rPr lang="en-US" sz="3600" dirty="0">
                <a:latin typeface="Helvetica" charset="0"/>
                <a:ea typeface="ＭＳ Ｐゴシック" charset="0"/>
                <a:cs typeface="ＭＳ Ｐゴシック" charset="0"/>
              </a:rPr>
              <a:t>Random error is different from </a:t>
            </a:r>
            <a:r>
              <a:rPr lang="en-US" sz="3600" dirty="0" smtClean="0">
                <a:latin typeface="Helvetica" charset="0"/>
                <a:ea typeface="ＭＳ Ｐゴシック" charset="0"/>
                <a:cs typeface="ＭＳ Ｐゴシック" charset="0"/>
              </a:rPr>
              <a:t>systematic error</a:t>
            </a:r>
            <a:endParaRPr lang="en-US" sz="3600" dirty="0"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>
              <a:buSzPct val="100000"/>
              <a:buFont typeface="Wingdings" charset="0"/>
              <a:buChar char="§"/>
            </a:pPr>
            <a:r>
              <a:rPr lang="en-US" sz="2800" dirty="0" smtClean="0">
                <a:ea typeface="ＭＳ Ｐゴシック" charset="0"/>
                <a:cs typeface="ＭＳ Ｐゴシック" charset="0"/>
              </a:rPr>
              <a:t>Systematic error has </a:t>
            </a:r>
            <a:r>
              <a:rPr lang="en-US" sz="2800" dirty="0">
                <a:ea typeface="ＭＳ Ｐゴシック" charset="0"/>
                <a:cs typeface="ＭＳ Ｐゴシック" charset="0"/>
              </a:rPr>
              <a:t>a </a:t>
            </a:r>
            <a:r>
              <a:rPr lang="en-US" sz="2800" b="1" u="sng" dirty="0">
                <a:ea typeface="ＭＳ Ｐゴシック" charset="0"/>
                <a:cs typeface="ＭＳ Ｐゴシック" charset="0"/>
              </a:rPr>
              <a:t>direction</a:t>
            </a:r>
            <a:r>
              <a:rPr lang="en-US" sz="2800" dirty="0">
                <a:ea typeface="ＭＳ Ｐゴシック" charset="0"/>
                <a:cs typeface="ＭＳ Ｐゴシック" charset="0"/>
              </a:rPr>
              <a:t>. </a:t>
            </a:r>
          </a:p>
          <a:p>
            <a:pPr>
              <a:buClr>
                <a:schemeClr val="bg2"/>
              </a:buClr>
              <a:buSzPct val="100000"/>
              <a:buFont typeface="Zapf Dingbats" charset="0"/>
              <a:buNone/>
            </a:pPr>
            <a:r>
              <a:rPr lang="en-US" sz="2800" dirty="0">
                <a:ea typeface="ＭＳ Ｐゴシック" charset="0"/>
                <a:cs typeface="ＭＳ Ｐゴシック" charset="0"/>
              </a:rPr>
              <a:t>• Random error is </a:t>
            </a:r>
            <a:r>
              <a:rPr lang="en-US" sz="2800" b="1" u="sng" dirty="0">
                <a:ea typeface="ＭＳ Ｐゴシック" charset="0"/>
                <a:cs typeface="ＭＳ Ｐゴシック" charset="0"/>
              </a:rPr>
              <a:t>inconsistent</a:t>
            </a:r>
            <a:r>
              <a:rPr lang="en-US" sz="2800" dirty="0">
                <a:ea typeface="ＭＳ Ｐゴシック" charset="0"/>
                <a:cs typeface="ＭＳ Ｐゴシック" charset="0"/>
              </a:rPr>
              <a:t> and balances </a:t>
            </a:r>
            <a:r>
              <a:rPr lang="en-US" sz="2800" dirty="0" smtClean="0">
                <a:ea typeface="ＭＳ Ｐゴシック" charset="0"/>
                <a:cs typeface="ＭＳ Ｐゴシック" charset="0"/>
              </a:rPr>
              <a:t>out, more or less</a:t>
            </a:r>
            <a:endParaRPr lang="en-US" sz="2800" dirty="0">
              <a:ea typeface="ＭＳ Ｐゴシック" charset="0"/>
              <a:cs typeface="ＭＳ Ｐゴシック" charset="0"/>
            </a:endParaRPr>
          </a:p>
          <a:p>
            <a:pPr>
              <a:buClr>
                <a:schemeClr val="bg2"/>
              </a:buClr>
              <a:buSzPct val="100000"/>
              <a:buFont typeface="Zapf Dingbats" charset="0"/>
              <a:buNone/>
            </a:pPr>
            <a:endParaRPr lang="en-US" sz="2800" dirty="0" smtClean="0">
              <a:latin typeface="Book Antiqu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6" name="Freeform 19"/>
          <p:cNvSpPr>
            <a:spLocks/>
          </p:cNvSpPr>
          <p:nvPr/>
        </p:nvSpPr>
        <p:spPr bwMode="auto">
          <a:xfrm>
            <a:off x="5713413" y="4011613"/>
            <a:ext cx="1587" cy="69850"/>
          </a:xfrm>
          <a:custGeom>
            <a:avLst/>
            <a:gdLst>
              <a:gd name="T0" fmla="*/ 0 w 1587"/>
              <a:gd name="T1" fmla="*/ 0 h 44"/>
              <a:gd name="T2" fmla="*/ 0 w 1587"/>
              <a:gd name="T3" fmla="*/ 2147483647 h 44"/>
              <a:gd name="T4" fmla="*/ 0 w 1587"/>
              <a:gd name="T5" fmla="*/ 0 h 44"/>
              <a:gd name="T6" fmla="*/ 0 60000 65536"/>
              <a:gd name="T7" fmla="*/ 0 60000 65536"/>
              <a:gd name="T8" fmla="*/ 0 60000 65536"/>
              <a:gd name="T9" fmla="*/ 0 w 1587"/>
              <a:gd name="T10" fmla="*/ 0 h 44"/>
              <a:gd name="T11" fmla="*/ 1587 w 1587"/>
              <a:gd name="T12" fmla="*/ 44 h 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44">
                <a:moveTo>
                  <a:pt x="0" y="0"/>
                </a:moveTo>
                <a:lnTo>
                  <a:pt x="0" y="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7" name="Freeform 25"/>
          <p:cNvSpPr>
            <a:spLocks/>
          </p:cNvSpPr>
          <p:nvPr/>
        </p:nvSpPr>
        <p:spPr bwMode="auto">
          <a:xfrm>
            <a:off x="5745163" y="4154488"/>
            <a:ext cx="73025" cy="1587"/>
          </a:xfrm>
          <a:custGeom>
            <a:avLst/>
            <a:gdLst>
              <a:gd name="T0" fmla="*/ 0 w 46"/>
              <a:gd name="T1" fmla="*/ 0 h 1587"/>
              <a:gd name="T2" fmla="*/ 2147483647 w 46"/>
              <a:gd name="T3" fmla="*/ 0 h 1587"/>
              <a:gd name="T4" fmla="*/ 0 w 46"/>
              <a:gd name="T5" fmla="*/ 0 h 1587"/>
              <a:gd name="T6" fmla="*/ 0 60000 65536"/>
              <a:gd name="T7" fmla="*/ 0 60000 65536"/>
              <a:gd name="T8" fmla="*/ 0 60000 65536"/>
              <a:gd name="T9" fmla="*/ 0 w 46"/>
              <a:gd name="T10" fmla="*/ 0 h 1587"/>
              <a:gd name="T11" fmla="*/ 46 w 4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" h="1587">
                <a:moveTo>
                  <a:pt x="0" y="0"/>
                </a:moveTo>
                <a:lnTo>
                  <a:pt x="4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00930" y="4070285"/>
            <a:ext cx="4051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Error prone refs – random or </a:t>
            </a:r>
            <a:r>
              <a:rPr lang="en-US" dirty="0" smtClean="0"/>
              <a:t>systematic?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6680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283859" y="952538"/>
            <a:ext cx="8305800" cy="3498812"/>
          </a:xfrm>
          <a:noFill/>
        </p:spPr>
        <p:txBody>
          <a:bodyPr>
            <a:normAutofit lnSpcReduction="10000"/>
          </a:bodyPr>
          <a:lstStyle/>
          <a:p>
            <a:pPr>
              <a:buClr>
                <a:schemeClr val="bg2"/>
              </a:buClr>
              <a:buNone/>
            </a:pP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>
              <a:buClr>
                <a:schemeClr val="bg2"/>
              </a:buClr>
              <a:buNone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>
              <a:buClr>
                <a:schemeClr val="bg2"/>
              </a:buClr>
              <a:buNone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A </a:t>
            </a:r>
            <a:r>
              <a:rPr lang="en-US" i="1" dirty="0">
                <a:ea typeface="ＭＳ Ｐゴシック" charset="0"/>
                <a:cs typeface="ＭＳ Ｐゴシック" charset="0"/>
              </a:rPr>
              <a:t>statistically significant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relationship</a:t>
            </a:r>
          </a:p>
          <a:p>
            <a:pPr>
              <a:buClr>
                <a:schemeClr val="bg2"/>
              </a:buClr>
              <a:buNone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More RME (chance) </a:t>
            </a:r>
            <a:r>
              <a:rPr lang="en-US" dirty="0">
                <a:ea typeface="ＭＳ Ｐゴシック" charset="0"/>
                <a:cs typeface="ＭＳ Ｐゴシック" charset="0"/>
              </a:rPr>
              <a:t>your measure introduces, the harder it will be to find a difference that is too big to be due to chance. </a:t>
            </a: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>
              <a:buClr>
                <a:schemeClr val="bg2"/>
              </a:buClr>
              <a:buNone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Like </a:t>
            </a:r>
            <a:r>
              <a:rPr lang="en-US" dirty="0">
                <a:ea typeface="ＭＳ Ｐゴシック" charset="0"/>
                <a:cs typeface="ＭＳ Ｐゴシック" charset="0"/>
              </a:rPr>
              <a:t>fog and static, random error makes the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signal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ea typeface="ＭＳ Ｐゴシック" charset="0"/>
                <a:cs typeface="ＭＳ Ｐゴシック" charset="0"/>
              </a:rPr>
              <a:t>data are sending you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harder </a:t>
            </a:r>
            <a:r>
              <a:rPr lang="en-US" dirty="0">
                <a:ea typeface="ＭＳ Ｐゴシック" charset="0"/>
                <a:cs typeface="ＭＳ Ｐゴシック" charset="0"/>
              </a:rPr>
              <a:t>to detect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buClr>
                <a:schemeClr val="bg2"/>
              </a:buClr>
              <a:buNone/>
            </a:pP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>
              <a:buClr>
                <a:schemeClr val="bg2"/>
              </a:buClr>
              <a:buFont typeface="Monotype Sorts" charset="0"/>
              <a:buNone/>
            </a:pPr>
            <a:r>
              <a:rPr lang="en-US" dirty="0" smtClean="0">
                <a:latin typeface="Book Antiqua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atin typeface="Book Antiqu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4758" name="Text Box 16"/>
          <p:cNvSpPr txBox="1">
            <a:spLocks noChangeArrowheads="1"/>
          </p:cNvSpPr>
          <p:nvPr/>
        </p:nvSpPr>
        <p:spPr bwMode="auto">
          <a:xfrm>
            <a:off x="6024257" y="4686739"/>
            <a:ext cx="29746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latin typeface="+mn-lt"/>
              </a:rPr>
              <a:t>Signal from data not having </a:t>
            </a:r>
            <a:r>
              <a:rPr lang="en-US" sz="2000" dirty="0" smtClean="0">
                <a:latin typeface="+mn-lt"/>
              </a:rPr>
              <a:t>much random </a:t>
            </a:r>
            <a:r>
              <a:rPr lang="en-US" sz="2000" dirty="0">
                <a:latin typeface="+mn-lt"/>
              </a:rPr>
              <a:t>error </a:t>
            </a:r>
          </a:p>
        </p:txBody>
      </p:sp>
      <p:sp>
        <p:nvSpPr>
          <p:cNvPr id="74759" name="Text Box 17"/>
          <p:cNvSpPr txBox="1">
            <a:spLocks noChangeArrowheads="1"/>
          </p:cNvSpPr>
          <p:nvPr/>
        </p:nvSpPr>
        <p:spPr bwMode="auto">
          <a:xfrm>
            <a:off x="109476" y="4691461"/>
            <a:ext cx="269311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latin typeface="+mn-lt"/>
              </a:rPr>
              <a:t>Signal from data having </a:t>
            </a:r>
            <a:r>
              <a:rPr lang="en-US" sz="2000" dirty="0" smtClean="0">
                <a:latin typeface="+mn-lt"/>
              </a:rPr>
              <a:t>lots of random </a:t>
            </a:r>
            <a:r>
              <a:rPr lang="en-US" sz="2000" dirty="0">
                <a:latin typeface="+mn-lt"/>
              </a:rPr>
              <a:t>error </a:t>
            </a:r>
          </a:p>
        </p:txBody>
      </p:sp>
      <p:pic>
        <p:nvPicPr>
          <p:cNvPr id="2" name="Picture 1" descr="unnam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259" y="3921689"/>
            <a:ext cx="3175000" cy="2273300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234950"/>
            <a:ext cx="9144000" cy="1136650"/>
          </a:xfrm>
          <a:noFill/>
        </p:spPr>
        <p:txBody>
          <a:bodyPr/>
          <a:lstStyle/>
          <a:p>
            <a:r>
              <a:rPr lang="en-US" sz="3600" dirty="0">
                <a:latin typeface="Helvetica" charset="0"/>
                <a:ea typeface="ＭＳ Ｐゴシック" charset="0"/>
                <a:cs typeface="ＭＳ Ｐゴシック" charset="0"/>
              </a:rPr>
              <a:t>Why random error can be a problem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3148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  <p:bldP spid="74758" grpId="0"/>
      <p:bldP spid="74759" grpId="0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2132</TotalTime>
  <Words>1480</Words>
  <Application>Microsoft Macintosh PowerPoint</Application>
  <PresentationFormat>On-screen Show (4:3)</PresentationFormat>
  <Paragraphs>203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Retrospect</vt:lpstr>
      <vt:lpstr>Measurement </vt:lpstr>
      <vt:lpstr>Overview</vt:lpstr>
      <vt:lpstr>Measures are operational definitions</vt:lpstr>
      <vt:lpstr>Three Examples of Operationalization</vt:lpstr>
      <vt:lpstr>Constructs and Operationalizations</vt:lpstr>
      <vt:lpstr>Ideally, </vt:lpstr>
      <vt:lpstr>All errors are not the same</vt:lpstr>
      <vt:lpstr>Random error is different from systematic error</vt:lpstr>
      <vt:lpstr>Why random error can be a problem</vt:lpstr>
      <vt:lpstr>To reduce random measurement error</vt:lpstr>
      <vt:lpstr>Empirical assessment of reliability of measurements</vt:lpstr>
      <vt:lpstr>Internal reliability (not to be confused with internal validity!)</vt:lpstr>
      <vt:lpstr>Test-Retest Reliability: Consistent scores every time we test Internal Reliability:  Consistent scores no matter how you ask</vt:lpstr>
      <vt:lpstr>PowerPoint Presentation</vt:lpstr>
      <vt:lpstr>Validity of Measurement</vt:lpstr>
      <vt:lpstr>PowerPoint Presentation</vt:lpstr>
      <vt:lpstr>Characteristics of Good Measurement: Validity</vt:lpstr>
      <vt:lpstr>Validity</vt:lpstr>
      <vt:lpstr>Face Validity and Content Validity: Does It Look Like a Good Measure?</vt:lpstr>
      <vt:lpstr>Face Validity and Content Validity: Does It Look Like a Good Measure?</vt:lpstr>
      <vt:lpstr>Construct Validity</vt:lpstr>
      <vt:lpstr>Validity</vt:lpstr>
      <vt:lpstr>Criterion-Related Validity</vt:lpstr>
      <vt:lpstr>Criterion-Related Validity </vt:lpstr>
      <vt:lpstr>Exercise: Validity</vt:lpstr>
      <vt:lpstr>Classify each result below as an example of face validity, content validity, convergent and discriminant validity, or criterion validity</vt:lpstr>
      <vt:lpstr>Classify each result below as an example of face validity, content validity, convergent and discriminant validity, or criterion validity</vt:lpstr>
      <vt:lpstr>Relationship Between Reliability and Validity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Hilgeman</dc:creator>
  <cp:lastModifiedBy>Shane Pitts</cp:lastModifiedBy>
  <cp:revision>230</cp:revision>
  <dcterms:created xsi:type="dcterms:W3CDTF">2012-09-16T12:00:24Z</dcterms:created>
  <dcterms:modified xsi:type="dcterms:W3CDTF">2022-02-14T16:32:34Z</dcterms:modified>
</cp:coreProperties>
</file>