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3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2/15/2022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6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68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1CFF-90C9-47B3-9DA1-F2BF8D839F7E}" type="datetime1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7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9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60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2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84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FDDF72-DE39-4F99-A3C1-DD9D7815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ECE80-3AD1-450C-B62A-98788F193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056FD6-9767-4B1A-ACC2-9883F6A5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79928" cy="6858000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bstract background of blue mesh and nodes">
            <a:extLst>
              <a:ext uri="{FF2B5EF4-FFF2-40B4-BE49-F238E27FC236}">
                <a16:creationId xmlns:a16="http://schemas.microsoft.com/office/drawing/2014/main" id="{64337193-2E8F-486D-8EEF-41CEF30BED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</a:blip>
          <a:srcRect l="5" r="1" b="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8697FE-AC53-45E5-BBA0-B0964AD9F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6275" y="744909"/>
            <a:ext cx="10190071" cy="3145855"/>
          </a:xfrm>
        </p:spPr>
        <p:txBody>
          <a:bodyPr anchor="b">
            <a:normAutofit/>
          </a:bodyPr>
          <a:lstStyle/>
          <a:p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56826-B5CF-44EE-A41A-49FB60D26D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8708" y="5980922"/>
            <a:ext cx="9781327" cy="391886"/>
          </a:xfrm>
        </p:spPr>
        <p:txBody>
          <a:bodyPr anchor="t">
            <a:normAutofit fontScale="92500" lnSpcReduction="20000"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6" name="Picture 5" descr="A picture containing text, indoor, vestment&#10;&#10;Description automatically generated">
            <a:extLst>
              <a:ext uri="{FF2B5EF4-FFF2-40B4-BE49-F238E27FC236}">
                <a16:creationId xmlns:a16="http://schemas.microsoft.com/office/drawing/2014/main" id="{B17F9F13-3151-4FBD-B7F7-1053AB36A1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32" y="-1366"/>
            <a:ext cx="11754196" cy="685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21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50076-64AB-4197-BACA-0AD2FAC0C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91"/>
            <a:ext cx="10515600" cy="1199625"/>
          </a:xfrm>
        </p:spPr>
        <p:txBody>
          <a:bodyPr/>
          <a:lstStyle/>
          <a:p>
            <a:pPr algn="ctr"/>
            <a:r>
              <a:rPr lang="en-US" dirty="0"/>
              <a:t>Sor Juana Inés de la Cruz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6F626-26C1-427A-83A7-2AA7F394C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515"/>
            <a:ext cx="10515600" cy="510889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Juana Inés de </a:t>
            </a:r>
            <a:r>
              <a:rPr lang="en-US" dirty="0" err="1"/>
              <a:t>Asbaje</a:t>
            </a:r>
            <a:endParaRPr lang="en-US" dirty="0"/>
          </a:p>
          <a:p>
            <a:r>
              <a:rPr lang="en-US" dirty="0"/>
              <a:t>México (1651-1695) </a:t>
            </a:r>
          </a:p>
          <a:p>
            <a:r>
              <a:rPr lang="en-US" dirty="0" err="1"/>
              <a:t>Hija</a:t>
            </a:r>
            <a:r>
              <a:rPr lang="en-US" dirty="0"/>
              <a:t> natural de </a:t>
            </a:r>
            <a:r>
              <a:rPr lang="en-US" dirty="0" err="1"/>
              <a:t>español</a:t>
            </a:r>
            <a:r>
              <a:rPr lang="en-US" dirty="0"/>
              <a:t> y criolla</a:t>
            </a:r>
          </a:p>
          <a:p>
            <a:r>
              <a:rPr lang="en-US" dirty="0"/>
              <a:t>La </a:t>
            </a:r>
            <a:r>
              <a:rPr lang="en-US" dirty="0" err="1"/>
              <a:t>Décima</a:t>
            </a:r>
            <a:r>
              <a:rPr lang="en-US" dirty="0"/>
              <a:t> Musa</a:t>
            </a:r>
          </a:p>
          <a:p>
            <a:r>
              <a:rPr lang="en-US" dirty="0"/>
              <a:t>La </a:t>
            </a:r>
            <a:r>
              <a:rPr lang="en-US" dirty="0" err="1"/>
              <a:t>Fénix</a:t>
            </a:r>
            <a:r>
              <a:rPr lang="en-US" dirty="0"/>
              <a:t> de América</a:t>
            </a:r>
          </a:p>
          <a:p>
            <a:r>
              <a:rPr lang="en-US" dirty="0"/>
              <a:t>Nina de </a:t>
            </a:r>
            <a:r>
              <a:rPr lang="en-US" dirty="0" err="1"/>
              <a:t>inteligencia</a:t>
            </a:r>
            <a:r>
              <a:rPr lang="en-US" dirty="0"/>
              <a:t> </a:t>
            </a:r>
            <a:r>
              <a:rPr lang="en-US" dirty="0" err="1"/>
              <a:t>precoz</a:t>
            </a:r>
            <a:r>
              <a:rPr lang="en-US" dirty="0"/>
              <a:t>, a los 3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aprendió</a:t>
            </a:r>
            <a:r>
              <a:rPr lang="en-US" dirty="0"/>
              <a:t> a leer y </a:t>
            </a:r>
            <a:r>
              <a:rPr lang="en-US" dirty="0" err="1"/>
              <a:t>escribir</a:t>
            </a:r>
            <a:endParaRPr lang="en-US" dirty="0"/>
          </a:p>
          <a:p>
            <a:r>
              <a:rPr lang="en-US" dirty="0" err="1"/>
              <a:t>Intelecto</a:t>
            </a:r>
            <a:r>
              <a:rPr lang="en-US" dirty="0"/>
              <a:t> </a:t>
            </a:r>
            <a:r>
              <a:rPr lang="en-US" dirty="0" err="1"/>
              <a:t>autodidacta</a:t>
            </a:r>
            <a:endParaRPr lang="en-US" dirty="0"/>
          </a:p>
          <a:p>
            <a:r>
              <a:rPr lang="en-US" dirty="0" err="1"/>
              <a:t>Mujer</a:t>
            </a:r>
            <a:r>
              <a:rPr lang="en-US" dirty="0"/>
              <a:t> de ideas </a:t>
            </a:r>
            <a:r>
              <a:rPr lang="en-US" dirty="0" err="1"/>
              <a:t>adelantadas</a:t>
            </a:r>
            <a:r>
              <a:rPr lang="en-US" dirty="0"/>
              <a:t> para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época</a:t>
            </a:r>
            <a:endParaRPr lang="en-US" dirty="0"/>
          </a:p>
          <a:p>
            <a:r>
              <a:rPr lang="en-US" dirty="0" err="1"/>
              <a:t>Defensa</a:t>
            </a:r>
            <a:r>
              <a:rPr lang="en-US" dirty="0"/>
              <a:t> de la </a:t>
            </a:r>
            <a:r>
              <a:rPr lang="en-US" dirty="0" err="1"/>
              <a:t>intelectualidad</a:t>
            </a:r>
            <a:r>
              <a:rPr lang="en-US" dirty="0"/>
              <a:t> </a:t>
            </a:r>
            <a:r>
              <a:rPr lang="en-US" dirty="0" err="1"/>
              <a:t>femenina</a:t>
            </a:r>
            <a:endParaRPr lang="en-US" dirty="0"/>
          </a:p>
          <a:p>
            <a:r>
              <a:rPr lang="en-US" dirty="0" err="1"/>
              <a:t>Carmelitas</a:t>
            </a:r>
            <a:r>
              <a:rPr lang="en-US" dirty="0"/>
              <a:t> – </a:t>
            </a:r>
            <a:r>
              <a:rPr lang="en-US" dirty="0" err="1"/>
              <a:t>Convento</a:t>
            </a:r>
            <a:r>
              <a:rPr lang="en-US" dirty="0"/>
              <a:t> de San </a:t>
            </a:r>
            <a:r>
              <a:rPr lang="en-US" dirty="0" err="1"/>
              <a:t>Jerónimo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9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ABF9A-1071-4932-90AC-6E36F6B50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558"/>
            <a:ext cx="10515600" cy="1291905"/>
          </a:xfrm>
        </p:spPr>
        <p:txBody>
          <a:bodyPr/>
          <a:lstStyle/>
          <a:p>
            <a:pPr algn="ctr"/>
            <a:r>
              <a:rPr lang="en-US" dirty="0"/>
              <a:t>Sor Juana Ines de la Cruz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84164-D15A-42EB-8DB6-C28246D9E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9450"/>
            <a:ext cx="10515600" cy="4375849"/>
          </a:xfrm>
        </p:spPr>
        <p:txBody>
          <a:bodyPr>
            <a:normAutofit fontScale="92500"/>
          </a:bodyPr>
          <a:lstStyle/>
          <a:p>
            <a:r>
              <a:rPr lang="en-US" dirty="0"/>
              <a:t>Corrientes </a:t>
            </a:r>
            <a:r>
              <a:rPr lang="en-US" dirty="0" err="1"/>
              <a:t>culteranas</a:t>
            </a:r>
            <a:r>
              <a:rPr lang="en-US" dirty="0"/>
              <a:t> y </a:t>
            </a:r>
            <a:r>
              <a:rPr lang="en-US" dirty="0" err="1"/>
              <a:t>conceptistas</a:t>
            </a:r>
            <a:r>
              <a:rPr lang="en-US" dirty="0"/>
              <a:t> del </a:t>
            </a:r>
            <a:r>
              <a:rPr lang="en-US" dirty="0" err="1"/>
              <a:t>barroco</a:t>
            </a:r>
            <a:endParaRPr lang="en-US" dirty="0"/>
          </a:p>
          <a:p>
            <a:pPr lvl="1"/>
            <a:r>
              <a:rPr lang="en-US" dirty="0" err="1"/>
              <a:t>Paralelismos</a:t>
            </a:r>
            <a:r>
              <a:rPr lang="en-US" dirty="0"/>
              <a:t>, </a:t>
            </a:r>
            <a:r>
              <a:rPr lang="en-US" dirty="0" err="1"/>
              <a:t>antítesis</a:t>
            </a:r>
            <a:r>
              <a:rPr lang="en-US" dirty="0"/>
              <a:t>, </a:t>
            </a:r>
            <a:r>
              <a:rPr lang="en-US" dirty="0" err="1"/>
              <a:t>juegos</a:t>
            </a:r>
            <a:r>
              <a:rPr lang="en-US" dirty="0"/>
              <a:t> de palabras, </a:t>
            </a:r>
            <a:r>
              <a:rPr lang="en-US" dirty="0" err="1"/>
              <a:t>preguntas</a:t>
            </a:r>
            <a:r>
              <a:rPr lang="en-US" dirty="0"/>
              <a:t> </a:t>
            </a:r>
            <a:r>
              <a:rPr lang="en-US" dirty="0" err="1"/>
              <a:t>retóricas</a:t>
            </a:r>
            <a:r>
              <a:rPr lang="en-US" dirty="0"/>
              <a:t>, </a:t>
            </a:r>
            <a:r>
              <a:rPr lang="en-US" dirty="0" err="1"/>
              <a:t>énfasis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lo </a:t>
            </a:r>
            <a:r>
              <a:rPr lang="en-US" dirty="0" err="1"/>
              <a:t>ingenioso</a:t>
            </a:r>
            <a:r>
              <a:rPr lang="en-US" dirty="0"/>
              <a:t>, </a:t>
            </a:r>
            <a:r>
              <a:rPr lang="en-US" dirty="0" err="1"/>
              <a:t>intelectual</a:t>
            </a:r>
            <a:endParaRPr lang="en-US" dirty="0"/>
          </a:p>
          <a:p>
            <a:r>
              <a:rPr lang="en-US" dirty="0" err="1"/>
              <a:t>Temas</a:t>
            </a:r>
            <a:r>
              <a:rPr lang="en-US" dirty="0"/>
              <a:t>: </a:t>
            </a:r>
          </a:p>
          <a:p>
            <a:pPr lvl="1"/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desengaño</a:t>
            </a:r>
            <a:r>
              <a:rPr lang="en-US" dirty="0"/>
              <a:t>, la </a:t>
            </a:r>
            <a:r>
              <a:rPr lang="en-US" dirty="0" err="1"/>
              <a:t>brevedad</a:t>
            </a:r>
            <a:r>
              <a:rPr lang="en-US" dirty="0"/>
              <a:t> de la </a:t>
            </a:r>
            <a:r>
              <a:rPr lang="en-US" dirty="0" err="1"/>
              <a:t>vida</a:t>
            </a:r>
            <a:r>
              <a:rPr lang="en-US" dirty="0"/>
              <a:t>, lo </a:t>
            </a:r>
            <a:r>
              <a:rPr lang="en-US" dirty="0" err="1"/>
              <a:t>efímero</a:t>
            </a:r>
            <a:r>
              <a:rPr lang="en-US" dirty="0"/>
              <a:t> de lo material,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engaño</a:t>
            </a:r>
            <a:r>
              <a:rPr lang="en-US" dirty="0"/>
              <a:t> de los </a:t>
            </a:r>
            <a:r>
              <a:rPr lang="en-US" dirty="0" err="1"/>
              <a:t>sentidos</a:t>
            </a:r>
            <a:r>
              <a:rPr lang="en-US" dirty="0"/>
              <a:t>, </a:t>
            </a:r>
            <a:r>
              <a:rPr lang="en-US" dirty="0" err="1"/>
              <a:t>sentimientos</a:t>
            </a:r>
            <a:r>
              <a:rPr lang="en-US" dirty="0"/>
              <a:t> </a:t>
            </a:r>
            <a:r>
              <a:rPr lang="en-US" dirty="0" err="1"/>
              <a:t>provocados</a:t>
            </a:r>
            <a:r>
              <a:rPr lang="en-US" dirty="0"/>
              <a:t> por </a:t>
            </a:r>
            <a:r>
              <a:rPr lang="en-US" dirty="0" err="1"/>
              <a:t>el</a:t>
            </a:r>
            <a:r>
              <a:rPr lang="en-US" dirty="0"/>
              <a:t> amor, la </a:t>
            </a:r>
            <a:r>
              <a:rPr lang="en-US" dirty="0" err="1"/>
              <a:t>desigualdad</a:t>
            </a:r>
            <a:r>
              <a:rPr lang="en-US" dirty="0"/>
              <a:t> de roles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sociedad</a:t>
            </a:r>
            <a:r>
              <a:rPr lang="en-US" dirty="0"/>
              <a:t> </a:t>
            </a:r>
          </a:p>
          <a:p>
            <a:r>
              <a:rPr lang="en-US" dirty="0" err="1"/>
              <a:t>Obras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Poesía</a:t>
            </a:r>
            <a:r>
              <a:rPr lang="en-US" dirty="0"/>
              <a:t> (</a:t>
            </a:r>
            <a:r>
              <a:rPr lang="en-US" dirty="0" err="1"/>
              <a:t>redondillas</a:t>
            </a:r>
            <a:r>
              <a:rPr lang="en-US" dirty="0"/>
              <a:t>, </a:t>
            </a:r>
            <a:r>
              <a:rPr lang="en-US" dirty="0" err="1"/>
              <a:t>sonetos</a:t>
            </a:r>
            <a:r>
              <a:rPr lang="en-US" dirty="0"/>
              <a:t>), </a:t>
            </a:r>
            <a:r>
              <a:rPr lang="en-US" dirty="0" err="1"/>
              <a:t>autosacramentales</a:t>
            </a:r>
            <a:r>
              <a:rPr lang="en-US" dirty="0"/>
              <a:t>, villancicos, cartas (</a:t>
            </a:r>
            <a:r>
              <a:rPr lang="en-US" dirty="0" err="1"/>
              <a:t>prosa</a:t>
            </a:r>
            <a:r>
              <a:rPr lang="en-US" dirty="0"/>
              <a:t>)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3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0E60E-9E1E-4419-AB69-59CB6749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98289"/>
          </a:xfrm>
        </p:spPr>
        <p:txBody>
          <a:bodyPr/>
          <a:lstStyle/>
          <a:p>
            <a:pPr algn="ctr"/>
            <a:r>
              <a:rPr lang="en-US" dirty="0"/>
              <a:t>Sor Juana Inés de la Cruz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4A278-B2D8-431A-8384-75E4ED53D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4459"/>
            <a:ext cx="10515600" cy="5046255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Hombres </a:t>
            </a:r>
            <a:r>
              <a:rPr lang="en-US" i="1" dirty="0" err="1"/>
              <a:t>necios</a:t>
            </a:r>
            <a:endParaRPr lang="en-US" dirty="0"/>
          </a:p>
          <a:p>
            <a:pPr lvl="1"/>
            <a:r>
              <a:rPr lang="en-US" sz="2200" dirty="0" err="1"/>
              <a:t>preguntas</a:t>
            </a:r>
            <a:r>
              <a:rPr lang="en-US" sz="2200" dirty="0"/>
              <a:t> </a:t>
            </a:r>
            <a:r>
              <a:rPr lang="en-US" sz="2200" dirty="0" err="1"/>
              <a:t>retóricas</a:t>
            </a:r>
            <a:r>
              <a:rPr lang="en-US" sz="2200" dirty="0"/>
              <a:t> y </a:t>
            </a:r>
            <a:r>
              <a:rPr lang="en-US" sz="2200" dirty="0" err="1"/>
              <a:t>antítesis</a:t>
            </a:r>
            <a:r>
              <a:rPr lang="en-US" sz="2200" dirty="0"/>
              <a:t> para </a:t>
            </a:r>
            <a:r>
              <a:rPr lang="en-US" sz="2200" dirty="0" err="1"/>
              <a:t>cuestionar</a:t>
            </a:r>
            <a:r>
              <a:rPr lang="en-US" sz="2200" dirty="0"/>
              <a:t> la </a:t>
            </a:r>
            <a:r>
              <a:rPr lang="en-US" sz="2200" dirty="0" err="1"/>
              <a:t>desigualdad</a:t>
            </a:r>
            <a:r>
              <a:rPr lang="en-US" sz="2200" dirty="0"/>
              <a:t> de los roles </a:t>
            </a:r>
            <a:r>
              <a:rPr lang="en-US" sz="2200" dirty="0" err="1"/>
              <a:t>en</a:t>
            </a:r>
            <a:r>
              <a:rPr lang="en-US" sz="2200" dirty="0"/>
              <a:t> la </a:t>
            </a:r>
            <a:r>
              <a:rPr lang="en-US" sz="2200" dirty="0" err="1"/>
              <a:t>sociedad</a:t>
            </a:r>
            <a:r>
              <a:rPr lang="en-US" sz="2200" dirty="0"/>
              <a:t>, </a:t>
            </a:r>
            <a:r>
              <a:rPr lang="en-US" sz="2200" dirty="0" err="1"/>
              <a:t>critica</a:t>
            </a:r>
            <a:r>
              <a:rPr lang="en-US" sz="2200" dirty="0"/>
              <a:t> la </a:t>
            </a:r>
            <a:r>
              <a:rPr lang="en-US" sz="2200" dirty="0" err="1"/>
              <a:t>hipocresía</a:t>
            </a:r>
            <a:r>
              <a:rPr lang="en-US" sz="2200" dirty="0"/>
              <a:t> de los hombres</a:t>
            </a:r>
          </a:p>
          <a:p>
            <a:r>
              <a:rPr lang="en-US" i="1" dirty="0"/>
              <a:t>Respuesta de la </a:t>
            </a:r>
            <a:r>
              <a:rPr lang="en-US" i="1" dirty="0" err="1"/>
              <a:t>poetisa</a:t>
            </a:r>
            <a:r>
              <a:rPr lang="en-US" i="1" dirty="0"/>
              <a:t> a la </a:t>
            </a:r>
            <a:r>
              <a:rPr lang="en-US" i="1" dirty="0" err="1"/>
              <a:t>muy</a:t>
            </a:r>
            <a:r>
              <a:rPr lang="en-US" i="1" dirty="0"/>
              <a:t> Ilustre </a:t>
            </a:r>
            <a:r>
              <a:rPr lang="en-US" i="1" dirty="0" err="1"/>
              <a:t>sor</a:t>
            </a:r>
            <a:r>
              <a:rPr lang="en-US" i="1" dirty="0"/>
              <a:t> </a:t>
            </a:r>
            <a:r>
              <a:rPr lang="en-US" i="1" dirty="0" err="1"/>
              <a:t>Filotea</a:t>
            </a:r>
            <a:r>
              <a:rPr lang="en-US" i="1" dirty="0"/>
              <a:t> de la Cruz</a:t>
            </a:r>
          </a:p>
          <a:p>
            <a:pPr lvl="1"/>
            <a:r>
              <a:rPr lang="es-ES" sz="2000" b="0" i="0" u="none" strike="noStrike" dirty="0">
                <a:effectLst/>
                <a:latin typeface="Helvetica" panose="020B0604020202020204" pitchFamily="34" charset="0"/>
              </a:rPr>
              <a:t>Carta respuesta al obispo de Puebla, Manuel Fernández de Santa Cruz bajo el seudónimo de Sor Filotea de la Cruz </a:t>
            </a:r>
            <a:endParaRPr lang="en-US" sz="2000" i="1" dirty="0"/>
          </a:p>
          <a:p>
            <a:pPr lvl="1"/>
            <a:r>
              <a:rPr lang="es-ES" sz="2000" b="0" i="0" u="none" strike="noStrike" dirty="0">
                <a:effectLst/>
                <a:latin typeface="Helvetica" panose="020B0604020202020204" pitchFamily="34" charset="0"/>
              </a:rPr>
              <a:t>La carta es explícita con respecto a los problemas, envidias y limitaciones que Sor Juana tuvo que sufrir, pues la sociedad de su época era una sociedad hecha y educada por hombres.</a:t>
            </a:r>
            <a:endParaRPr lang="en-US" sz="2000" i="1" dirty="0"/>
          </a:p>
          <a:p>
            <a:r>
              <a:rPr lang="en-US" i="1" dirty="0"/>
              <a:t>El </a:t>
            </a:r>
            <a:r>
              <a:rPr lang="en-US" i="1" dirty="0" err="1"/>
              <a:t>sueño</a:t>
            </a:r>
            <a:r>
              <a:rPr lang="en-US" i="1" dirty="0"/>
              <a:t> </a:t>
            </a:r>
            <a:r>
              <a:rPr lang="en-US" dirty="0"/>
              <a:t>o </a:t>
            </a:r>
            <a:r>
              <a:rPr lang="en-US" i="1" dirty="0"/>
              <a:t>Primero </a:t>
            </a:r>
            <a:r>
              <a:rPr lang="en-US" i="1" dirty="0" err="1"/>
              <a:t>sueño</a:t>
            </a:r>
            <a:endParaRPr lang="en-US" i="1" dirty="0"/>
          </a:p>
          <a:p>
            <a:pPr lvl="1"/>
            <a:r>
              <a:rPr lang="es-ES" sz="2200" b="0" i="0" u="none" strike="noStrike" dirty="0">
                <a:effectLst/>
                <a:latin typeface="Arial" panose="020B0604020202020204" pitchFamily="34" charset="0"/>
              </a:rPr>
              <a:t>975 versos— </a:t>
            </a:r>
            <a:r>
              <a:rPr lang="es-ES" sz="2200" dirty="0">
                <a:latin typeface="Arial" panose="020B0604020202020204" pitchFamily="34" charset="0"/>
              </a:rPr>
              <a:t>Tema: </a:t>
            </a:r>
            <a:r>
              <a:rPr lang="es-ES" sz="2200" b="0" i="0" u="none" strike="noStrike" dirty="0">
                <a:effectLst/>
                <a:latin typeface="Arial" panose="020B0604020202020204" pitchFamily="34" charset="0"/>
              </a:rPr>
              <a:t>el potencial intelectual del ser humano, la pasión po</a:t>
            </a:r>
            <a:r>
              <a:rPr lang="es-ES" sz="2200" dirty="0">
                <a:latin typeface="Arial" panose="020B0604020202020204" pitchFamily="34" charset="0"/>
              </a:rPr>
              <a:t>r las ciencias y las humanidades, estilo de Góngora.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53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1A487-6EA7-476D-A565-838B344DA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224"/>
            <a:ext cx="10515600" cy="1283515"/>
          </a:xfrm>
        </p:spPr>
        <p:txBody>
          <a:bodyPr/>
          <a:lstStyle/>
          <a:p>
            <a:r>
              <a:rPr lang="en-US" dirty="0"/>
              <a:t>Détente… (p. 92)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9DBBC-67F1-4DBA-84C5-1E9425D87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231" y="1728132"/>
            <a:ext cx="10615569" cy="4417081"/>
          </a:xfrm>
        </p:spPr>
        <p:txBody>
          <a:bodyPr/>
          <a:lstStyle/>
          <a:p>
            <a:r>
              <a:rPr lang="es-ES" i="0" u="none" strike="noStrike" dirty="0">
                <a:effectLst/>
                <a:latin typeface="Helvetica" panose="020B0604020202020204" pitchFamily="34" charset="0"/>
              </a:rPr>
              <a:t>VER Texto, p. 92</a:t>
            </a:r>
          </a:p>
          <a:p>
            <a:r>
              <a:rPr lang="es-ES" i="0" u="none" strike="noStrike" dirty="0">
                <a:effectLst/>
                <a:latin typeface="Helvetica" panose="020B0604020202020204" pitchFamily="34" charset="0"/>
              </a:rPr>
              <a:t>Trata de un amor anhelado, soñado, pero que es escurridizo y esquivo. La voz poética está locamente enamorada de un hombre escurridizo y esquivo. Está como hipnotizada y no puede evitar amarlo aun sintiéndose burlada.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67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4BD08-A1FF-4A38-BE0A-6D5DE6B3A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102313"/>
          </a:xfrm>
        </p:spPr>
        <p:txBody>
          <a:bodyPr/>
          <a:lstStyle/>
          <a:p>
            <a:r>
              <a:rPr lang="en-US" dirty="0"/>
              <a:t>Détente… (p. 92) </a:t>
            </a:r>
            <a:r>
              <a:rPr lang="en-US" dirty="0" err="1"/>
              <a:t>Figuras</a:t>
            </a:r>
            <a:r>
              <a:rPr lang="en-US" dirty="0"/>
              <a:t> </a:t>
            </a:r>
            <a:r>
              <a:rPr lang="en-US" dirty="0" err="1"/>
              <a:t>literarias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DF489-9912-4190-8BE5-F1A493D17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962"/>
            <a:ext cx="10515600" cy="4949504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endParaRPr lang="es-ES" b="0" u="none" strike="noStrike" dirty="0">
              <a:effectLst/>
              <a:latin typeface="Segoe Print" panose="02000600000000000000" pitchFamily="2" charset="0"/>
            </a:endParaRPr>
          </a:p>
          <a:p>
            <a:pPr algn="l"/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A lo largo del poema se pueden apreciar diversos recursos retóricos como: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Metáforas: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Si al imán de tus gracias, sirve de mi pecho obediente acero, atractivo, “Si te labra prisión mi fantasía”.</a:t>
            </a:r>
            <a:endParaRPr lang="es-ES" b="0" i="0" u="none" strike="noStrike" dirty="0">
              <a:effectLst/>
              <a:latin typeface="Helvetica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Personificación: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Detente sombra de mi bien esquivo.</a:t>
            </a:r>
            <a:endParaRPr lang="es-ES" b="0" i="0" u="none" strike="noStrike" dirty="0">
              <a:effectLst/>
              <a:latin typeface="Helvetica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Antítesis: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Bella ilusión por quien alegre muero, dulce ficción por quien penosa vivo.</a:t>
            </a:r>
            <a:endParaRPr lang="es-ES" b="0" i="0" u="none" strike="noStrike" dirty="0">
              <a:effectLst/>
              <a:latin typeface="Helvetica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 err="1">
                <a:effectLst/>
                <a:latin typeface="Helvetica" panose="020B0604020202020204" pitchFamily="34" charset="0"/>
              </a:rPr>
              <a:t>Hiperbatón</a:t>
            </a: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“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Más blasonar no puedes satisfecho”, “Si al imán de tus gracias atractivo, “sirve mi pecho de obediente acero”.</a:t>
            </a:r>
            <a:endParaRPr lang="es-ES" b="0" i="0" u="none" strike="noStrike" dirty="0">
              <a:effectLst/>
              <a:latin typeface="Helvetica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Apostrofe: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“Detente sombra de mi bien esquivo”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(se interpela a otra persona).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Epíteto: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Dulce ficción, Bella ilusión, obediente acero.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  (se atribuye cualidades al sustantivo).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Imágenes: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Sombra, Imán, acero.</a:t>
            </a:r>
            <a:endParaRPr lang="es-ES" b="0" i="0" u="none" strike="noStrike" dirty="0">
              <a:effectLst/>
              <a:latin typeface="Helvetica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latin typeface="Helvetica" panose="020B0604020202020204" pitchFamily="34" charset="0"/>
              </a:rPr>
              <a:t>Oxímoron: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 “</a:t>
            </a:r>
            <a:r>
              <a:rPr lang="es-ES" b="0" i="1" u="none" strike="noStrike" dirty="0">
                <a:effectLst/>
                <a:latin typeface="Helvetica" panose="020B0604020202020204" pitchFamily="34" charset="0"/>
              </a:rPr>
              <a:t>alegre muero… penosa vivo</a:t>
            </a:r>
            <a:r>
              <a:rPr lang="es-ES" b="0" i="0" u="none" strike="noStrike" dirty="0">
                <a:effectLst/>
                <a:latin typeface="Helvetica" panose="020B0604020202020204" pitchFamily="34" charset="0"/>
              </a:rPr>
              <a:t>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56675"/>
      </p:ext>
    </p:extLst>
  </p:cSld>
  <p:clrMapOvr>
    <a:masterClrMapping/>
  </p:clrMapOvr>
</p:sld>
</file>

<file path=ppt/theme/theme1.xml><?xml version="1.0" encoding="utf-8"?>
<a:theme xmlns:a="http://schemas.openxmlformats.org/drawingml/2006/main" name="BlockprintVTI">
  <a:themeElements>
    <a:clrScheme name="AnalogousFromLightSeedLeftStep">
      <a:dk1>
        <a:srgbClr val="000000"/>
      </a:dk1>
      <a:lt1>
        <a:srgbClr val="FFFFFF"/>
      </a:lt1>
      <a:dk2>
        <a:srgbClr val="242B41"/>
      </a:dk2>
      <a:lt2>
        <a:srgbClr val="E2E8E4"/>
      </a:lt2>
      <a:accent1>
        <a:srgbClr val="DE7EB9"/>
      </a:accent1>
      <a:accent2>
        <a:srgbClr val="D462D7"/>
      </a:accent2>
      <a:accent3>
        <a:srgbClr val="B47EDE"/>
      </a:accent3>
      <a:accent4>
        <a:srgbClr val="7262D7"/>
      </a:accent4>
      <a:accent5>
        <a:srgbClr val="7E99DE"/>
      </a:accent5>
      <a:accent6>
        <a:srgbClr val="56ADD4"/>
      </a:accent6>
      <a:hlink>
        <a:srgbClr val="558D6B"/>
      </a:hlink>
      <a:folHlink>
        <a:srgbClr val="7F7F7F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474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LT Pro</vt:lpstr>
      <vt:lpstr>AvenirNext LT Pro Medium</vt:lpstr>
      <vt:lpstr>Helvetica</vt:lpstr>
      <vt:lpstr>Segoe Print</vt:lpstr>
      <vt:lpstr>BlockprintVTI</vt:lpstr>
      <vt:lpstr>PowerPoint Presentation</vt:lpstr>
      <vt:lpstr>Sor Juana Inés de la Cruz</vt:lpstr>
      <vt:lpstr>Sor Juana Ines de la Cruz</vt:lpstr>
      <vt:lpstr>Sor Juana Inés de la Cruz</vt:lpstr>
      <vt:lpstr>Détente… (p. 92) </vt:lpstr>
      <vt:lpstr>Détente… (p. 92) Figuras literarias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Ramos de Harthun, Jessica</dc:creator>
  <cp:lastModifiedBy>Ramos de Harthun, Jessica</cp:lastModifiedBy>
  <cp:revision>24</cp:revision>
  <dcterms:created xsi:type="dcterms:W3CDTF">2022-02-15T15:34:58Z</dcterms:created>
  <dcterms:modified xsi:type="dcterms:W3CDTF">2022-02-15T17:54:30Z</dcterms:modified>
</cp:coreProperties>
</file>