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3" r:id="rId1"/>
  </p:sldMasterIdLst>
  <p:notesMasterIdLst>
    <p:notesMasterId r:id="rId52"/>
  </p:notesMasterIdLst>
  <p:handoutMasterIdLst>
    <p:handoutMasterId r:id="rId53"/>
  </p:handoutMasterIdLst>
  <p:sldIdLst>
    <p:sldId id="266" r:id="rId2"/>
    <p:sldId id="328" r:id="rId3"/>
    <p:sldId id="267" r:id="rId4"/>
    <p:sldId id="268" r:id="rId5"/>
    <p:sldId id="315" r:id="rId6"/>
    <p:sldId id="270" r:id="rId7"/>
    <p:sldId id="316" r:id="rId8"/>
    <p:sldId id="314" r:id="rId9"/>
    <p:sldId id="273" r:id="rId10"/>
    <p:sldId id="274" r:id="rId11"/>
    <p:sldId id="275" r:id="rId12"/>
    <p:sldId id="276" r:id="rId13"/>
    <p:sldId id="277" r:id="rId14"/>
    <p:sldId id="278" r:id="rId15"/>
    <p:sldId id="279" r:id="rId16"/>
    <p:sldId id="324" r:id="rId17"/>
    <p:sldId id="280" r:id="rId18"/>
    <p:sldId id="281" r:id="rId19"/>
    <p:sldId id="325" r:id="rId20"/>
    <p:sldId id="329" r:id="rId21"/>
    <p:sldId id="282" r:id="rId22"/>
    <p:sldId id="283" r:id="rId23"/>
    <p:sldId id="317" r:id="rId24"/>
    <p:sldId id="318" r:id="rId25"/>
    <p:sldId id="319" r:id="rId26"/>
    <p:sldId id="287" r:id="rId27"/>
    <p:sldId id="288" r:id="rId28"/>
    <p:sldId id="289" r:id="rId29"/>
    <p:sldId id="290" r:id="rId30"/>
    <p:sldId id="291" r:id="rId31"/>
    <p:sldId id="292" r:id="rId32"/>
    <p:sldId id="293" r:id="rId33"/>
    <p:sldId id="294" r:id="rId34"/>
    <p:sldId id="295" r:id="rId35"/>
    <p:sldId id="320" r:id="rId36"/>
    <p:sldId id="297" r:id="rId37"/>
    <p:sldId id="298" r:id="rId38"/>
    <p:sldId id="321" r:id="rId39"/>
    <p:sldId id="300" r:id="rId40"/>
    <p:sldId id="322" r:id="rId41"/>
    <p:sldId id="302" r:id="rId42"/>
    <p:sldId id="303" r:id="rId43"/>
    <p:sldId id="304" r:id="rId44"/>
    <p:sldId id="311" r:id="rId45"/>
    <p:sldId id="305" r:id="rId46"/>
    <p:sldId id="312" r:id="rId47"/>
    <p:sldId id="323" r:id="rId48"/>
    <p:sldId id="327" r:id="rId49"/>
    <p:sldId id="307" r:id="rId50"/>
    <p:sldId id="326" r:id="rId51"/>
  </p:sldIdLst>
  <p:sldSz cx="10058400" cy="77724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448">
          <p15:clr>
            <a:srgbClr val="A4A3A4"/>
          </p15:clr>
        </p15:guide>
        <p15:guide id="2" pos="3168">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E" initials="CE" lastIdx="1" clrIdx="0">
    <p:extLst>
      <p:ext uri="{19B8F6BF-5375-455C-9EA6-DF929625EA0E}">
        <p15:presenceInfo xmlns:p15="http://schemas.microsoft.com/office/powerpoint/2012/main" userId="C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5B6F"/>
    <a:srgbClr val="192E47"/>
    <a:srgbClr val="24233D"/>
    <a:srgbClr val="53536D"/>
    <a:srgbClr val="DA1B2C"/>
    <a:srgbClr val="4E4E4E"/>
    <a:srgbClr val="EDE5EF"/>
    <a:srgbClr val="E3EDF1"/>
    <a:srgbClr val="FFEACD"/>
    <a:srgbClr val="F8DC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61" autoAdjust="0"/>
    <p:restoredTop sz="97122" autoAdjust="0"/>
  </p:normalViewPr>
  <p:slideViewPr>
    <p:cSldViewPr snapToGrid="0">
      <p:cViewPr varScale="1">
        <p:scale>
          <a:sx n="97" d="100"/>
          <a:sy n="97" d="100"/>
        </p:scale>
        <p:origin x="1794" y="90"/>
      </p:cViewPr>
      <p:guideLst>
        <p:guide orient="horz" pos="2448"/>
        <p:guide pos="3168"/>
      </p:guideLst>
    </p:cSldViewPr>
  </p:slideViewPr>
  <p:outlineViewPr>
    <p:cViewPr>
      <p:scale>
        <a:sx n="33" d="100"/>
        <a:sy n="33" d="100"/>
      </p:scale>
      <p:origin x="0" y="-27264"/>
    </p:cViewPr>
  </p:outlineViewPr>
  <p:notesTextViewPr>
    <p:cViewPr>
      <p:scale>
        <a:sx n="1" d="1"/>
        <a:sy n="1" d="1"/>
      </p:scale>
      <p:origin x="0" y="0"/>
    </p:cViewPr>
  </p:notesTextViewPr>
  <p:notesViewPr>
    <p:cSldViewPr snapToGrid="0">
      <p:cViewPr varScale="1">
        <p:scale>
          <a:sx n="53" d="100"/>
          <a:sy n="53" d="100"/>
        </p:scale>
        <p:origin x="-214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1325CC6-5103-4F2C-A30C-D35EFB7B2A3A}" type="datetimeFigureOut">
              <a:rPr lang="en-US" smtClean="0"/>
              <a:pPr/>
              <a:t>2/17/2022</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9150F1-AD90-4255-89B7-CBA487B75218}" type="slidenum">
              <a:rPr lang="en-US" smtClean="0"/>
              <a:pPr/>
              <a:t>‹#›</a:t>
            </a:fld>
            <a:endParaRPr lang="en-US" dirty="0"/>
          </a:p>
        </p:txBody>
      </p:sp>
    </p:spTree>
    <p:extLst>
      <p:ext uri="{BB962C8B-B14F-4D97-AF65-F5344CB8AC3E}">
        <p14:creationId xmlns:p14="http://schemas.microsoft.com/office/powerpoint/2010/main" val="156834337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509411" marR="0" lvl="1" indent="-1411" algn="l" rtl="0">
              <a:spcBef>
                <a:spcPts val="0"/>
              </a:spcBef>
              <a:buNone/>
              <a:defRPr sz="20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20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20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20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20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20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20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2000" b="0" i="0" u="none" strike="noStrike" cap="none">
                <a:solidFill>
                  <a:schemeClr val="dk1"/>
                </a:solidFill>
                <a:latin typeface="Calibri"/>
                <a:ea typeface="Calibri"/>
                <a:cs typeface="Calibri"/>
                <a:sym typeface="Calibri"/>
              </a:defRPr>
            </a:lvl9pPr>
          </a:lstStyle>
          <a:p>
            <a:endParaRPr dirty="0"/>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509411" marR="0" lvl="1" indent="-1411" algn="l" rtl="0">
              <a:spcBef>
                <a:spcPts val="0"/>
              </a:spcBef>
              <a:buNone/>
              <a:defRPr sz="20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20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20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20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20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20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20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2000" b="0" i="0" u="none" strike="noStrike" cap="none">
                <a:solidFill>
                  <a:schemeClr val="dk1"/>
                </a:solidFill>
                <a:latin typeface="Calibri"/>
                <a:ea typeface="Calibri"/>
                <a:cs typeface="Calibri"/>
                <a:sym typeface="Calibri"/>
              </a:defRPr>
            </a:lvl9pPr>
          </a:lstStyle>
          <a:p>
            <a:endParaRPr dirty="0"/>
          </a:p>
        </p:txBody>
      </p:sp>
      <p:sp>
        <p:nvSpPr>
          <p:cNvPr id="5" name="Shape 5"/>
          <p:cNvSpPr>
            <a:spLocks noGrp="1" noRot="1" noChangeAspect="1"/>
          </p:cNvSpPr>
          <p:nvPr>
            <p:ph type="sldImg" idx="3"/>
          </p:nvPr>
        </p:nvSpPr>
        <p:spPr>
          <a:xfrm>
            <a:off x="1209675" y="685800"/>
            <a:ext cx="443865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300" b="0" i="0" u="none" strike="noStrike" cap="none">
                <a:solidFill>
                  <a:schemeClr val="dk1"/>
                </a:solidFill>
                <a:latin typeface="Calibri"/>
                <a:ea typeface="Calibri"/>
                <a:cs typeface="Calibri"/>
                <a:sym typeface="Calibri"/>
              </a:defRPr>
            </a:lvl1pPr>
            <a:lvl2pPr marL="509411" marR="0" lvl="1" indent="-1411" algn="l" rtl="0">
              <a:spcBef>
                <a:spcPts val="0"/>
              </a:spcBef>
              <a:buNone/>
              <a:defRPr sz="13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13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13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13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13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13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13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13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509411" marR="0" lvl="1" indent="-1411" algn="l" rtl="0">
              <a:spcBef>
                <a:spcPts val="0"/>
              </a:spcBef>
              <a:buNone/>
              <a:defRPr sz="20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20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20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20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20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20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20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2000" b="0" i="0" u="none" strike="noStrike" cap="none">
                <a:solidFill>
                  <a:schemeClr val="dk1"/>
                </a:solidFill>
                <a:latin typeface="Calibri"/>
                <a:ea typeface="Calibri"/>
                <a:cs typeface="Calibri"/>
                <a:sym typeface="Calibri"/>
              </a:defRPr>
            </a:lvl9pPr>
          </a:lstStyle>
          <a:p>
            <a:endParaRPr dirty="0"/>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buSzPct val="25000"/>
                <a:buNone/>
              </a:pPr>
              <a:t>‹#›</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46174678"/>
      </p:ext>
    </p:extLst>
  </p:cSld>
  <p:clrMap bg1="lt1" tx1="dk1" bg2="dk2" tx2="lt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0"/>
              </a:spcBef>
              <a:buSzPct val="25000"/>
              <a:buNone/>
            </a:pPr>
            <a:endParaRPr lang="en-US" sz="13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315083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0"/>
              </a:spcBef>
              <a:buSzPct val="25000"/>
              <a:buNone/>
            </a:pPr>
            <a:endParaRPr lang="en-US" sz="13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90096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0"/>
              </a:spcBef>
              <a:buSzPct val="25000"/>
              <a:buNone/>
            </a:pPr>
            <a:endParaRPr lang="en-US" sz="13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651590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0"/>
              </a:spcBef>
              <a:buSzPct val="25000"/>
              <a:buNone/>
            </a:pPr>
            <a:endParaRPr lang="en-US" sz="13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478937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0"/>
              </a:spcBef>
              <a:buSzPct val="25000"/>
              <a:buNone/>
            </a:pPr>
            <a:endParaRPr lang="en-US" sz="13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4762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0"/>
              </a:spcBef>
              <a:buSzPct val="25000"/>
              <a:buNone/>
            </a:pPr>
            <a:endParaRPr lang="en-US" sz="13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036130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0"/>
              </a:spcBef>
              <a:buSzPct val="25000"/>
              <a:buNone/>
            </a:pPr>
            <a:endParaRPr lang="en-US" sz="13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134307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0"/>
              </a:spcBef>
              <a:buSzPct val="25000"/>
              <a:buNone/>
            </a:pPr>
            <a:endParaRPr lang="en-US" sz="13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34181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689055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0"/>
              </a:spcBef>
              <a:buSzPct val="25000"/>
              <a:buNone/>
            </a:pPr>
            <a:endParaRPr lang="en-US" sz="13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436058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0"/>
              </a:spcBef>
              <a:buSzPct val="25000"/>
              <a:buNone/>
            </a:pPr>
            <a:endParaRPr lang="en-US" sz="13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202589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0"/>
              </a:spcBef>
              <a:buSzPct val="25000"/>
              <a:buNone/>
            </a:pPr>
            <a:endParaRPr lang="en-US" sz="13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85592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_w_pictures">
    <p:spTree>
      <p:nvGrpSpPr>
        <p:cNvPr id="1" name="Shape 15"/>
        <p:cNvGrpSpPr/>
        <p:nvPr/>
      </p:nvGrpSpPr>
      <p:grpSpPr>
        <a:xfrm>
          <a:off x="0" y="0"/>
          <a:ext cx="0" cy="0"/>
          <a:chOff x="0" y="0"/>
          <a:chExt cx="0" cy="0"/>
        </a:xfrm>
      </p:grpSpPr>
      <p:sp>
        <p:nvSpPr>
          <p:cNvPr id="16" name="Textbox 1"/>
          <p:cNvSpPr txBox="1">
            <a:spLocks noGrp="1"/>
          </p:cNvSpPr>
          <p:nvPr>
            <p:ph type="subTitle" idx="1"/>
          </p:nvPr>
        </p:nvSpPr>
        <p:spPr>
          <a:xfrm>
            <a:off x="370580" y="5029200"/>
            <a:ext cx="4980926" cy="1392809"/>
          </a:xfrm>
          <a:prstGeom prst="rect">
            <a:avLst/>
          </a:prstGeom>
          <a:noFill/>
          <a:ln>
            <a:noFill/>
          </a:ln>
        </p:spPr>
        <p:txBody>
          <a:bodyPr lIns="91425" tIns="91425" rIns="91425" bIns="91425" anchor="t" anchorCtr="0"/>
          <a:lstStyle>
            <a:lvl1pPr marL="0" marR="0" lvl="0" indent="0" algn="l" rtl="0">
              <a:spcBef>
                <a:spcPts val="480"/>
              </a:spcBef>
              <a:buClr>
                <a:srgbClr val="FFFFFF"/>
              </a:buClr>
              <a:buFont typeface="Arial"/>
              <a:buNone/>
              <a:defRPr sz="2400" b="0" i="0" u="none" strike="noStrike" cap="none">
                <a:solidFill>
                  <a:srgbClr val="FFFFFF"/>
                </a:solidFill>
                <a:latin typeface="Helvetica Neue"/>
                <a:ea typeface="Helvetica Neue"/>
                <a:cs typeface="Helvetica Neue"/>
                <a:sym typeface="Helvetica Neue"/>
              </a:defRPr>
            </a:lvl1pPr>
            <a:lvl2pPr marL="509411" marR="0" lvl="1" indent="-1411" algn="ctr" rtl="0">
              <a:spcBef>
                <a:spcPts val="620"/>
              </a:spcBef>
              <a:buClr>
                <a:srgbClr val="888888"/>
              </a:buClr>
              <a:buFont typeface="Arial"/>
              <a:buNone/>
              <a:defRPr sz="3100" b="0" i="0" u="none" strike="noStrike" cap="none">
                <a:solidFill>
                  <a:srgbClr val="888888"/>
                </a:solidFill>
                <a:latin typeface="Helvetica Neue"/>
                <a:ea typeface="Helvetica Neue"/>
                <a:cs typeface="Helvetica Neue"/>
                <a:sym typeface="Helvetica Neue"/>
              </a:defRPr>
            </a:lvl2pPr>
            <a:lvl3pPr marL="1018823" marR="0" lvl="2" indent="-2823" algn="ctr" rtl="0">
              <a:spcBef>
                <a:spcPts val="540"/>
              </a:spcBef>
              <a:buClr>
                <a:srgbClr val="888888"/>
              </a:buClr>
              <a:buFont typeface="Arial"/>
              <a:buNone/>
              <a:defRPr sz="2700" b="0" i="0" u="none" strike="noStrike" cap="none">
                <a:solidFill>
                  <a:srgbClr val="888888"/>
                </a:solidFill>
                <a:latin typeface="Helvetica Neue"/>
                <a:ea typeface="Helvetica Neue"/>
                <a:cs typeface="Helvetica Neue"/>
                <a:sym typeface="Helvetica Neue"/>
              </a:defRPr>
            </a:lvl3pPr>
            <a:lvl4pPr marL="1528237" marR="0" lvl="3" indent="-4237" algn="ctr" rtl="0">
              <a:spcBef>
                <a:spcPts val="440"/>
              </a:spcBef>
              <a:buClr>
                <a:srgbClr val="888888"/>
              </a:buClr>
              <a:buFont typeface="Arial"/>
              <a:buNone/>
              <a:defRPr sz="2200" b="0" i="0" u="none" strike="noStrike" cap="none">
                <a:solidFill>
                  <a:srgbClr val="888888"/>
                </a:solidFill>
                <a:latin typeface="Helvetica Neue"/>
                <a:ea typeface="Helvetica Neue"/>
                <a:cs typeface="Helvetica Neue"/>
                <a:sym typeface="Helvetica Neue"/>
              </a:defRPr>
            </a:lvl4pPr>
            <a:lvl5pPr marL="2037649" marR="0" lvl="4" indent="-5649" algn="ctr" rtl="0">
              <a:spcBef>
                <a:spcPts val="440"/>
              </a:spcBef>
              <a:buClr>
                <a:srgbClr val="888888"/>
              </a:buClr>
              <a:buFont typeface="Arial"/>
              <a:buNone/>
              <a:defRPr sz="2200" b="0" i="0" u="none" strike="noStrike" cap="none">
                <a:solidFill>
                  <a:srgbClr val="888888"/>
                </a:solidFill>
                <a:latin typeface="Helvetica Neue"/>
                <a:ea typeface="Helvetica Neue"/>
                <a:cs typeface="Helvetica Neue"/>
                <a:sym typeface="Helvetica Neue"/>
              </a:defRPr>
            </a:lvl5pPr>
            <a:lvl6pPr marL="2547061" marR="0" lvl="5" indent="-7061"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6pPr>
            <a:lvl7pPr marL="3056473" marR="0" lvl="6" indent="-8472"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7pPr>
            <a:lvl8pPr marL="3565885" marR="0" lvl="7" indent="-9885"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8pPr>
            <a:lvl9pPr marL="4075298" marR="0" lvl="8" indent="-11298"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9pPr>
          </a:lstStyle>
          <a:p>
            <a:endParaRPr/>
          </a:p>
        </p:txBody>
      </p:sp>
      <p:cxnSp>
        <p:nvCxnSpPr>
          <p:cNvPr id="18" name="Textbox 2"/>
          <p:cNvCxnSpPr/>
          <p:nvPr/>
        </p:nvCxnSpPr>
        <p:spPr>
          <a:xfrm>
            <a:off x="469743" y="4845794"/>
            <a:ext cx="3604823" cy="0"/>
          </a:xfrm>
          <a:prstGeom prst="straightConnector1">
            <a:avLst/>
          </a:prstGeom>
          <a:noFill/>
          <a:ln w="127000" cap="flat" cmpd="sng">
            <a:solidFill>
              <a:schemeClr val="lt1"/>
            </a:solidFill>
            <a:prstDash val="solid"/>
            <a:round/>
            <a:headEnd type="none" w="med" len="med"/>
            <a:tailEnd type="none" w="med" len="med"/>
          </a:ln>
        </p:spPr>
      </p:cxnSp>
      <p:sp>
        <p:nvSpPr>
          <p:cNvPr id="19" name="TextBox 3"/>
          <p:cNvSpPr txBox="1">
            <a:spLocks noGrp="1"/>
          </p:cNvSpPr>
          <p:nvPr>
            <p:ph type="body" idx="2"/>
          </p:nvPr>
        </p:nvSpPr>
        <p:spPr>
          <a:xfrm>
            <a:off x="364260" y="3588682"/>
            <a:ext cx="9313139" cy="1036320"/>
          </a:xfrm>
          <a:prstGeom prst="rect">
            <a:avLst/>
          </a:prstGeom>
          <a:noFill/>
          <a:ln>
            <a:noFill/>
          </a:ln>
        </p:spPr>
        <p:txBody>
          <a:bodyPr lIns="91425" tIns="91425" rIns="91425" bIns="91425" anchor="t" anchorCtr="0"/>
          <a:lstStyle>
            <a:lvl1pPr marL="0" marR="0" lvl="0" indent="0" algn="l" rtl="0">
              <a:spcBef>
                <a:spcPts val="1360"/>
              </a:spcBef>
              <a:buClr>
                <a:schemeClr val="lt1"/>
              </a:buClr>
              <a:buFont typeface="Arial"/>
              <a:buNone/>
              <a:defRPr sz="6800" b="1" i="0" u="none" strike="noStrike" cap="none">
                <a:solidFill>
                  <a:schemeClr val="lt1"/>
                </a:solidFill>
                <a:latin typeface="Helvetica Neue"/>
                <a:ea typeface="Helvetica Neue"/>
                <a:cs typeface="Helvetica Neue"/>
                <a:sym typeface="Helvetica Neue"/>
              </a:defRPr>
            </a:lvl1pPr>
            <a:lvl2pPr marL="509411" marR="0" lvl="1" indent="-1411" algn="l" rtl="0">
              <a:spcBef>
                <a:spcPts val="620"/>
              </a:spcBef>
              <a:buClr>
                <a:schemeClr val="lt1"/>
              </a:buClr>
              <a:buFont typeface="Arial"/>
              <a:buNone/>
              <a:defRPr sz="3100" b="0" i="0" u="none" strike="noStrike" cap="none">
                <a:solidFill>
                  <a:schemeClr val="lt1"/>
                </a:solidFill>
                <a:latin typeface="Helvetica Neue"/>
                <a:ea typeface="Helvetica Neue"/>
                <a:cs typeface="Helvetica Neue"/>
                <a:sym typeface="Helvetica Neue"/>
              </a:defRPr>
            </a:lvl2pPr>
            <a:lvl3pPr marL="1018825" marR="0" lvl="2" indent="-2825" algn="l" rtl="0">
              <a:spcBef>
                <a:spcPts val="540"/>
              </a:spcBef>
              <a:buClr>
                <a:schemeClr val="lt1"/>
              </a:buClr>
              <a:buFont typeface="Arial"/>
              <a:buNone/>
              <a:defRPr sz="2700" b="0" i="0" u="none" strike="noStrike" cap="none">
                <a:solidFill>
                  <a:schemeClr val="lt1"/>
                </a:solidFill>
                <a:latin typeface="Helvetica Neue"/>
                <a:ea typeface="Helvetica Neue"/>
                <a:cs typeface="Helvetica Neue"/>
                <a:sym typeface="Helvetica Neue"/>
              </a:defRPr>
            </a:lvl3pPr>
            <a:lvl4pPr marL="1528237" marR="0" lvl="3" indent="-4237"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4pPr>
            <a:lvl5pPr marL="2037649" marR="0" lvl="4" indent="-5649"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5pPr>
            <a:lvl6pPr marL="2801767" marR="0" lvl="5" indent="-122066"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6pPr>
            <a:lvl7pPr marL="3311180" marR="0" lvl="6" indent="-123480"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7pPr>
            <a:lvl8pPr marL="3820592" marR="0" lvl="7" indent="-124891"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8pPr>
            <a:lvl9pPr marL="4330004" marR="0" lvl="8" indent="-126303"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9pPr>
          </a:lstStyle>
          <a:p>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2_title_w_pictures">
    <p:spTree>
      <p:nvGrpSpPr>
        <p:cNvPr id="1" name="Shape 44"/>
        <p:cNvGrpSpPr/>
        <p:nvPr/>
      </p:nvGrpSpPr>
      <p:grpSpPr>
        <a:xfrm>
          <a:off x="0" y="0"/>
          <a:ext cx="0" cy="0"/>
          <a:chOff x="0" y="0"/>
          <a:chExt cx="0" cy="0"/>
        </a:xfrm>
      </p:grpSpPr>
      <p:cxnSp>
        <p:nvCxnSpPr>
          <p:cNvPr id="47" name="Textbox  47"/>
          <p:cNvCxnSpPr/>
          <p:nvPr/>
        </p:nvCxnSpPr>
        <p:spPr>
          <a:xfrm>
            <a:off x="469743" y="4845794"/>
            <a:ext cx="3604823" cy="0"/>
          </a:xfrm>
          <a:prstGeom prst="straightConnector1">
            <a:avLst/>
          </a:prstGeom>
          <a:noFill/>
          <a:ln w="127000" cap="flat" cmpd="sng">
            <a:solidFill>
              <a:schemeClr val="lt1"/>
            </a:solidFill>
            <a:prstDash val="solid"/>
            <a:round/>
            <a:headEnd type="none" w="med" len="med"/>
            <a:tailEnd type="none" w="med" len="med"/>
          </a:ln>
        </p:spPr>
      </p:cxnSp>
      <p:sp>
        <p:nvSpPr>
          <p:cNvPr id="45" name="Textbox 45"/>
          <p:cNvSpPr txBox="1">
            <a:spLocks noGrp="1"/>
          </p:cNvSpPr>
          <p:nvPr>
            <p:ph type="subTitle" idx="1"/>
          </p:nvPr>
        </p:nvSpPr>
        <p:spPr>
          <a:xfrm>
            <a:off x="370580" y="5029200"/>
            <a:ext cx="4980926" cy="1392809"/>
          </a:xfrm>
          <a:prstGeom prst="rect">
            <a:avLst/>
          </a:prstGeom>
          <a:noFill/>
          <a:ln>
            <a:noFill/>
          </a:ln>
        </p:spPr>
        <p:txBody>
          <a:bodyPr lIns="91425" tIns="91425" rIns="91425" bIns="91425" anchor="t" anchorCtr="0"/>
          <a:lstStyle>
            <a:lvl1pPr marL="0" marR="0" lvl="0" indent="0" algn="l" rtl="0">
              <a:spcBef>
                <a:spcPts val="480"/>
              </a:spcBef>
              <a:buClr>
                <a:srgbClr val="FFFFFF"/>
              </a:buClr>
              <a:buFont typeface="Arial"/>
              <a:buNone/>
              <a:defRPr sz="2400" b="0" i="0" u="none" strike="noStrike" cap="none">
                <a:solidFill>
                  <a:srgbClr val="FFFFFF"/>
                </a:solidFill>
                <a:latin typeface="Helvetica Neue"/>
                <a:ea typeface="Helvetica Neue"/>
                <a:cs typeface="Helvetica Neue"/>
                <a:sym typeface="Helvetica Neue"/>
              </a:defRPr>
            </a:lvl1pPr>
            <a:lvl2pPr marL="509411" marR="0" lvl="1" indent="-1411" algn="ctr" rtl="0">
              <a:spcBef>
                <a:spcPts val="620"/>
              </a:spcBef>
              <a:buClr>
                <a:srgbClr val="888888"/>
              </a:buClr>
              <a:buFont typeface="Arial"/>
              <a:buNone/>
              <a:defRPr sz="3100" b="0" i="0" u="none" strike="noStrike" cap="none">
                <a:solidFill>
                  <a:srgbClr val="888888"/>
                </a:solidFill>
                <a:latin typeface="Helvetica Neue"/>
                <a:ea typeface="Helvetica Neue"/>
                <a:cs typeface="Helvetica Neue"/>
                <a:sym typeface="Helvetica Neue"/>
              </a:defRPr>
            </a:lvl2pPr>
            <a:lvl3pPr marL="1018823" marR="0" lvl="2" indent="-2823" algn="ctr" rtl="0">
              <a:spcBef>
                <a:spcPts val="540"/>
              </a:spcBef>
              <a:buClr>
                <a:srgbClr val="888888"/>
              </a:buClr>
              <a:buFont typeface="Arial"/>
              <a:buNone/>
              <a:defRPr sz="2700" b="0" i="0" u="none" strike="noStrike" cap="none">
                <a:solidFill>
                  <a:srgbClr val="888888"/>
                </a:solidFill>
                <a:latin typeface="Helvetica Neue"/>
                <a:ea typeface="Helvetica Neue"/>
                <a:cs typeface="Helvetica Neue"/>
                <a:sym typeface="Helvetica Neue"/>
              </a:defRPr>
            </a:lvl3pPr>
            <a:lvl4pPr marL="1528237" marR="0" lvl="3" indent="-4237" algn="ctr" rtl="0">
              <a:spcBef>
                <a:spcPts val="440"/>
              </a:spcBef>
              <a:buClr>
                <a:srgbClr val="888888"/>
              </a:buClr>
              <a:buFont typeface="Arial"/>
              <a:buNone/>
              <a:defRPr sz="2200" b="0" i="0" u="none" strike="noStrike" cap="none">
                <a:solidFill>
                  <a:srgbClr val="888888"/>
                </a:solidFill>
                <a:latin typeface="Helvetica Neue"/>
                <a:ea typeface="Helvetica Neue"/>
                <a:cs typeface="Helvetica Neue"/>
                <a:sym typeface="Helvetica Neue"/>
              </a:defRPr>
            </a:lvl4pPr>
            <a:lvl5pPr marL="2037649" marR="0" lvl="4" indent="-5649" algn="ctr" rtl="0">
              <a:spcBef>
                <a:spcPts val="440"/>
              </a:spcBef>
              <a:buClr>
                <a:srgbClr val="888888"/>
              </a:buClr>
              <a:buFont typeface="Arial"/>
              <a:buNone/>
              <a:defRPr sz="2200" b="0" i="0" u="none" strike="noStrike" cap="none">
                <a:solidFill>
                  <a:srgbClr val="888888"/>
                </a:solidFill>
                <a:latin typeface="Helvetica Neue"/>
                <a:ea typeface="Helvetica Neue"/>
                <a:cs typeface="Helvetica Neue"/>
                <a:sym typeface="Helvetica Neue"/>
              </a:defRPr>
            </a:lvl5pPr>
            <a:lvl6pPr marL="2547061" marR="0" lvl="5" indent="-7061"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6pPr>
            <a:lvl7pPr marL="3056473" marR="0" lvl="6" indent="-8472"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7pPr>
            <a:lvl8pPr marL="3565885" marR="0" lvl="7" indent="-9885"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8pPr>
            <a:lvl9pPr marL="4075298" marR="0" lvl="8" indent="-11298"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9pPr>
          </a:lstStyle>
          <a:p>
            <a:endParaRPr dirty="0"/>
          </a:p>
        </p:txBody>
      </p:sp>
      <p:sp>
        <p:nvSpPr>
          <p:cNvPr id="48" name="Textbox 48"/>
          <p:cNvSpPr txBox="1">
            <a:spLocks noGrp="1"/>
          </p:cNvSpPr>
          <p:nvPr>
            <p:ph type="body" idx="2"/>
          </p:nvPr>
        </p:nvSpPr>
        <p:spPr>
          <a:xfrm>
            <a:off x="364260" y="3611880"/>
            <a:ext cx="9313139" cy="1036320"/>
          </a:xfrm>
          <a:prstGeom prst="rect">
            <a:avLst/>
          </a:prstGeom>
          <a:noFill/>
          <a:ln>
            <a:noFill/>
          </a:ln>
        </p:spPr>
        <p:txBody>
          <a:bodyPr lIns="91425" tIns="91425" rIns="91425" bIns="91425" anchor="t" anchorCtr="0"/>
          <a:lstStyle>
            <a:lvl1pPr marL="0" marR="0" lvl="0" indent="0" algn="l" rtl="0">
              <a:spcBef>
                <a:spcPts val="1360"/>
              </a:spcBef>
              <a:buClr>
                <a:schemeClr val="lt1"/>
              </a:buClr>
              <a:buFont typeface="Arial"/>
              <a:buNone/>
              <a:defRPr sz="6800" b="1" i="0" u="none" strike="noStrike" cap="none">
                <a:solidFill>
                  <a:schemeClr val="lt1"/>
                </a:solidFill>
                <a:latin typeface="Helvetica Neue"/>
                <a:ea typeface="Helvetica Neue"/>
                <a:cs typeface="Helvetica Neue"/>
                <a:sym typeface="Helvetica Neue"/>
              </a:defRPr>
            </a:lvl1pPr>
            <a:lvl2pPr marL="509411" marR="0" lvl="1" indent="-1411" algn="l" rtl="0">
              <a:spcBef>
                <a:spcPts val="620"/>
              </a:spcBef>
              <a:buClr>
                <a:schemeClr val="lt1"/>
              </a:buClr>
              <a:buFont typeface="Arial"/>
              <a:buNone/>
              <a:defRPr sz="3100" b="0" i="0" u="none" strike="noStrike" cap="none">
                <a:solidFill>
                  <a:schemeClr val="lt1"/>
                </a:solidFill>
                <a:latin typeface="Helvetica Neue"/>
                <a:ea typeface="Helvetica Neue"/>
                <a:cs typeface="Helvetica Neue"/>
                <a:sym typeface="Helvetica Neue"/>
              </a:defRPr>
            </a:lvl2pPr>
            <a:lvl3pPr marL="1018825" marR="0" lvl="2" indent="-2825" algn="l" rtl="0">
              <a:spcBef>
                <a:spcPts val="540"/>
              </a:spcBef>
              <a:buClr>
                <a:schemeClr val="lt1"/>
              </a:buClr>
              <a:buFont typeface="Arial"/>
              <a:buNone/>
              <a:defRPr sz="2700" b="0" i="0" u="none" strike="noStrike" cap="none">
                <a:solidFill>
                  <a:schemeClr val="lt1"/>
                </a:solidFill>
                <a:latin typeface="Helvetica Neue"/>
                <a:ea typeface="Helvetica Neue"/>
                <a:cs typeface="Helvetica Neue"/>
                <a:sym typeface="Helvetica Neue"/>
              </a:defRPr>
            </a:lvl3pPr>
            <a:lvl4pPr marL="1528237" marR="0" lvl="3" indent="-4237"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4pPr>
            <a:lvl5pPr marL="2037649" marR="0" lvl="4" indent="-5649"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5pPr>
            <a:lvl6pPr marL="2801767" marR="0" lvl="5" indent="-122066"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6pPr>
            <a:lvl7pPr marL="3311180" marR="0" lvl="6" indent="-123480"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7pPr>
            <a:lvl8pPr marL="3820592" marR="0" lvl="7" indent="-124891"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8pPr>
            <a:lvl9pPr marL="4330004" marR="0" lvl="8" indent="-126303"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1">
    <p:spTree>
      <p:nvGrpSpPr>
        <p:cNvPr id="1" name="Shape 81"/>
        <p:cNvGrpSpPr/>
        <p:nvPr/>
      </p:nvGrpSpPr>
      <p:grpSpPr>
        <a:xfrm>
          <a:off x="0" y="0"/>
          <a:ext cx="0" cy="0"/>
          <a:chOff x="0" y="0"/>
          <a:chExt cx="0" cy="0"/>
        </a:xfrm>
      </p:grpSpPr>
      <p:sp>
        <p:nvSpPr>
          <p:cNvPr id="2" name="Title 1"/>
          <p:cNvSpPr>
            <a:spLocks noGrp="1"/>
          </p:cNvSpPr>
          <p:nvPr>
            <p:ph type="title"/>
          </p:nvPr>
        </p:nvSpPr>
        <p:spPr>
          <a:xfrm>
            <a:off x="0" y="379608"/>
            <a:ext cx="10058400" cy="815797"/>
          </a:xfrm>
        </p:spPr>
        <p:txBody>
          <a:bodyPr>
            <a:normAutofit/>
          </a:bodyPr>
          <a:lstStyle>
            <a:lvl1pPr>
              <a:spcBef>
                <a:spcPts val="624"/>
              </a:spcBef>
              <a:defRPr sz="3600" b="0">
                <a:solidFill>
                  <a:srgbClr val="002060"/>
                </a:solidFill>
                <a:latin typeface="Arial" pitchFamily="34" charset="0"/>
                <a:cs typeface="Arial" pitchFamily="34" charset="0"/>
              </a:defRPr>
            </a:lvl1pPr>
          </a:lstStyle>
          <a:p>
            <a:r>
              <a:rPr lang="en-US" dirty="0"/>
              <a:t>Click to edit Master title style</a:t>
            </a:r>
          </a:p>
        </p:txBody>
      </p:sp>
      <p:sp>
        <p:nvSpPr>
          <p:cNvPr id="6" name="Content Placeholder 5"/>
          <p:cNvSpPr>
            <a:spLocks noGrp="1"/>
          </p:cNvSpPr>
          <p:nvPr>
            <p:ph sz="quarter" idx="10"/>
          </p:nvPr>
        </p:nvSpPr>
        <p:spPr>
          <a:xfrm>
            <a:off x="117582" y="1933292"/>
            <a:ext cx="9804186" cy="2339072"/>
          </a:xfrm>
        </p:spPr>
        <p:txBody>
          <a:bodyPr>
            <a:normAutofit/>
          </a:bodyPr>
          <a:lstStyle>
            <a:lvl1pPr marL="457200" indent="-457200">
              <a:spcBef>
                <a:spcPts val="624"/>
              </a:spcBef>
              <a:buClr>
                <a:srgbClr val="4E4E4E"/>
              </a:buClr>
              <a:buFont typeface="Arial" pitchFamily="34" charset="0"/>
              <a:buChar char="•"/>
              <a:defRPr sz="2800">
                <a:solidFill>
                  <a:schemeClr val="tx1"/>
                </a:solidFill>
                <a:latin typeface="Arial" pitchFamily="34" charset="0"/>
                <a:cs typeface="Arial" pitchFamily="34" charset="0"/>
              </a:defRPr>
            </a:lvl1pPr>
            <a:lvl2pPr marL="965200" indent="-457200">
              <a:spcBef>
                <a:spcPts val="624"/>
              </a:spcBef>
              <a:buClr>
                <a:srgbClr val="4E4E4E"/>
              </a:buClr>
              <a:buFont typeface="Arial" pitchFamily="34" charset="0"/>
              <a:buChar char="–"/>
              <a:defRPr sz="2600">
                <a:solidFill>
                  <a:schemeClr val="tx1"/>
                </a:solidFill>
                <a:latin typeface="Arial" pitchFamily="34" charset="0"/>
                <a:cs typeface="Arial" pitchFamily="34" charset="0"/>
              </a:defRPr>
            </a:lvl2pPr>
            <a:lvl3pPr marL="1473200" indent="-457200">
              <a:spcBef>
                <a:spcPts val="624"/>
              </a:spcBef>
              <a:buClr>
                <a:srgbClr val="4E4E4E"/>
              </a:buClr>
              <a:buFont typeface="Wingdings" pitchFamily="2" charset="2"/>
              <a:buChar char="§"/>
              <a:defRPr sz="2400">
                <a:solidFill>
                  <a:schemeClr val="tx1"/>
                </a:solidFill>
                <a:latin typeface="Arial" pitchFamily="34" charset="0"/>
                <a:cs typeface="Arial" pitchFamily="34" charset="0"/>
              </a:defRPr>
            </a:lvl3pPr>
            <a:lvl4pPr marL="1866900" indent="-342900">
              <a:spcBef>
                <a:spcPts val="624"/>
              </a:spcBef>
              <a:buClr>
                <a:srgbClr val="4E4E4E"/>
              </a:buClr>
              <a:buFont typeface="Wingdings" pitchFamily="2" charset="2"/>
              <a:buChar char="q"/>
              <a:defRPr sz="2000">
                <a:solidFill>
                  <a:schemeClr val="tx1"/>
                </a:solidFill>
                <a:latin typeface="Arial" pitchFamily="34" charset="0"/>
                <a:cs typeface="Arial" pitchFamily="34" charset="0"/>
              </a:defRPr>
            </a:lvl4pPr>
            <a:lvl5pPr marL="2374900" indent="-342900">
              <a:spcBef>
                <a:spcPts val="624"/>
              </a:spcBef>
              <a:buClr>
                <a:srgbClr val="4E4E4E"/>
              </a:buClr>
              <a:buFont typeface="Arial" pitchFamily="34" charset="0"/>
              <a:buChar char="•"/>
              <a:defRPr>
                <a:solidFill>
                  <a:schemeClr val="tx1"/>
                </a:solidFill>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Figure+Caption">
    <p:spTree>
      <p:nvGrpSpPr>
        <p:cNvPr id="1" name="Shape 81"/>
        <p:cNvGrpSpPr/>
        <p:nvPr/>
      </p:nvGrpSpPr>
      <p:grpSpPr>
        <a:xfrm>
          <a:off x="0" y="0"/>
          <a:ext cx="0" cy="0"/>
          <a:chOff x="0" y="0"/>
          <a:chExt cx="0" cy="0"/>
        </a:xfrm>
      </p:grpSpPr>
      <p:pic>
        <p:nvPicPr>
          <p:cNvPr id="89" name="Textbox 89" descr="MacLearn_logo_reverse.png"/>
          <p:cNvPicPr preferRelativeResize="0"/>
          <p:nvPr/>
        </p:nvPicPr>
        <p:blipFill rotWithShape="1">
          <a:blip r:embed="rId2">
            <a:alphaModFix/>
          </a:blip>
          <a:srcRect/>
          <a:stretch/>
        </p:blipFill>
        <p:spPr>
          <a:xfrm>
            <a:off x="57148" y="117555"/>
            <a:ext cx="1524000" cy="468227"/>
          </a:xfrm>
          <a:prstGeom prst="rect">
            <a:avLst/>
          </a:prstGeom>
          <a:noFill/>
          <a:ln>
            <a:noFill/>
          </a:ln>
        </p:spPr>
      </p:pic>
      <p:sp>
        <p:nvSpPr>
          <p:cNvPr id="4" name="Title 1"/>
          <p:cNvSpPr>
            <a:spLocks noGrp="1"/>
          </p:cNvSpPr>
          <p:nvPr>
            <p:ph type="title"/>
          </p:nvPr>
        </p:nvSpPr>
        <p:spPr>
          <a:xfrm>
            <a:off x="4928" y="384212"/>
            <a:ext cx="10053472" cy="987115"/>
          </a:xfrm>
        </p:spPr>
        <p:txBody>
          <a:bodyPr/>
          <a:lstStyle>
            <a:lvl1pPr>
              <a:spcBef>
                <a:spcPts val="624"/>
              </a:spcBef>
              <a:defRPr sz="3600" b="0">
                <a:solidFill>
                  <a:srgbClr val="002060"/>
                </a:solidFill>
                <a:latin typeface="Arial" pitchFamily="34" charset="0"/>
                <a:cs typeface="Arial" pitchFamily="34" charset="0"/>
              </a:defRPr>
            </a:lvl1pPr>
          </a:lstStyle>
          <a:p>
            <a:r>
              <a:rPr lang="en-US" dirty="0"/>
              <a:t>Click to edit Master title style</a:t>
            </a:r>
          </a:p>
        </p:txBody>
      </p:sp>
      <p:sp>
        <p:nvSpPr>
          <p:cNvPr id="5" name="Content Placeholder 5"/>
          <p:cNvSpPr>
            <a:spLocks noGrp="1"/>
          </p:cNvSpPr>
          <p:nvPr>
            <p:ph sz="quarter" idx="10"/>
          </p:nvPr>
        </p:nvSpPr>
        <p:spPr>
          <a:xfrm>
            <a:off x="136632" y="2110519"/>
            <a:ext cx="9804186" cy="2903663"/>
          </a:xfrm>
        </p:spPr>
        <p:txBody>
          <a:bodyPr/>
          <a:lstStyle>
            <a:lvl1pPr marL="457200" indent="-457200">
              <a:spcBef>
                <a:spcPts val="624"/>
              </a:spcBef>
              <a:buClr>
                <a:srgbClr val="4E4E4E"/>
              </a:buClr>
              <a:buFont typeface="Arial" pitchFamily="34" charset="0"/>
              <a:buChar char="•"/>
              <a:defRPr sz="2800">
                <a:solidFill>
                  <a:schemeClr val="tx1"/>
                </a:solidFill>
                <a:latin typeface="Arial" pitchFamily="34" charset="0"/>
                <a:cs typeface="Arial" pitchFamily="34" charset="0"/>
              </a:defRPr>
            </a:lvl1pPr>
            <a:lvl2pPr marL="965200" indent="-457200">
              <a:spcBef>
                <a:spcPts val="624"/>
              </a:spcBef>
              <a:buClr>
                <a:srgbClr val="4E4E4E"/>
              </a:buClr>
              <a:buFont typeface="Arial" pitchFamily="34" charset="0"/>
              <a:buChar char="–"/>
              <a:defRPr sz="2600">
                <a:solidFill>
                  <a:schemeClr val="tx1"/>
                </a:solidFill>
                <a:latin typeface="Arial" pitchFamily="34" charset="0"/>
                <a:cs typeface="Arial" pitchFamily="34" charset="0"/>
              </a:defRPr>
            </a:lvl2pPr>
            <a:lvl3pPr marL="1473200" indent="-457200">
              <a:spcBef>
                <a:spcPts val="624"/>
              </a:spcBef>
              <a:buClr>
                <a:srgbClr val="4E4E4E"/>
              </a:buClr>
              <a:buFont typeface="Wingdings" pitchFamily="2" charset="2"/>
              <a:buChar char="§"/>
              <a:defRPr sz="2400">
                <a:solidFill>
                  <a:schemeClr val="tx1"/>
                </a:solidFill>
                <a:latin typeface="Arial" pitchFamily="34" charset="0"/>
                <a:cs typeface="Arial" pitchFamily="34" charset="0"/>
              </a:defRPr>
            </a:lvl3pPr>
            <a:lvl4pPr marL="1866900" indent="-342900">
              <a:spcBef>
                <a:spcPts val="624"/>
              </a:spcBef>
              <a:buClr>
                <a:srgbClr val="4E4E4E"/>
              </a:buClr>
              <a:buFont typeface="Wingdings" pitchFamily="2" charset="2"/>
              <a:buChar char="q"/>
              <a:defRPr sz="2000">
                <a:solidFill>
                  <a:schemeClr val="tx1"/>
                </a:solidFill>
                <a:latin typeface="Arial" pitchFamily="34" charset="0"/>
                <a:cs typeface="Arial" pitchFamily="34" charset="0"/>
              </a:defRPr>
            </a:lvl4pPr>
            <a:lvl5pPr marL="2374900" indent="-342900">
              <a:spcBef>
                <a:spcPts val="624"/>
              </a:spcBef>
              <a:buClr>
                <a:srgbClr val="4E4E4E"/>
              </a:buClr>
              <a:buFont typeface="Arial" pitchFamily="34" charset="0"/>
              <a:buChar char="•"/>
              <a:defRPr>
                <a:solidFill>
                  <a:schemeClr val="tx1"/>
                </a:solidFill>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Picture Placeholder 2"/>
          <p:cNvSpPr>
            <a:spLocks noGrp="1"/>
          </p:cNvSpPr>
          <p:nvPr>
            <p:ph type="pic" sz="quarter" idx="11"/>
          </p:nvPr>
        </p:nvSpPr>
        <p:spPr>
          <a:xfrm>
            <a:off x="190500" y="5200650"/>
            <a:ext cx="3162300" cy="2114550"/>
          </a:xfrm>
        </p:spPr>
        <p:txBody>
          <a:bodyPr/>
          <a:lstStyle/>
          <a:p>
            <a:endParaRPr lang="en-US" dirty="0"/>
          </a:p>
        </p:txBody>
      </p:sp>
      <p:sp>
        <p:nvSpPr>
          <p:cNvPr id="7" name="Picture Placeholder 6"/>
          <p:cNvSpPr>
            <a:spLocks noGrp="1"/>
          </p:cNvSpPr>
          <p:nvPr>
            <p:ph type="pic" sz="quarter" idx="12"/>
          </p:nvPr>
        </p:nvSpPr>
        <p:spPr>
          <a:xfrm>
            <a:off x="6229350" y="5429250"/>
            <a:ext cx="3124200" cy="188595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
        <p:cNvGrpSpPr/>
        <p:nvPr/>
      </p:nvGrpSpPr>
      <p:grpSpPr>
        <a:xfrm>
          <a:off x="0" y="0"/>
          <a:ext cx="0" cy="0"/>
          <a:chOff x="0" y="0"/>
          <a:chExt cx="0" cy="0"/>
        </a:xfrm>
      </p:grpSpPr>
      <p:pic>
        <p:nvPicPr>
          <p:cNvPr id="14" name="Textbox 14" descr="MacLearn_logo_reverse.png"/>
          <p:cNvPicPr preferRelativeResize="0"/>
          <p:nvPr/>
        </p:nvPicPr>
        <p:blipFill rotWithShape="1">
          <a:blip r:embed="rId6">
            <a:alphaModFix/>
          </a:blip>
          <a:srcRect/>
          <a:stretch/>
        </p:blipFill>
        <p:spPr>
          <a:xfrm>
            <a:off x="228600" y="217571"/>
            <a:ext cx="1524000" cy="468227"/>
          </a:xfrm>
          <a:prstGeom prst="rect">
            <a:avLst/>
          </a:prstGeom>
          <a:noFill/>
          <a:ln>
            <a:noFill/>
          </a:ln>
        </p:spPr>
      </p:pic>
      <p:sp>
        <p:nvSpPr>
          <p:cNvPr id="15" name="Textbox 10"/>
          <p:cNvSpPr txBox="1">
            <a:spLocks noGrp="1"/>
          </p:cNvSpPr>
          <p:nvPr>
            <p:ph type="title"/>
          </p:nvPr>
        </p:nvSpPr>
        <p:spPr>
          <a:xfrm>
            <a:off x="2659577" y="311256"/>
            <a:ext cx="6895900" cy="1295400"/>
          </a:xfrm>
          <a:prstGeom prst="rect">
            <a:avLst/>
          </a:prstGeom>
          <a:noFill/>
          <a:ln>
            <a:noFill/>
          </a:ln>
        </p:spPr>
        <p:txBody>
          <a:bodyPr lIns="91425" tIns="91425" rIns="91425" bIns="91425" anchor="ctr" anchorCtr="0"/>
          <a:lstStyle>
            <a:lvl1pPr marL="0" marR="0" lvl="0" indent="0" algn="ctr" rtl="0">
              <a:spcBef>
                <a:spcPts val="0"/>
              </a:spcBef>
              <a:buClr>
                <a:schemeClr val="lt1"/>
              </a:buClr>
              <a:buFont typeface="Helvetica Neue"/>
              <a:buNone/>
              <a:defRPr sz="4900" b="1" i="0" u="none" strike="noStrike" cap="none">
                <a:solidFill>
                  <a:schemeClr val="lt1"/>
                </a:solidFill>
                <a:latin typeface="Helvetica Neue"/>
                <a:ea typeface="Helvetica Neue"/>
                <a:cs typeface="Helvetica Neue"/>
                <a:sym typeface="Helvetica Neue"/>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6" name="Textbox 11"/>
          <p:cNvSpPr txBox="1">
            <a:spLocks noGrp="1"/>
          </p:cNvSpPr>
          <p:nvPr>
            <p:ph type="body" idx="1"/>
          </p:nvPr>
        </p:nvSpPr>
        <p:spPr>
          <a:xfrm>
            <a:off x="502920" y="1813559"/>
            <a:ext cx="9052559" cy="5129425"/>
          </a:xfrm>
          <a:prstGeom prst="rect">
            <a:avLst/>
          </a:prstGeom>
          <a:noFill/>
          <a:ln>
            <a:noFill/>
          </a:ln>
        </p:spPr>
        <p:txBody>
          <a:bodyPr lIns="91425" tIns="91425" rIns="91425" bIns="91425" anchor="t" anchorCtr="0"/>
          <a:lstStyle>
            <a:lvl1pPr marL="0" marR="0" lvl="0" indent="0" algn="l" rtl="0">
              <a:spcBef>
                <a:spcPts val="720"/>
              </a:spcBef>
              <a:buClr>
                <a:schemeClr val="lt1"/>
              </a:buClr>
              <a:buFont typeface="Arial"/>
              <a:buNone/>
              <a:defRPr sz="3600" b="0" i="0" u="none" strike="noStrike" cap="none">
                <a:solidFill>
                  <a:schemeClr val="lt1"/>
                </a:solidFill>
                <a:latin typeface="Helvetica Neue"/>
                <a:ea typeface="Helvetica Neue"/>
                <a:cs typeface="Helvetica Neue"/>
                <a:sym typeface="Helvetica Neue"/>
              </a:defRPr>
            </a:lvl1pPr>
            <a:lvl2pPr marL="509411" marR="0" lvl="1" indent="-1411" algn="l" rtl="0">
              <a:spcBef>
                <a:spcPts val="620"/>
              </a:spcBef>
              <a:buClr>
                <a:schemeClr val="lt1"/>
              </a:buClr>
              <a:buFont typeface="Arial"/>
              <a:buNone/>
              <a:defRPr sz="3100" b="0" i="0" u="none" strike="noStrike" cap="none">
                <a:solidFill>
                  <a:schemeClr val="lt1"/>
                </a:solidFill>
                <a:latin typeface="Helvetica Neue"/>
                <a:ea typeface="Helvetica Neue"/>
                <a:cs typeface="Helvetica Neue"/>
                <a:sym typeface="Helvetica Neue"/>
              </a:defRPr>
            </a:lvl2pPr>
            <a:lvl3pPr marL="1018825" marR="0" lvl="2" indent="-2825" algn="l" rtl="0">
              <a:spcBef>
                <a:spcPts val="540"/>
              </a:spcBef>
              <a:buClr>
                <a:schemeClr val="lt1"/>
              </a:buClr>
              <a:buFont typeface="Arial"/>
              <a:buNone/>
              <a:defRPr sz="2700" b="0" i="0" u="none" strike="noStrike" cap="none">
                <a:solidFill>
                  <a:schemeClr val="lt1"/>
                </a:solidFill>
                <a:latin typeface="Helvetica Neue"/>
                <a:ea typeface="Helvetica Neue"/>
                <a:cs typeface="Helvetica Neue"/>
                <a:sym typeface="Helvetica Neue"/>
              </a:defRPr>
            </a:lvl3pPr>
            <a:lvl4pPr marL="1528237" marR="0" lvl="3" indent="-4237"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4pPr>
            <a:lvl5pPr marL="2037649" marR="0" lvl="4" indent="-5649"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5pPr>
            <a:lvl6pPr marL="2801767" marR="0" lvl="5" indent="-122066"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6pPr>
            <a:lvl7pPr marL="3311180" marR="0" lvl="6" indent="-123480"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7pPr>
            <a:lvl8pPr marL="3820592" marR="0" lvl="7" indent="-124891"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8pPr>
            <a:lvl9pPr marL="4330004" marR="0" lvl="8" indent="-126303"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9pPr>
          </a:lstStyle>
          <a:p>
            <a:endParaRPr dirty="0"/>
          </a:p>
        </p:txBody>
      </p:sp>
      <p:sp>
        <p:nvSpPr>
          <p:cNvPr id="5" name="Rectangle 4">
            <a:extLst>
              <a:ext uri="{FF2B5EF4-FFF2-40B4-BE49-F238E27FC236}">
                <a16:creationId xmlns:a16="http://schemas.microsoft.com/office/drawing/2014/main" id="{1BED2A51-21A1-42D9-B005-314CCDB2417A}"/>
              </a:ext>
            </a:extLst>
          </p:cNvPr>
          <p:cNvSpPr/>
          <p:nvPr userDrawn="1"/>
        </p:nvSpPr>
        <p:spPr>
          <a:xfrm>
            <a:off x="3954780" y="7401580"/>
            <a:ext cx="6103620" cy="307777"/>
          </a:xfrm>
          <a:prstGeom prst="rect">
            <a:avLst/>
          </a:prstGeom>
        </p:spPr>
        <p:txBody>
          <a:bodyPr wrap="square">
            <a:spAutoFit/>
          </a:bodyPr>
          <a:lstStyle/>
          <a:p>
            <a:pPr algn="r"/>
            <a:r>
              <a:rPr lang="en-US" dirty="0">
                <a:solidFill>
                  <a:schemeClr val="bg1"/>
                </a:solidFill>
              </a:rPr>
              <a:t>Krugman, </a:t>
            </a:r>
            <a:r>
              <a:rPr lang="en-US" i="1" dirty="0">
                <a:solidFill>
                  <a:schemeClr val="bg1"/>
                </a:solidFill>
              </a:rPr>
              <a:t>Economics</a:t>
            </a:r>
            <a:r>
              <a:rPr lang="en-US" dirty="0">
                <a:solidFill>
                  <a:schemeClr val="bg1"/>
                </a:solidFill>
              </a:rPr>
              <a:t>, 6e, © 2020 Worth Publishers</a:t>
            </a:r>
          </a:p>
        </p:txBody>
      </p:sp>
    </p:spTree>
  </p:cSld>
  <p:clrMap bg1="lt1" tx1="dk1" bg2="dk2" tx2="lt2" accent1="accent1" accent2="accent2" accent3="accent3" accent4="accent4" accent5="accent5" accent6="accent6" hlink="hlink" folHlink="folHlink"/>
  <p:sldLayoutIdLst>
    <p:sldLayoutId id="2147483648" r:id="rId1"/>
    <p:sldLayoutId id="2147483652" r:id="rId2"/>
    <p:sldLayoutId id="2147483656" r:id="rId3"/>
    <p:sldLayoutId id="2147483674"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4.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4.xml"/><Relationship Id="rId5" Type="http://schemas.openxmlformats.org/officeDocument/2006/relationships/image" Target="../media/image48.png"/><Relationship Id="rId4" Type="http://schemas.openxmlformats.org/officeDocument/2006/relationships/image" Target="../media/image47.png"/></Relationships>
</file>

<file path=ppt/slides/_rels/slide41.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4.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4.xml"/><Relationship Id="rId5" Type="http://schemas.openxmlformats.org/officeDocument/2006/relationships/image" Target="../media/image58.png"/><Relationship Id="rId4" Type="http://schemas.openxmlformats.org/officeDocument/2006/relationships/image" Target="../media/image57.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59.png"/><Relationship Id="rId1" Type="http://schemas.openxmlformats.org/officeDocument/2006/relationships/slideLayout" Target="../slideLayouts/slideLayout4.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 Id="rId9" Type="http://schemas.openxmlformats.org/officeDocument/2006/relationships/image" Target="../media/image6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3</a:t>
            </a:r>
          </a:p>
        </p:txBody>
      </p:sp>
      <p:sp>
        <p:nvSpPr>
          <p:cNvPr id="4" name="Title 1">
            <a:extLst>
              <a:ext uri="{FF2B5EF4-FFF2-40B4-BE49-F238E27FC236}">
                <a16:creationId xmlns:a16="http://schemas.microsoft.com/office/drawing/2014/main" id="{51647D3D-9D6C-4B06-99ED-56F589048757}"/>
              </a:ext>
            </a:extLst>
          </p:cNvPr>
          <p:cNvSpPr txBox="1">
            <a:spLocks/>
          </p:cNvSpPr>
          <p:nvPr/>
        </p:nvSpPr>
        <p:spPr>
          <a:xfrm>
            <a:off x="1973262" y="2483207"/>
            <a:ext cx="6111875" cy="1295400"/>
          </a:xfrm>
          <a:prstGeom prst="rect">
            <a:avLst/>
          </a:prstGeom>
          <a:noFill/>
          <a:ln>
            <a:noFill/>
          </a:ln>
        </p:spPr>
        <p:txBody>
          <a:bodyPr lIns="91425" tIns="91425" rIns="91425" bIns="91425" anchor="ctr" anchorCtr="0">
            <a:normAutofit/>
          </a:bodyPr>
          <a:lstStyle>
            <a:defPPr marR="0" lvl="0" algn="l" rtl="0">
              <a:lnSpc>
                <a:spcPct val="100000"/>
              </a:lnSpc>
              <a:spcBef>
                <a:spcPts val="0"/>
              </a:spcBef>
              <a:spcAft>
                <a:spcPts val="0"/>
              </a:spcAft>
            </a:defPPr>
            <a:lvl1pPr marL="0" marR="0" lvl="0" indent="0" algn="ctr" rtl="0">
              <a:lnSpc>
                <a:spcPct val="100000"/>
              </a:lnSpc>
              <a:spcBef>
                <a:spcPts val="624"/>
              </a:spcBef>
              <a:spcAft>
                <a:spcPts val="0"/>
              </a:spcAft>
              <a:buClr>
                <a:schemeClr val="lt1"/>
              </a:buClr>
              <a:buFont typeface="Helvetica Neue"/>
              <a:buNone/>
              <a:defRPr sz="3600" b="0" i="0" u="none" strike="noStrike" cap="none">
                <a:solidFill>
                  <a:srgbClr val="002060"/>
                </a:solidFill>
                <a:latin typeface="Arial" pitchFamily="34" charset="0"/>
                <a:ea typeface="Helvetica Neue"/>
                <a:cs typeface="Arial" pitchFamily="34" charset="0"/>
                <a:sym typeface="Helvetica Neue"/>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dirty="0"/>
              <a:t>Supply and Demand</a:t>
            </a:r>
          </a:p>
        </p:txBody>
      </p:sp>
    </p:spTree>
    <p:extLst>
      <p:ext uri="{BB962C8B-B14F-4D97-AF65-F5344CB8AC3E}">
        <p14:creationId xmlns:p14="http://schemas.microsoft.com/office/powerpoint/2010/main" val="32448687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3515" y="732099"/>
            <a:ext cx="9996324" cy="987115"/>
          </a:xfrm>
        </p:spPr>
        <p:txBody>
          <a:bodyPr>
            <a:normAutofit fontScale="90000"/>
          </a:bodyPr>
          <a:lstStyle/>
          <a:p>
            <a:r>
              <a:rPr lang="en-US" dirty="0">
                <a:ea typeface="Century Gothic" charset="0"/>
              </a:rPr>
              <a:t>CHANGES IN PRICE OF RELATED GOODS: SUBSTITUTES</a:t>
            </a:r>
            <a:endParaRPr lang="en-US" dirty="0"/>
          </a:p>
        </p:txBody>
      </p:sp>
      <p:sp>
        <p:nvSpPr>
          <p:cNvPr id="7" name="Content Placeholder 6"/>
          <p:cNvSpPr>
            <a:spLocks noGrp="1"/>
          </p:cNvSpPr>
          <p:nvPr>
            <p:ph sz="quarter" idx="10"/>
          </p:nvPr>
        </p:nvSpPr>
        <p:spPr>
          <a:xfrm>
            <a:off x="117582" y="1933291"/>
            <a:ext cx="9804186" cy="4069943"/>
          </a:xfrm>
        </p:spPr>
        <p:txBody>
          <a:bodyPr>
            <a:normAutofit/>
          </a:bodyPr>
          <a:lstStyle/>
          <a:p>
            <a:pPr>
              <a:spcAft>
                <a:spcPts val="1200"/>
              </a:spcAft>
              <a:defRPr/>
            </a:pPr>
            <a:r>
              <a:rPr lang="en-US" dirty="0">
                <a:ea typeface="Century Gothic" charset="0"/>
              </a:rPr>
              <a:t>Two goods are </a:t>
            </a:r>
            <a:r>
              <a:rPr lang="en-US" b="1" dirty="0">
                <a:ea typeface="Century Gothic" charset="0"/>
              </a:rPr>
              <a:t>substitutes</a:t>
            </a:r>
            <a:r>
              <a:rPr lang="en-US" dirty="0">
                <a:ea typeface="Century Gothic" charset="0"/>
              </a:rPr>
              <a:t> if a decrease in the price of one leads to a decrease in demand for the other (or vice versa).</a:t>
            </a:r>
          </a:p>
          <a:p>
            <a:pPr>
              <a:spcAft>
                <a:spcPts val="1200"/>
              </a:spcAft>
              <a:defRPr/>
            </a:pPr>
            <a:r>
              <a:rPr lang="en-US" dirty="0">
                <a:ea typeface="Century Gothic" charset="0"/>
              </a:rPr>
              <a:t>Substitutes usually serve a similar function: coffee and tea, muffins and doughnuts, train rides and air flights, cloth masks and surgical masks</a:t>
            </a:r>
          </a:p>
          <a:p>
            <a:pPr>
              <a:spcAft>
                <a:spcPts val="1200"/>
              </a:spcAft>
              <a:defRPr/>
            </a:pPr>
            <a:r>
              <a:rPr lang="en-US" b="1" dirty="0">
                <a:ea typeface="Century Gothic" charset="0"/>
              </a:rPr>
              <a:t>What happens to demand and the demand curve if P of a substitute increases/decreases?</a:t>
            </a:r>
          </a:p>
        </p:txBody>
      </p:sp>
    </p:spTree>
    <p:extLst>
      <p:ext uri="{BB962C8B-B14F-4D97-AF65-F5344CB8AC3E}">
        <p14:creationId xmlns:p14="http://schemas.microsoft.com/office/powerpoint/2010/main" val="38698592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3515" y="732099"/>
            <a:ext cx="9996324" cy="987115"/>
          </a:xfrm>
        </p:spPr>
        <p:txBody>
          <a:bodyPr>
            <a:normAutofit fontScale="90000"/>
          </a:bodyPr>
          <a:lstStyle/>
          <a:p>
            <a:r>
              <a:rPr lang="en-US" dirty="0">
                <a:ea typeface="Century Gothic" charset="0"/>
              </a:rPr>
              <a:t>CHANGES IN PRICE OF RELATED GOODS: COMPLEMENTS</a:t>
            </a:r>
            <a:endParaRPr lang="en-US" dirty="0"/>
          </a:p>
        </p:txBody>
      </p:sp>
      <p:sp>
        <p:nvSpPr>
          <p:cNvPr id="7" name="Content Placeholder 6"/>
          <p:cNvSpPr>
            <a:spLocks noGrp="1"/>
          </p:cNvSpPr>
          <p:nvPr>
            <p:ph sz="quarter" idx="10"/>
          </p:nvPr>
        </p:nvSpPr>
        <p:spPr>
          <a:xfrm>
            <a:off x="117582" y="1933292"/>
            <a:ext cx="9804186" cy="4765682"/>
          </a:xfrm>
        </p:spPr>
        <p:txBody>
          <a:bodyPr>
            <a:normAutofit/>
          </a:bodyPr>
          <a:lstStyle/>
          <a:p>
            <a:pPr>
              <a:spcAft>
                <a:spcPts val="1200"/>
              </a:spcAft>
            </a:pPr>
            <a:r>
              <a:rPr lang="en-US" dirty="0">
                <a:ea typeface="Century Gothic" charset="0"/>
              </a:rPr>
              <a:t>Two goods are </a:t>
            </a:r>
            <a:r>
              <a:rPr lang="en-US" b="1" dirty="0">
                <a:ea typeface="Century Gothic" charset="0"/>
              </a:rPr>
              <a:t>complements</a:t>
            </a:r>
            <a:r>
              <a:rPr lang="en-US" dirty="0">
                <a:effectLst>
                  <a:outerShdw blurRad="38100" dist="38100" dir="2700000" algn="tl">
                    <a:srgbClr val="000000">
                      <a:alpha val="43137"/>
                    </a:srgbClr>
                  </a:outerShdw>
                </a:effectLst>
                <a:ea typeface="Century Gothic" charset="0"/>
              </a:rPr>
              <a:t> </a:t>
            </a:r>
            <a:r>
              <a:rPr lang="en-US" dirty="0">
                <a:ea typeface="Century Gothic" charset="0"/>
              </a:rPr>
              <a:t>if a decrease in the price of one good leads to an increase in the demand for the other (or vice versa).</a:t>
            </a:r>
          </a:p>
          <a:p>
            <a:pPr>
              <a:spcAft>
                <a:spcPts val="1200"/>
              </a:spcAft>
            </a:pPr>
            <a:r>
              <a:rPr lang="en-US" dirty="0">
                <a:ea typeface="Century Gothic" charset="0"/>
              </a:rPr>
              <a:t>Complements are usually consumed together: smartphones and apps, cars and gasoline, chips and salsa.</a:t>
            </a:r>
          </a:p>
          <a:p>
            <a:pPr>
              <a:spcAft>
                <a:spcPts val="1200"/>
              </a:spcAft>
            </a:pPr>
            <a:r>
              <a:rPr lang="en-US" b="1" dirty="0">
                <a:ea typeface="Century Gothic" charset="0"/>
              </a:rPr>
              <a:t>What happens to demand and the demand curve if P of a complement increases/decreases?</a:t>
            </a:r>
            <a:endParaRPr lang="en-US" dirty="0">
              <a:ea typeface="Century Gothic" charset="0"/>
            </a:endParaRPr>
          </a:p>
        </p:txBody>
      </p:sp>
    </p:spTree>
    <p:extLst>
      <p:ext uri="{BB962C8B-B14F-4D97-AF65-F5344CB8AC3E}">
        <p14:creationId xmlns:p14="http://schemas.microsoft.com/office/powerpoint/2010/main" val="31331524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Century Gothic" charset="0"/>
              </a:rPr>
              <a:t>CHANGES IN INCOME</a:t>
            </a:r>
            <a:endParaRPr lang="en-US" dirty="0"/>
          </a:p>
        </p:txBody>
      </p:sp>
      <p:sp>
        <p:nvSpPr>
          <p:cNvPr id="6" name="Content Placeholder 5"/>
          <p:cNvSpPr>
            <a:spLocks noGrp="1"/>
          </p:cNvSpPr>
          <p:nvPr>
            <p:ph sz="quarter" idx="10"/>
          </p:nvPr>
        </p:nvSpPr>
        <p:spPr>
          <a:xfrm>
            <a:off x="117582" y="1933291"/>
            <a:ext cx="9804186" cy="4407874"/>
          </a:xfrm>
        </p:spPr>
        <p:txBody>
          <a:bodyPr>
            <a:normAutofit fontScale="92500" lnSpcReduction="20000"/>
          </a:bodyPr>
          <a:lstStyle/>
          <a:p>
            <a:pPr>
              <a:spcAft>
                <a:spcPts val="1200"/>
              </a:spcAft>
              <a:defRPr/>
            </a:pPr>
            <a:r>
              <a:rPr lang="en-US" dirty="0">
                <a:ea typeface="Century Gothic" charset="0"/>
              </a:rPr>
              <a:t>The effect of changes in income on demand depends on the nature of the good in question.</a:t>
            </a:r>
          </a:p>
          <a:p>
            <a:pPr marL="914400" lvl="1" indent="-447675">
              <a:defRPr/>
            </a:pPr>
            <a:r>
              <a:rPr lang="en-US" dirty="0">
                <a:ea typeface="Century Gothic" charset="0"/>
              </a:rPr>
              <a:t>A </a:t>
            </a:r>
            <a:r>
              <a:rPr lang="en-US" b="1" dirty="0">
                <a:ea typeface="Century Gothic" charset="0"/>
              </a:rPr>
              <a:t>normal good: </a:t>
            </a:r>
            <a:r>
              <a:rPr lang="en-US" dirty="0">
                <a:ea typeface="Century Gothic" charset="0"/>
              </a:rPr>
              <a:t>Demand </a:t>
            </a:r>
            <a:r>
              <a:rPr lang="en-US" dirty="0">
                <a:solidFill>
                  <a:srgbClr val="FF0000"/>
                </a:solidFill>
                <a:ea typeface="Century Gothic" charset="0"/>
              </a:rPr>
              <a:t>increases</a:t>
            </a:r>
            <a:r>
              <a:rPr lang="en-US" dirty="0">
                <a:ea typeface="Century Gothic" charset="0"/>
              </a:rPr>
              <a:t> when income increases.</a:t>
            </a:r>
          </a:p>
          <a:p>
            <a:pPr marL="914400" lvl="1" indent="-447675">
              <a:spcAft>
                <a:spcPts val="1200"/>
              </a:spcAft>
              <a:defRPr/>
            </a:pPr>
            <a:r>
              <a:rPr lang="en-US" dirty="0">
                <a:ea typeface="Century Gothic" charset="0"/>
              </a:rPr>
              <a:t>An </a:t>
            </a:r>
            <a:r>
              <a:rPr lang="en-US" b="1" dirty="0">
                <a:ea typeface="Century Gothic" charset="0"/>
              </a:rPr>
              <a:t>inferior</a:t>
            </a:r>
            <a:r>
              <a:rPr lang="en-US" dirty="0">
                <a:ea typeface="Century Gothic" charset="0"/>
              </a:rPr>
              <a:t> </a:t>
            </a:r>
            <a:r>
              <a:rPr lang="en-US" b="1" dirty="0">
                <a:ea typeface="Century Gothic" charset="0"/>
              </a:rPr>
              <a:t>good:</a:t>
            </a:r>
            <a:r>
              <a:rPr lang="en-US" dirty="0">
                <a:ea typeface="Century Gothic" charset="0"/>
              </a:rPr>
              <a:t> Demand </a:t>
            </a:r>
            <a:r>
              <a:rPr lang="en-US" dirty="0">
                <a:solidFill>
                  <a:srgbClr val="FF0000"/>
                </a:solidFill>
                <a:ea typeface="Century Gothic" charset="0"/>
              </a:rPr>
              <a:t>decreases</a:t>
            </a:r>
            <a:r>
              <a:rPr lang="en-US" dirty="0">
                <a:ea typeface="Century Gothic" charset="0"/>
              </a:rPr>
              <a:t> when income increases.</a:t>
            </a:r>
          </a:p>
          <a:p>
            <a:pPr marL="406400" indent="-447675">
              <a:spcAft>
                <a:spcPts val="1200"/>
              </a:spcAft>
              <a:defRPr/>
            </a:pPr>
            <a:r>
              <a:rPr lang="en-US" b="1" dirty="0">
                <a:ea typeface="Century Gothic" charset="0"/>
              </a:rPr>
              <a:t>What happens to demand and the demand curve if income increases/decreases?</a:t>
            </a:r>
          </a:p>
          <a:p>
            <a:pPr marL="914400" lvl="1" indent="-447675">
              <a:spcAft>
                <a:spcPts val="1200"/>
              </a:spcAft>
              <a:defRPr/>
            </a:pPr>
            <a:r>
              <a:rPr lang="en-US" dirty="0">
                <a:ea typeface="Century Gothic" charset="0"/>
              </a:rPr>
              <a:t>Would you buy more or less frozen pizzas if your income increases?</a:t>
            </a:r>
          </a:p>
          <a:p>
            <a:pPr marL="914400" lvl="1" indent="-447675">
              <a:spcAft>
                <a:spcPts val="1200"/>
              </a:spcAft>
              <a:defRPr/>
            </a:pPr>
            <a:r>
              <a:rPr lang="en-US" dirty="0">
                <a:ea typeface="Century Gothic" charset="0"/>
              </a:rPr>
              <a:t>You lost your job. Now you reduce the number of smoothies you buy. What kind of good is it?</a:t>
            </a:r>
          </a:p>
        </p:txBody>
      </p:sp>
    </p:spTree>
    <p:extLst>
      <p:ext uri="{BB962C8B-B14F-4D97-AF65-F5344CB8AC3E}">
        <p14:creationId xmlns:p14="http://schemas.microsoft.com/office/powerpoint/2010/main" val="2509713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ea typeface="Century Gothic" charset="0"/>
              </a:rPr>
              <a:t>CHANGES IN TASTES</a:t>
            </a:r>
            <a:endParaRPr lang="en-US" dirty="0"/>
          </a:p>
        </p:txBody>
      </p:sp>
      <p:sp>
        <p:nvSpPr>
          <p:cNvPr id="7" name="Content Placeholder 6"/>
          <p:cNvSpPr>
            <a:spLocks noGrp="1"/>
          </p:cNvSpPr>
          <p:nvPr>
            <p:ph sz="quarter" idx="10"/>
          </p:nvPr>
        </p:nvSpPr>
        <p:spPr>
          <a:xfrm>
            <a:off x="117582" y="1943123"/>
            <a:ext cx="9804186" cy="2687869"/>
          </a:xfrm>
        </p:spPr>
        <p:txBody>
          <a:bodyPr>
            <a:normAutofit fontScale="85000" lnSpcReduction="20000"/>
          </a:bodyPr>
          <a:lstStyle/>
          <a:p>
            <a:pPr>
              <a:spcAft>
                <a:spcPts val="1200"/>
              </a:spcAft>
              <a:defRPr/>
            </a:pPr>
            <a:r>
              <a:rPr lang="en-US" dirty="0">
                <a:ea typeface="Century Gothic" charset="0"/>
              </a:rPr>
              <a:t>Tastes and preferences are subjective and vary among consumers.</a:t>
            </a:r>
          </a:p>
          <a:p>
            <a:pPr marL="923925" lvl="1">
              <a:spcAft>
                <a:spcPts val="1200"/>
              </a:spcAft>
              <a:defRPr/>
            </a:pPr>
            <a:r>
              <a:rPr lang="en-US" dirty="0">
                <a:ea typeface="Century Gothic" charset="0"/>
              </a:rPr>
              <a:t>Seasonal changes or fads have predictable effects on demand.</a:t>
            </a:r>
          </a:p>
          <a:p>
            <a:pPr marL="923925" lvl="1">
              <a:spcAft>
                <a:spcPts val="1200"/>
              </a:spcAft>
              <a:defRPr/>
            </a:pPr>
            <a:r>
              <a:rPr lang="en-US" dirty="0">
                <a:ea typeface="Century Gothic" charset="0"/>
              </a:rPr>
              <a:t>What happens to demand for boots in October?</a:t>
            </a:r>
          </a:p>
          <a:p>
            <a:pPr marL="923925" lvl="1">
              <a:spcAft>
                <a:spcPts val="1200"/>
              </a:spcAft>
              <a:defRPr/>
            </a:pPr>
            <a:r>
              <a:rPr lang="en-US" dirty="0">
                <a:ea typeface="Century Gothic" charset="0"/>
              </a:rPr>
              <a:t>You have been eating dark chocolate for a month now and are getting sick of it. You stop buying them and instead start buying milk chocolates. What happens to the demand curve for dark chocolates?</a:t>
            </a:r>
          </a:p>
        </p:txBody>
      </p:sp>
    </p:spTree>
    <p:extLst>
      <p:ext uri="{BB962C8B-B14F-4D97-AF65-F5344CB8AC3E}">
        <p14:creationId xmlns:p14="http://schemas.microsoft.com/office/powerpoint/2010/main" val="24256585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Century Gothic" charset="0"/>
              </a:rPr>
              <a:t>CHANGES IN EXPECTATIONS (1 of 2)</a:t>
            </a:r>
            <a:endParaRPr lang="en-US" dirty="0"/>
          </a:p>
        </p:txBody>
      </p:sp>
      <p:sp>
        <p:nvSpPr>
          <p:cNvPr id="6" name="Content Placeholder 5"/>
          <p:cNvSpPr>
            <a:spLocks noGrp="1"/>
          </p:cNvSpPr>
          <p:nvPr>
            <p:ph sz="quarter" idx="10"/>
          </p:nvPr>
        </p:nvSpPr>
        <p:spPr>
          <a:xfrm>
            <a:off x="117582" y="1933291"/>
            <a:ext cx="9804186" cy="3208979"/>
          </a:xfrm>
        </p:spPr>
        <p:txBody>
          <a:bodyPr>
            <a:normAutofit fontScale="92500" lnSpcReduction="20000"/>
          </a:bodyPr>
          <a:lstStyle/>
          <a:p>
            <a:pPr>
              <a:spcAft>
                <a:spcPts val="1200"/>
              </a:spcAft>
              <a:defRPr/>
            </a:pPr>
            <a:r>
              <a:rPr lang="en-US" dirty="0">
                <a:ea typeface="Century Gothic" charset="0"/>
              </a:rPr>
              <a:t>If consumers have a choice about the timing of a purchase, they buy according to </a:t>
            </a:r>
            <a:r>
              <a:rPr lang="en-US" b="1" dirty="0">
                <a:ea typeface="Century Gothic" charset="0"/>
              </a:rPr>
              <a:t>expectations.</a:t>
            </a:r>
          </a:p>
          <a:p>
            <a:pPr>
              <a:spcAft>
                <a:spcPts val="1200"/>
              </a:spcAft>
              <a:defRPr/>
            </a:pPr>
            <a:r>
              <a:rPr lang="en-US" dirty="0">
                <a:ea typeface="Century Gothic" charset="0"/>
              </a:rPr>
              <a:t>Buyers adjust current spending </a:t>
            </a:r>
            <a:r>
              <a:rPr lang="en-US" i="1" dirty="0">
                <a:ea typeface="Century Gothic" charset="0"/>
              </a:rPr>
              <a:t>in anticipation of the direction of future prices </a:t>
            </a:r>
            <a:r>
              <a:rPr lang="en-US" dirty="0">
                <a:ea typeface="Century Gothic" charset="0"/>
              </a:rPr>
              <a:t>in order to obtain the lowest possible price.</a:t>
            </a:r>
          </a:p>
          <a:p>
            <a:pPr marL="923925" lvl="2">
              <a:spcAft>
                <a:spcPts val="1200"/>
              </a:spcAft>
              <a:buFont typeface="Arial" panose="020B0604020202020204" pitchFamily="34" charset="0"/>
              <a:buChar char="–"/>
              <a:defRPr/>
            </a:pPr>
            <a:r>
              <a:rPr lang="en-US" sz="2600" dirty="0">
                <a:ea typeface="Century Gothic" charset="0"/>
              </a:rPr>
              <a:t>If prices for the newest Xbox consoles are expected to drop right before Christmas, what will happen to sales during November?</a:t>
            </a:r>
          </a:p>
          <a:p>
            <a:pPr marL="923925" lvl="2">
              <a:spcAft>
                <a:spcPts val="1200"/>
              </a:spcAft>
              <a:buFont typeface="Arial" panose="020B0604020202020204" pitchFamily="34" charset="0"/>
              <a:buChar char="–"/>
              <a:defRPr/>
            </a:pPr>
            <a:r>
              <a:rPr lang="en-US" sz="2600" dirty="0">
                <a:ea typeface="Century Gothic" charset="0"/>
              </a:rPr>
              <a:t>Why do people “wait” until the Black Friday sale to buy stuff?</a:t>
            </a:r>
          </a:p>
        </p:txBody>
      </p:sp>
    </p:spTree>
    <p:extLst>
      <p:ext uri="{BB962C8B-B14F-4D97-AF65-F5344CB8AC3E}">
        <p14:creationId xmlns:p14="http://schemas.microsoft.com/office/powerpoint/2010/main" val="35059696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lvl="0"/>
            <a:r>
              <a:rPr lang="en-US" dirty="0"/>
              <a:t>LEARN BY DOING: PRACTICE QUESTION 1</a:t>
            </a:r>
          </a:p>
        </p:txBody>
      </p:sp>
      <p:sp>
        <p:nvSpPr>
          <p:cNvPr id="7" name="Content Placeholder 6"/>
          <p:cNvSpPr>
            <a:spLocks noGrp="1"/>
          </p:cNvSpPr>
          <p:nvPr>
            <p:ph sz="quarter" idx="10"/>
          </p:nvPr>
        </p:nvSpPr>
        <p:spPr>
          <a:xfrm>
            <a:off x="117582" y="1933291"/>
            <a:ext cx="9804186" cy="2894347"/>
          </a:xfrm>
        </p:spPr>
        <p:txBody>
          <a:bodyPr>
            <a:normAutofit lnSpcReduction="10000"/>
          </a:bodyPr>
          <a:lstStyle/>
          <a:p>
            <a:pPr>
              <a:defRPr/>
            </a:pPr>
            <a:r>
              <a:rPr lang="en-US" dirty="0">
                <a:ea typeface="Century Gothic" charset="0"/>
              </a:rPr>
              <a:t>When the price of petroleum goes up, the demand for solar power ______, and the demand for cars ______. </a:t>
            </a:r>
          </a:p>
          <a:p>
            <a:pPr marL="914400" indent="-447675" eaLnBrk="1" hangingPunct="1">
              <a:buFont typeface="+mj-lt"/>
              <a:buAutoNum type="alphaLcParenR"/>
              <a:defRPr/>
            </a:pPr>
            <a:r>
              <a:rPr lang="en-US" sz="2600" dirty="0">
                <a:ea typeface="Century Gothic" charset="0"/>
              </a:rPr>
              <a:t>increases; increases</a:t>
            </a:r>
          </a:p>
          <a:p>
            <a:pPr marL="914400" indent="-447675" eaLnBrk="1" hangingPunct="1">
              <a:buFont typeface="+mj-lt"/>
              <a:buAutoNum type="alphaLcParenR"/>
              <a:defRPr/>
            </a:pPr>
            <a:r>
              <a:rPr lang="en-US" sz="2600" dirty="0">
                <a:ea typeface="Century Gothic" charset="0"/>
              </a:rPr>
              <a:t>increases; decreases</a:t>
            </a:r>
          </a:p>
          <a:p>
            <a:pPr marL="914400" indent="-447675" eaLnBrk="1" hangingPunct="1">
              <a:buFont typeface="+mj-lt"/>
              <a:buAutoNum type="alphaLcParenR"/>
              <a:defRPr/>
            </a:pPr>
            <a:r>
              <a:rPr lang="en-US" sz="2600" dirty="0">
                <a:ea typeface="Century Gothic" charset="0"/>
              </a:rPr>
              <a:t>decreases; increases</a:t>
            </a:r>
          </a:p>
          <a:p>
            <a:pPr marL="914400" indent="-447675" eaLnBrk="1" hangingPunct="1">
              <a:buFont typeface="+mj-lt"/>
              <a:buAutoNum type="alphaLcParenR"/>
              <a:defRPr/>
            </a:pPr>
            <a:r>
              <a:rPr lang="en-US" sz="2600" dirty="0">
                <a:ea typeface="Century Gothic" charset="0"/>
              </a:rPr>
              <a:t>decreases; decreases</a:t>
            </a:r>
          </a:p>
        </p:txBody>
      </p:sp>
    </p:spTree>
    <p:extLst>
      <p:ext uri="{BB962C8B-B14F-4D97-AF65-F5344CB8AC3E}">
        <p14:creationId xmlns:p14="http://schemas.microsoft.com/office/powerpoint/2010/main" val="25291506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pPr lvl="0"/>
            <a:r>
              <a:rPr lang="en-US" dirty="0"/>
              <a:t>LEARN BY DOING: PRACTICE QUESTION 1</a:t>
            </a:r>
            <a:br>
              <a:rPr lang="en-US" dirty="0"/>
            </a:br>
            <a:r>
              <a:rPr lang="en-US" dirty="0"/>
              <a:t>(Answer)</a:t>
            </a:r>
          </a:p>
        </p:txBody>
      </p:sp>
      <p:sp>
        <p:nvSpPr>
          <p:cNvPr id="7" name="Content Placeholder 6"/>
          <p:cNvSpPr>
            <a:spLocks noGrp="1"/>
          </p:cNvSpPr>
          <p:nvPr>
            <p:ph sz="quarter" idx="10"/>
          </p:nvPr>
        </p:nvSpPr>
        <p:spPr>
          <a:xfrm>
            <a:off x="117582" y="1933291"/>
            <a:ext cx="9804186" cy="2894347"/>
          </a:xfrm>
        </p:spPr>
        <p:txBody>
          <a:bodyPr>
            <a:normAutofit lnSpcReduction="10000"/>
          </a:bodyPr>
          <a:lstStyle/>
          <a:p>
            <a:pPr>
              <a:defRPr/>
            </a:pPr>
            <a:r>
              <a:rPr lang="en-US" dirty="0">
                <a:ea typeface="Century Gothic" charset="0"/>
              </a:rPr>
              <a:t>When the price of petroleum goes up, the demand for solar power ______, and the demand for cars ______. </a:t>
            </a:r>
          </a:p>
          <a:p>
            <a:pPr marL="914400" indent="-447675" eaLnBrk="1" hangingPunct="1">
              <a:buFont typeface="+mj-lt"/>
              <a:buAutoNum type="alphaLcParenR"/>
              <a:defRPr/>
            </a:pPr>
            <a:r>
              <a:rPr lang="en-US" sz="2600" dirty="0">
                <a:ea typeface="Century Gothic" charset="0"/>
              </a:rPr>
              <a:t>increases; increases</a:t>
            </a:r>
          </a:p>
          <a:p>
            <a:pPr marL="914400" indent="-447675" eaLnBrk="1" hangingPunct="1">
              <a:buFont typeface="+mj-lt"/>
              <a:buAutoNum type="alphaLcParenR"/>
              <a:defRPr/>
            </a:pPr>
            <a:r>
              <a:rPr lang="en-US" sz="2600" b="1" dirty="0">
                <a:ea typeface="Century Gothic" charset="0"/>
              </a:rPr>
              <a:t>increases; decreases (correct answer)</a:t>
            </a:r>
          </a:p>
          <a:p>
            <a:pPr marL="914400" indent="-447675" eaLnBrk="1" hangingPunct="1">
              <a:buFont typeface="+mj-lt"/>
              <a:buAutoNum type="alphaLcParenR"/>
              <a:defRPr/>
            </a:pPr>
            <a:r>
              <a:rPr lang="en-US" sz="2600" dirty="0">
                <a:ea typeface="Century Gothic" charset="0"/>
              </a:rPr>
              <a:t>decreases; increases</a:t>
            </a:r>
          </a:p>
          <a:p>
            <a:pPr marL="914400" indent="-447675" eaLnBrk="1" hangingPunct="1">
              <a:buFont typeface="+mj-lt"/>
              <a:buAutoNum type="alphaLcParenR"/>
              <a:defRPr/>
            </a:pPr>
            <a:r>
              <a:rPr lang="en-US" sz="2600" dirty="0">
                <a:ea typeface="Century Gothic" charset="0"/>
              </a:rPr>
              <a:t>decreases; decreases</a:t>
            </a:r>
          </a:p>
        </p:txBody>
      </p:sp>
    </p:spTree>
    <p:extLst>
      <p:ext uri="{BB962C8B-B14F-4D97-AF65-F5344CB8AC3E}">
        <p14:creationId xmlns:p14="http://schemas.microsoft.com/office/powerpoint/2010/main" val="30620035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CHANGES IN THE NUMBER OF CONSUMERS </a:t>
            </a:r>
          </a:p>
        </p:txBody>
      </p:sp>
      <p:sp>
        <p:nvSpPr>
          <p:cNvPr id="7" name="Content Placeholder 6"/>
          <p:cNvSpPr>
            <a:spLocks noGrp="1"/>
          </p:cNvSpPr>
          <p:nvPr>
            <p:ph sz="quarter" idx="10"/>
          </p:nvPr>
        </p:nvSpPr>
        <p:spPr/>
        <p:txBody>
          <a:bodyPr/>
          <a:lstStyle/>
          <a:p>
            <a:r>
              <a:rPr lang="en-US" dirty="0"/>
              <a:t>As the </a:t>
            </a:r>
            <a:r>
              <a:rPr lang="en-US" i="1" dirty="0"/>
              <a:t>population</a:t>
            </a:r>
            <a:r>
              <a:rPr lang="en-US" dirty="0"/>
              <a:t> of an economy changes, the </a:t>
            </a:r>
            <a:r>
              <a:rPr lang="en-US" i="1" dirty="0"/>
              <a:t>number of buyers</a:t>
            </a:r>
            <a:r>
              <a:rPr lang="en-US" dirty="0"/>
              <a:t> of a particular good also changes, thereby changing its demand.</a:t>
            </a:r>
          </a:p>
          <a:p>
            <a:pPr lvl="1"/>
            <a:r>
              <a:rPr lang="en-US" dirty="0"/>
              <a:t>What happens to the demand for diapers in Russia as birth rates drop?</a:t>
            </a:r>
          </a:p>
        </p:txBody>
      </p:sp>
    </p:spTree>
    <p:extLst>
      <p:ext uri="{BB962C8B-B14F-4D97-AF65-F5344CB8AC3E}">
        <p14:creationId xmlns:p14="http://schemas.microsoft.com/office/powerpoint/2010/main" val="31817253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lvl="0"/>
            <a:r>
              <a:rPr lang="en-US" dirty="0"/>
              <a:t>LEARN BY DOING: PRACTICE QUESTION 2</a:t>
            </a:r>
          </a:p>
        </p:txBody>
      </p:sp>
      <p:sp>
        <p:nvSpPr>
          <p:cNvPr id="7" name="Content Placeholder 6"/>
          <p:cNvSpPr>
            <a:spLocks noGrp="1"/>
          </p:cNvSpPr>
          <p:nvPr>
            <p:ph sz="quarter" idx="10"/>
          </p:nvPr>
        </p:nvSpPr>
        <p:spPr>
          <a:xfrm>
            <a:off x="117582" y="1933291"/>
            <a:ext cx="9804186" cy="4595328"/>
          </a:xfrm>
        </p:spPr>
        <p:txBody>
          <a:bodyPr>
            <a:noAutofit/>
          </a:bodyPr>
          <a:lstStyle/>
          <a:p>
            <a:pPr>
              <a:defRPr/>
            </a:pPr>
            <a:r>
              <a:rPr lang="en-US" sz="2600" dirty="0">
                <a:ea typeface="Century Gothic" charset="0"/>
              </a:rPr>
              <a:t>Which of the following will cause an increase in the demand for autos?</a:t>
            </a:r>
          </a:p>
          <a:p>
            <a:pPr marL="914400" lvl="1" indent="-447675">
              <a:buFont typeface="+mj-lt"/>
              <a:buAutoNum type="alphaLcParenR"/>
              <a:defRPr/>
            </a:pPr>
            <a:r>
              <a:rPr lang="en-US" dirty="0">
                <a:ea typeface="Century Gothic" charset="0"/>
              </a:rPr>
              <a:t>Price of car tires increases because of a Malaysian rubber shortage.</a:t>
            </a:r>
          </a:p>
          <a:p>
            <a:pPr marL="914400" lvl="1" indent="-447675">
              <a:buFont typeface="+mj-lt"/>
              <a:buAutoNum type="alphaLcParenR"/>
              <a:defRPr/>
            </a:pPr>
            <a:r>
              <a:rPr lang="en-US" dirty="0">
                <a:ea typeface="Century Gothic" charset="0"/>
              </a:rPr>
              <a:t>Concrete steel reinforcing rods are replaced by aluminum along the Atlantic coast to prevent rusting.</a:t>
            </a:r>
          </a:p>
          <a:p>
            <a:pPr marL="914400" lvl="1" indent="-447675">
              <a:buFont typeface="+mj-lt"/>
              <a:buAutoNum type="alphaLcParenR"/>
              <a:defRPr/>
            </a:pPr>
            <a:r>
              <a:rPr lang="en-US" dirty="0">
                <a:ea typeface="Century Gothic" charset="0"/>
              </a:rPr>
              <a:t>Gasoline prices drop by 50% when OPEC nations increase production.</a:t>
            </a:r>
          </a:p>
          <a:p>
            <a:pPr marL="914400" lvl="1" indent="-447675">
              <a:buFont typeface="+mj-lt"/>
              <a:buAutoNum type="alphaLcParenR"/>
              <a:defRPr/>
            </a:pPr>
            <a:r>
              <a:rPr lang="en-US" dirty="0">
                <a:ea typeface="Century Gothic" charset="0"/>
              </a:rPr>
              <a:t>McDonald’s increases its hamburger production in response to consumer trends.</a:t>
            </a:r>
          </a:p>
        </p:txBody>
      </p:sp>
    </p:spTree>
    <p:extLst>
      <p:ext uri="{BB962C8B-B14F-4D97-AF65-F5344CB8AC3E}">
        <p14:creationId xmlns:p14="http://schemas.microsoft.com/office/powerpoint/2010/main" val="41333436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pPr lvl="0"/>
            <a:r>
              <a:rPr lang="en-US" dirty="0"/>
              <a:t>LEARN BY DOING: PRACTICE QUESTION 2</a:t>
            </a:r>
            <a:br>
              <a:rPr lang="en-US" dirty="0"/>
            </a:br>
            <a:r>
              <a:rPr lang="en-US" dirty="0"/>
              <a:t>(Answer)</a:t>
            </a:r>
          </a:p>
        </p:txBody>
      </p:sp>
      <p:sp>
        <p:nvSpPr>
          <p:cNvPr id="7" name="Content Placeholder 6"/>
          <p:cNvSpPr>
            <a:spLocks noGrp="1"/>
          </p:cNvSpPr>
          <p:nvPr>
            <p:ph sz="quarter" idx="10"/>
          </p:nvPr>
        </p:nvSpPr>
        <p:spPr>
          <a:xfrm>
            <a:off x="117582" y="1933291"/>
            <a:ext cx="9804186" cy="5183126"/>
          </a:xfrm>
        </p:spPr>
        <p:txBody>
          <a:bodyPr>
            <a:noAutofit/>
          </a:bodyPr>
          <a:lstStyle/>
          <a:p>
            <a:pPr>
              <a:defRPr/>
            </a:pPr>
            <a:r>
              <a:rPr lang="en-US" sz="2600" dirty="0">
                <a:ea typeface="Century Gothic" charset="0"/>
              </a:rPr>
              <a:t>Which of the following will cause an increase in the demand for autos?</a:t>
            </a:r>
          </a:p>
          <a:p>
            <a:pPr marL="914400" lvl="1" indent="-447675">
              <a:buFont typeface="+mj-lt"/>
              <a:buAutoNum type="alphaLcParenR"/>
              <a:defRPr/>
            </a:pPr>
            <a:r>
              <a:rPr lang="en-US" dirty="0">
                <a:ea typeface="Century Gothic" charset="0"/>
              </a:rPr>
              <a:t>Price of car tires increases because of a Malaysian rubber shortage.</a:t>
            </a:r>
          </a:p>
          <a:p>
            <a:pPr marL="914400" lvl="1" indent="-447675">
              <a:buFont typeface="+mj-lt"/>
              <a:buAutoNum type="alphaLcParenR"/>
              <a:defRPr/>
            </a:pPr>
            <a:r>
              <a:rPr lang="en-US" dirty="0">
                <a:ea typeface="Century Gothic" charset="0"/>
              </a:rPr>
              <a:t>Concrete steel reinforcing rods are replaced by aluminum along the Atlantic coast to prevent rusting.</a:t>
            </a:r>
          </a:p>
          <a:p>
            <a:pPr marL="914400" lvl="1" indent="-447675">
              <a:buFont typeface="+mj-lt"/>
              <a:buAutoNum type="alphaLcParenR"/>
              <a:defRPr/>
            </a:pPr>
            <a:r>
              <a:rPr lang="en-US" b="1" dirty="0">
                <a:ea typeface="Century Gothic" charset="0"/>
              </a:rPr>
              <a:t>Gasoline prices drop by 50% when OPEC nations increase production.</a:t>
            </a:r>
          </a:p>
          <a:p>
            <a:pPr marL="914400" lvl="1" indent="-447675">
              <a:buFont typeface="+mj-lt"/>
              <a:buAutoNum type="alphaLcParenR"/>
              <a:defRPr/>
            </a:pPr>
            <a:r>
              <a:rPr lang="en-US" dirty="0">
                <a:ea typeface="Century Gothic" charset="0"/>
              </a:rPr>
              <a:t>McDonald’s increases its hamburger production in response to consumer trends.</a:t>
            </a:r>
          </a:p>
        </p:txBody>
      </p:sp>
    </p:spTree>
    <p:extLst>
      <p:ext uri="{BB962C8B-B14F-4D97-AF65-F5344CB8AC3E}">
        <p14:creationId xmlns:p14="http://schemas.microsoft.com/office/powerpoint/2010/main" val="436690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YOU WILL LEARN IN THIS CHAPTER</a:t>
            </a:r>
          </a:p>
        </p:txBody>
      </p:sp>
      <p:sp>
        <p:nvSpPr>
          <p:cNvPr id="24" name="Content Placeholder 2"/>
          <p:cNvSpPr>
            <a:spLocks noGrp="1"/>
          </p:cNvSpPr>
          <p:nvPr>
            <p:ph sz="quarter" idx="10"/>
          </p:nvPr>
        </p:nvSpPr>
        <p:spPr>
          <a:xfrm>
            <a:off x="117582" y="1943123"/>
            <a:ext cx="9804186" cy="2815689"/>
          </a:xfrm>
        </p:spPr>
        <p:txBody>
          <a:bodyPr>
            <a:normAutofit fontScale="92500" lnSpcReduction="10000"/>
          </a:bodyPr>
          <a:lstStyle/>
          <a:p>
            <a:pPr marL="466725" indent="-466725">
              <a:spcAft>
                <a:spcPts val="600"/>
              </a:spcAft>
              <a:buFont typeface="+mj-lt"/>
              <a:buAutoNum type="arabicPeriod"/>
            </a:pPr>
            <a:r>
              <a:rPr lang="en-US" dirty="0">
                <a:ea typeface="Century Gothic" charset="0"/>
              </a:rPr>
              <a:t>What is a competitive market?</a:t>
            </a:r>
          </a:p>
          <a:p>
            <a:pPr marL="466725" indent="-466725">
              <a:spcAft>
                <a:spcPts val="600"/>
              </a:spcAft>
              <a:buFont typeface="+mj-lt"/>
              <a:buAutoNum type="arabicPeriod"/>
            </a:pPr>
            <a:r>
              <a:rPr lang="en-US" dirty="0">
                <a:ea typeface="Century Gothic" charset="0"/>
              </a:rPr>
              <a:t>What are supply and demand curves?</a:t>
            </a:r>
          </a:p>
          <a:p>
            <a:pPr marL="466725" indent="-466725">
              <a:spcAft>
                <a:spcPts val="600"/>
              </a:spcAft>
              <a:buFont typeface="+mj-lt"/>
              <a:buAutoNum type="arabicPeriod"/>
            </a:pPr>
            <a:r>
              <a:rPr lang="en-US" dirty="0">
                <a:ea typeface="Century Gothic" charset="0"/>
              </a:rPr>
              <a:t>How do supply and demand curves lead to an equilibrium price and equilibrium quantity in the market?</a:t>
            </a:r>
          </a:p>
          <a:p>
            <a:pPr marL="466725" indent="-466725">
              <a:spcAft>
                <a:spcPts val="600"/>
              </a:spcAft>
              <a:buFont typeface="+mj-lt"/>
              <a:buAutoNum type="arabicPeriod"/>
            </a:pPr>
            <a:r>
              <a:rPr lang="en-US" dirty="0">
                <a:ea typeface="Century Gothic" charset="0"/>
              </a:rPr>
              <a:t>What are shortages and surpluses and why do price movements eliminate them?</a:t>
            </a:r>
          </a:p>
        </p:txBody>
      </p:sp>
    </p:spTree>
    <p:extLst>
      <p:ext uri="{BB962C8B-B14F-4D97-AF65-F5344CB8AC3E}">
        <p14:creationId xmlns:p14="http://schemas.microsoft.com/office/powerpoint/2010/main" val="27657070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pPr lvl="0"/>
            <a:r>
              <a:rPr lang="en-US" dirty="0"/>
              <a:t>LEARN BY DOING: PRACTICE QUESTION</a:t>
            </a:r>
          </a:p>
        </p:txBody>
      </p:sp>
      <p:sp>
        <p:nvSpPr>
          <p:cNvPr id="7" name="Content Placeholder 6"/>
          <p:cNvSpPr>
            <a:spLocks noGrp="1"/>
          </p:cNvSpPr>
          <p:nvPr>
            <p:ph sz="quarter" idx="10"/>
          </p:nvPr>
        </p:nvSpPr>
        <p:spPr>
          <a:xfrm>
            <a:off x="0" y="1294637"/>
            <a:ext cx="9804186" cy="4919350"/>
          </a:xfrm>
        </p:spPr>
        <p:txBody>
          <a:bodyPr>
            <a:noAutofit/>
          </a:bodyPr>
          <a:lstStyle/>
          <a:p>
            <a:r>
              <a:rPr lang="en-US" dirty="0">
                <a:effectLst/>
              </a:rPr>
              <a:t>Andrew, a college student, loves drinking coffee late at night to study for exams. Having no income, he is used to buying cheap, bad-tasting coffee, such as </a:t>
            </a:r>
            <a:r>
              <a:rPr lang="en-US" dirty="0" err="1">
                <a:effectLst/>
              </a:rPr>
              <a:t>Beanlightened</a:t>
            </a:r>
            <a:r>
              <a:rPr lang="en-US" dirty="0">
                <a:effectLst/>
              </a:rPr>
              <a:t>, that he needs to grind and brew himself. The coffee tastes putrid but, with enough cream and sugar, Andrew is able to tolerate it. Occasionally, he does go out to Starbucks when he has spare money.</a:t>
            </a:r>
          </a:p>
          <a:p>
            <a:r>
              <a:rPr lang="en-US" dirty="0">
                <a:effectLst/>
              </a:rPr>
              <a:t>After graduation, Andrew gets a job working at a database firm as a programmer. His income is now a healthy $75,000 a year, and he decides he has had enough bad-tasting coffee. He ends up buying coffee daily from Starbucks, even though it costs significantly more than </a:t>
            </a:r>
            <a:r>
              <a:rPr lang="en-US" dirty="0" err="1">
                <a:effectLst/>
              </a:rPr>
              <a:t>Beanlightened</a:t>
            </a:r>
            <a:r>
              <a:rPr lang="en-US" dirty="0">
                <a:effectLst/>
              </a:rPr>
              <a:t>.</a:t>
            </a:r>
          </a:p>
          <a:p>
            <a:r>
              <a:rPr lang="en-US" dirty="0"/>
              <a:t>What is happening to Andrew’s demand curve for coffee?</a:t>
            </a:r>
            <a:endParaRPr lang="en-US" dirty="0">
              <a:effectLst/>
            </a:endParaRPr>
          </a:p>
        </p:txBody>
      </p:sp>
    </p:spTree>
    <p:extLst>
      <p:ext uri="{BB962C8B-B14F-4D97-AF65-F5344CB8AC3E}">
        <p14:creationId xmlns:p14="http://schemas.microsoft.com/office/powerpoint/2010/main" val="27413644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ea typeface="Century Gothic" charset="0"/>
              </a:rPr>
              <a:t>INDIVIDUAL DEMAND CURVES AND THE MARKET DEMAND CURVE</a:t>
            </a:r>
            <a:endParaRPr lang="en-US" dirty="0"/>
          </a:p>
        </p:txBody>
      </p:sp>
      <p:pic>
        <p:nvPicPr>
          <p:cNvPr id="3" name="Picture 2" descr="Line graphs of Price of natural gas (per BTU) versus Quantity of natural gas (BTUs), showing three straight lines that slant downward with different slopes. The line D-sub-Gonzalez on the graph titled &quot;The Gonzalez Family's Individual Demand Curve&quot; has a moderate slope, and it passes through the point representing 30 BTUs and $5.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483" y="2213723"/>
            <a:ext cx="3510872" cy="3629642"/>
          </a:xfrm>
          <a:prstGeom prst="rect">
            <a:avLst/>
          </a:prstGeom>
        </p:spPr>
      </p:pic>
      <p:pic>
        <p:nvPicPr>
          <p:cNvPr id="4" name="Picture 3" descr="The line D-sub-Murray on the graph titled &quot;The Murray Family's Individual Demand Curve&quot; has a steeper slope, and it passes through the point representing 20 BTUs and $5.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7020" y="2213722"/>
            <a:ext cx="3444360" cy="3629644"/>
          </a:xfrm>
          <a:prstGeom prst="rect">
            <a:avLst/>
          </a:prstGeom>
        </p:spPr>
      </p:pic>
      <p:pic>
        <p:nvPicPr>
          <p:cNvPr id="5" name="Picture 4" descr="The line D-sub-Market on the graph titled &quot;Market Demand Curve&quot; has a less steep slope than the other two, and it passes through the point representing 50 BTUs and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97674" y="2380002"/>
            <a:ext cx="2917016" cy="3463363"/>
          </a:xfrm>
          <a:prstGeom prst="rect">
            <a:avLst/>
          </a:prstGeom>
        </p:spPr>
      </p:pic>
      <p:sp>
        <p:nvSpPr>
          <p:cNvPr id="8" name="Content Placeholder 7"/>
          <p:cNvSpPr>
            <a:spLocks noGrp="1"/>
          </p:cNvSpPr>
          <p:nvPr>
            <p:ph sz="quarter" idx="10"/>
          </p:nvPr>
        </p:nvSpPr>
        <p:spPr>
          <a:xfrm>
            <a:off x="139437" y="6308820"/>
            <a:ext cx="9804186" cy="999460"/>
          </a:xfrm>
        </p:spPr>
        <p:txBody>
          <a:bodyPr/>
          <a:lstStyle/>
          <a:p>
            <a:r>
              <a:rPr lang="en-US" dirty="0">
                <a:ea typeface="Century Gothic" charset="0"/>
              </a:rPr>
              <a:t>The market demand curve is the horizontal sum of the individual demand curves of all consumers.</a:t>
            </a:r>
          </a:p>
        </p:txBody>
      </p:sp>
    </p:spTree>
    <p:extLst>
      <p:ext uri="{BB962C8B-B14F-4D97-AF65-F5344CB8AC3E}">
        <p14:creationId xmlns:p14="http://schemas.microsoft.com/office/powerpoint/2010/main" val="1190053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ea typeface="Century Gothic" charset="0"/>
              </a:rPr>
              <a:t>SUPPLY</a:t>
            </a:r>
            <a:endParaRPr lang="en-US" dirty="0"/>
          </a:p>
        </p:txBody>
      </p:sp>
      <p:sp>
        <p:nvSpPr>
          <p:cNvPr id="7" name="Content Placeholder 6"/>
          <p:cNvSpPr>
            <a:spLocks noGrp="1"/>
          </p:cNvSpPr>
          <p:nvPr>
            <p:ph sz="quarter" idx="10"/>
          </p:nvPr>
        </p:nvSpPr>
        <p:spPr>
          <a:xfrm>
            <a:off x="117582" y="1933292"/>
            <a:ext cx="9804186" cy="3533230"/>
          </a:xfrm>
        </p:spPr>
        <p:txBody>
          <a:bodyPr>
            <a:normAutofit/>
          </a:bodyPr>
          <a:lstStyle/>
          <a:p>
            <a:pPr>
              <a:defRPr/>
            </a:pPr>
            <a:r>
              <a:rPr lang="en-US" dirty="0">
                <a:ea typeface="Century Gothic" charset="0"/>
              </a:rPr>
              <a:t>Supply represents the behavior of sellers.</a:t>
            </a:r>
          </a:p>
          <a:p>
            <a:pPr>
              <a:defRPr/>
            </a:pPr>
            <a:r>
              <a:rPr lang="en-US" dirty="0">
                <a:ea typeface="Century Gothic" charset="0"/>
              </a:rPr>
              <a:t>A </a:t>
            </a:r>
            <a:r>
              <a:rPr lang="en-US" b="1" dirty="0">
                <a:ea typeface="Century Gothic" charset="0"/>
              </a:rPr>
              <a:t>supply schedule </a:t>
            </a:r>
            <a:r>
              <a:rPr lang="en-US" dirty="0">
                <a:ea typeface="Century Gothic" charset="0"/>
              </a:rPr>
              <a:t>shows how much of a good or service would be supplied at different prices. </a:t>
            </a:r>
          </a:p>
          <a:p>
            <a:pPr>
              <a:defRPr/>
            </a:pPr>
            <a:r>
              <a:rPr lang="en-US" dirty="0">
                <a:ea typeface="Century Gothic" charset="0"/>
              </a:rPr>
              <a:t>A </a:t>
            </a:r>
            <a:r>
              <a:rPr lang="en-US" b="1" dirty="0">
                <a:ea typeface="Century Gothic" charset="0"/>
              </a:rPr>
              <a:t>supply curve </a:t>
            </a:r>
            <a:r>
              <a:rPr lang="en-US" dirty="0">
                <a:ea typeface="Century Gothic" charset="0"/>
              </a:rPr>
              <a:t>shows the quantity supplied at various prices.</a:t>
            </a:r>
          </a:p>
          <a:p>
            <a:pPr>
              <a:defRPr/>
            </a:pPr>
            <a:r>
              <a:rPr lang="en-US" dirty="0">
                <a:ea typeface="Century Gothic" charset="0"/>
              </a:rPr>
              <a:t>The </a:t>
            </a:r>
            <a:r>
              <a:rPr lang="en-US" b="1" dirty="0">
                <a:ea typeface="Century Gothic" charset="0"/>
              </a:rPr>
              <a:t>quantity</a:t>
            </a:r>
            <a:r>
              <a:rPr lang="en-US" dirty="0">
                <a:ea typeface="Century Gothic" charset="0"/>
              </a:rPr>
              <a:t> </a:t>
            </a:r>
            <a:r>
              <a:rPr lang="en-US" b="1" dirty="0">
                <a:ea typeface="Century Gothic" charset="0"/>
              </a:rPr>
              <a:t>supplied</a:t>
            </a:r>
            <a:r>
              <a:rPr lang="en-US" dirty="0">
                <a:ea typeface="Century Gothic" charset="0"/>
              </a:rPr>
              <a:t> is the quantity that producers are willing and able to sell at a particular price.</a:t>
            </a:r>
          </a:p>
        </p:txBody>
      </p:sp>
    </p:spTree>
    <p:extLst>
      <p:ext uri="{BB962C8B-B14F-4D97-AF65-F5344CB8AC3E}">
        <p14:creationId xmlns:p14="http://schemas.microsoft.com/office/powerpoint/2010/main" val="9979672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ea typeface="Century Gothic" charset="0"/>
              </a:rPr>
              <a:t>THE SUPPLY SCHEDULE AND THE SUPPLY CURVE</a:t>
            </a:r>
            <a:endParaRPr lang="en-US" dirty="0"/>
          </a:p>
        </p:txBody>
      </p:sp>
      <p:pic>
        <p:nvPicPr>
          <p:cNvPr id="2" name="Picture 1" descr="Line graph of Price of natural gas (per BTU) versus Quantity of natural gas (trillions of BTUs), showing a rising curve that is concave upward. Seven points on the curve represent values in the attached table.&#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428" y="2124407"/>
            <a:ext cx="6896555" cy="4144279"/>
          </a:xfrm>
          <a:prstGeom prst="rect">
            <a:avLst/>
          </a:prstGeom>
        </p:spPr>
      </p:pic>
      <p:pic>
        <p:nvPicPr>
          <p:cNvPr id="8" name="Picture 7" descr="The values of the seven points plotted on the curve are tabulated in the attachment, Figure 3-6, page 7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428" y="2124407"/>
            <a:ext cx="6896555" cy="4144279"/>
          </a:xfrm>
          <a:prstGeom prst="rect">
            <a:avLst/>
          </a:prstGeom>
        </p:spPr>
      </p:pic>
      <p:pic>
        <p:nvPicPr>
          <p:cNvPr id="9" name="Picture 8" descr="The curve is the Supply curve, S, and it is also labeled &quot;As price rises, the quantity supplied rises.&quot;&#10;&#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3428" y="2124407"/>
            <a:ext cx="6896555" cy="4144279"/>
          </a:xfrm>
          <a:prstGeom prst="rect">
            <a:avLst/>
          </a:prstGeom>
        </p:spPr>
      </p:pic>
    </p:spTree>
    <p:extLst>
      <p:ext uri="{BB962C8B-B14F-4D97-AF65-F5344CB8AC3E}">
        <p14:creationId xmlns:p14="http://schemas.microsoft.com/office/powerpoint/2010/main" val="1743926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8"/>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ea typeface="Century Gothic" charset="0"/>
              </a:rPr>
              <a:t>SHIFTS OF THE SUPPLY CURVE PART 1</a:t>
            </a:r>
            <a:endParaRPr lang="en-US" dirty="0"/>
          </a:p>
        </p:txBody>
      </p:sp>
      <p:pic>
        <p:nvPicPr>
          <p:cNvPr id="7" name="Picture 6" descr="Line graph of Price of natural gas (per BTU) versus Quantity of natural gas (trillions of BTUs). The supply curve from Figure 3-6 is shown. The curve, S-sub-1,  is labeled &quot;Supply curve before new technology.&#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1367" y="2417431"/>
            <a:ext cx="6485268" cy="3060000"/>
          </a:xfrm>
          <a:prstGeom prst="rect">
            <a:avLst/>
          </a:prstGeom>
        </p:spPr>
      </p:pic>
      <p:pic>
        <p:nvPicPr>
          <p:cNvPr id="8" name="Picture 7" descr="A new supply curve, shifted to the right of S-sub-1, is shown. The curve to the right, S-sub-2, is labeled &quot;Supply curve after new technology.&quot; Points are tabulated in attachment for Figure 3-7, page 7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1367" y="2417434"/>
            <a:ext cx="6485268" cy="3060000"/>
          </a:xfrm>
          <a:prstGeom prst="rect">
            <a:avLst/>
          </a:prstGeom>
        </p:spPr>
      </p:pic>
    </p:spTree>
    <p:extLst>
      <p:ext uri="{BB962C8B-B14F-4D97-AF65-F5344CB8AC3E}">
        <p14:creationId xmlns:p14="http://schemas.microsoft.com/office/powerpoint/2010/main" val="155438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ea typeface="Century Gothic" charset="0"/>
              </a:rPr>
              <a:t>MOVEMENT ALONG THE SUPPLY CURVE VERSUS SHIFT OF THE SUPPLY CURVE</a:t>
            </a:r>
            <a:endParaRPr lang="en-US" dirty="0"/>
          </a:p>
        </p:txBody>
      </p:sp>
      <p:pic>
        <p:nvPicPr>
          <p:cNvPr id="14" name="Picture 13" descr="Line graph of Price of natural gas (per BTU) versus Quantity of natural gas (trillions of BTUs). The supply curve S subscript 1 is shown as in Figure 3-7, and has a point, A, depicted on it. A occurs at a quantity of 10 trillion and a price of 3 dollar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3802" y="2372241"/>
            <a:ext cx="4295102" cy="3647951"/>
          </a:xfrm>
          <a:prstGeom prst="rect">
            <a:avLst/>
          </a:prstGeom>
        </p:spPr>
      </p:pic>
      <p:pic>
        <p:nvPicPr>
          <p:cNvPr id="15" name="Picture 14" descr=" Points A and B are labeled on curve S-sub-1.  An arrow rising along curve S-sub-1 connects point A to point B, and it is labeled &quot;&quot;A movement along the supply curve . . . &quot;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3802" y="2372241"/>
            <a:ext cx="4295102" cy="3647951"/>
          </a:xfrm>
          <a:prstGeom prst="rect">
            <a:avLst/>
          </a:prstGeom>
        </p:spPr>
      </p:pic>
      <p:pic>
        <p:nvPicPr>
          <p:cNvPr id="16" name="Picture 15" descr="A second supply curve labeled, S subscript 2, shows a shift of the supply curve to the right. "/>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73802" y="2372241"/>
            <a:ext cx="4295102" cy="3647951"/>
          </a:xfrm>
          <a:prstGeom prst="rect">
            <a:avLst/>
          </a:prstGeom>
        </p:spPr>
      </p:pic>
      <p:pic>
        <p:nvPicPr>
          <p:cNvPr id="17" name="Picture 16" descr="Point C is shown on S-sub-2, at a quantity of 12 trillion and a price of 3 dollars. A horizontal arrow points from point A to point C, and it is labeled,  &quot;. . is not the same thing as a shift of the supply curve.&quo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73802" y="2372241"/>
            <a:ext cx="4295102" cy="3647951"/>
          </a:xfrm>
          <a:prstGeom prst="rect">
            <a:avLst/>
          </a:prstGeom>
        </p:spPr>
      </p:pic>
      <p:sp>
        <p:nvSpPr>
          <p:cNvPr id="2" name="Rectangle 1">
            <a:extLst>
              <a:ext uri="{FF2B5EF4-FFF2-40B4-BE49-F238E27FC236}">
                <a16:creationId xmlns:a16="http://schemas.microsoft.com/office/drawing/2014/main" id="{A3533161-B5A2-40E1-8D16-6B2E182F7F4A}"/>
              </a:ext>
            </a:extLst>
          </p:cNvPr>
          <p:cNvSpPr/>
          <p:nvPr/>
        </p:nvSpPr>
        <p:spPr>
          <a:xfrm>
            <a:off x="275303" y="6309666"/>
            <a:ext cx="9635612" cy="830997"/>
          </a:xfrm>
          <a:prstGeom prst="rect">
            <a:avLst/>
          </a:prstGeom>
        </p:spPr>
        <p:txBody>
          <a:bodyPr wrap="square">
            <a:spAutoFit/>
          </a:bodyPr>
          <a:lstStyle/>
          <a:p>
            <a:r>
              <a:rPr lang="en-US" sz="2400" dirty="0">
                <a:ea typeface="Century Gothic" charset="0"/>
              </a:rPr>
              <a:t>A rightward shift of the supply curve means an increase in supply.</a:t>
            </a:r>
          </a:p>
          <a:p>
            <a:r>
              <a:rPr lang="en-US" sz="2400" dirty="0">
                <a:ea typeface="Century Gothic" charset="0"/>
              </a:rPr>
              <a:t>A leftward shift of the supply curve means a decrease in supply.</a:t>
            </a:r>
            <a:endParaRPr lang="en-CA" sz="2400" dirty="0"/>
          </a:p>
        </p:txBody>
      </p:sp>
    </p:spTree>
    <p:extLst>
      <p:ext uri="{BB962C8B-B14F-4D97-AF65-F5344CB8AC3E}">
        <p14:creationId xmlns:p14="http://schemas.microsoft.com/office/powerpoint/2010/main" val="1390065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4"/>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15"/>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6"/>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15" y="732099"/>
            <a:ext cx="9996324" cy="987115"/>
          </a:xfrm>
        </p:spPr>
        <p:txBody>
          <a:bodyPr>
            <a:normAutofit fontScale="90000"/>
          </a:bodyPr>
          <a:lstStyle/>
          <a:p>
            <a:r>
              <a:rPr lang="en-US" dirty="0">
                <a:ea typeface="Century Gothic" charset="0"/>
              </a:rPr>
              <a:t>UNDERSTANDING SHIFTS OF THE SUPPLY CURVE</a:t>
            </a:r>
            <a:endParaRPr lang="en-US" dirty="0"/>
          </a:p>
        </p:txBody>
      </p:sp>
      <p:sp>
        <p:nvSpPr>
          <p:cNvPr id="3" name="Content Placeholder 2"/>
          <p:cNvSpPr>
            <a:spLocks noGrp="1"/>
          </p:cNvSpPr>
          <p:nvPr>
            <p:ph sz="quarter" idx="10"/>
          </p:nvPr>
        </p:nvSpPr>
        <p:spPr>
          <a:xfrm>
            <a:off x="117582" y="1933292"/>
            <a:ext cx="9804186" cy="3612102"/>
          </a:xfrm>
        </p:spPr>
        <p:txBody>
          <a:bodyPr>
            <a:normAutofit/>
          </a:bodyPr>
          <a:lstStyle/>
          <a:p>
            <a:pPr>
              <a:spcAft>
                <a:spcPts val="600"/>
              </a:spcAft>
              <a:defRPr/>
            </a:pPr>
            <a:r>
              <a:rPr lang="en-US" dirty="0">
                <a:ea typeface="Century Gothic" charset="0"/>
              </a:rPr>
              <a:t>Important supply shifters include changes in:</a:t>
            </a:r>
          </a:p>
          <a:p>
            <a:pPr marL="914400" lvl="1">
              <a:spcAft>
                <a:spcPts val="600"/>
              </a:spcAft>
              <a:buFont typeface="Calibri" pitchFamily="34" charset="0"/>
              <a:buAutoNum type="arabicPeriod"/>
              <a:defRPr/>
            </a:pPr>
            <a:r>
              <a:rPr lang="en-US" dirty="0">
                <a:ea typeface="Century Gothic" charset="0"/>
              </a:rPr>
              <a:t>input prices.</a:t>
            </a:r>
          </a:p>
          <a:p>
            <a:pPr marL="914400" lvl="1">
              <a:spcAft>
                <a:spcPts val="600"/>
              </a:spcAft>
              <a:buFont typeface="Calibri" pitchFamily="34" charset="0"/>
              <a:buAutoNum type="arabicPeriod"/>
              <a:defRPr/>
            </a:pPr>
            <a:r>
              <a:rPr lang="en-US" dirty="0">
                <a:ea typeface="Century Gothic" charset="0"/>
              </a:rPr>
              <a:t>the prices of related goods or services.</a:t>
            </a:r>
          </a:p>
          <a:p>
            <a:pPr marL="914400" lvl="1">
              <a:spcAft>
                <a:spcPts val="600"/>
              </a:spcAft>
              <a:buFont typeface="Calibri" pitchFamily="34" charset="0"/>
              <a:buAutoNum type="arabicPeriod"/>
              <a:defRPr/>
            </a:pPr>
            <a:r>
              <a:rPr lang="en-US" dirty="0">
                <a:ea typeface="Century Gothic" charset="0"/>
              </a:rPr>
              <a:t>technology.</a:t>
            </a:r>
          </a:p>
          <a:p>
            <a:pPr marL="914400" lvl="1">
              <a:spcAft>
                <a:spcPts val="600"/>
              </a:spcAft>
              <a:buFont typeface="Calibri" pitchFamily="34" charset="0"/>
              <a:buAutoNum type="arabicPeriod"/>
              <a:defRPr/>
            </a:pPr>
            <a:r>
              <a:rPr lang="en-US" dirty="0">
                <a:ea typeface="Century Gothic" charset="0"/>
              </a:rPr>
              <a:t>expectations.</a:t>
            </a:r>
          </a:p>
          <a:p>
            <a:pPr marL="914400" lvl="1">
              <a:spcAft>
                <a:spcPts val="600"/>
              </a:spcAft>
              <a:buFont typeface="Calibri" pitchFamily="34" charset="0"/>
              <a:buAutoNum type="arabicPeriod"/>
              <a:defRPr/>
            </a:pPr>
            <a:r>
              <a:rPr lang="en-US" dirty="0">
                <a:ea typeface="Century Gothic" charset="0"/>
              </a:rPr>
              <a:t>the number of producers.</a:t>
            </a:r>
          </a:p>
        </p:txBody>
      </p:sp>
    </p:spTree>
    <p:extLst>
      <p:ext uri="{BB962C8B-B14F-4D97-AF65-F5344CB8AC3E}">
        <p14:creationId xmlns:p14="http://schemas.microsoft.com/office/powerpoint/2010/main" val="7713320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Century Gothic" charset="0"/>
              </a:rPr>
              <a:t>SHIFTS OF THE SUPPLY CURVE PART 2</a:t>
            </a:r>
            <a:endParaRPr lang="en-US" dirty="0"/>
          </a:p>
        </p:txBody>
      </p:sp>
      <p:pic>
        <p:nvPicPr>
          <p:cNvPr id="3" name="Picture 2" descr="Line graph of Price versus Quantity, showing a straight line, S-sub-1, that slants upwar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0287" y="2039610"/>
            <a:ext cx="4416263" cy="3786752"/>
          </a:xfrm>
          <a:prstGeom prst="rect">
            <a:avLst/>
          </a:prstGeom>
        </p:spPr>
      </p:pic>
      <p:pic>
        <p:nvPicPr>
          <p:cNvPr id="5" name="Picture 4" descr="An arrow shows the line S-sub-2 shifted to the right, representing increase in supply. S-sub-2 is parallel to S-sub-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0287" y="2039610"/>
            <a:ext cx="4416263" cy="3786752"/>
          </a:xfrm>
          <a:prstGeom prst="rect">
            <a:avLst/>
          </a:prstGeom>
        </p:spPr>
      </p:pic>
      <p:pic>
        <p:nvPicPr>
          <p:cNvPr id="7" name="Picture 6" descr="Another arrow shows line S-sub-3 shifted to the left, representing decrease in supply. S-sub-3 is parallel to S-sub-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10287" y="2039610"/>
            <a:ext cx="4416263" cy="3786752"/>
          </a:xfrm>
          <a:prstGeom prst="rect">
            <a:avLst/>
          </a:prstGeom>
        </p:spPr>
      </p:pic>
    </p:spTree>
    <p:extLst>
      <p:ext uri="{BB962C8B-B14F-4D97-AF65-F5344CB8AC3E}">
        <p14:creationId xmlns:p14="http://schemas.microsoft.com/office/powerpoint/2010/main" val="3337790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5"/>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Century Gothic" charset="0"/>
              </a:rPr>
              <a:t>CHANGES IN INPUT PRICES</a:t>
            </a:r>
            <a:endParaRPr lang="en-US" dirty="0"/>
          </a:p>
        </p:txBody>
      </p:sp>
      <p:sp>
        <p:nvSpPr>
          <p:cNvPr id="3" name="Content Placeholder 2"/>
          <p:cNvSpPr>
            <a:spLocks noGrp="1"/>
          </p:cNvSpPr>
          <p:nvPr>
            <p:ph sz="quarter" idx="10"/>
          </p:nvPr>
        </p:nvSpPr>
        <p:spPr>
          <a:xfrm>
            <a:off x="117582" y="1933292"/>
            <a:ext cx="9804186" cy="3769418"/>
          </a:xfrm>
        </p:spPr>
        <p:txBody>
          <a:bodyPr>
            <a:normAutofit/>
          </a:bodyPr>
          <a:lstStyle/>
          <a:p>
            <a:pPr>
              <a:defRPr/>
            </a:pPr>
            <a:r>
              <a:rPr lang="en-US" dirty="0">
                <a:ea typeface="Century Gothic" charset="0"/>
              </a:rPr>
              <a:t>An increase in the price of an input makes the </a:t>
            </a:r>
            <a:r>
              <a:rPr lang="en-US" dirty="0">
                <a:solidFill>
                  <a:srgbClr val="FF0000"/>
                </a:solidFill>
                <a:ea typeface="Century Gothic" charset="0"/>
              </a:rPr>
              <a:t>production more costly </a:t>
            </a:r>
            <a:r>
              <a:rPr lang="en-US" dirty="0">
                <a:ea typeface="Century Gothic" charset="0"/>
              </a:rPr>
              <a:t>for sellers. Supply decreases.</a:t>
            </a:r>
          </a:p>
          <a:p>
            <a:pPr>
              <a:defRPr/>
            </a:pPr>
            <a:r>
              <a:rPr lang="en-US" dirty="0">
                <a:ea typeface="Century Gothic" charset="0"/>
              </a:rPr>
              <a:t>A fall in the price of an input makes the production </a:t>
            </a:r>
            <a:r>
              <a:rPr lang="en-US" dirty="0">
                <a:solidFill>
                  <a:srgbClr val="FF0000"/>
                </a:solidFill>
                <a:ea typeface="Century Gothic" charset="0"/>
              </a:rPr>
              <a:t>less costly</a:t>
            </a:r>
            <a:r>
              <a:rPr lang="en-US" dirty="0">
                <a:ea typeface="Century Gothic" charset="0"/>
              </a:rPr>
              <a:t> for sellers. Supply increases.</a:t>
            </a:r>
          </a:p>
          <a:p>
            <a:pPr>
              <a:defRPr/>
            </a:pPr>
            <a:endParaRPr lang="en-US" dirty="0">
              <a:ea typeface="Century Gothic" charset="0"/>
            </a:endParaRPr>
          </a:p>
          <a:p>
            <a:pPr marL="914400" lvl="1" indent="-447675">
              <a:defRPr/>
            </a:pPr>
            <a:r>
              <a:rPr lang="en-US" dirty="0">
                <a:ea typeface="Century Gothic" charset="0"/>
              </a:rPr>
              <a:t>What will happen to the number of new businesses if the government reduces the fees and red tape associated with new business licenses? What happens if the fees rise?</a:t>
            </a:r>
          </a:p>
        </p:txBody>
      </p:sp>
    </p:spTree>
    <p:extLst>
      <p:ext uri="{BB962C8B-B14F-4D97-AF65-F5344CB8AC3E}">
        <p14:creationId xmlns:p14="http://schemas.microsoft.com/office/powerpoint/2010/main" val="23864435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Century Gothic" charset="0"/>
              </a:rPr>
              <a:t>CHANGES IN PRICES OF RELATED GOODS</a:t>
            </a:r>
            <a:endParaRPr lang="en-US" dirty="0"/>
          </a:p>
        </p:txBody>
      </p:sp>
      <p:sp>
        <p:nvSpPr>
          <p:cNvPr id="3" name="Content Placeholder 2"/>
          <p:cNvSpPr>
            <a:spLocks noGrp="1"/>
          </p:cNvSpPr>
          <p:nvPr>
            <p:ph sz="quarter" idx="10"/>
          </p:nvPr>
        </p:nvSpPr>
        <p:spPr>
          <a:xfrm>
            <a:off x="117582" y="1933291"/>
            <a:ext cx="9804186" cy="5123492"/>
          </a:xfrm>
        </p:spPr>
        <p:txBody>
          <a:bodyPr>
            <a:normAutofit/>
          </a:bodyPr>
          <a:lstStyle/>
          <a:p>
            <a:pPr>
              <a:defRPr/>
            </a:pPr>
            <a:r>
              <a:rPr lang="en-US" dirty="0">
                <a:ea typeface="Century Gothic" charset="0"/>
              </a:rPr>
              <a:t>Inputs used in production have </a:t>
            </a:r>
            <a:r>
              <a:rPr lang="en-US" i="1" dirty="0">
                <a:ea typeface="Century Gothic" charset="0"/>
              </a:rPr>
              <a:t>opportunity costs</a:t>
            </a:r>
            <a:r>
              <a:rPr lang="en-US" dirty="0">
                <a:ea typeface="Century Gothic" charset="0"/>
              </a:rPr>
              <a:t>. Sellers will choose to use inputs whose profit is the highest.</a:t>
            </a:r>
          </a:p>
          <a:p>
            <a:pPr marL="914400" lvl="1" indent="-447675">
              <a:defRPr/>
            </a:pPr>
            <a:r>
              <a:rPr lang="en-US" dirty="0">
                <a:ea typeface="Century Gothic" charset="0"/>
              </a:rPr>
              <a:t>Sellers will supply less of a good if its profitability falls, and vice versa.</a:t>
            </a:r>
          </a:p>
          <a:p>
            <a:pPr marL="914400" lvl="1" indent="-447675">
              <a:defRPr/>
            </a:pPr>
            <a:r>
              <a:rPr lang="en-US" dirty="0">
                <a:ea typeface="Century Gothic" charset="0"/>
              </a:rPr>
              <a:t>There are </a:t>
            </a:r>
            <a:r>
              <a:rPr lang="en-US" dirty="0">
                <a:solidFill>
                  <a:srgbClr val="FF0000"/>
                </a:solidFill>
                <a:ea typeface="Century Gothic" charset="0"/>
              </a:rPr>
              <a:t>substitutes</a:t>
            </a:r>
            <a:r>
              <a:rPr lang="en-US" dirty="0">
                <a:ea typeface="Century Gothic" charset="0"/>
              </a:rPr>
              <a:t> and </a:t>
            </a:r>
            <a:r>
              <a:rPr lang="en-US" dirty="0">
                <a:solidFill>
                  <a:srgbClr val="FF0000"/>
                </a:solidFill>
                <a:ea typeface="Century Gothic" charset="0"/>
              </a:rPr>
              <a:t>complements</a:t>
            </a:r>
            <a:r>
              <a:rPr lang="en-US" dirty="0">
                <a:ea typeface="Century Gothic" charset="0"/>
              </a:rPr>
              <a:t> </a:t>
            </a:r>
            <a:r>
              <a:rPr lang="en-US" dirty="0">
                <a:solidFill>
                  <a:srgbClr val="FF0000"/>
                </a:solidFill>
                <a:ea typeface="Century Gothic" charset="0"/>
              </a:rPr>
              <a:t>in production </a:t>
            </a:r>
            <a:r>
              <a:rPr lang="en-US" dirty="0">
                <a:ea typeface="Century Gothic" charset="0"/>
              </a:rPr>
              <a:t>processes.</a:t>
            </a:r>
          </a:p>
          <a:p>
            <a:pPr marL="914400" lvl="1" indent="-447675">
              <a:defRPr/>
            </a:pPr>
            <a:r>
              <a:rPr lang="en-US" dirty="0">
                <a:ea typeface="Century Gothic" charset="0"/>
              </a:rPr>
              <a:t>Complement in pork processing? Lard.</a:t>
            </a:r>
          </a:p>
          <a:p>
            <a:pPr marL="914400" lvl="1" indent="-447675">
              <a:defRPr/>
            </a:pPr>
            <a:r>
              <a:rPr lang="en-US" dirty="0">
                <a:ea typeface="Century Gothic" charset="0"/>
              </a:rPr>
              <a:t>Substitute in corn production? Cotton.</a:t>
            </a:r>
          </a:p>
          <a:p>
            <a:pPr marL="406400" indent="-447675">
              <a:defRPr/>
            </a:pPr>
            <a:r>
              <a:rPr lang="en-US" b="1" dirty="0">
                <a:ea typeface="Century Gothic" charset="0"/>
              </a:rPr>
              <a:t>What will happen to supply and the supply curve if the price of lard/cotton changes? </a:t>
            </a:r>
          </a:p>
        </p:txBody>
      </p:sp>
    </p:spTree>
    <p:extLst>
      <p:ext uri="{BB962C8B-B14F-4D97-AF65-F5344CB8AC3E}">
        <p14:creationId xmlns:p14="http://schemas.microsoft.com/office/powerpoint/2010/main" val="27990738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Century Gothic" charset="0"/>
              </a:rPr>
              <a:t>COMPETITIVE MARKETS</a:t>
            </a:r>
            <a:endParaRPr lang="en-US" dirty="0"/>
          </a:p>
        </p:txBody>
      </p:sp>
      <p:sp>
        <p:nvSpPr>
          <p:cNvPr id="3" name="Content Placeholder 2"/>
          <p:cNvSpPr>
            <a:spLocks noGrp="1"/>
          </p:cNvSpPr>
          <p:nvPr>
            <p:ph sz="quarter" idx="10"/>
          </p:nvPr>
        </p:nvSpPr>
        <p:spPr>
          <a:xfrm>
            <a:off x="117582" y="1618661"/>
            <a:ext cx="9804186" cy="4860798"/>
          </a:xfrm>
        </p:spPr>
        <p:txBody>
          <a:bodyPr>
            <a:normAutofit fontScale="92500" lnSpcReduction="20000"/>
          </a:bodyPr>
          <a:lstStyle/>
          <a:p>
            <a:pPr>
              <a:spcAft>
                <a:spcPts val="1200"/>
              </a:spcAft>
              <a:defRPr/>
            </a:pPr>
            <a:r>
              <a:rPr lang="en-US" dirty="0">
                <a:ea typeface="Century Gothic" charset="0"/>
              </a:rPr>
              <a:t>A </a:t>
            </a:r>
            <a:r>
              <a:rPr lang="en-US" b="1" dirty="0">
                <a:ea typeface="Century Gothic" charset="0"/>
              </a:rPr>
              <a:t>competitive market </a:t>
            </a:r>
            <a:r>
              <a:rPr lang="en-US" dirty="0">
                <a:ea typeface="Century Gothic" charset="0"/>
              </a:rPr>
              <a:t>has many buyers and sellers of the same good or service, none of whom can influence the price.</a:t>
            </a:r>
          </a:p>
          <a:p>
            <a:pPr>
              <a:spcAft>
                <a:spcPts val="1200"/>
              </a:spcAft>
              <a:defRPr/>
            </a:pPr>
            <a:r>
              <a:rPr lang="en-US" dirty="0">
                <a:ea typeface="Century Gothic" charset="0"/>
              </a:rPr>
              <a:t>The </a:t>
            </a:r>
            <a:r>
              <a:rPr lang="en-US" b="1" dirty="0">
                <a:ea typeface="Century Gothic" charset="0"/>
              </a:rPr>
              <a:t>supply and demand model </a:t>
            </a:r>
            <a:r>
              <a:rPr lang="en-US" dirty="0">
                <a:ea typeface="Century Gothic" charset="0"/>
              </a:rPr>
              <a:t>is a model of how a competitive market behaves.</a:t>
            </a:r>
          </a:p>
          <a:p>
            <a:pPr>
              <a:spcAft>
                <a:spcPts val="1200"/>
              </a:spcAft>
              <a:defRPr/>
            </a:pPr>
            <a:r>
              <a:rPr lang="en-US" dirty="0">
                <a:ea typeface="Century Gothic" charset="0"/>
              </a:rPr>
              <a:t>The five key elements of this model:</a:t>
            </a:r>
          </a:p>
          <a:p>
            <a:pPr marL="1022350" lvl="1" indent="-514350">
              <a:buFont typeface="+mj-lt"/>
              <a:buAutoNum type="arabicPeriod"/>
              <a:defRPr/>
            </a:pPr>
            <a:r>
              <a:rPr lang="en-US" sz="2800" dirty="0">
                <a:ea typeface="Century Gothic" charset="0"/>
              </a:rPr>
              <a:t>The demand curve</a:t>
            </a:r>
          </a:p>
          <a:p>
            <a:pPr marL="1022350" lvl="1" indent="-514350">
              <a:buFont typeface="+mj-lt"/>
              <a:buAutoNum type="arabicPeriod"/>
              <a:defRPr/>
            </a:pPr>
            <a:r>
              <a:rPr lang="en-US" sz="2800" dirty="0">
                <a:ea typeface="Century Gothic" charset="0"/>
              </a:rPr>
              <a:t>The supply curve</a:t>
            </a:r>
          </a:p>
          <a:p>
            <a:pPr marL="1022350" lvl="1" indent="-514350">
              <a:buFont typeface="+mj-lt"/>
              <a:buAutoNum type="arabicPeriod"/>
              <a:defRPr/>
            </a:pPr>
            <a:r>
              <a:rPr lang="en-US" sz="2800" dirty="0">
                <a:ea typeface="Century Gothic" charset="0"/>
              </a:rPr>
              <a:t>Factors that shift the demand curve and factors that shift the supply curve</a:t>
            </a:r>
          </a:p>
          <a:p>
            <a:pPr marL="1022350" lvl="1" indent="-514350">
              <a:buFont typeface="+mj-lt"/>
              <a:buAutoNum type="arabicPeriod"/>
              <a:defRPr/>
            </a:pPr>
            <a:r>
              <a:rPr lang="en-US" sz="2800" dirty="0">
                <a:ea typeface="Century Gothic" charset="0"/>
              </a:rPr>
              <a:t>The market equilibrium</a:t>
            </a:r>
          </a:p>
          <a:p>
            <a:pPr marL="1022350" lvl="1" indent="-514350">
              <a:buFont typeface="+mj-lt"/>
              <a:buAutoNum type="arabicPeriod"/>
              <a:defRPr/>
            </a:pPr>
            <a:r>
              <a:rPr lang="en-US" sz="2800" dirty="0">
                <a:ea typeface="Century Gothic" charset="0"/>
              </a:rPr>
              <a:t>Changes in the market equilibrium</a:t>
            </a:r>
          </a:p>
          <a:p>
            <a:pPr>
              <a:spcAft>
                <a:spcPts val="1200"/>
              </a:spcAft>
              <a:defRPr/>
            </a:pPr>
            <a:endParaRPr lang="en-US" dirty="0">
              <a:ea typeface="Century Gothic" charset="0"/>
            </a:endParaRPr>
          </a:p>
        </p:txBody>
      </p:sp>
    </p:spTree>
    <p:extLst>
      <p:ext uri="{BB962C8B-B14F-4D97-AF65-F5344CB8AC3E}">
        <p14:creationId xmlns:p14="http://schemas.microsoft.com/office/powerpoint/2010/main" val="31848901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Century Gothic" charset="0"/>
              </a:rPr>
              <a:t>CHANGES IN TECHNOLOGY</a:t>
            </a:r>
            <a:endParaRPr lang="en-US" dirty="0"/>
          </a:p>
        </p:txBody>
      </p:sp>
      <p:sp>
        <p:nvSpPr>
          <p:cNvPr id="3" name="Content Placeholder 2"/>
          <p:cNvSpPr>
            <a:spLocks noGrp="1"/>
          </p:cNvSpPr>
          <p:nvPr>
            <p:ph sz="quarter" idx="10"/>
          </p:nvPr>
        </p:nvSpPr>
        <p:spPr>
          <a:xfrm>
            <a:off x="117582" y="1933292"/>
            <a:ext cx="9804186" cy="3572986"/>
          </a:xfrm>
        </p:spPr>
        <p:txBody>
          <a:bodyPr>
            <a:normAutofit/>
          </a:bodyPr>
          <a:lstStyle/>
          <a:p>
            <a:pPr>
              <a:spcAft>
                <a:spcPts val="1200"/>
              </a:spcAft>
              <a:defRPr/>
            </a:pPr>
            <a:r>
              <a:rPr lang="en-US" dirty="0">
                <a:ea typeface="Century Gothic" charset="0"/>
              </a:rPr>
              <a:t>New, better technology enable producers to spend less on inputs, yet still produce the same amount of output. </a:t>
            </a:r>
          </a:p>
          <a:p>
            <a:pPr>
              <a:spcAft>
                <a:spcPts val="1200"/>
              </a:spcAft>
              <a:defRPr/>
            </a:pPr>
            <a:r>
              <a:rPr lang="en-US" dirty="0">
                <a:ea typeface="Century Gothic" charset="0"/>
              </a:rPr>
              <a:t>Supply increases. </a:t>
            </a:r>
          </a:p>
          <a:p>
            <a:pPr>
              <a:spcAft>
                <a:spcPts val="1200"/>
              </a:spcAft>
              <a:defRPr/>
            </a:pPr>
            <a:r>
              <a:rPr lang="en-US" b="1" dirty="0">
                <a:ea typeface="Century Gothic" charset="0"/>
              </a:rPr>
              <a:t>What will happen to supply and the supply curve for a certain good if the underlying technology for producing it improves?</a:t>
            </a:r>
          </a:p>
        </p:txBody>
      </p:sp>
    </p:spTree>
    <p:extLst>
      <p:ext uri="{BB962C8B-B14F-4D97-AF65-F5344CB8AC3E}">
        <p14:creationId xmlns:p14="http://schemas.microsoft.com/office/powerpoint/2010/main" val="3847622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Century Gothic" charset="0"/>
              </a:rPr>
              <a:t>CHANGES IN EXPECTATIONS</a:t>
            </a:r>
            <a:endParaRPr lang="en-US" dirty="0"/>
          </a:p>
        </p:txBody>
      </p:sp>
      <p:sp>
        <p:nvSpPr>
          <p:cNvPr id="3" name="Content Placeholder 2"/>
          <p:cNvSpPr>
            <a:spLocks noGrp="1"/>
          </p:cNvSpPr>
          <p:nvPr>
            <p:ph sz="quarter" idx="10"/>
          </p:nvPr>
        </p:nvSpPr>
        <p:spPr>
          <a:xfrm>
            <a:off x="117582" y="1933292"/>
            <a:ext cx="9804186" cy="4487386"/>
          </a:xfrm>
        </p:spPr>
        <p:txBody>
          <a:bodyPr>
            <a:normAutofit fontScale="92500" lnSpcReduction="20000"/>
          </a:bodyPr>
          <a:lstStyle/>
          <a:p>
            <a:r>
              <a:rPr lang="en-US" dirty="0">
                <a:ea typeface="Century Gothic" charset="0"/>
              </a:rPr>
              <a:t>The </a:t>
            </a:r>
            <a:r>
              <a:rPr lang="en-US" dirty="0">
                <a:solidFill>
                  <a:srgbClr val="FF0000"/>
                </a:solidFill>
                <a:ea typeface="Century Gothic" charset="0"/>
              </a:rPr>
              <a:t>expectation of a higher price </a:t>
            </a:r>
            <a:r>
              <a:rPr lang="en-US" dirty="0">
                <a:ea typeface="Century Gothic" charset="0"/>
              </a:rPr>
              <a:t>for a good in the future </a:t>
            </a:r>
            <a:r>
              <a:rPr lang="en-US" i="1" dirty="0">
                <a:solidFill>
                  <a:srgbClr val="FF0000"/>
                </a:solidFill>
                <a:ea typeface="Century Gothic" charset="0"/>
              </a:rPr>
              <a:t>decreases current supply </a:t>
            </a:r>
            <a:r>
              <a:rPr lang="en-US" i="1" dirty="0">
                <a:ea typeface="Century Gothic" charset="0"/>
              </a:rPr>
              <a:t>of the good</a:t>
            </a:r>
            <a:r>
              <a:rPr lang="en-US" dirty="0"/>
              <a:t>—</a:t>
            </a:r>
            <a:r>
              <a:rPr lang="en-US" dirty="0">
                <a:ea typeface="Century Gothic" charset="0"/>
              </a:rPr>
              <a:t>if sellers can store the good (and vice versa).</a:t>
            </a:r>
          </a:p>
          <a:p>
            <a:pPr marL="914400" lvl="1" indent="-447675"/>
            <a:r>
              <a:rPr lang="en-US" dirty="0">
                <a:ea typeface="Century Gothic" charset="0"/>
              </a:rPr>
              <a:t>Sellers will adjust their current offerings in anticipation of the </a:t>
            </a:r>
            <a:r>
              <a:rPr lang="en-US" i="1" dirty="0">
                <a:ea typeface="Century Gothic" charset="0"/>
              </a:rPr>
              <a:t>direction of future prices</a:t>
            </a:r>
            <a:r>
              <a:rPr lang="en-US" dirty="0">
                <a:ea typeface="Century Gothic" charset="0"/>
              </a:rPr>
              <a:t> in order to obtain the highest possible price.</a:t>
            </a:r>
          </a:p>
          <a:p>
            <a:pPr marL="914400" lvl="1" indent="-447675"/>
            <a:r>
              <a:rPr lang="en-US" dirty="0">
                <a:ea typeface="Century Gothic" charset="0"/>
              </a:rPr>
              <a:t>Why do refineries store gas during Spring? Why do they store heating oil during summer? Hint: what are they anticipating?</a:t>
            </a:r>
          </a:p>
          <a:p>
            <a:pPr marL="914400" lvl="1" indent="-447675"/>
            <a:endParaRPr lang="en-US" dirty="0">
              <a:ea typeface="Century Gothic" charset="0"/>
            </a:endParaRPr>
          </a:p>
          <a:p>
            <a:pPr marL="406400" indent="-447675"/>
            <a:r>
              <a:rPr lang="en-US" b="1" dirty="0">
                <a:ea typeface="Century Gothic" charset="0"/>
              </a:rPr>
              <a:t>What will happen to the supply and supply curve if there is an increase/decrease in the expectation of future prices?</a:t>
            </a:r>
          </a:p>
        </p:txBody>
      </p:sp>
    </p:spTree>
    <p:extLst>
      <p:ext uri="{BB962C8B-B14F-4D97-AF65-F5344CB8AC3E}">
        <p14:creationId xmlns:p14="http://schemas.microsoft.com/office/powerpoint/2010/main" val="42580875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Century Gothic" charset="0"/>
              </a:rPr>
              <a:t>CHANGES IN NUMBER OF PRODUCERS</a:t>
            </a:r>
            <a:endParaRPr lang="en-US" dirty="0"/>
          </a:p>
        </p:txBody>
      </p:sp>
      <p:sp>
        <p:nvSpPr>
          <p:cNvPr id="3" name="Content Placeholder 2"/>
          <p:cNvSpPr>
            <a:spLocks noGrp="1"/>
          </p:cNvSpPr>
          <p:nvPr>
            <p:ph sz="quarter" idx="10"/>
          </p:nvPr>
        </p:nvSpPr>
        <p:spPr>
          <a:xfrm>
            <a:off x="117582" y="1933291"/>
            <a:ext cx="9804186" cy="5175432"/>
          </a:xfrm>
        </p:spPr>
        <p:txBody>
          <a:bodyPr>
            <a:normAutofit fontScale="92500"/>
          </a:bodyPr>
          <a:lstStyle/>
          <a:p>
            <a:pPr>
              <a:defRPr/>
            </a:pPr>
            <a:r>
              <a:rPr lang="en-US" dirty="0">
                <a:ea typeface="Century Gothic" charset="0"/>
              </a:rPr>
              <a:t>As producers enter and exit the market, the overall supply changes.</a:t>
            </a:r>
          </a:p>
          <a:p>
            <a:pPr lvl="1">
              <a:defRPr/>
            </a:pPr>
            <a:r>
              <a:rPr lang="en-US" i="1" dirty="0">
                <a:ea typeface="Century Gothic" charset="0"/>
              </a:rPr>
              <a:t>Entry </a:t>
            </a:r>
            <a:r>
              <a:rPr lang="en-US" dirty="0">
                <a:ea typeface="Century Gothic" charset="0"/>
              </a:rPr>
              <a:t>implies more sellers in the market, increasing supply.</a:t>
            </a:r>
          </a:p>
          <a:p>
            <a:pPr lvl="1">
              <a:defRPr/>
            </a:pPr>
            <a:r>
              <a:rPr lang="en-US" i="1" dirty="0">
                <a:ea typeface="Century Gothic" charset="0"/>
              </a:rPr>
              <a:t>Exit </a:t>
            </a:r>
            <a:r>
              <a:rPr lang="en-US" dirty="0">
                <a:ea typeface="Century Gothic" charset="0"/>
              </a:rPr>
              <a:t>implies fewer sellers in the market, decreasing supply.</a:t>
            </a:r>
          </a:p>
          <a:p>
            <a:pPr lvl="1">
              <a:defRPr/>
            </a:pPr>
            <a:endParaRPr lang="en-US" dirty="0">
              <a:ea typeface="Century Gothic" charset="0"/>
            </a:endParaRPr>
          </a:p>
          <a:p>
            <a:pPr marL="1381125" lvl="1" indent="-466725">
              <a:buFont typeface="Wingdings" panose="05000000000000000000" pitchFamily="2" charset="2"/>
              <a:buChar char="§"/>
              <a:defRPr/>
            </a:pPr>
            <a:r>
              <a:rPr lang="en-US" sz="2400" dirty="0">
                <a:ea typeface="Century Gothic" charset="0"/>
              </a:rPr>
              <a:t>As more firms enter the solar installation market, the number of solar installations available for sale increases.</a:t>
            </a:r>
          </a:p>
          <a:p>
            <a:pPr marL="1381125" lvl="1" indent="-466725">
              <a:buFont typeface="Wingdings" panose="05000000000000000000" pitchFamily="2" charset="2"/>
              <a:buChar char="§"/>
              <a:defRPr/>
            </a:pPr>
            <a:r>
              <a:rPr lang="en-US" sz="2400" dirty="0">
                <a:ea typeface="Century Gothic" charset="0"/>
              </a:rPr>
              <a:t>What will be the impact of this on the supply and supply curve? </a:t>
            </a:r>
          </a:p>
          <a:p>
            <a:pPr marL="1381125" lvl="1" indent="-466725">
              <a:buFont typeface="Wingdings" panose="05000000000000000000" pitchFamily="2" charset="2"/>
              <a:buChar char="§"/>
              <a:defRPr/>
            </a:pPr>
            <a:r>
              <a:rPr lang="en-US" sz="2400" dirty="0">
                <a:ea typeface="Century Gothic" charset="0"/>
              </a:rPr>
              <a:t>Imagine how many masks there currently are in amazon.com. </a:t>
            </a:r>
          </a:p>
          <a:p>
            <a:pPr marL="1381125" lvl="1" indent="-466725">
              <a:buFont typeface="Wingdings" panose="05000000000000000000" pitchFamily="2" charset="2"/>
              <a:buChar char="§"/>
              <a:defRPr/>
            </a:pPr>
            <a:r>
              <a:rPr lang="en-US" sz="2400" dirty="0">
                <a:ea typeface="Century Gothic" charset="0"/>
              </a:rPr>
              <a:t>What happens to the cell phone market when Tesla decides to make and sell cell phones (entry)? What happens when Nokia stops making cell phones (exit)?</a:t>
            </a:r>
          </a:p>
        </p:txBody>
      </p:sp>
    </p:spTree>
    <p:extLst>
      <p:ext uri="{BB962C8B-B14F-4D97-AF65-F5344CB8AC3E}">
        <p14:creationId xmlns:p14="http://schemas.microsoft.com/office/powerpoint/2010/main" val="2849067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ea typeface="Century Gothic" charset="0"/>
              </a:rPr>
              <a:t>THE INDIVIDUAL SUPPLY CURVE AND THE MARKET SUPPLY CURVE</a:t>
            </a:r>
            <a:endParaRPr lang="en-US" dirty="0"/>
          </a:p>
        </p:txBody>
      </p:sp>
      <p:sp>
        <p:nvSpPr>
          <p:cNvPr id="8" name="TextBox 7"/>
          <p:cNvSpPr txBox="1"/>
          <p:nvPr/>
        </p:nvSpPr>
        <p:spPr>
          <a:xfrm>
            <a:off x="3653904" y="1701835"/>
            <a:ext cx="2715771" cy="400110"/>
          </a:xfrm>
          <a:prstGeom prst="rect">
            <a:avLst/>
          </a:prstGeom>
          <a:noFill/>
        </p:spPr>
        <p:txBody>
          <a:bodyPr wrap="square" rtlCol="0">
            <a:spAutoFit/>
          </a:bodyPr>
          <a:lstStyle/>
          <a:p>
            <a:pPr algn="ctr"/>
            <a:r>
              <a:rPr lang="en-US" sz="2000" dirty="0"/>
              <a:t>Figure 3-10(</a:t>
            </a:r>
            <a:r>
              <a:rPr lang="en-US" sz="2000" dirty="0" err="1"/>
              <a:t>a,b,c</a:t>
            </a:r>
            <a:r>
              <a:rPr lang="en-US" sz="2000" dirty="0"/>
              <a:t>)</a:t>
            </a:r>
          </a:p>
        </p:txBody>
      </p:sp>
      <p:pic>
        <p:nvPicPr>
          <p:cNvPr id="3" name="Picture 2" descr="Line graphs of Price of natural gas (per BTU) versus Quantity of natural gas (hundreds of thousands of BUTs), showing three parallel straight lines in different positions with respect to the horizontal axis. The line S-sub-Louisiana in the graph titled &quot;Louisiana Driller's  Supply Curve&quot; passes through the points representing 2 hundred thousand BTUs, 1 dollar; and 3 hundred thousand BTUs, 2 dollars.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5173" y="2264994"/>
            <a:ext cx="3115507" cy="3166452"/>
          </a:xfrm>
          <a:prstGeom prst="rect">
            <a:avLst/>
          </a:prstGeom>
        </p:spPr>
      </p:pic>
      <p:pic>
        <p:nvPicPr>
          <p:cNvPr id="6" name="Picture 5" descr="The line S-sub-Allegheny in the graph titled &quot;Allegheny Natural Gas's Supply Curve&quot; passes through the points representing 1 hundred thousand BTUs, 1 dollar; and 2 hundred thousand BTUs, 2 dollar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9655" y="2264994"/>
            <a:ext cx="3205640" cy="3166452"/>
          </a:xfrm>
          <a:prstGeom prst="rect">
            <a:avLst/>
          </a:prstGeom>
        </p:spPr>
      </p:pic>
      <p:pic>
        <p:nvPicPr>
          <p:cNvPr id="7" name="Picture 6" descr=" The line S-sub-Market in the graph titled &quot;Market Supply Curve&quot; passes through the points representing 3 hundred thousand BTUs, 1 dollar; and 5 hundred thousand BTUs, 2 dollar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5278" y="2409993"/>
            <a:ext cx="2445379" cy="3021454"/>
          </a:xfrm>
          <a:prstGeom prst="rect">
            <a:avLst/>
          </a:prstGeom>
        </p:spPr>
      </p:pic>
      <p:sp>
        <p:nvSpPr>
          <p:cNvPr id="5" name="Content Placeholder 4"/>
          <p:cNvSpPr>
            <a:spLocks noGrp="1"/>
          </p:cNvSpPr>
          <p:nvPr>
            <p:ph sz="quarter" idx="10"/>
          </p:nvPr>
        </p:nvSpPr>
        <p:spPr>
          <a:xfrm>
            <a:off x="172934" y="6072919"/>
            <a:ext cx="9804186" cy="1364201"/>
          </a:xfrm>
        </p:spPr>
        <p:txBody>
          <a:bodyPr/>
          <a:lstStyle/>
          <a:p>
            <a:r>
              <a:rPr lang="en-US" dirty="0">
                <a:ea typeface="Century Gothic" charset="0"/>
              </a:rPr>
              <a:t>The market supply curve is the horizontal sum of the individual supply curves of all producers.</a:t>
            </a:r>
          </a:p>
        </p:txBody>
      </p:sp>
    </p:spTree>
    <p:extLst>
      <p:ext uri="{BB962C8B-B14F-4D97-AF65-F5344CB8AC3E}">
        <p14:creationId xmlns:p14="http://schemas.microsoft.com/office/powerpoint/2010/main" val="2072824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15" y="713049"/>
            <a:ext cx="9996324" cy="987115"/>
          </a:xfrm>
        </p:spPr>
        <p:txBody>
          <a:bodyPr>
            <a:normAutofit fontScale="90000"/>
          </a:bodyPr>
          <a:lstStyle/>
          <a:p>
            <a:r>
              <a:rPr lang="en-US" dirty="0">
                <a:ea typeface="Century Gothic" charset="0"/>
              </a:rPr>
              <a:t>SUPPLY, DEMAND, AND MARKET EQUILIBRIUM</a:t>
            </a:r>
            <a:endParaRPr lang="en-US" dirty="0"/>
          </a:p>
        </p:txBody>
      </p:sp>
      <p:sp>
        <p:nvSpPr>
          <p:cNvPr id="3" name="Content Placeholder 2"/>
          <p:cNvSpPr>
            <a:spLocks noGrp="1"/>
          </p:cNvSpPr>
          <p:nvPr>
            <p:ph sz="quarter" idx="10"/>
          </p:nvPr>
        </p:nvSpPr>
        <p:spPr>
          <a:xfrm>
            <a:off x="117582" y="1933292"/>
            <a:ext cx="9804186" cy="3553108"/>
          </a:xfrm>
        </p:spPr>
        <p:txBody>
          <a:bodyPr>
            <a:normAutofit/>
          </a:bodyPr>
          <a:lstStyle/>
          <a:p>
            <a:pPr>
              <a:spcAft>
                <a:spcPts val="1200"/>
              </a:spcAft>
            </a:pPr>
            <a:r>
              <a:rPr lang="en-US" dirty="0">
                <a:ea typeface="Century Gothic" charset="0"/>
              </a:rPr>
              <a:t>When </a:t>
            </a:r>
            <a:r>
              <a:rPr lang="en-US" i="1" dirty="0">
                <a:ea typeface="Century Gothic" charset="0"/>
              </a:rPr>
              <a:t>Q</a:t>
            </a:r>
            <a:r>
              <a:rPr lang="en-US" baseline="-25000" dirty="0">
                <a:ea typeface="Century Gothic" charset="0"/>
              </a:rPr>
              <a:t>s</a:t>
            </a:r>
            <a:r>
              <a:rPr lang="en-US" dirty="0">
                <a:ea typeface="Century Gothic" charset="0"/>
              </a:rPr>
              <a:t> = </a:t>
            </a:r>
            <a:r>
              <a:rPr lang="en-US" i="1" dirty="0">
                <a:ea typeface="Century Gothic" charset="0"/>
              </a:rPr>
              <a:t>Q</a:t>
            </a:r>
            <a:r>
              <a:rPr lang="en-US" baseline="-25000" dirty="0">
                <a:ea typeface="Century Gothic" charset="0"/>
              </a:rPr>
              <a:t>d</a:t>
            </a:r>
            <a:r>
              <a:rPr lang="en-US" dirty="0">
                <a:ea typeface="Century Gothic" charset="0"/>
              </a:rPr>
              <a:t> at a certain price, the market is in </a:t>
            </a:r>
            <a:r>
              <a:rPr lang="en-US" b="1" dirty="0">
                <a:ea typeface="Century Gothic" charset="0"/>
              </a:rPr>
              <a:t>equilibrium.</a:t>
            </a:r>
          </a:p>
          <a:p>
            <a:pPr>
              <a:spcAft>
                <a:spcPts val="1200"/>
              </a:spcAft>
            </a:pPr>
            <a:r>
              <a:rPr lang="en-US" dirty="0">
                <a:ea typeface="Century Gothic" charset="0"/>
              </a:rPr>
              <a:t>That is, the amount consumers would purchase at this price is matched exactly by the amount producers wish to sell.</a:t>
            </a:r>
          </a:p>
        </p:txBody>
      </p:sp>
    </p:spTree>
    <p:extLst>
      <p:ext uri="{BB962C8B-B14F-4D97-AF65-F5344CB8AC3E}">
        <p14:creationId xmlns:p14="http://schemas.microsoft.com/office/powerpoint/2010/main" val="593673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ea typeface="Century Gothic" charset="0"/>
              </a:rPr>
              <a:t>FINDING THE EQUILIBRIUM PRICE AND QUANTITY</a:t>
            </a:r>
            <a:endParaRPr lang="en-US" dirty="0"/>
          </a:p>
        </p:txBody>
      </p:sp>
      <p:sp>
        <p:nvSpPr>
          <p:cNvPr id="5" name="Content Placeholder 4"/>
          <p:cNvSpPr>
            <a:spLocks noGrp="1"/>
          </p:cNvSpPr>
          <p:nvPr>
            <p:ph sz="quarter" idx="10"/>
          </p:nvPr>
        </p:nvSpPr>
        <p:spPr>
          <a:xfrm>
            <a:off x="136632" y="2110519"/>
            <a:ext cx="4577608" cy="4777961"/>
          </a:xfrm>
        </p:spPr>
        <p:txBody>
          <a:bodyPr/>
          <a:lstStyle/>
          <a:p>
            <a:r>
              <a:rPr lang="en-US" dirty="0">
                <a:ea typeface="Century Gothic" charset="0"/>
              </a:rPr>
              <a:t>The price at which this takes place is the </a:t>
            </a:r>
            <a:r>
              <a:rPr lang="en-US" b="1" dirty="0">
                <a:solidFill>
                  <a:srgbClr val="FF0000"/>
                </a:solidFill>
                <a:ea typeface="Century Gothic" charset="0"/>
              </a:rPr>
              <a:t>equilibrium price</a:t>
            </a:r>
            <a:r>
              <a:rPr lang="en-US" b="1" dirty="0">
                <a:ea typeface="Century Gothic" charset="0"/>
              </a:rPr>
              <a:t>, </a:t>
            </a:r>
            <a:r>
              <a:rPr lang="en-US" dirty="0">
                <a:ea typeface="Century Gothic" charset="0"/>
              </a:rPr>
              <a:t>also referred to as the </a:t>
            </a:r>
            <a:r>
              <a:rPr lang="en-US" dirty="0">
                <a:solidFill>
                  <a:srgbClr val="FF0000"/>
                </a:solidFill>
                <a:ea typeface="Century Gothic" charset="0"/>
              </a:rPr>
              <a:t>market-clearing price</a:t>
            </a:r>
            <a:r>
              <a:rPr lang="en-US" dirty="0">
                <a:ea typeface="Century Gothic" charset="0"/>
              </a:rPr>
              <a:t>. The quantity of the good or service bought and sold at that price is the </a:t>
            </a:r>
            <a:r>
              <a:rPr lang="en-US" b="1" dirty="0">
                <a:solidFill>
                  <a:srgbClr val="FF0000"/>
                </a:solidFill>
                <a:ea typeface="Century Gothic" charset="0"/>
              </a:rPr>
              <a:t>equilibrium quantity</a:t>
            </a:r>
            <a:r>
              <a:rPr lang="en-US" b="1" dirty="0">
                <a:ea typeface="Century Gothic" charset="0"/>
              </a:rPr>
              <a:t>.</a:t>
            </a:r>
            <a:endParaRPr lang="en-US" dirty="0">
              <a:solidFill>
                <a:srgbClr val="FF0000"/>
              </a:solidFill>
              <a:ea typeface="Century Gothic" charset="0"/>
            </a:endParaRPr>
          </a:p>
        </p:txBody>
      </p:sp>
      <p:pic>
        <p:nvPicPr>
          <p:cNvPr id="14" name="Picture 13" descr="Line graph of Price of natural gas (per BTU) versus Quantity of natural gas (trillions of BTUs), showing an increasing supply curve intersecting a decreasing demand curve. &#10;The supply curve increases from the point representing about 8 trillion BTUs, 2.5 dollars to the point 11 trillion BTUS, 4 dollars.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6678" y="2887703"/>
            <a:ext cx="4148325" cy="3311118"/>
          </a:xfrm>
          <a:prstGeom prst="rect">
            <a:avLst/>
          </a:prstGeom>
        </p:spPr>
      </p:pic>
      <p:pic>
        <p:nvPicPr>
          <p:cNvPr id="15" name="Picture 14" descr="The demand curve decreases from 7 trillion BTUs, 4 dollars, to 14 trillion BTUs, 2.5 dollars. "/>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56678" y="2887702"/>
            <a:ext cx="4148325" cy="3311118"/>
          </a:xfrm>
          <a:prstGeom prst="rect">
            <a:avLst/>
          </a:prstGeom>
        </p:spPr>
      </p:pic>
      <p:pic>
        <p:nvPicPr>
          <p:cNvPr id="16" name="Picture 15" descr="The equilibrium point, E, is where the curves cross. It represents an equilibrium quantity of 10 trillion BTUs and an equilibrium price of 3 dolla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56677" y="2887703"/>
            <a:ext cx="4148325" cy="3311118"/>
          </a:xfrm>
          <a:prstGeom prst="rect">
            <a:avLst/>
          </a:prstGeom>
        </p:spPr>
      </p:pic>
      <p:pic>
        <p:nvPicPr>
          <p:cNvPr id="17" name="Picture 16" descr="The Equilibrium quantity is show at 10 on the horizontal axis, and the Equilibrium price is shown at 3.00 on the vertical axis."/>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87419" y="2897652"/>
            <a:ext cx="4608412" cy="3507221"/>
          </a:xfrm>
          <a:prstGeom prst="rect">
            <a:avLst/>
          </a:prstGeom>
        </p:spPr>
      </p:pic>
    </p:spTree>
    <p:extLst>
      <p:ext uri="{BB962C8B-B14F-4D97-AF65-F5344CB8AC3E}">
        <p14:creationId xmlns:p14="http://schemas.microsoft.com/office/powerpoint/2010/main" val="426214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4"/>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15"/>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6"/>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15" y="682743"/>
            <a:ext cx="9996324" cy="1085827"/>
          </a:xfrm>
        </p:spPr>
        <p:txBody>
          <a:bodyPr>
            <a:normAutofit fontScale="90000"/>
          </a:bodyPr>
          <a:lstStyle/>
          <a:p>
            <a:r>
              <a:rPr lang="en-US" dirty="0">
                <a:ea typeface="Century Gothic" charset="0"/>
              </a:rPr>
              <a:t>WHY DO ALL SALES AND PURCHASES IN A MARKET TAKE PLACE AT THE SAME PRICE?</a:t>
            </a:r>
            <a:endParaRPr lang="en-US" dirty="0"/>
          </a:p>
        </p:txBody>
      </p:sp>
      <p:sp>
        <p:nvSpPr>
          <p:cNvPr id="3" name="Content Placeholder 2"/>
          <p:cNvSpPr>
            <a:spLocks noGrp="1"/>
          </p:cNvSpPr>
          <p:nvPr>
            <p:ph sz="quarter" idx="10"/>
          </p:nvPr>
        </p:nvSpPr>
        <p:spPr/>
        <p:txBody>
          <a:bodyPr/>
          <a:lstStyle/>
          <a:p>
            <a:pPr>
              <a:spcAft>
                <a:spcPts val="600"/>
              </a:spcAft>
            </a:pPr>
            <a:r>
              <a:rPr lang="en-US" dirty="0">
                <a:ea typeface="Century Gothic" charset="0"/>
              </a:rPr>
              <a:t>Where consumers don’t have time to compare prices (as in a tourist trap), different stores have different prices.</a:t>
            </a:r>
          </a:p>
          <a:p>
            <a:pPr>
              <a:spcAft>
                <a:spcPts val="600"/>
              </a:spcAft>
            </a:pPr>
            <a:r>
              <a:rPr lang="en-US" dirty="0">
                <a:ea typeface="Century Gothic" charset="0"/>
              </a:rPr>
              <a:t>In well-established markets, there is a uniform price.</a:t>
            </a:r>
          </a:p>
          <a:p>
            <a:pPr>
              <a:spcAft>
                <a:spcPts val="600"/>
              </a:spcAft>
            </a:pPr>
            <a:r>
              <a:rPr lang="en-US" dirty="0">
                <a:ea typeface="Century Gothic" charset="0"/>
              </a:rPr>
              <a:t>Uniform price is also called the market price. </a:t>
            </a:r>
          </a:p>
        </p:txBody>
      </p:sp>
    </p:spTree>
    <p:extLst>
      <p:ext uri="{BB962C8B-B14F-4D97-AF65-F5344CB8AC3E}">
        <p14:creationId xmlns:p14="http://schemas.microsoft.com/office/powerpoint/2010/main" val="36388574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15" y="732099"/>
            <a:ext cx="9996324" cy="987115"/>
          </a:xfrm>
        </p:spPr>
        <p:txBody>
          <a:bodyPr>
            <a:normAutofit fontScale="90000"/>
          </a:bodyPr>
          <a:lstStyle/>
          <a:p>
            <a:r>
              <a:rPr lang="en-US" dirty="0">
                <a:ea typeface="Century Gothic" charset="0"/>
              </a:rPr>
              <a:t>WHY DOES THE MARKET PRICE FALL IF IT IS ABOVE THE</a:t>
            </a:r>
            <a:r>
              <a:rPr lang="en-US" baseline="0" dirty="0">
                <a:ea typeface="Century Gothic" charset="0"/>
              </a:rPr>
              <a:t> </a:t>
            </a:r>
            <a:r>
              <a:rPr lang="en-US" dirty="0">
                <a:ea typeface="Century Gothic" charset="0"/>
              </a:rPr>
              <a:t>EQUILIBRIUM PRICE?</a:t>
            </a:r>
            <a:endParaRPr lang="en-US" dirty="0"/>
          </a:p>
        </p:txBody>
      </p:sp>
      <p:sp>
        <p:nvSpPr>
          <p:cNvPr id="3" name="Content Placeholder 2"/>
          <p:cNvSpPr>
            <a:spLocks noGrp="1"/>
          </p:cNvSpPr>
          <p:nvPr>
            <p:ph sz="quarter" idx="10"/>
          </p:nvPr>
        </p:nvSpPr>
        <p:spPr/>
        <p:txBody>
          <a:bodyPr>
            <a:normAutofit lnSpcReduction="10000"/>
          </a:bodyPr>
          <a:lstStyle/>
          <a:p>
            <a:pPr>
              <a:spcAft>
                <a:spcPts val="1200"/>
              </a:spcAft>
            </a:pPr>
            <a:r>
              <a:rPr lang="en-US" dirty="0"/>
              <a:t>There is a </a:t>
            </a:r>
            <a:r>
              <a:rPr lang="en-US" b="1" dirty="0"/>
              <a:t>surplus</a:t>
            </a:r>
            <a:r>
              <a:rPr lang="en-US" dirty="0"/>
              <a:t> of a good when the quantity supplied exceeds the quantity demanded. Surpluses occur when the price is above its equilibrium level.</a:t>
            </a:r>
            <a:endParaRPr lang="en-US" dirty="0">
              <a:ea typeface="Century Gothic" charset="0"/>
            </a:endParaRPr>
          </a:p>
          <a:p>
            <a:pPr>
              <a:spcAft>
                <a:spcPts val="1200"/>
              </a:spcAft>
            </a:pPr>
            <a:r>
              <a:rPr lang="en-US" b="1" dirty="0"/>
              <a:t>Surpluses</a:t>
            </a:r>
            <a:r>
              <a:rPr lang="en-US" dirty="0"/>
              <a:t> do not last: sellers will reduce price so they can </a:t>
            </a:r>
            <a:r>
              <a:rPr lang="en-US" i="1" dirty="0"/>
              <a:t>move goods off the shelves</a:t>
            </a:r>
            <a:r>
              <a:rPr lang="en-US" dirty="0"/>
              <a:t>.</a:t>
            </a:r>
          </a:p>
        </p:txBody>
      </p:sp>
    </p:spTree>
    <p:extLst>
      <p:ext uri="{BB962C8B-B14F-4D97-AF65-F5344CB8AC3E}">
        <p14:creationId xmlns:p14="http://schemas.microsoft.com/office/powerpoint/2010/main" val="3266765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ea typeface="Century Gothic" charset="0"/>
              </a:rPr>
              <a:t>PRICE ABOVE ITS EQUILIBRIUM LEVEL CREATES A SURPLUS</a:t>
            </a:r>
            <a:endParaRPr lang="en-US" dirty="0"/>
          </a:p>
        </p:txBody>
      </p:sp>
      <p:sp>
        <p:nvSpPr>
          <p:cNvPr id="5" name="Content Placeholder 4"/>
          <p:cNvSpPr>
            <a:spLocks noGrp="1"/>
          </p:cNvSpPr>
          <p:nvPr>
            <p:ph sz="quarter" idx="10"/>
          </p:nvPr>
        </p:nvSpPr>
        <p:spPr>
          <a:xfrm>
            <a:off x="136632" y="2110519"/>
            <a:ext cx="4821448" cy="4737321"/>
          </a:xfrm>
        </p:spPr>
        <p:txBody>
          <a:bodyPr/>
          <a:lstStyle/>
          <a:p>
            <a:r>
              <a:rPr lang="en-US" dirty="0">
                <a:ea typeface="Century Gothic" charset="0"/>
              </a:rPr>
              <a:t>This surplus will push the price down until it reaches the equilibrium price of $3.</a:t>
            </a:r>
          </a:p>
          <a:p>
            <a:r>
              <a:rPr lang="en-US" dirty="0">
                <a:ea typeface="Century Gothic" charset="0"/>
              </a:rPr>
              <a:t>At the price of $3.50, what is the surplus quantity?</a:t>
            </a:r>
          </a:p>
          <a:p>
            <a:r>
              <a:rPr lang="en-US" dirty="0">
                <a:ea typeface="Century Gothic" charset="0"/>
              </a:rPr>
              <a:t>Will there be more or less surplus at a higher price, say, $4.00?</a:t>
            </a:r>
          </a:p>
        </p:txBody>
      </p:sp>
      <p:pic>
        <p:nvPicPr>
          <p:cNvPr id="2" name="Picture 1" descr="Line graph of Price of natural gas (per BTU) versus Quantity of natural gas (trillions of BTUs),  with a demand and supply curv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0001" y="2499696"/>
            <a:ext cx="4611924" cy="3681154"/>
          </a:xfrm>
          <a:prstGeom prst="rect">
            <a:avLst/>
          </a:prstGeom>
        </p:spPr>
      </p:pic>
      <p:pic>
        <p:nvPicPr>
          <p:cNvPr id="8" name="Picture 7" descr="An equilibrium point is displayed where the supply and demand curve intersect. The equilibrium is where the price of natural gas (per BTU) is $3.00 and the quantity of natural gas (trillions of BTUs) is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0000" y="2507011"/>
            <a:ext cx="4611924" cy="3681154"/>
          </a:xfrm>
          <a:prstGeom prst="rect">
            <a:avLst/>
          </a:prstGeom>
        </p:spPr>
      </p:pic>
      <p:pic>
        <p:nvPicPr>
          <p:cNvPr id="11" name="Picture 10" descr="On the demand curve, a point represents a quantity demanded of 8.1 trillion and a price of $3.50. "/>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09999" y="2492412"/>
            <a:ext cx="4611924" cy="3966255"/>
          </a:xfrm>
          <a:prstGeom prst="rect">
            <a:avLst/>
          </a:prstGeom>
        </p:spPr>
      </p:pic>
      <p:pic>
        <p:nvPicPr>
          <p:cNvPr id="12" name="Picture 11" descr="On the supply curve, a point represents a quantity supplied of 11.2 trillion and a price of $3.50. "/>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10001" y="2507042"/>
            <a:ext cx="4611924" cy="3966255"/>
          </a:xfrm>
          <a:prstGeom prst="rect">
            <a:avLst/>
          </a:prstGeom>
        </p:spPr>
      </p:pic>
      <p:pic>
        <p:nvPicPr>
          <p:cNvPr id="13" name="Picture 12" descr="The horizontal distance between the two points is the surplus."/>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09998" y="2492412"/>
            <a:ext cx="4611924" cy="3966255"/>
          </a:xfrm>
          <a:prstGeom prst="rect">
            <a:avLst/>
          </a:prstGeom>
        </p:spPr>
      </p:pic>
    </p:spTree>
    <p:extLst>
      <p:ext uri="{BB962C8B-B14F-4D97-AF65-F5344CB8AC3E}">
        <p14:creationId xmlns:p14="http://schemas.microsoft.com/office/powerpoint/2010/main" val="2203145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8"/>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1"/>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12"/>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15" y="732099"/>
            <a:ext cx="9996324" cy="987115"/>
          </a:xfrm>
        </p:spPr>
        <p:txBody>
          <a:bodyPr>
            <a:normAutofit fontScale="90000"/>
          </a:bodyPr>
          <a:lstStyle/>
          <a:p>
            <a:r>
              <a:rPr lang="en-US" dirty="0">
                <a:ea typeface="Century Gothic" charset="0"/>
              </a:rPr>
              <a:t>WHY DOES THE MARKET PRICE RISE IF IT IS BELOW THE EQUILIBRIUM PRICE?</a:t>
            </a:r>
            <a:endParaRPr lang="en-US" dirty="0"/>
          </a:p>
        </p:txBody>
      </p:sp>
      <p:sp>
        <p:nvSpPr>
          <p:cNvPr id="3" name="Content Placeholder 2"/>
          <p:cNvSpPr>
            <a:spLocks noGrp="1"/>
          </p:cNvSpPr>
          <p:nvPr>
            <p:ph sz="quarter" idx="10"/>
          </p:nvPr>
        </p:nvSpPr>
        <p:spPr/>
        <p:txBody>
          <a:bodyPr>
            <a:normAutofit lnSpcReduction="10000"/>
          </a:bodyPr>
          <a:lstStyle/>
          <a:p>
            <a:pPr>
              <a:spcAft>
                <a:spcPts val="600"/>
              </a:spcAft>
            </a:pPr>
            <a:r>
              <a:rPr lang="en-US" dirty="0"/>
              <a:t>There is a </a:t>
            </a:r>
            <a:r>
              <a:rPr lang="en-US" b="1" dirty="0"/>
              <a:t>shortage </a:t>
            </a:r>
            <a:r>
              <a:rPr lang="en-US" dirty="0"/>
              <a:t>when the quantity demanded exceeds the quantity supplied. Shortages occur when the price is below its equilibrium level.</a:t>
            </a:r>
            <a:endParaRPr lang="en-US" dirty="0">
              <a:ea typeface="Century Gothic" charset="0"/>
            </a:endParaRPr>
          </a:p>
          <a:p>
            <a:pPr>
              <a:spcAft>
                <a:spcPts val="600"/>
              </a:spcAft>
            </a:pPr>
            <a:r>
              <a:rPr lang="en-US" b="1" dirty="0"/>
              <a:t>Shortages</a:t>
            </a:r>
            <a:r>
              <a:rPr lang="en-US" dirty="0"/>
              <a:t> do not last: sellers will realize that they can charge higher prices.</a:t>
            </a:r>
          </a:p>
        </p:txBody>
      </p:sp>
    </p:spTree>
    <p:extLst>
      <p:ext uri="{BB962C8B-B14F-4D97-AF65-F5344CB8AC3E}">
        <p14:creationId xmlns:p14="http://schemas.microsoft.com/office/powerpoint/2010/main" val="23091853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Century Gothic" charset="0"/>
              </a:rPr>
              <a:t>DEMAND</a:t>
            </a:r>
            <a:endParaRPr lang="en-US" dirty="0"/>
          </a:p>
        </p:txBody>
      </p:sp>
      <p:sp>
        <p:nvSpPr>
          <p:cNvPr id="3" name="Content Placeholder 2"/>
          <p:cNvSpPr>
            <a:spLocks noGrp="1"/>
          </p:cNvSpPr>
          <p:nvPr>
            <p:ph sz="quarter" idx="10"/>
          </p:nvPr>
        </p:nvSpPr>
        <p:spPr>
          <a:xfrm>
            <a:off x="150633" y="1922274"/>
            <a:ext cx="9804186" cy="3690761"/>
          </a:xfrm>
        </p:spPr>
        <p:txBody>
          <a:bodyPr>
            <a:normAutofit fontScale="85000" lnSpcReduction="20000"/>
          </a:bodyPr>
          <a:lstStyle/>
          <a:p>
            <a:pPr>
              <a:spcAft>
                <a:spcPts val="1200"/>
              </a:spcAft>
              <a:defRPr/>
            </a:pPr>
            <a:r>
              <a:rPr lang="en-US" dirty="0">
                <a:ea typeface="Century Gothic" charset="0"/>
              </a:rPr>
              <a:t>Demand represents the behavior of buyers.</a:t>
            </a:r>
          </a:p>
          <a:p>
            <a:pPr>
              <a:spcAft>
                <a:spcPts val="1200"/>
              </a:spcAft>
              <a:defRPr/>
            </a:pPr>
            <a:r>
              <a:rPr lang="en-US" dirty="0">
                <a:ea typeface="Century Gothic" charset="0"/>
              </a:rPr>
              <a:t>A </a:t>
            </a:r>
            <a:r>
              <a:rPr lang="en-US" b="1" dirty="0">
                <a:ea typeface="Century Gothic" charset="0"/>
              </a:rPr>
              <a:t>demand schedule </a:t>
            </a:r>
            <a:r>
              <a:rPr lang="en-US" dirty="0">
                <a:ea typeface="Century Gothic" charset="0"/>
              </a:rPr>
              <a:t>is a table showing how much of a good or service consumers will want to buy at different prices. </a:t>
            </a:r>
          </a:p>
          <a:p>
            <a:pPr>
              <a:spcAft>
                <a:spcPts val="1200"/>
              </a:spcAft>
              <a:defRPr/>
            </a:pPr>
            <a:r>
              <a:rPr lang="en-US" dirty="0">
                <a:ea typeface="Century Gothic" charset="0"/>
              </a:rPr>
              <a:t>A </a:t>
            </a:r>
            <a:r>
              <a:rPr lang="en-US" b="1" dirty="0">
                <a:ea typeface="Century Gothic" charset="0"/>
                <a:sym typeface="Arial"/>
              </a:rPr>
              <a:t>demand</a:t>
            </a:r>
            <a:r>
              <a:rPr lang="en-US" dirty="0">
                <a:ea typeface="Century Gothic" charset="0"/>
              </a:rPr>
              <a:t> </a:t>
            </a:r>
            <a:r>
              <a:rPr lang="en-US" b="1" dirty="0">
                <a:ea typeface="Century Gothic" charset="0"/>
                <a:sym typeface="Arial"/>
              </a:rPr>
              <a:t>curve</a:t>
            </a:r>
            <a:r>
              <a:rPr lang="en-US" dirty="0">
                <a:ea typeface="Century Gothic" charset="0"/>
              </a:rPr>
              <a:t> shows the quantity demanded at various prices.</a:t>
            </a:r>
          </a:p>
          <a:p>
            <a:pPr>
              <a:spcAft>
                <a:spcPts val="1200"/>
              </a:spcAft>
              <a:defRPr/>
            </a:pPr>
            <a:r>
              <a:rPr lang="en-US" dirty="0">
                <a:ea typeface="Century Gothic" charset="0"/>
              </a:rPr>
              <a:t>The </a:t>
            </a:r>
            <a:r>
              <a:rPr lang="en-US" b="1" dirty="0">
                <a:ea typeface="Century Gothic" charset="0"/>
                <a:sym typeface="Arial"/>
              </a:rPr>
              <a:t>quantity</a:t>
            </a:r>
            <a:r>
              <a:rPr lang="en-US" dirty="0">
                <a:ea typeface="Century Gothic" charset="0"/>
              </a:rPr>
              <a:t> </a:t>
            </a:r>
            <a:r>
              <a:rPr lang="en-US" b="1" dirty="0">
                <a:ea typeface="Century Gothic" charset="0"/>
                <a:sym typeface="Arial"/>
              </a:rPr>
              <a:t>demanded</a:t>
            </a:r>
            <a:r>
              <a:rPr lang="en-US" dirty="0">
                <a:ea typeface="Century Gothic" charset="0"/>
                <a:sym typeface="Arial"/>
              </a:rPr>
              <a:t> is</a:t>
            </a:r>
            <a:r>
              <a:rPr lang="en-US" dirty="0">
                <a:ea typeface="Century Gothic" charset="0"/>
              </a:rPr>
              <a:t> the quantity that buyers are willing (and able) to purchase at a particular price.</a:t>
            </a:r>
          </a:p>
          <a:p>
            <a:pPr>
              <a:spcAft>
                <a:spcPts val="1200"/>
              </a:spcAft>
              <a:defRPr/>
            </a:pPr>
            <a:r>
              <a:rPr lang="en-US" dirty="0">
                <a:solidFill>
                  <a:srgbClr val="FF0000"/>
                </a:solidFill>
                <a:ea typeface="Century Gothic" charset="0"/>
              </a:rPr>
              <a:t>The </a:t>
            </a:r>
            <a:r>
              <a:rPr lang="en-US" b="1" dirty="0">
                <a:solidFill>
                  <a:srgbClr val="FF0000"/>
                </a:solidFill>
                <a:ea typeface="Century Gothic" charset="0"/>
              </a:rPr>
              <a:t>law of demand:</a:t>
            </a:r>
            <a:r>
              <a:rPr lang="en-US" dirty="0">
                <a:solidFill>
                  <a:srgbClr val="FF0000"/>
                </a:solidFill>
                <a:ea typeface="Century Gothic" charset="0"/>
              </a:rPr>
              <a:t> a higher price for a good leads people to demand a smaller quantity of that good, </a:t>
            </a:r>
            <a:r>
              <a:rPr lang="en-US" i="1" dirty="0">
                <a:solidFill>
                  <a:srgbClr val="00B0F0"/>
                </a:solidFill>
                <a:ea typeface="Century Gothic" charset="0"/>
              </a:rPr>
              <a:t>other things equal</a:t>
            </a:r>
            <a:r>
              <a:rPr lang="en-US" dirty="0">
                <a:solidFill>
                  <a:srgbClr val="FF0000"/>
                </a:solidFill>
                <a:ea typeface="Century Gothic" charset="0"/>
              </a:rPr>
              <a:t>.</a:t>
            </a:r>
          </a:p>
          <a:p>
            <a:pPr>
              <a:spcAft>
                <a:spcPts val="1200"/>
              </a:spcAft>
              <a:defRPr/>
            </a:pPr>
            <a:endParaRPr lang="en-US" dirty="0">
              <a:ea typeface="Century Gothic" charset="0"/>
            </a:endParaRPr>
          </a:p>
        </p:txBody>
      </p:sp>
    </p:spTree>
    <p:extLst>
      <p:ext uri="{BB962C8B-B14F-4D97-AF65-F5344CB8AC3E}">
        <p14:creationId xmlns:p14="http://schemas.microsoft.com/office/powerpoint/2010/main" val="5066455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ea typeface="Century Gothic" charset="0"/>
              </a:rPr>
              <a:t>PRICE BELOW ITS EQUILIBRIUM LEVEL CREATES A SHORTAGE</a:t>
            </a:r>
            <a:endParaRPr lang="en-US" dirty="0"/>
          </a:p>
        </p:txBody>
      </p:sp>
      <p:sp>
        <p:nvSpPr>
          <p:cNvPr id="5" name="Content Placeholder 4"/>
          <p:cNvSpPr>
            <a:spLocks noGrp="1"/>
          </p:cNvSpPr>
          <p:nvPr>
            <p:ph sz="quarter" idx="10"/>
          </p:nvPr>
        </p:nvSpPr>
        <p:spPr>
          <a:xfrm>
            <a:off x="136632" y="2110519"/>
            <a:ext cx="4272808" cy="4879561"/>
          </a:xfrm>
        </p:spPr>
        <p:txBody>
          <a:bodyPr/>
          <a:lstStyle/>
          <a:p>
            <a:r>
              <a:rPr lang="en-US" dirty="0">
                <a:ea typeface="Century Gothic" charset="0"/>
              </a:rPr>
              <a:t>This surplus will push the price down until it reaches the equilibrium price of $3.</a:t>
            </a:r>
          </a:p>
          <a:p>
            <a:r>
              <a:rPr lang="en-US" dirty="0">
                <a:ea typeface="Century Gothic" charset="0"/>
              </a:rPr>
              <a:t>What is the shortage at the price of $2.75?</a:t>
            </a:r>
          </a:p>
          <a:p>
            <a:r>
              <a:rPr lang="en-US" dirty="0">
                <a:ea typeface="Century Gothic" charset="0"/>
              </a:rPr>
              <a:t>Will there be more or less shortage at an even lower price, say, $2.50?</a:t>
            </a:r>
          </a:p>
        </p:txBody>
      </p:sp>
      <p:pic>
        <p:nvPicPr>
          <p:cNvPr id="2" name="Picture 1" descr="Line graph of Price of natural gas (per BTU) versus Quantity of natural gas (trillions of BTUs), as in Figure 3-11, showing a decreasing demand curve, and an increasing supply curve which intersects the demand curv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67164" y="2811480"/>
            <a:ext cx="4363494" cy="3482862"/>
          </a:xfrm>
          <a:prstGeom prst="rect">
            <a:avLst/>
          </a:prstGeom>
        </p:spPr>
      </p:pic>
      <p:pic>
        <p:nvPicPr>
          <p:cNvPr id="3" name="Picture 2" descr="The equilibrium point is shown where the price of natural gas (per BTU) is $3.00 and the quantity of natural gas (trillions of BTUs) is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7163" y="2811480"/>
            <a:ext cx="4363494" cy="3482862"/>
          </a:xfrm>
          <a:prstGeom prst="rect">
            <a:avLst/>
          </a:prstGeom>
        </p:spPr>
      </p:pic>
      <p:pic>
        <p:nvPicPr>
          <p:cNvPr id="6" name="Picture 5" descr="The quantity supplied, depicted by a mark on the supply curve is 9.1 triilions of BTUs where the price is $2.7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67164" y="2811479"/>
            <a:ext cx="4363494" cy="3752605"/>
          </a:xfrm>
          <a:prstGeom prst="rect">
            <a:avLst/>
          </a:prstGeom>
        </p:spPr>
      </p:pic>
      <p:pic>
        <p:nvPicPr>
          <p:cNvPr id="7" name="Picture 6" descr="The quantity demanded, depicted by a mark on the demand curve is 11.5 triilions of BTUs where the price is $2.75. There is a bracket between the quanitity demanded and quantity supplied, shows that there is a shortage. "/>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67162" y="2811479"/>
            <a:ext cx="4363494" cy="3752605"/>
          </a:xfrm>
          <a:prstGeom prst="rect">
            <a:avLst/>
          </a:prstGeom>
        </p:spPr>
      </p:pic>
    </p:spTree>
    <p:extLst>
      <p:ext uri="{BB962C8B-B14F-4D97-AF65-F5344CB8AC3E}">
        <p14:creationId xmlns:p14="http://schemas.microsoft.com/office/powerpoint/2010/main" val="2894126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3"/>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6"/>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ea typeface="Century Gothic" charset="0"/>
              </a:rPr>
              <a:t>WHAT HAPPENS WHEN THE DEMAND CURVE SHIFTS?</a:t>
            </a:r>
            <a:endParaRPr lang="en-US" dirty="0"/>
          </a:p>
        </p:txBody>
      </p:sp>
      <p:sp>
        <p:nvSpPr>
          <p:cNvPr id="5" name="Content Placeholder 4"/>
          <p:cNvSpPr>
            <a:spLocks noGrp="1"/>
          </p:cNvSpPr>
          <p:nvPr>
            <p:ph sz="quarter" idx="10"/>
          </p:nvPr>
        </p:nvSpPr>
        <p:spPr>
          <a:xfrm>
            <a:off x="136632" y="2151159"/>
            <a:ext cx="4536968" cy="5064650"/>
          </a:xfrm>
        </p:spPr>
        <p:txBody>
          <a:bodyPr/>
          <a:lstStyle/>
          <a:p>
            <a:r>
              <a:rPr lang="en-US" dirty="0">
                <a:ea typeface="MS PGothic" pitchFamily="34" charset="-128"/>
              </a:rPr>
              <a:t>An increase in demand leads to a movement along the supply curve to a higher equilibrium price and higher equilibrium quantity.</a:t>
            </a:r>
          </a:p>
          <a:p>
            <a:endParaRPr lang="en-US" dirty="0">
              <a:ea typeface="MS PGothic" pitchFamily="34" charset="-128"/>
            </a:endParaRPr>
          </a:p>
          <a:p>
            <a:r>
              <a:rPr lang="en-US" dirty="0">
                <a:ea typeface="MS PGothic" pitchFamily="34" charset="-128"/>
              </a:rPr>
              <a:t>What will happen to equilibrium price and quantity if demand decreases? </a:t>
            </a:r>
          </a:p>
        </p:txBody>
      </p:sp>
      <p:pic>
        <p:nvPicPr>
          <p:cNvPr id="2" name="Picture 1" descr="Line graph of Price of natural gas versus Quantity of natural gas, showing an increasing supply curve intersecting two decreasing demand curves. The supply and demand curves are show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8189" y="2779276"/>
            <a:ext cx="4873141" cy="3300483"/>
          </a:xfrm>
          <a:prstGeom prst="rect">
            <a:avLst/>
          </a:prstGeom>
        </p:spPr>
      </p:pic>
      <p:pic>
        <p:nvPicPr>
          <p:cNvPr id="3" name="Picture 2" descr="The single supply curve intersects the demand curve D-sub-1 at equilibrium point E-sub-1.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8189" y="2779275"/>
            <a:ext cx="4873141" cy="3338227"/>
          </a:xfrm>
          <a:prstGeom prst="rect">
            <a:avLst/>
          </a:prstGeom>
        </p:spPr>
      </p:pic>
      <p:pic>
        <p:nvPicPr>
          <p:cNvPr id="6" name="Picture 5" descr="The difference between E-sub-1 and E-sub-2 represents an increase in pric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8189" y="2779275"/>
            <a:ext cx="4873141" cy="3338227"/>
          </a:xfrm>
          <a:prstGeom prst="rect">
            <a:avLst/>
          </a:prstGeom>
        </p:spPr>
      </p:pic>
      <p:pic>
        <p:nvPicPr>
          <p:cNvPr id="8" name="Picture 7" descr="The difference between E-sub-1 and E-sub-2 represents an increase in quantity. "/>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72251" y="2779276"/>
            <a:ext cx="4873141" cy="3610820"/>
          </a:xfrm>
          <a:prstGeom prst="rect">
            <a:avLst/>
          </a:prstGeom>
        </p:spPr>
      </p:pic>
      <p:pic>
        <p:nvPicPr>
          <p:cNvPr id="10" name="Picture 9" descr="The rightward shift of demand curve D-sub-2 is labeled, &quot;An increase in the demand . . . &quot; "/>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72251" y="2779276"/>
            <a:ext cx="4873141" cy="3610820"/>
          </a:xfrm>
          <a:prstGeom prst="rect">
            <a:avLst/>
          </a:prstGeom>
        </p:spPr>
      </p:pic>
      <p:pic>
        <p:nvPicPr>
          <p:cNvPr id="12" name="Picture 11" descr="The upward movement of the equilibrium point along the supply curve is labeled, &quot;... leads to a movement along the supply curve to a higher equilibrium price and higher equilibrium quantity.&quot;"/>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72251" y="2779275"/>
            <a:ext cx="4873141" cy="3610820"/>
          </a:xfrm>
          <a:prstGeom prst="rect">
            <a:avLst/>
          </a:prstGeom>
        </p:spPr>
      </p:pic>
    </p:spTree>
    <p:extLst>
      <p:ext uri="{BB962C8B-B14F-4D97-AF65-F5344CB8AC3E}">
        <p14:creationId xmlns:p14="http://schemas.microsoft.com/office/powerpoint/2010/main" val="2596656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3"/>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6"/>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8"/>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10"/>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7943"/>
            <a:ext cx="9996324" cy="1085827"/>
          </a:xfrm>
        </p:spPr>
        <p:txBody>
          <a:bodyPr/>
          <a:lstStyle/>
          <a:p>
            <a:r>
              <a:rPr lang="en-US" dirty="0">
                <a:ea typeface="Century Gothic" charset="0"/>
              </a:rPr>
              <a:t>WHAT HAPPENS WHEN THE SUPPLY CURVE SHIFTS?</a:t>
            </a:r>
            <a:endParaRPr lang="en-US" dirty="0"/>
          </a:p>
        </p:txBody>
      </p:sp>
      <p:sp>
        <p:nvSpPr>
          <p:cNvPr id="3" name="Content Placeholder 2"/>
          <p:cNvSpPr>
            <a:spLocks noGrp="1"/>
          </p:cNvSpPr>
          <p:nvPr>
            <p:ph sz="quarter" idx="10"/>
          </p:nvPr>
        </p:nvSpPr>
        <p:spPr>
          <a:xfrm>
            <a:off x="136632" y="2110519"/>
            <a:ext cx="4597928" cy="4986020"/>
          </a:xfrm>
        </p:spPr>
        <p:txBody>
          <a:bodyPr/>
          <a:lstStyle/>
          <a:p>
            <a:r>
              <a:rPr lang="en-US" dirty="0">
                <a:ea typeface="MS PGothic" pitchFamily="34" charset="-128"/>
              </a:rPr>
              <a:t>An increase in supply leads to a movement along the demand curve to a lower equilibrium price and higher equilibrium quantity.</a:t>
            </a:r>
          </a:p>
          <a:p>
            <a:endParaRPr lang="en-US" dirty="0">
              <a:ea typeface="MS PGothic" pitchFamily="34" charset="-128"/>
            </a:endParaRPr>
          </a:p>
          <a:p>
            <a:r>
              <a:rPr lang="en-US" dirty="0">
                <a:ea typeface="MS PGothic" pitchFamily="34" charset="-128"/>
              </a:rPr>
              <a:t>What will happen to equilibrium price and quantity if supply decreases? </a:t>
            </a:r>
          </a:p>
        </p:txBody>
      </p:sp>
      <p:pic>
        <p:nvPicPr>
          <p:cNvPr id="5" name="Picture 4" descr="Line graph of Price of natural gas versus Quantity of natural gas, showing one decreasing demand curve intersecting an increasing supply curve. The single demand curve intersects the supply curve S-sub-1 at equilibrium point E-sub-1. "/>
          <p:cNvPicPr>
            <a:picLocks noChangeAspect="1"/>
          </p:cNvPicPr>
          <p:nvPr/>
        </p:nvPicPr>
        <p:blipFill rotWithShape="1">
          <a:blip r:embed="rId2">
            <a:extLst>
              <a:ext uri="{28A0092B-C50C-407E-A947-70E740481C1C}">
                <a14:useLocalDpi xmlns:a14="http://schemas.microsoft.com/office/drawing/2010/main" val="0"/>
              </a:ext>
            </a:extLst>
          </a:blip>
          <a:srcRect t="-1" b="-7722"/>
          <a:stretch/>
        </p:blipFill>
        <p:spPr>
          <a:xfrm>
            <a:off x="4759511" y="2521548"/>
            <a:ext cx="4763068" cy="3464225"/>
          </a:xfrm>
          <a:prstGeom prst="rect">
            <a:avLst/>
          </a:prstGeom>
        </p:spPr>
      </p:pic>
      <p:pic>
        <p:nvPicPr>
          <p:cNvPr id="7" name="Picture 6" descr="A second supply curve, S-sub-2, is somewhat to the left of S-sub-1, and the demand curve intersects S-sub-2 at equilibrium point E-sub-2. The difference between E-sub-1 and E-sub-2 represents a decrease in price as well as an increase in quantity.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9511" y="2522025"/>
            <a:ext cx="4763068" cy="3458894"/>
          </a:xfrm>
          <a:prstGeom prst="rect">
            <a:avLst/>
          </a:prstGeom>
        </p:spPr>
      </p:pic>
      <p:pic>
        <p:nvPicPr>
          <p:cNvPr id="11" name="Picture 10" descr="The rightward shift of demand curve S-sub-2 is labeled, &quot;An increase in supply . . . .&quo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3069" y="2526288"/>
            <a:ext cx="4763068" cy="3458894"/>
          </a:xfrm>
          <a:prstGeom prst="rect">
            <a:avLst/>
          </a:prstGeom>
        </p:spPr>
      </p:pic>
      <p:pic>
        <p:nvPicPr>
          <p:cNvPr id="12" name="Picture 11" descr="The rightward shift of demand curve S-sub-2, &quot;. . leads to a movement along the demand curve to a lower equilibrium price and higher equilibrium quantity.&quo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63069" y="2526288"/>
            <a:ext cx="4763068" cy="3458894"/>
          </a:xfrm>
          <a:prstGeom prst="rect">
            <a:avLst/>
          </a:prstGeom>
        </p:spPr>
      </p:pic>
    </p:spTree>
    <p:extLst>
      <p:ext uri="{BB962C8B-B14F-4D97-AF65-F5344CB8AC3E}">
        <p14:creationId xmlns:p14="http://schemas.microsoft.com/office/powerpoint/2010/main" val="2932152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7"/>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1"/>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ea typeface="Century Gothic" charset="0"/>
              </a:rPr>
              <a:t>LEARN BY DOING: PRACTICE QUESTION 3</a:t>
            </a:r>
            <a:endParaRPr lang="en-US" dirty="0"/>
          </a:p>
        </p:txBody>
      </p:sp>
      <p:sp>
        <p:nvSpPr>
          <p:cNvPr id="6" name="Content Placeholder 5"/>
          <p:cNvSpPr>
            <a:spLocks noGrp="1"/>
          </p:cNvSpPr>
          <p:nvPr>
            <p:ph sz="quarter" idx="10"/>
          </p:nvPr>
        </p:nvSpPr>
        <p:spPr/>
        <p:txBody>
          <a:bodyPr>
            <a:normAutofit fontScale="92500" lnSpcReduction="20000"/>
          </a:bodyPr>
          <a:lstStyle/>
          <a:p>
            <a:pPr>
              <a:spcAft>
                <a:spcPts val="600"/>
              </a:spcAft>
              <a:tabLst>
                <a:tab pos="0" algn="l"/>
              </a:tabLst>
              <a:defRPr/>
            </a:pPr>
            <a:r>
              <a:rPr lang="en-US" dirty="0"/>
              <a:t>If garden gnomes regain popularity, what will happen?</a:t>
            </a:r>
          </a:p>
          <a:p>
            <a:pPr marL="914400" lvl="1">
              <a:spcAft>
                <a:spcPts val="600"/>
              </a:spcAft>
              <a:buFont typeface="Calibri" pitchFamily="34" charset="0"/>
              <a:buAutoNum type="alphaLcParenR"/>
              <a:tabLst>
                <a:tab pos="0" algn="l"/>
              </a:tabLst>
              <a:defRPr/>
            </a:pPr>
            <a:r>
              <a:rPr lang="en-US" dirty="0"/>
              <a:t>Equilibrium price and quantity both fall.</a:t>
            </a:r>
          </a:p>
          <a:p>
            <a:pPr marL="914400" lvl="1">
              <a:spcAft>
                <a:spcPts val="600"/>
              </a:spcAft>
              <a:buFont typeface="Calibri" pitchFamily="34" charset="0"/>
              <a:buAutoNum type="alphaLcParenR"/>
              <a:tabLst>
                <a:tab pos="0" algn="l"/>
              </a:tabLst>
              <a:defRPr/>
            </a:pPr>
            <a:r>
              <a:rPr lang="en-US" dirty="0"/>
              <a:t>Equilibrium price and quantity both rise.</a:t>
            </a:r>
          </a:p>
          <a:p>
            <a:pPr marL="914400" lvl="1">
              <a:spcAft>
                <a:spcPts val="600"/>
              </a:spcAft>
              <a:buFont typeface="Calibri" pitchFamily="34" charset="0"/>
              <a:buAutoNum type="alphaLcParenR"/>
              <a:tabLst>
                <a:tab pos="0" algn="l"/>
              </a:tabLst>
              <a:defRPr/>
            </a:pPr>
            <a:r>
              <a:rPr lang="en-US" dirty="0"/>
              <a:t>Equilibrium price falls and quantity rises.</a:t>
            </a:r>
          </a:p>
          <a:p>
            <a:pPr marL="914400" lvl="1">
              <a:spcAft>
                <a:spcPts val="600"/>
              </a:spcAft>
              <a:buFont typeface="Calibri" pitchFamily="34" charset="0"/>
              <a:buAutoNum type="alphaLcParenR"/>
              <a:tabLst>
                <a:tab pos="0" algn="l"/>
              </a:tabLst>
              <a:defRPr/>
            </a:pPr>
            <a:r>
              <a:rPr lang="en-US" dirty="0"/>
              <a:t>Equilibrium price rises and quantity falls.</a:t>
            </a:r>
            <a:endParaRPr lang="en-US" dirty="0">
              <a:ea typeface="Century Gothic" charset="0"/>
            </a:endParaRPr>
          </a:p>
        </p:txBody>
      </p:sp>
    </p:spTree>
    <p:extLst>
      <p:ext uri="{BB962C8B-B14F-4D97-AF65-F5344CB8AC3E}">
        <p14:creationId xmlns:p14="http://schemas.microsoft.com/office/powerpoint/2010/main" val="25016250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ea typeface="Century Gothic" charset="0"/>
              </a:rPr>
              <a:t>LEARN BY DOING: PRACTICE QUESTION 3</a:t>
            </a:r>
            <a:br>
              <a:rPr lang="en-US" dirty="0">
                <a:ea typeface="Century Gothic" charset="0"/>
              </a:rPr>
            </a:br>
            <a:r>
              <a:rPr lang="en-US" dirty="0">
                <a:ea typeface="Century Gothic" charset="0"/>
              </a:rPr>
              <a:t>(Answer)</a:t>
            </a:r>
            <a:endParaRPr lang="en-US" dirty="0"/>
          </a:p>
        </p:txBody>
      </p:sp>
      <p:sp>
        <p:nvSpPr>
          <p:cNvPr id="6" name="Content Placeholder 5"/>
          <p:cNvSpPr>
            <a:spLocks noGrp="1"/>
          </p:cNvSpPr>
          <p:nvPr>
            <p:ph sz="quarter" idx="10"/>
          </p:nvPr>
        </p:nvSpPr>
        <p:spPr/>
        <p:txBody>
          <a:bodyPr>
            <a:normAutofit fontScale="92500" lnSpcReduction="20000"/>
          </a:bodyPr>
          <a:lstStyle/>
          <a:p>
            <a:pPr>
              <a:spcAft>
                <a:spcPts val="600"/>
              </a:spcAft>
              <a:tabLst>
                <a:tab pos="0" algn="l"/>
              </a:tabLst>
              <a:defRPr/>
            </a:pPr>
            <a:r>
              <a:rPr lang="en-US" dirty="0"/>
              <a:t>If garden gnomes regain popularity, what will happen?</a:t>
            </a:r>
          </a:p>
          <a:p>
            <a:pPr marL="914400" lvl="1">
              <a:spcAft>
                <a:spcPts val="600"/>
              </a:spcAft>
              <a:buFont typeface="Calibri" pitchFamily="34" charset="0"/>
              <a:buAutoNum type="alphaLcParenR"/>
              <a:tabLst>
                <a:tab pos="0" algn="l"/>
              </a:tabLst>
              <a:defRPr/>
            </a:pPr>
            <a:r>
              <a:rPr lang="en-US" dirty="0"/>
              <a:t>Equilibrium price and quantity both fall.</a:t>
            </a:r>
          </a:p>
          <a:p>
            <a:pPr marL="914400" lvl="1">
              <a:spcAft>
                <a:spcPts val="600"/>
              </a:spcAft>
              <a:buFont typeface="Calibri" pitchFamily="34" charset="0"/>
              <a:buAutoNum type="alphaLcParenR"/>
              <a:tabLst>
                <a:tab pos="0" algn="l"/>
              </a:tabLst>
              <a:defRPr/>
            </a:pPr>
            <a:r>
              <a:rPr lang="en-US" b="1" dirty="0"/>
              <a:t>Equilibrium price and quantity both rise. (correct answer)</a:t>
            </a:r>
          </a:p>
          <a:p>
            <a:pPr marL="914400" lvl="1">
              <a:spcAft>
                <a:spcPts val="600"/>
              </a:spcAft>
              <a:buFont typeface="Calibri" pitchFamily="34" charset="0"/>
              <a:buAutoNum type="alphaLcParenR"/>
              <a:tabLst>
                <a:tab pos="0" algn="l"/>
              </a:tabLst>
              <a:defRPr/>
            </a:pPr>
            <a:r>
              <a:rPr lang="en-US" dirty="0"/>
              <a:t>Equilibrium price falls and quantity rises.</a:t>
            </a:r>
          </a:p>
          <a:p>
            <a:pPr marL="914400" lvl="1">
              <a:spcAft>
                <a:spcPts val="600"/>
              </a:spcAft>
              <a:buFont typeface="Calibri" pitchFamily="34" charset="0"/>
              <a:buAutoNum type="alphaLcParenR"/>
              <a:tabLst>
                <a:tab pos="0" algn="l"/>
              </a:tabLst>
              <a:defRPr/>
            </a:pPr>
            <a:r>
              <a:rPr lang="en-US" dirty="0"/>
              <a:t>Equilibrium price rises and quantity falls.</a:t>
            </a:r>
            <a:endParaRPr lang="en-US" dirty="0">
              <a:ea typeface="Century Gothic" charset="0"/>
            </a:endParaRPr>
          </a:p>
        </p:txBody>
      </p:sp>
    </p:spTree>
    <p:extLst>
      <p:ext uri="{BB962C8B-B14F-4D97-AF65-F5344CB8AC3E}">
        <p14:creationId xmlns:p14="http://schemas.microsoft.com/office/powerpoint/2010/main" val="27900689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lvl="0"/>
            <a:r>
              <a:rPr lang="en-US" dirty="0">
                <a:ea typeface="Century Gothic" charset="0"/>
              </a:rPr>
              <a:t>LEARN BY DOING: PRACTICE QUESTION 4</a:t>
            </a:r>
            <a:endParaRPr lang="en-US" dirty="0"/>
          </a:p>
        </p:txBody>
      </p:sp>
      <p:sp>
        <p:nvSpPr>
          <p:cNvPr id="7" name="Content Placeholder 6"/>
          <p:cNvSpPr>
            <a:spLocks noGrp="1"/>
          </p:cNvSpPr>
          <p:nvPr>
            <p:ph sz="quarter" idx="10"/>
          </p:nvPr>
        </p:nvSpPr>
        <p:spPr>
          <a:xfrm>
            <a:off x="117582" y="1933291"/>
            <a:ext cx="9804186" cy="2845185"/>
          </a:xfrm>
        </p:spPr>
        <p:txBody>
          <a:bodyPr>
            <a:normAutofit lnSpcReduction="10000"/>
          </a:bodyPr>
          <a:lstStyle/>
          <a:p>
            <a:pPr>
              <a:defRPr/>
            </a:pPr>
            <a:r>
              <a:rPr lang="en-US" dirty="0"/>
              <a:t>If the cost of wood falls, what will happen to equilibrium price and quantity in the violin market?</a:t>
            </a:r>
          </a:p>
          <a:p>
            <a:pPr marL="914400" lvl="1" indent="-447675" eaLnBrk="1" hangingPunct="1">
              <a:buFont typeface="Calibri" pitchFamily="34" charset="0"/>
              <a:buAutoNum type="alphaLcParenR"/>
              <a:defRPr/>
            </a:pPr>
            <a:r>
              <a:rPr lang="en-US" dirty="0"/>
              <a:t>Both fall.</a:t>
            </a:r>
          </a:p>
          <a:p>
            <a:pPr marL="914400" lvl="1" indent="-447675" eaLnBrk="1" hangingPunct="1">
              <a:buFont typeface="Calibri" pitchFamily="34" charset="0"/>
              <a:buAutoNum type="alphaLcParenR"/>
              <a:defRPr/>
            </a:pPr>
            <a:r>
              <a:rPr lang="en-US" dirty="0"/>
              <a:t>Both rise.</a:t>
            </a:r>
          </a:p>
          <a:p>
            <a:pPr marL="914400" lvl="1" indent="-447675" eaLnBrk="1" hangingPunct="1">
              <a:buFont typeface="Calibri" pitchFamily="34" charset="0"/>
              <a:buAutoNum type="alphaLcParenR"/>
              <a:defRPr/>
            </a:pPr>
            <a:r>
              <a:rPr lang="en-US" dirty="0"/>
              <a:t>Price falls and quantity rises.</a:t>
            </a:r>
          </a:p>
          <a:p>
            <a:pPr marL="914400" lvl="1" indent="-447675" eaLnBrk="1" hangingPunct="1">
              <a:buFont typeface="Calibri" pitchFamily="34" charset="0"/>
              <a:buAutoNum type="alphaLcParenR"/>
              <a:defRPr/>
            </a:pPr>
            <a:r>
              <a:rPr lang="en-US" dirty="0"/>
              <a:t>Price rises and quantity falls.</a:t>
            </a:r>
          </a:p>
        </p:txBody>
      </p:sp>
    </p:spTree>
    <p:extLst>
      <p:ext uri="{BB962C8B-B14F-4D97-AF65-F5344CB8AC3E}">
        <p14:creationId xmlns:p14="http://schemas.microsoft.com/office/powerpoint/2010/main" val="183684275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pPr lvl="0"/>
            <a:r>
              <a:rPr lang="en-US" dirty="0">
                <a:ea typeface="Century Gothic" charset="0"/>
              </a:rPr>
              <a:t>LEARN BY DOING: PRACTICE QUESTION 4</a:t>
            </a:r>
            <a:br>
              <a:rPr lang="en-US" dirty="0">
                <a:ea typeface="Century Gothic" charset="0"/>
              </a:rPr>
            </a:br>
            <a:r>
              <a:rPr lang="en-US" dirty="0">
                <a:ea typeface="Century Gothic" charset="0"/>
              </a:rPr>
              <a:t>(Answer)</a:t>
            </a:r>
            <a:endParaRPr lang="en-US" dirty="0"/>
          </a:p>
        </p:txBody>
      </p:sp>
      <p:sp>
        <p:nvSpPr>
          <p:cNvPr id="7" name="Content Placeholder 6"/>
          <p:cNvSpPr>
            <a:spLocks noGrp="1"/>
          </p:cNvSpPr>
          <p:nvPr>
            <p:ph sz="quarter" idx="10"/>
          </p:nvPr>
        </p:nvSpPr>
        <p:spPr>
          <a:xfrm>
            <a:off x="117582" y="1962788"/>
            <a:ext cx="9804186" cy="2796024"/>
          </a:xfrm>
        </p:spPr>
        <p:txBody>
          <a:bodyPr>
            <a:normAutofit lnSpcReduction="10000"/>
          </a:bodyPr>
          <a:lstStyle/>
          <a:p>
            <a:pPr>
              <a:defRPr/>
            </a:pPr>
            <a:r>
              <a:rPr lang="en-US" dirty="0"/>
              <a:t>If the cost of wood falls, what will happen to equilibrium price and quantity in the violin market?</a:t>
            </a:r>
          </a:p>
          <a:p>
            <a:pPr marL="914400" lvl="1" indent="-447675" eaLnBrk="1" hangingPunct="1">
              <a:buFont typeface="Calibri" pitchFamily="34" charset="0"/>
              <a:buAutoNum type="alphaLcParenR"/>
              <a:defRPr/>
            </a:pPr>
            <a:r>
              <a:rPr lang="en-US" dirty="0"/>
              <a:t>Both fall.</a:t>
            </a:r>
          </a:p>
          <a:p>
            <a:pPr marL="914400" lvl="1" indent="-447675" eaLnBrk="1" hangingPunct="1">
              <a:buFont typeface="Calibri" pitchFamily="34" charset="0"/>
              <a:buAutoNum type="alphaLcParenR"/>
              <a:defRPr/>
            </a:pPr>
            <a:r>
              <a:rPr lang="en-US" dirty="0"/>
              <a:t>Both rise.</a:t>
            </a:r>
          </a:p>
          <a:p>
            <a:pPr marL="914400" lvl="1" indent="-447675" eaLnBrk="1" hangingPunct="1">
              <a:buFont typeface="Calibri" pitchFamily="34" charset="0"/>
              <a:buAutoNum type="alphaLcParenR"/>
              <a:defRPr/>
            </a:pPr>
            <a:r>
              <a:rPr lang="en-US" b="1" dirty="0"/>
              <a:t>Price falls and quantity rises. (correct answer)</a:t>
            </a:r>
          </a:p>
          <a:p>
            <a:pPr marL="914400" lvl="1" indent="-447675" eaLnBrk="1" hangingPunct="1">
              <a:buFont typeface="Calibri" pitchFamily="34" charset="0"/>
              <a:buAutoNum type="alphaLcParenR"/>
              <a:defRPr/>
            </a:pPr>
            <a:r>
              <a:rPr lang="en-US" dirty="0"/>
              <a:t>Price rises and quantity falls.</a:t>
            </a:r>
          </a:p>
        </p:txBody>
      </p:sp>
    </p:spTree>
    <p:extLst>
      <p:ext uri="{BB962C8B-B14F-4D97-AF65-F5344CB8AC3E}">
        <p14:creationId xmlns:p14="http://schemas.microsoft.com/office/powerpoint/2010/main" val="262012973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Century Gothic" charset="0"/>
              </a:rPr>
              <a:t>SIMULTANEOUS SHIFTS OF THE DEMAND AND SUPPLY CURVES</a:t>
            </a:r>
            <a:endParaRPr lang="en-US" dirty="0"/>
          </a:p>
        </p:txBody>
      </p:sp>
      <p:pic>
        <p:nvPicPr>
          <p:cNvPr id="5" name="Picture 4" descr="Both graph a and graph b show Quantity of natural gas on the horizontal axis and price of natural gas on the vertical axis. Both graphs show a decreasing demand curve, labeled D-sub-1, and an increasing supply curve, labeled S-sub-1, which intersect at E-sub-1. E-sub-1 occurs at a quantity of Q-sub-1 and a price of P-sub-1.&#10;&#10;Graph a is titled &quot;One Possible Outcome: Price Falls, Quantity Falls.&quot;&#10;&#10;Graph b is titled &quot;Another Possible Outcome: Price Falls, Quantity Rises.&quo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7917" y="2144782"/>
            <a:ext cx="2794144" cy="2933851"/>
          </a:xfrm>
          <a:prstGeom prst="rect">
            <a:avLst/>
          </a:prstGeom>
        </p:spPr>
      </p:pic>
      <p:pic>
        <p:nvPicPr>
          <p:cNvPr id="25" name="Picture 24" descr="In graph b, a new demand curve, D-sub-2, is shown as a slight leftward shift of D-sub-1. The equilibrium dropped and moved slightly right for the new demand and supply curv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54769" y="2144782"/>
            <a:ext cx="2813195" cy="2933851"/>
          </a:xfrm>
          <a:prstGeom prst="rect">
            <a:avLst/>
          </a:prstGeom>
        </p:spPr>
      </p:pic>
      <p:pic>
        <p:nvPicPr>
          <p:cNvPr id="22" name="Picture 21" descr="In graph a, a second supply curve, S-sub-2, is shown. S-sub-2 is a slight rightward shift of S-sub-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57917" y="2144782"/>
            <a:ext cx="2800494" cy="2933851"/>
          </a:xfrm>
          <a:prstGeom prst="rect">
            <a:avLst/>
          </a:prstGeom>
        </p:spPr>
      </p:pic>
      <p:pic>
        <p:nvPicPr>
          <p:cNvPr id="7" name="Picture 6" descr="In graph b, a second supply curve, S-sub-2, is shown. S-sub-2 is a significant rightward shift of S-sub-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54768" y="2141886"/>
            <a:ext cx="2813195" cy="2933851"/>
          </a:xfrm>
          <a:prstGeom prst="rect">
            <a:avLst/>
          </a:prstGeom>
        </p:spPr>
      </p:pic>
      <p:pic>
        <p:nvPicPr>
          <p:cNvPr id="23" name="Picture 22" descr="In graph a, a new demand curve, D-sub-2, is shown as a significant leftward shift of D-sub-1. The equilibrium dropped and moved slightly left for the new demand and supply curve."/>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57917" y="2144781"/>
            <a:ext cx="2800494" cy="2933851"/>
          </a:xfrm>
          <a:prstGeom prst="rect">
            <a:avLst/>
          </a:prstGeom>
        </p:spPr>
      </p:pic>
      <p:pic>
        <p:nvPicPr>
          <p:cNvPr id="27" name="Picture 26" descr="In graph b, a new demand curve, D-sub-2, is shown as a slight leftward shift of D-sub-1. The equilibrium dropped and moved slightly right for the new demand and supply curve."/>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54766" y="2144782"/>
            <a:ext cx="2813195" cy="2933851"/>
          </a:xfrm>
          <a:prstGeom prst="rect">
            <a:avLst/>
          </a:prstGeom>
        </p:spPr>
      </p:pic>
      <p:pic>
        <p:nvPicPr>
          <p:cNvPr id="24" name="Picture 23" descr="Graph a is depicting the &quot;Small increase in supply&quot; and a &quot;Large decrease in demand.&quot;"/>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57917" y="2144782"/>
            <a:ext cx="2800494" cy="2933851"/>
          </a:xfrm>
          <a:prstGeom prst="rect">
            <a:avLst/>
          </a:prstGeom>
        </p:spPr>
      </p:pic>
      <p:pic>
        <p:nvPicPr>
          <p:cNvPr id="28" name="Picture 27" descr="Graph b is showing a &quot;Large increase in supply&quot; and the &quot;Small decrease in demand.&quot;"/>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54769" y="2144782"/>
            <a:ext cx="2813195" cy="2933851"/>
          </a:xfrm>
          <a:prstGeom prst="rect">
            <a:avLst/>
          </a:prstGeom>
        </p:spPr>
      </p:pic>
      <p:sp>
        <p:nvSpPr>
          <p:cNvPr id="3" name="Content Placeholder 2"/>
          <p:cNvSpPr>
            <a:spLocks noGrp="1"/>
          </p:cNvSpPr>
          <p:nvPr>
            <p:ph sz="quarter" idx="10"/>
          </p:nvPr>
        </p:nvSpPr>
        <p:spPr>
          <a:xfrm>
            <a:off x="212879" y="5526348"/>
            <a:ext cx="9804186" cy="1957582"/>
          </a:xfrm>
        </p:spPr>
        <p:txBody>
          <a:bodyPr/>
          <a:lstStyle/>
          <a:p>
            <a:r>
              <a:rPr lang="en-US" sz="2400" dirty="0">
                <a:ea typeface="Century Gothic" charset="0"/>
              </a:rPr>
              <a:t>If the </a:t>
            </a:r>
            <a:r>
              <a:rPr lang="en-US" sz="2400" b="1" dirty="0">
                <a:ea typeface="Century Gothic" charset="0"/>
              </a:rPr>
              <a:t>decrease in demand is relatively larger than the increase in supply,</a:t>
            </a:r>
            <a:r>
              <a:rPr lang="en-US" sz="2400" dirty="0">
                <a:ea typeface="Century Gothic" charset="0"/>
              </a:rPr>
              <a:t> the equilibrium price and quantity falls.</a:t>
            </a:r>
          </a:p>
          <a:p>
            <a:r>
              <a:rPr lang="en-US" sz="2400" dirty="0">
                <a:ea typeface="Century Gothic" charset="0"/>
              </a:rPr>
              <a:t>If the </a:t>
            </a:r>
            <a:r>
              <a:rPr lang="en-US" sz="2400" b="1" dirty="0">
                <a:ea typeface="Century Gothic" charset="0"/>
              </a:rPr>
              <a:t>increase in supply is large relative to the decrease in demand, </a:t>
            </a:r>
            <a:r>
              <a:rPr lang="en-US" sz="2400" dirty="0">
                <a:ea typeface="Century Gothic" charset="0"/>
              </a:rPr>
              <a:t>the equilibrium quantity rises as the equilibrium price falls.</a:t>
            </a:r>
          </a:p>
        </p:txBody>
      </p:sp>
    </p:spTree>
    <p:extLst>
      <p:ext uri="{BB962C8B-B14F-4D97-AF65-F5344CB8AC3E}">
        <p14:creationId xmlns:p14="http://schemas.microsoft.com/office/powerpoint/2010/main" val="1999965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25"/>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22"/>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7"/>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23"/>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27"/>
                                        </p:tgtEl>
                                        <p:attrNameLst>
                                          <p:attrName>style.visibility</p:attrName>
                                        </p:attrNameLst>
                                      </p:cBhvr>
                                      <p:to>
                                        <p:strVal val="hidden"/>
                                      </p:to>
                                    </p:set>
                                  </p:childTnLst>
                                </p:cTn>
                              </p:par>
                              <p:par>
                                <p:cTn id="37" presetID="1" presetClass="entr" presetSubtype="0" fill="hold" nodeType="with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Simultaneous Shifts in Demand and Supply</a:t>
            </a:r>
          </a:p>
        </p:txBody>
      </p:sp>
      <p:graphicFrame>
        <p:nvGraphicFramePr>
          <p:cNvPr id="9" name="Content Placeholder 8"/>
          <p:cNvGraphicFramePr>
            <a:graphicFrameLocks noGrp="1"/>
          </p:cNvGraphicFramePr>
          <p:nvPr>
            <p:ph sz="quarter" idx="10"/>
            <p:extLst>
              <p:ext uri="{D42A27DB-BD31-4B8C-83A1-F6EECF244321}">
                <p14:modId xmlns:p14="http://schemas.microsoft.com/office/powerpoint/2010/main" val="988448237"/>
              </p:ext>
            </p:extLst>
          </p:nvPr>
        </p:nvGraphicFramePr>
        <p:xfrm>
          <a:off x="117475" y="1408801"/>
          <a:ext cx="9804399" cy="4059555"/>
        </p:xfrm>
        <a:graphic>
          <a:graphicData uri="http://schemas.openxmlformats.org/drawingml/2006/table">
            <a:tbl>
              <a:tblPr firstRow="1" bandRow="1">
                <a:tableStyleId>{ED083AE6-46FA-4A59-8FB0-9F97EB10719F}</a:tableStyleId>
              </a:tblPr>
              <a:tblGrid>
                <a:gridCol w="3268133">
                  <a:extLst>
                    <a:ext uri="{9D8B030D-6E8A-4147-A177-3AD203B41FA5}">
                      <a16:colId xmlns:a16="http://schemas.microsoft.com/office/drawing/2014/main" val="359714410"/>
                    </a:ext>
                  </a:extLst>
                </a:gridCol>
                <a:gridCol w="3268133">
                  <a:extLst>
                    <a:ext uri="{9D8B030D-6E8A-4147-A177-3AD203B41FA5}">
                      <a16:colId xmlns:a16="http://schemas.microsoft.com/office/drawing/2014/main" val="713195211"/>
                    </a:ext>
                  </a:extLst>
                </a:gridCol>
                <a:gridCol w="3268133">
                  <a:extLst>
                    <a:ext uri="{9D8B030D-6E8A-4147-A177-3AD203B41FA5}">
                      <a16:colId xmlns:a16="http://schemas.microsoft.com/office/drawing/2014/main" val="1405676380"/>
                    </a:ext>
                  </a:extLst>
                </a:gridCol>
              </a:tblGrid>
              <a:tr h="896249">
                <a:tc>
                  <a:txBody>
                    <a:bodyPr/>
                    <a:lstStyle/>
                    <a:p>
                      <a:endParaRPr lang="en-US" sz="1800" dirty="0">
                        <a:latin typeface="+mn-lt"/>
                      </a:endParaRPr>
                    </a:p>
                  </a:txBody>
                  <a:tcPr/>
                </a:tc>
                <a:tc>
                  <a:txBody>
                    <a:bodyPr/>
                    <a:lstStyle/>
                    <a:p>
                      <a:r>
                        <a:rPr lang="en-US" sz="1800" dirty="0">
                          <a:latin typeface="+mn-lt"/>
                        </a:rPr>
                        <a:t>Supply Increases </a:t>
                      </a:r>
                    </a:p>
                  </a:txBody>
                  <a:tcPr/>
                </a:tc>
                <a:tc>
                  <a:txBody>
                    <a:bodyPr/>
                    <a:lstStyle/>
                    <a:p>
                      <a:r>
                        <a:rPr lang="en-US" sz="1800" dirty="0">
                          <a:latin typeface="+mn-lt"/>
                        </a:rPr>
                        <a:t>Supply Decreases</a:t>
                      </a:r>
                    </a:p>
                  </a:txBody>
                  <a:tcPr/>
                </a:tc>
                <a:extLst>
                  <a:ext uri="{0D108BD9-81ED-4DB2-BD59-A6C34878D82A}">
                    <a16:rowId xmlns:a16="http://schemas.microsoft.com/office/drawing/2014/main" val="2953274572"/>
                  </a:ext>
                </a:extLst>
              </a:tr>
              <a:tr h="1700266">
                <a:tc>
                  <a:txBody>
                    <a:bodyPr/>
                    <a:lstStyle/>
                    <a:p>
                      <a:r>
                        <a:rPr lang="en-US" sz="1800" b="1" dirty="0">
                          <a:latin typeface="+mn-lt"/>
                        </a:rPr>
                        <a:t>Demand Increases</a:t>
                      </a:r>
                    </a:p>
                  </a:txBody>
                  <a:tcPr/>
                </a:tc>
                <a:tc>
                  <a:txBody>
                    <a:bodyPr/>
                    <a:lstStyle/>
                    <a:p>
                      <a:r>
                        <a:rPr lang="en-US" sz="1800" dirty="0">
                          <a:latin typeface="+mn-lt"/>
                        </a:rPr>
                        <a:t>Quantity</a:t>
                      </a:r>
                      <a:r>
                        <a:rPr lang="en-US" sz="1800" baseline="0" dirty="0">
                          <a:latin typeface="+mn-lt"/>
                        </a:rPr>
                        <a:t> increases, but price change is ambiguous</a:t>
                      </a:r>
                    </a:p>
                    <a:p>
                      <a:r>
                        <a:rPr lang="en-US" sz="1800" baseline="0" dirty="0">
                          <a:latin typeface="+mn-lt"/>
                        </a:rPr>
                        <a:t>(to see price change, check which change is relatively greater)</a:t>
                      </a:r>
                      <a:endParaRPr lang="en-US" sz="1800" dirty="0">
                        <a:latin typeface="+mn-lt"/>
                      </a:endParaRPr>
                    </a:p>
                  </a:txBody>
                  <a:tcPr/>
                </a:tc>
                <a:tc>
                  <a:txBody>
                    <a:bodyPr/>
                    <a:lstStyle/>
                    <a:p>
                      <a:r>
                        <a:rPr lang="en-US" sz="1800" dirty="0">
                          <a:latin typeface="+mn-lt"/>
                        </a:rPr>
                        <a:t>Price increases, but quantity</a:t>
                      </a:r>
                      <a:r>
                        <a:rPr lang="en-US" sz="1800" baseline="0" dirty="0">
                          <a:latin typeface="+mn-lt"/>
                        </a:rPr>
                        <a:t> change is ambiguous</a:t>
                      </a:r>
                    </a:p>
                    <a:p>
                      <a:r>
                        <a:rPr lang="en-US" sz="1800" baseline="0" dirty="0">
                          <a:latin typeface="+mn-lt"/>
                        </a:rPr>
                        <a:t>(to see quantity change, check which change is relatively greater)</a:t>
                      </a:r>
                      <a:endParaRPr lang="en-US" sz="1800" dirty="0">
                        <a:latin typeface="+mn-lt"/>
                      </a:endParaRPr>
                    </a:p>
                  </a:txBody>
                  <a:tcPr/>
                </a:tc>
                <a:extLst>
                  <a:ext uri="{0D108BD9-81ED-4DB2-BD59-A6C34878D82A}">
                    <a16:rowId xmlns:a16="http://schemas.microsoft.com/office/drawing/2014/main" val="1195868268"/>
                  </a:ext>
                </a:extLst>
              </a:tr>
              <a:tr h="938267">
                <a:tc>
                  <a:txBody>
                    <a:bodyPr/>
                    <a:lstStyle/>
                    <a:p>
                      <a:r>
                        <a:rPr lang="en-US" sz="1800" b="1" dirty="0">
                          <a:latin typeface="+mn-lt"/>
                        </a:rPr>
                        <a:t>Demand</a:t>
                      </a:r>
                      <a:r>
                        <a:rPr lang="en-US" sz="1800" b="1" baseline="0" dirty="0">
                          <a:latin typeface="+mn-lt"/>
                        </a:rPr>
                        <a:t> Decreases</a:t>
                      </a:r>
                      <a:endParaRPr lang="en-US" sz="1800" b="1" dirty="0">
                        <a:latin typeface="+mn-lt"/>
                      </a:endParaRPr>
                    </a:p>
                  </a:txBody>
                  <a:tcPr/>
                </a:tc>
                <a:tc>
                  <a:txBody>
                    <a:bodyPr/>
                    <a:lstStyle/>
                    <a:p>
                      <a:r>
                        <a:rPr lang="en-US" sz="1800" dirty="0">
                          <a:latin typeface="+mn-lt"/>
                        </a:rPr>
                        <a:t>Price decreases, but quantity</a:t>
                      </a:r>
                      <a:r>
                        <a:rPr lang="en-US" sz="1800" baseline="0" dirty="0">
                          <a:latin typeface="+mn-lt"/>
                        </a:rPr>
                        <a:t> change is ambiguous</a:t>
                      </a:r>
                    </a:p>
                    <a:p>
                      <a:r>
                        <a:rPr lang="en-US" sz="1800" baseline="0" dirty="0">
                          <a:latin typeface="+mn-lt"/>
                        </a:rPr>
                        <a:t>(to see quantity change, check which change is relatively greater)</a:t>
                      </a:r>
                      <a:endParaRPr lang="en-US" sz="1800" dirty="0">
                        <a:latin typeface="+mn-lt"/>
                      </a:endParaRPr>
                    </a:p>
                  </a:txBody>
                  <a:tcPr/>
                </a:tc>
                <a:tc>
                  <a:txBody>
                    <a:bodyPr/>
                    <a:lstStyle/>
                    <a:p>
                      <a:r>
                        <a:rPr lang="en-US" sz="1800" dirty="0">
                          <a:latin typeface="+mn-lt"/>
                        </a:rPr>
                        <a:t>Quantity decreases,</a:t>
                      </a:r>
                      <a:r>
                        <a:rPr lang="en-US" sz="1800" baseline="0" dirty="0">
                          <a:latin typeface="+mn-lt"/>
                        </a:rPr>
                        <a:t> but price change is ambiguous </a:t>
                      </a:r>
                    </a:p>
                    <a:p>
                      <a:r>
                        <a:rPr lang="en-US" sz="1800" baseline="0" dirty="0">
                          <a:latin typeface="+mn-lt"/>
                        </a:rPr>
                        <a:t>(to see the price change, check which change is relatively greater)</a:t>
                      </a:r>
                      <a:endParaRPr lang="en-US" sz="1800" dirty="0">
                        <a:latin typeface="+mn-lt"/>
                      </a:endParaRPr>
                    </a:p>
                  </a:txBody>
                  <a:tcPr/>
                </a:tc>
                <a:extLst>
                  <a:ext uri="{0D108BD9-81ED-4DB2-BD59-A6C34878D82A}">
                    <a16:rowId xmlns:a16="http://schemas.microsoft.com/office/drawing/2014/main" val="3109059187"/>
                  </a:ext>
                </a:extLst>
              </a:tr>
            </a:tbl>
          </a:graphicData>
        </a:graphic>
      </p:graphicFrame>
    </p:spTree>
    <p:extLst>
      <p:ext uri="{BB962C8B-B14F-4D97-AF65-F5344CB8AC3E}">
        <p14:creationId xmlns:p14="http://schemas.microsoft.com/office/powerpoint/2010/main" val="16278551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lvl="0"/>
            <a:r>
              <a:rPr lang="en-US" dirty="0">
                <a:ea typeface="Century Gothic" charset="0"/>
              </a:rPr>
              <a:t>LEARN BY DOING: PRACTICE QUESTION 5</a:t>
            </a:r>
            <a:endParaRPr lang="en-US" dirty="0"/>
          </a:p>
        </p:txBody>
      </p:sp>
      <p:sp>
        <p:nvSpPr>
          <p:cNvPr id="7" name="Content Placeholder 6"/>
          <p:cNvSpPr>
            <a:spLocks noGrp="1"/>
          </p:cNvSpPr>
          <p:nvPr>
            <p:ph sz="quarter" idx="10"/>
          </p:nvPr>
        </p:nvSpPr>
        <p:spPr>
          <a:xfrm>
            <a:off x="117582" y="1933291"/>
            <a:ext cx="9804186" cy="3877573"/>
          </a:xfrm>
        </p:spPr>
        <p:txBody>
          <a:bodyPr>
            <a:noAutofit/>
          </a:bodyPr>
          <a:lstStyle/>
          <a:p>
            <a:r>
              <a:rPr lang="en-US" sz="2600" dirty="0">
                <a:ea typeface="Century Gothic" charset="0"/>
              </a:rPr>
              <a:t>Consumers in Mayville consider houses and apartments to be substitutes. There is an increase in the price of houses in Mayville at the same time three new apartment buildings open there. In the market for apartments in Mayville:</a:t>
            </a:r>
          </a:p>
          <a:p>
            <a:pPr marL="914400" indent="-447675">
              <a:buFont typeface="+mj-lt"/>
              <a:buAutoNum type="alphaLcParenR"/>
            </a:pPr>
            <a:r>
              <a:rPr lang="en-US" sz="2600" dirty="0">
                <a:ea typeface="Century Gothic" charset="0"/>
              </a:rPr>
              <a:t>the equilibrium price will rise.</a:t>
            </a:r>
          </a:p>
          <a:p>
            <a:pPr marL="914400" indent="-447675">
              <a:buFont typeface="+mj-lt"/>
              <a:buAutoNum type="alphaLcParenR"/>
            </a:pPr>
            <a:r>
              <a:rPr lang="en-US" sz="2600" dirty="0">
                <a:ea typeface="Century Gothic" charset="0"/>
              </a:rPr>
              <a:t>the equilibrium price will fall.</a:t>
            </a:r>
          </a:p>
          <a:p>
            <a:pPr marL="914400" indent="-447675">
              <a:buFont typeface="+mj-lt"/>
              <a:buAutoNum type="alphaLcParenR"/>
            </a:pPr>
            <a:r>
              <a:rPr lang="en-US" sz="2600" dirty="0">
                <a:ea typeface="Century Gothic" charset="0"/>
              </a:rPr>
              <a:t>the equilibrium quantity will rise.</a:t>
            </a:r>
          </a:p>
          <a:p>
            <a:pPr marL="914400" indent="-447675">
              <a:buFont typeface="+mj-lt"/>
              <a:buAutoNum type="alphaLcParenR"/>
            </a:pPr>
            <a:r>
              <a:rPr lang="en-US" sz="2600" dirty="0">
                <a:ea typeface="Century Gothic" charset="0"/>
              </a:rPr>
              <a:t>the equilibrium quantity will fall.</a:t>
            </a:r>
          </a:p>
        </p:txBody>
      </p:sp>
    </p:spTree>
    <p:extLst>
      <p:ext uri="{BB962C8B-B14F-4D97-AF65-F5344CB8AC3E}">
        <p14:creationId xmlns:p14="http://schemas.microsoft.com/office/powerpoint/2010/main" val="6359181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Century Gothic" charset="0"/>
              </a:rPr>
              <a:t>THE DEMAND SCHEDULE AND THE DEMAND CURVE</a:t>
            </a:r>
            <a:endParaRPr lang="en-US" dirty="0"/>
          </a:p>
        </p:txBody>
      </p:sp>
      <p:pic>
        <p:nvPicPr>
          <p:cNvPr id="5" name="Picture 4" descr="Line graph of Price of natural gas (per BTU) versus Quantity of natural gas (trillions of BTUs), showing a decreasing curve that is concave upward. Seven points on the curve represent values in the attached table. The curve is the Demand curve, D.&#10;The values of the seven points plotted on the curve are shown in this graph."/>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915" y="2201673"/>
            <a:ext cx="7100976" cy="4269600"/>
          </a:xfrm>
          <a:prstGeom prst="rect">
            <a:avLst/>
          </a:prstGeom>
        </p:spPr>
      </p:pic>
      <p:pic>
        <p:nvPicPr>
          <p:cNvPr id="7" name="Picture 6" descr="The values of the seven points plotted on the curve are tabulated in the attachment, Figure 3-1, page 70.The curve is the Demand curve, D.&#10;The values of the seven points plotted on the curve are tabulated in the attachment, Figure 3-1, page 70.&#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06709" y="3544616"/>
            <a:ext cx="3632408" cy="2053279"/>
          </a:xfrm>
          <a:prstGeom prst="rect">
            <a:avLst/>
          </a:prstGeom>
        </p:spPr>
      </p:pic>
      <p:pic>
        <p:nvPicPr>
          <p:cNvPr id="8" name="Picture 7" descr="The Demand curve has a comment saying: &quot;As price rises, the quantity demanded falls.&quo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62134" y="5118303"/>
            <a:ext cx="962552" cy="530790"/>
          </a:xfrm>
          <a:prstGeom prst="rect">
            <a:avLst/>
          </a:prstGeom>
        </p:spPr>
      </p:pic>
    </p:spTree>
    <p:extLst>
      <p:ext uri="{BB962C8B-B14F-4D97-AF65-F5344CB8AC3E}">
        <p14:creationId xmlns:p14="http://schemas.microsoft.com/office/powerpoint/2010/main" val="877876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pPr lvl="0"/>
            <a:r>
              <a:rPr lang="en-US" dirty="0">
                <a:ea typeface="Century Gothic" charset="0"/>
              </a:rPr>
              <a:t>LEARN BY DOING: PRACTICE QUESTION 5 </a:t>
            </a:r>
            <a:r>
              <a:rPr lang="en-US">
                <a:ea typeface="Century Gothic" charset="0"/>
              </a:rPr>
              <a:t>(Answer)</a:t>
            </a:r>
            <a:endParaRPr lang="en-US" dirty="0"/>
          </a:p>
        </p:txBody>
      </p:sp>
      <p:sp>
        <p:nvSpPr>
          <p:cNvPr id="7" name="Content Placeholder 6"/>
          <p:cNvSpPr>
            <a:spLocks noGrp="1"/>
          </p:cNvSpPr>
          <p:nvPr>
            <p:ph sz="quarter" idx="10"/>
          </p:nvPr>
        </p:nvSpPr>
        <p:spPr>
          <a:xfrm>
            <a:off x="117582" y="1933291"/>
            <a:ext cx="9804186" cy="3877573"/>
          </a:xfrm>
        </p:spPr>
        <p:txBody>
          <a:bodyPr>
            <a:noAutofit/>
          </a:bodyPr>
          <a:lstStyle/>
          <a:p>
            <a:r>
              <a:rPr lang="en-US" sz="2600" dirty="0">
                <a:ea typeface="Century Gothic" charset="0"/>
              </a:rPr>
              <a:t>Consumers in Mayville consider houses and apartments to be substitutes. There is an increase in the price of houses in Mayville at the same time three new apartment buildings open there. In the market for apartments in Mayville:</a:t>
            </a:r>
          </a:p>
          <a:p>
            <a:pPr marL="914400" indent="-447675">
              <a:buFont typeface="+mj-lt"/>
              <a:buAutoNum type="alphaLcParenR"/>
            </a:pPr>
            <a:r>
              <a:rPr lang="en-US" sz="2600" dirty="0">
                <a:ea typeface="Century Gothic" charset="0"/>
              </a:rPr>
              <a:t>the equilibrium price will rise.</a:t>
            </a:r>
          </a:p>
          <a:p>
            <a:pPr marL="914400" indent="-447675">
              <a:buFont typeface="+mj-lt"/>
              <a:buAutoNum type="alphaLcParenR"/>
            </a:pPr>
            <a:r>
              <a:rPr lang="en-US" sz="2600" dirty="0">
                <a:ea typeface="Century Gothic" charset="0"/>
              </a:rPr>
              <a:t>the equilibrium price will fall.</a:t>
            </a:r>
          </a:p>
          <a:p>
            <a:pPr marL="914400" indent="-447675">
              <a:buFont typeface="+mj-lt"/>
              <a:buAutoNum type="alphaLcParenR"/>
            </a:pPr>
            <a:r>
              <a:rPr lang="en-US" sz="2600" b="1" dirty="0">
                <a:ea typeface="Century Gothic" charset="0"/>
              </a:rPr>
              <a:t>the equilibrium quantity will rise. (correct answer)</a:t>
            </a:r>
          </a:p>
          <a:p>
            <a:pPr marL="914400" indent="-447675">
              <a:buFont typeface="+mj-lt"/>
              <a:buAutoNum type="alphaLcParenR"/>
            </a:pPr>
            <a:r>
              <a:rPr lang="en-US" sz="2600" dirty="0">
                <a:ea typeface="Century Gothic" charset="0"/>
              </a:rPr>
              <a:t>the equilibrium quantity will fall.</a:t>
            </a:r>
          </a:p>
        </p:txBody>
      </p:sp>
    </p:spTree>
    <p:extLst>
      <p:ext uri="{BB962C8B-B14F-4D97-AF65-F5344CB8AC3E}">
        <p14:creationId xmlns:p14="http://schemas.microsoft.com/office/powerpoint/2010/main" val="1846363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dirty="0">
                <a:ea typeface="Century Gothic" charset="0"/>
              </a:rPr>
              <a:t>GLOBAL COMPARISON: PAY MORE, PUMP LESS</a:t>
            </a:r>
            <a:endParaRPr lang="en-US" sz="3200" dirty="0"/>
          </a:p>
        </p:txBody>
      </p:sp>
      <p:sp>
        <p:nvSpPr>
          <p:cNvPr id="5" name="Content Placeholder 4"/>
          <p:cNvSpPr>
            <a:spLocks noGrp="1"/>
          </p:cNvSpPr>
          <p:nvPr>
            <p:ph sz="quarter" idx="10"/>
          </p:nvPr>
        </p:nvSpPr>
        <p:spPr>
          <a:xfrm>
            <a:off x="117582" y="1297859"/>
            <a:ext cx="9804186" cy="939602"/>
          </a:xfrm>
        </p:spPr>
        <p:txBody>
          <a:bodyPr>
            <a:normAutofit fontScale="92500" lnSpcReduction="10000"/>
          </a:bodyPr>
          <a:lstStyle/>
          <a:p>
            <a:r>
              <a:rPr lang="en-US" dirty="0">
                <a:ea typeface="Century Gothic" charset="0"/>
              </a:rPr>
              <a:t>A real-world illustration of the law of demand: because of higher prices, Europeans buy less gasoline than Americans.</a:t>
            </a:r>
          </a:p>
        </p:txBody>
      </p:sp>
      <p:pic>
        <p:nvPicPr>
          <p:cNvPr id="6" name="Picture Placeholder 5" descr="Scatterplot of Price of gasoline (per gallon) versus Consumption of gasoline (gallons per day per capita). Points for eight countries show a decline in gasoline consumption with an increase in price. The estimated values are as follows. Italy: 0.1 gallons, 6.5 dollars; The United Kingdom: 0.2 gallons, 5.8 dollars; Germany: 0.25 gallons, 5.9 dollars; Japan: 0.3 gallons, 5 dollars; France: 0.1 gallons, 6 dollars; Korea: 0.2 gallons, 4.9 dollars; Canada: 1 gallon, 3 dollars; and the United States: 1.2 gallons, 2.8 dollars.">
            <a:extLst>
              <a:ext uri="{FF2B5EF4-FFF2-40B4-BE49-F238E27FC236}">
                <a16:creationId xmlns:a16="http://schemas.microsoft.com/office/drawing/2014/main" id="{63294A6F-9C7D-4B77-9DE5-4704B0E005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5247" y="2237461"/>
            <a:ext cx="6377574" cy="5016470"/>
          </a:xfrm>
          <a:prstGeom prst="rect">
            <a:avLst/>
          </a:prstGeom>
        </p:spPr>
      </p:pic>
    </p:spTree>
    <p:extLst>
      <p:ext uri="{BB962C8B-B14F-4D97-AF65-F5344CB8AC3E}">
        <p14:creationId xmlns:p14="http://schemas.microsoft.com/office/powerpoint/2010/main" val="3952224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ea typeface="Century Gothic" charset="0"/>
              </a:rPr>
              <a:t>AN INCREASE IN DEMAND</a:t>
            </a:r>
            <a:endParaRPr lang="en-US" dirty="0"/>
          </a:p>
        </p:txBody>
      </p:sp>
      <p:pic>
        <p:nvPicPr>
          <p:cNvPr id="3" name="Picture 2" descr="Line graph of Price of natural gas (per BTU) versus Quantity of natural gas (trillions of BTUs). The demand curve from figure 3-1 is show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8378" y="2331814"/>
            <a:ext cx="6044889" cy="2952000"/>
          </a:xfrm>
          <a:prstGeom prst="rect">
            <a:avLst/>
          </a:prstGeom>
        </p:spPr>
      </p:pic>
      <p:pic>
        <p:nvPicPr>
          <p:cNvPr id="6" name="Picture 5" descr="The demand curve from Figure 3-1 is shown, along with a curve shifted to the right.&#10;The curve to the left, D-sub-1,  is labeled &quot;Demand curve in 2002.&quot;&#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8378" y="2331811"/>
            <a:ext cx="6044889" cy="2952000"/>
          </a:xfrm>
          <a:prstGeom prst="rect">
            <a:avLst/>
          </a:prstGeom>
        </p:spPr>
      </p:pic>
      <p:pic>
        <p:nvPicPr>
          <p:cNvPr id="12" name="Picture 11" descr="The curve to the right, D-sub-2, is labeled &quot;Demand curve in 2006.&quot;&#10;Points are tabulated in attachment for Figure 3-2, page 71.&#10;&#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68384" y="2331810"/>
            <a:ext cx="6044889" cy="2952000"/>
          </a:xfrm>
          <a:prstGeom prst="rect">
            <a:avLst/>
          </a:prstGeom>
        </p:spPr>
      </p:pic>
      <p:sp>
        <p:nvSpPr>
          <p:cNvPr id="5" name="Content Placeholder 4" descr="Line graph of Price of natural gas (per BTU) versus Quantity of natural gas (trillions of BTUs). "/>
          <p:cNvSpPr>
            <a:spLocks noGrp="1"/>
          </p:cNvSpPr>
          <p:nvPr>
            <p:ph sz="quarter" idx="10"/>
          </p:nvPr>
        </p:nvSpPr>
        <p:spPr>
          <a:xfrm>
            <a:off x="136632" y="5534705"/>
            <a:ext cx="9804186" cy="1833819"/>
          </a:xfrm>
        </p:spPr>
        <p:txBody>
          <a:bodyPr/>
          <a:lstStyle/>
          <a:p>
            <a:r>
              <a:rPr lang="en-US" dirty="0">
                <a:ea typeface="Century Gothic" charset="0"/>
              </a:rPr>
              <a:t>A rightward </a:t>
            </a:r>
            <a:r>
              <a:rPr lang="en-US" dirty="0">
                <a:solidFill>
                  <a:srgbClr val="FF0000"/>
                </a:solidFill>
                <a:ea typeface="Century Gothic" charset="0"/>
              </a:rPr>
              <a:t>shift </a:t>
            </a:r>
            <a:r>
              <a:rPr lang="en-US" dirty="0">
                <a:ea typeface="Century Gothic" charset="0"/>
              </a:rPr>
              <a:t>of the demand curve means an </a:t>
            </a:r>
            <a:r>
              <a:rPr lang="en-US" dirty="0">
                <a:solidFill>
                  <a:srgbClr val="FF0000"/>
                </a:solidFill>
                <a:ea typeface="Century Gothic" charset="0"/>
              </a:rPr>
              <a:t>increase</a:t>
            </a:r>
            <a:r>
              <a:rPr lang="en-US" dirty="0">
                <a:ea typeface="Century Gothic" charset="0"/>
              </a:rPr>
              <a:t> in demand.</a:t>
            </a:r>
          </a:p>
          <a:p>
            <a:r>
              <a:rPr lang="en-US" dirty="0">
                <a:ea typeface="Century Gothic" charset="0"/>
              </a:rPr>
              <a:t>A leftward </a:t>
            </a:r>
            <a:r>
              <a:rPr lang="en-US" dirty="0">
                <a:solidFill>
                  <a:srgbClr val="FF0000"/>
                </a:solidFill>
                <a:ea typeface="Century Gothic" charset="0"/>
              </a:rPr>
              <a:t>shift</a:t>
            </a:r>
            <a:r>
              <a:rPr lang="en-US" dirty="0">
                <a:ea typeface="Century Gothic" charset="0"/>
              </a:rPr>
              <a:t> of the demand curve means a </a:t>
            </a:r>
            <a:r>
              <a:rPr lang="en-US" dirty="0">
                <a:solidFill>
                  <a:srgbClr val="FF0000"/>
                </a:solidFill>
                <a:ea typeface="Century Gothic" charset="0"/>
              </a:rPr>
              <a:t>decrease</a:t>
            </a:r>
            <a:r>
              <a:rPr lang="en-US" dirty="0">
                <a:ea typeface="Century Gothic" charset="0"/>
              </a:rPr>
              <a:t> in demand.</a:t>
            </a:r>
          </a:p>
        </p:txBody>
      </p:sp>
    </p:spTree>
    <p:extLst>
      <p:ext uri="{BB962C8B-B14F-4D97-AF65-F5344CB8AC3E}">
        <p14:creationId xmlns:p14="http://schemas.microsoft.com/office/powerpoint/2010/main" val="2800270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6"/>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Century Gothic" charset="0"/>
              </a:rPr>
              <a:t>A MOVEMENT ALONG VERSUS A SHIFT IN DEMAND</a:t>
            </a:r>
            <a:endParaRPr lang="en-US" dirty="0"/>
          </a:p>
        </p:txBody>
      </p:sp>
      <p:sp>
        <p:nvSpPr>
          <p:cNvPr id="4" name="Content Placeholder 3"/>
          <p:cNvSpPr>
            <a:spLocks noGrp="1"/>
          </p:cNvSpPr>
          <p:nvPr>
            <p:ph sz="quarter" idx="10"/>
          </p:nvPr>
        </p:nvSpPr>
        <p:spPr>
          <a:xfrm>
            <a:off x="136631" y="2110519"/>
            <a:ext cx="5389097" cy="4351241"/>
          </a:xfrm>
        </p:spPr>
        <p:txBody>
          <a:bodyPr/>
          <a:lstStyle/>
          <a:p>
            <a:pPr>
              <a:spcAft>
                <a:spcPts val="1200"/>
              </a:spcAft>
              <a:defRPr/>
            </a:pPr>
            <a:r>
              <a:rPr lang="en-US" dirty="0">
                <a:ea typeface="Century Gothic" charset="0"/>
              </a:rPr>
              <a:t>When </a:t>
            </a:r>
            <a:r>
              <a:rPr lang="en-US" dirty="0">
                <a:solidFill>
                  <a:srgbClr val="FF0000"/>
                </a:solidFill>
                <a:ea typeface="Century Gothic" charset="0"/>
              </a:rPr>
              <a:t>price of the good in question alone changes</a:t>
            </a:r>
            <a:r>
              <a:rPr lang="en-US" dirty="0">
                <a:ea typeface="Century Gothic" charset="0"/>
              </a:rPr>
              <a:t>, there is </a:t>
            </a:r>
            <a:r>
              <a:rPr lang="en-US" dirty="0">
                <a:solidFill>
                  <a:srgbClr val="FF0000"/>
                </a:solidFill>
                <a:ea typeface="Century Gothic" charset="0"/>
              </a:rPr>
              <a:t>movement along </a:t>
            </a:r>
            <a:r>
              <a:rPr lang="en-US" dirty="0">
                <a:ea typeface="Century Gothic" charset="0"/>
              </a:rPr>
              <a:t>a demand curve.</a:t>
            </a:r>
          </a:p>
          <a:p>
            <a:pPr>
              <a:spcAft>
                <a:spcPts val="1200"/>
              </a:spcAft>
              <a:defRPr/>
            </a:pPr>
            <a:r>
              <a:rPr lang="en-US" dirty="0">
                <a:ea typeface="Century Gothic" charset="0"/>
              </a:rPr>
              <a:t>When the </a:t>
            </a:r>
            <a:r>
              <a:rPr lang="en-US" dirty="0">
                <a:solidFill>
                  <a:srgbClr val="FF0000"/>
                </a:solidFill>
                <a:ea typeface="Century Gothic" charset="0"/>
              </a:rPr>
              <a:t>demand shifts</a:t>
            </a:r>
            <a:r>
              <a:rPr lang="en-US" dirty="0">
                <a:ea typeface="Century Gothic" charset="0"/>
              </a:rPr>
              <a:t>, people are buying more (or less) </a:t>
            </a:r>
            <a:r>
              <a:rPr lang="en-US" dirty="0">
                <a:solidFill>
                  <a:srgbClr val="FF0000"/>
                </a:solidFill>
                <a:ea typeface="Century Gothic" charset="0"/>
              </a:rPr>
              <a:t>at </a:t>
            </a:r>
            <a:r>
              <a:rPr lang="en-US" i="1" dirty="0">
                <a:solidFill>
                  <a:srgbClr val="FF0000"/>
                </a:solidFill>
                <a:ea typeface="Century Gothic" charset="0"/>
              </a:rPr>
              <a:t>every</a:t>
            </a:r>
            <a:r>
              <a:rPr lang="en-US" dirty="0">
                <a:solidFill>
                  <a:srgbClr val="FF0000"/>
                </a:solidFill>
                <a:ea typeface="Century Gothic" charset="0"/>
              </a:rPr>
              <a:t> price</a:t>
            </a:r>
            <a:r>
              <a:rPr lang="en-US" dirty="0">
                <a:ea typeface="Century Gothic" charset="0"/>
              </a:rPr>
              <a:t>.</a:t>
            </a:r>
          </a:p>
        </p:txBody>
      </p:sp>
      <p:pic>
        <p:nvPicPr>
          <p:cNvPr id="7" name="Picture 6" descr="Line graph of Price of natural gas (per BTU) versus Quantity of natural gas (trillions of BTUs). A demand curve, D-sub-1, is shown. Point A lies on the curve at a quantity of 8.1 trillion and price of 3 and a half dollar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64655" y="2762175"/>
            <a:ext cx="3660000" cy="3060000"/>
          </a:xfrm>
          <a:prstGeom prst="rect">
            <a:avLst/>
          </a:prstGeom>
        </p:spPr>
      </p:pic>
      <p:pic>
        <p:nvPicPr>
          <p:cNvPr id="10" name="Picture 9" descr="A second demand curve, D-sub-2, is shown as in Figure 3-2. D-sub-2 is a rightward shift of D-sub-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4650" y="2762176"/>
            <a:ext cx="3660000" cy="3060000"/>
          </a:xfrm>
          <a:prstGeom prst="rect">
            <a:avLst/>
          </a:prstGeom>
        </p:spPr>
      </p:pic>
      <p:pic>
        <p:nvPicPr>
          <p:cNvPr id="11" name="Picture 10" descr="Point B is labeled on the curve D-sub-1, at a quantity of 10 trillion and a price of 3 dollar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64653" y="2762175"/>
            <a:ext cx="3660000" cy="3060000"/>
          </a:xfrm>
          <a:prstGeom prst="rect">
            <a:avLst/>
          </a:prstGeom>
        </p:spPr>
      </p:pic>
      <p:pic>
        <p:nvPicPr>
          <p:cNvPr id="12" name="Picture 11" descr="Point C is labeled on the curve D-sub-2, at 9.7 trillion BTUs and 3 and a half dolla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64648" y="2762179"/>
            <a:ext cx="3660000" cy="3060000"/>
          </a:xfrm>
          <a:prstGeom prst="rect">
            <a:avLst/>
          </a:prstGeom>
        </p:spPr>
      </p:pic>
      <p:pic>
        <p:nvPicPr>
          <p:cNvPr id="13" name="Picture 12" descr=" A horizontal arrow points from point A to point C, and it is labeled &quot;A shift in the demand curve . . . &quot; "/>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64648" y="2762173"/>
            <a:ext cx="3660000" cy="3060000"/>
          </a:xfrm>
          <a:prstGeom prst="rect">
            <a:avLst/>
          </a:prstGeom>
        </p:spPr>
      </p:pic>
      <p:pic>
        <p:nvPicPr>
          <p:cNvPr id="14" name="Picture 13" descr="An arrow falling along curve D-sub-1 connects point A to point B, and it is labeled &quot;. . . is not the same thing as a movement along the demand curve.&quot;"/>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64658" y="2762175"/>
            <a:ext cx="3660000" cy="3060000"/>
          </a:xfrm>
          <a:prstGeom prst="rect">
            <a:avLst/>
          </a:prstGeom>
        </p:spPr>
      </p:pic>
    </p:spTree>
    <p:extLst>
      <p:ext uri="{BB962C8B-B14F-4D97-AF65-F5344CB8AC3E}">
        <p14:creationId xmlns:p14="http://schemas.microsoft.com/office/powerpoint/2010/main" val="4276871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10"/>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1"/>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12"/>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13"/>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Century Gothic" charset="0"/>
              </a:rPr>
              <a:t>GRAPHING SHIFTS OF THE DEMAND CURVE</a:t>
            </a:r>
            <a:endParaRPr lang="en-US" dirty="0"/>
          </a:p>
        </p:txBody>
      </p:sp>
      <p:sp>
        <p:nvSpPr>
          <p:cNvPr id="3" name="Content Placeholder 2"/>
          <p:cNvSpPr>
            <a:spLocks noGrp="1"/>
          </p:cNvSpPr>
          <p:nvPr>
            <p:ph sz="quarter" idx="10"/>
          </p:nvPr>
        </p:nvSpPr>
        <p:spPr>
          <a:xfrm>
            <a:off x="136631" y="1727063"/>
            <a:ext cx="5015471" cy="5204682"/>
          </a:xfrm>
        </p:spPr>
        <p:txBody>
          <a:bodyPr/>
          <a:lstStyle/>
          <a:p>
            <a:r>
              <a:rPr lang="en-US" dirty="0">
                <a:ea typeface="Century Gothic" charset="0"/>
              </a:rPr>
              <a:t>Five factors that </a:t>
            </a:r>
            <a:r>
              <a:rPr lang="en-US" dirty="0">
                <a:solidFill>
                  <a:srgbClr val="FF0000"/>
                </a:solidFill>
                <a:ea typeface="Century Gothic" charset="0"/>
              </a:rPr>
              <a:t>shift</a:t>
            </a:r>
            <a:r>
              <a:rPr lang="en-US" dirty="0">
                <a:ea typeface="Century Gothic" charset="0"/>
              </a:rPr>
              <a:t> the demand curve: </a:t>
            </a:r>
          </a:p>
          <a:p>
            <a:pPr marL="514350" indent="-514350">
              <a:buFont typeface="+mj-lt"/>
              <a:buAutoNum type="arabicPeriod"/>
            </a:pPr>
            <a:r>
              <a:rPr lang="en-US" dirty="0">
                <a:ea typeface="Century Gothic" charset="0"/>
              </a:rPr>
              <a:t>Changes in the prices of related goods or services </a:t>
            </a:r>
          </a:p>
          <a:p>
            <a:pPr marL="514350" indent="-514350">
              <a:buFont typeface="+mj-lt"/>
              <a:buAutoNum type="arabicPeriod"/>
            </a:pPr>
            <a:r>
              <a:rPr lang="en-US" dirty="0">
                <a:ea typeface="Century Gothic" charset="0"/>
              </a:rPr>
              <a:t>Changes in income </a:t>
            </a:r>
          </a:p>
          <a:p>
            <a:pPr marL="514350" indent="-514350">
              <a:buFont typeface="+mj-lt"/>
              <a:buAutoNum type="arabicPeriod"/>
            </a:pPr>
            <a:r>
              <a:rPr lang="en-US" dirty="0">
                <a:ea typeface="Century Gothic" charset="0"/>
              </a:rPr>
              <a:t>Changes in tastes </a:t>
            </a:r>
          </a:p>
          <a:p>
            <a:pPr marL="514350" indent="-514350">
              <a:buFont typeface="+mj-lt"/>
              <a:buAutoNum type="arabicPeriod"/>
            </a:pPr>
            <a:r>
              <a:rPr lang="en-US" dirty="0">
                <a:ea typeface="Century Gothic" charset="0"/>
              </a:rPr>
              <a:t>Changes in expectations </a:t>
            </a:r>
          </a:p>
          <a:p>
            <a:pPr marL="514350" indent="-514350">
              <a:buFont typeface="+mj-lt"/>
              <a:buAutoNum type="arabicPeriod"/>
            </a:pPr>
            <a:r>
              <a:rPr lang="en-US" dirty="0">
                <a:ea typeface="Century Gothic" charset="0"/>
              </a:rPr>
              <a:t>Changes in the number of consumers</a:t>
            </a:r>
          </a:p>
          <a:p>
            <a:endParaRPr lang="en-US" dirty="0">
              <a:ea typeface="Century Gothic" charset="0"/>
            </a:endParaRPr>
          </a:p>
        </p:txBody>
      </p:sp>
      <p:pic>
        <p:nvPicPr>
          <p:cNvPr id="4" name="Picture 3" descr="Line graph of Price versus Quantity, showing a straight line that slants downward. The line is labeled D-sub-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2512" y="2673286"/>
            <a:ext cx="3644611" cy="3041714"/>
          </a:xfrm>
          <a:prstGeom prst="rect">
            <a:avLst/>
          </a:prstGeom>
        </p:spPr>
      </p:pic>
      <p:pic>
        <p:nvPicPr>
          <p:cNvPr id="6" name="Picture 5" descr="D-sub-2, which is parallel to D-sub-1 is displayed to the right of D-sub-1. A horizontal arrow shows the line D-sub-2 shifted to the right, representing increase in demand.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2512" y="2673286"/>
            <a:ext cx="3644611" cy="3041714"/>
          </a:xfrm>
          <a:prstGeom prst="rect">
            <a:avLst/>
          </a:prstGeom>
        </p:spPr>
      </p:pic>
      <p:pic>
        <p:nvPicPr>
          <p:cNvPr id="10" name="Picture 9" descr="D-sub-3, which is parallel to D-sub-1 is displayed to the left of D-sub-1. Another horizontal arrow shows the line D-sub-2 shifted to the left, representing decrease in demand. "/>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2512" y="2673286"/>
            <a:ext cx="3644611" cy="3041714"/>
          </a:xfrm>
          <a:prstGeom prst="rect">
            <a:avLst/>
          </a:prstGeom>
        </p:spPr>
      </p:pic>
    </p:spTree>
    <p:extLst>
      <p:ext uri="{BB962C8B-B14F-4D97-AF65-F5344CB8AC3E}">
        <p14:creationId xmlns:p14="http://schemas.microsoft.com/office/powerpoint/2010/main" val="1463455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6"/>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Theme">
  <a:themeElements>
    <a:clrScheme name="Macmillan Learning Brand Colors">
      <a:dk1>
        <a:srgbClr val="000000"/>
      </a:dk1>
      <a:lt1>
        <a:srgbClr val="FFFFFF"/>
      </a:lt1>
      <a:dk2>
        <a:srgbClr val="DA1B2C"/>
      </a:dk2>
      <a:lt2>
        <a:srgbClr val="FFFFFE"/>
      </a:lt2>
      <a:accent1>
        <a:srgbClr val="4E4E4E"/>
      </a:accent1>
      <a:accent2>
        <a:srgbClr val="999999"/>
      </a:accent2>
      <a:accent3>
        <a:srgbClr val="CCCCCC"/>
      </a:accent3>
      <a:accent4>
        <a:srgbClr val="E6E6E6"/>
      </a:accent4>
      <a:accent5>
        <a:srgbClr val="DA1B2C"/>
      </a:accent5>
      <a:accent6>
        <a:srgbClr val="A90F1E"/>
      </a:accent6>
      <a:hlink>
        <a:srgbClr val="0000FF"/>
      </a:hlink>
      <a:folHlink>
        <a:srgbClr val="4C4C4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15083</TotalTime>
  <Words>2764</Words>
  <Application>Microsoft Office PowerPoint</Application>
  <PresentationFormat>Custom</PresentationFormat>
  <Paragraphs>231</Paragraphs>
  <Slides>50</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50</vt:i4>
      </vt:variant>
    </vt:vector>
  </HeadingPairs>
  <TitlesOfParts>
    <vt:vector size="55" baseType="lpstr">
      <vt:lpstr>Arial</vt:lpstr>
      <vt:lpstr>Calibri</vt:lpstr>
      <vt:lpstr>Helvetica Neue</vt:lpstr>
      <vt:lpstr>Wingdings</vt:lpstr>
      <vt:lpstr>Default Theme</vt:lpstr>
      <vt:lpstr>CHAPTER 3</vt:lpstr>
      <vt:lpstr>WHAT YOU WILL LEARN IN THIS CHAPTER</vt:lpstr>
      <vt:lpstr>COMPETITIVE MARKETS</vt:lpstr>
      <vt:lpstr>DEMAND</vt:lpstr>
      <vt:lpstr>THE DEMAND SCHEDULE AND THE DEMAND CURVE</vt:lpstr>
      <vt:lpstr>GLOBAL COMPARISON: PAY MORE, PUMP LESS</vt:lpstr>
      <vt:lpstr>AN INCREASE IN DEMAND</vt:lpstr>
      <vt:lpstr>A MOVEMENT ALONG VERSUS A SHIFT IN DEMAND</vt:lpstr>
      <vt:lpstr>GRAPHING SHIFTS OF THE DEMAND CURVE</vt:lpstr>
      <vt:lpstr>CHANGES IN PRICE OF RELATED GOODS: SUBSTITUTES</vt:lpstr>
      <vt:lpstr>CHANGES IN PRICE OF RELATED GOODS: COMPLEMENTS</vt:lpstr>
      <vt:lpstr>CHANGES IN INCOME</vt:lpstr>
      <vt:lpstr>CHANGES IN TASTES</vt:lpstr>
      <vt:lpstr>CHANGES IN EXPECTATIONS (1 of 2)</vt:lpstr>
      <vt:lpstr>LEARN BY DOING: PRACTICE QUESTION 1</vt:lpstr>
      <vt:lpstr>LEARN BY DOING: PRACTICE QUESTION 1 (Answer)</vt:lpstr>
      <vt:lpstr>CHANGES IN THE NUMBER OF CONSUMERS </vt:lpstr>
      <vt:lpstr>LEARN BY DOING: PRACTICE QUESTION 2</vt:lpstr>
      <vt:lpstr>LEARN BY DOING: PRACTICE QUESTION 2 (Answer)</vt:lpstr>
      <vt:lpstr>LEARN BY DOING: PRACTICE QUESTION</vt:lpstr>
      <vt:lpstr>INDIVIDUAL DEMAND CURVES AND THE MARKET DEMAND CURVE</vt:lpstr>
      <vt:lpstr>SUPPLY</vt:lpstr>
      <vt:lpstr>THE SUPPLY SCHEDULE AND THE SUPPLY CURVE</vt:lpstr>
      <vt:lpstr>SHIFTS OF THE SUPPLY CURVE PART 1</vt:lpstr>
      <vt:lpstr>MOVEMENT ALONG THE SUPPLY CURVE VERSUS SHIFT OF THE SUPPLY CURVE</vt:lpstr>
      <vt:lpstr>UNDERSTANDING SHIFTS OF THE SUPPLY CURVE</vt:lpstr>
      <vt:lpstr>SHIFTS OF THE SUPPLY CURVE PART 2</vt:lpstr>
      <vt:lpstr>CHANGES IN INPUT PRICES</vt:lpstr>
      <vt:lpstr>CHANGES IN PRICES OF RELATED GOODS</vt:lpstr>
      <vt:lpstr>CHANGES IN TECHNOLOGY</vt:lpstr>
      <vt:lpstr>CHANGES IN EXPECTATIONS</vt:lpstr>
      <vt:lpstr>CHANGES IN NUMBER OF PRODUCERS</vt:lpstr>
      <vt:lpstr>THE INDIVIDUAL SUPPLY CURVE AND THE MARKET SUPPLY CURVE</vt:lpstr>
      <vt:lpstr>SUPPLY, DEMAND, AND MARKET EQUILIBRIUM</vt:lpstr>
      <vt:lpstr>FINDING THE EQUILIBRIUM PRICE AND QUANTITY</vt:lpstr>
      <vt:lpstr>WHY DO ALL SALES AND PURCHASES IN A MARKET TAKE PLACE AT THE SAME PRICE?</vt:lpstr>
      <vt:lpstr>WHY DOES THE MARKET PRICE FALL IF IT IS ABOVE THE EQUILIBRIUM PRICE?</vt:lpstr>
      <vt:lpstr>PRICE ABOVE ITS EQUILIBRIUM LEVEL CREATES A SURPLUS</vt:lpstr>
      <vt:lpstr>WHY DOES THE MARKET PRICE RISE IF IT IS BELOW THE EQUILIBRIUM PRICE?</vt:lpstr>
      <vt:lpstr>PRICE BELOW ITS EQUILIBRIUM LEVEL CREATES A SHORTAGE</vt:lpstr>
      <vt:lpstr>WHAT HAPPENS WHEN THE DEMAND CURVE SHIFTS?</vt:lpstr>
      <vt:lpstr>WHAT HAPPENS WHEN THE SUPPLY CURVE SHIFTS?</vt:lpstr>
      <vt:lpstr>LEARN BY DOING: PRACTICE QUESTION 3</vt:lpstr>
      <vt:lpstr>LEARN BY DOING: PRACTICE QUESTION 3 (Answer)</vt:lpstr>
      <vt:lpstr>LEARN BY DOING: PRACTICE QUESTION 4</vt:lpstr>
      <vt:lpstr>LEARN BY DOING: PRACTICE QUESTION 4 (Answer)</vt:lpstr>
      <vt:lpstr>SIMULTANEOUS SHIFTS OF THE DEMAND AND SUPPLY CURVES</vt:lpstr>
      <vt:lpstr>Simultaneous Shifts in Demand and Supply</vt:lpstr>
      <vt:lpstr>LEARN BY DOING: PRACTICE QUESTION 5</vt:lpstr>
      <vt:lpstr>LEARN BY DOING: PRACTICE QUESTION 5 (Answer)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 Supply and Demand</dc:title>
  <dc:creator>Krugman</dc:creator>
  <cp:lastModifiedBy>Ghimire, Umesh</cp:lastModifiedBy>
  <cp:revision>479</cp:revision>
  <dcterms:modified xsi:type="dcterms:W3CDTF">2022-02-17T14:50:40Z</dcterms:modified>
</cp:coreProperties>
</file>