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1" r:id="rId1"/>
  </p:sldMasterIdLst>
  <p:notesMasterIdLst>
    <p:notesMasterId r:id="rId56"/>
  </p:notesMasterIdLst>
  <p:sldIdLst>
    <p:sldId id="332" r:id="rId2"/>
    <p:sldId id="344" r:id="rId3"/>
    <p:sldId id="345" r:id="rId4"/>
    <p:sldId id="317" r:id="rId5"/>
    <p:sldId id="323" r:id="rId6"/>
    <p:sldId id="346" r:id="rId7"/>
    <p:sldId id="347" r:id="rId8"/>
    <p:sldId id="348" r:id="rId9"/>
    <p:sldId id="349" r:id="rId10"/>
    <p:sldId id="394" r:id="rId11"/>
    <p:sldId id="495" r:id="rId12"/>
    <p:sldId id="496" r:id="rId13"/>
    <p:sldId id="497" r:id="rId14"/>
    <p:sldId id="395" r:id="rId15"/>
    <p:sldId id="498" r:id="rId16"/>
    <p:sldId id="337" r:id="rId17"/>
    <p:sldId id="338" r:id="rId18"/>
    <p:sldId id="499" r:id="rId19"/>
    <p:sldId id="340" r:id="rId20"/>
    <p:sldId id="368" r:id="rId21"/>
    <p:sldId id="399" r:id="rId22"/>
    <p:sldId id="398" r:id="rId23"/>
    <p:sldId id="402" r:id="rId24"/>
    <p:sldId id="404" r:id="rId25"/>
    <p:sldId id="419" r:id="rId26"/>
    <p:sldId id="420" r:id="rId27"/>
    <p:sldId id="421" r:id="rId28"/>
    <p:sldId id="422" r:id="rId29"/>
    <p:sldId id="423" r:id="rId30"/>
    <p:sldId id="424" r:id="rId31"/>
    <p:sldId id="425" r:id="rId32"/>
    <p:sldId id="426" r:id="rId33"/>
    <p:sldId id="427" r:id="rId34"/>
    <p:sldId id="428" r:id="rId35"/>
    <p:sldId id="429" r:id="rId36"/>
    <p:sldId id="430" r:id="rId37"/>
    <p:sldId id="371" r:id="rId38"/>
    <p:sldId id="500" r:id="rId39"/>
    <p:sldId id="372" r:id="rId40"/>
    <p:sldId id="410" r:id="rId41"/>
    <p:sldId id="475" r:id="rId42"/>
    <p:sldId id="501" r:id="rId43"/>
    <p:sldId id="291" r:id="rId44"/>
    <p:sldId id="374" r:id="rId45"/>
    <p:sldId id="294" r:id="rId46"/>
    <p:sldId id="258" r:id="rId47"/>
    <p:sldId id="441" r:id="rId48"/>
    <p:sldId id="259" r:id="rId49"/>
    <p:sldId id="473" r:id="rId50"/>
    <p:sldId id="260" r:id="rId51"/>
    <p:sldId id="477" r:id="rId52"/>
    <p:sldId id="447" r:id="rId53"/>
    <p:sldId id="448" r:id="rId54"/>
    <p:sldId id="478" r:id="rId5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745" autoAdjust="0"/>
  </p:normalViewPr>
  <p:slideViewPr>
    <p:cSldViewPr>
      <p:cViewPr varScale="1">
        <p:scale>
          <a:sx n="76" d="100"/>
          <a:sy n="76" d="100"/>
        </p:scale>
        <p:origin x="1722"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eaLnBrk="1" hangingPunct="1">
              <a:defRPr sz="1200">
                <a:latin typeface="Arial" charset="0"/>
                <a:cs typeface="Arial" charset="0"/>
              </a:defRPr>
            </a:lvl1pPr>
          </a:lstStyle>
          <a:p>
            <a:pPr>
              <a:defRPr/>
            </a:pPr>
            <a:endParaRPr lang="en-US"/>
          </a:p>
        </p:txBody>
      </p:sp>
      <p:sp>
        <p:nvSpPr>
          <p:cNvPr id="4099"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eaLnBrk="1" hangingPunct="1">
              <a:defRPr sz="1200">
                <a:latin typeface="Arial" charset="0"/>
                <a:cs typeface="Arial"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101"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829967"/>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eaLnBrk="1" hangingPunct="1">
              <a:defRPr sz="1200">
                <a:latin typeface="Arial" charset="0"/>
                <a:cs typeface="Arial" charset="0"/>
              </a:defRPr>
            </a:lvl1pPr>
          </a:lstStyle>
          <a:p>
            <a:pPr>
              <a:defRPr/>
            </a:pPr>
            <a:endParaRPr lang="en-US"/>
          </a:p>
        </p:txBody>
      </p:sp>
      <p:sp>
        <p:nvSpPr>
          <p:cNvPr id="4103"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eaLnBrk="1" hangingPunct="1">
              <a:defRPr sz="1200" smtClean="0"/>
            </a:lvl1pPr>
          </a:lstStyle>
          <a:p>
            <a:pPr>
              <a:defRPr/>
            </a:pPr>
            <a:fld id="{3752249C-B4DE-474F-8FD8-D50FD4AD80CB}" type="slidenum">
              <a:rPr lang="en-US" altLang="en-US"/>
              <a:pPr>
                <a:defRPr/>
              </a:pPr>
              <a:t>‹#›</a:t>
            </a:fld>
            <a:endParaRPr lang="en-US" altLang="en-US"/>
          </a:p>
        </p:txBody>
      </p:sp>
    </p:spTree>
    <p:extLst>
      <p:ext uri="{BB962C8B-B14F-4D97-AF65-F5344CB8AC3E}">
        <p14:creationId xmlns:p14="http://schemas.microsoft.com/office/powerpoint/2010/main" val="11045434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57066" indent="-291179">
              <a:spcBef>
                <a:spcPct val="30000"/>
              </a:spcBef>
              <a:defRPr sz="1200">
                <a:solidFill>
                  <a:schemeClr val="tx1"/>
                </a:solidFill>
                <a:latin typeface="Arial" panose="020B0604020202020204" pitchFamily="34" charset="0"/>
                <a:cs typeface="Arial" panose="020B0604020202020204" pitchFamily="34" charset="0"/>
              </a:defRPr>
            </a:lvl2pPr>
            <a:lvl3pPr marL="1164717" indent="-232943">
              <a:spcBef>
                <a:spcPct val="30000"/>
              </a:spcBef>
              <a:defRPr sz="1200">
                <a:solidFill>
                  <a:schemeClr val="tx1"/>
                </a:solidFill>
                <a:latin typeface="Arial" panose="020B0604020202020204" pitchFamily="34" charset="0"/>
                <a:cs typeface="Arial" panose="020B0604020202020204" pitchFamily="34" charset="0"/>
              </a:defRPr>
            </a:lvl3pPr>
            <a:lvl4pPr marL="1630604" indent="-232943">
              <a:spcBef>
                <a:spcPct val="30000"/>
              </a:spcBef>
              <a:defRPr sz="1200">
                <a:solidFill>
                  <a:schemeClr val="tx1"/>
                </a:solidFill>
                <a:latin typeface="Arial" panose="020B0604020202020204" pitchFamily="34" charset="0"/>
                <a:cs typeface="Arial" panose="020B0604020202020204" pitchFamily="34" charset="0"/>
              </a:defRPr>
            </a:lvl4pPr>
            <a:lvl5pPr marL="2096491" indent="-232943">
              <a:spcBef>
                <a:spcPct val="30000"/>
              </a:spcBef>
              <a:defRPr sz="1200">
                <a:solidFill>
                  <a:schemeClr val="tx1"/>
                </a:solidFill>
                <a:latin typeface="Arial" panose="020B0604020202020204" pitchFamily="34" charset="0"/>
                <a:cs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9DFC59A2-7853-490E-AF20-9936C15AFF6C}" type="slidenum">
              <a:rPr lang="en-US" altLang="en-US"/>
              <a:pPr>
                <a:spcBef>
                  <a:spcPct val="0"/>
                </a:spcBef>
              </a:pPr>
              <a:t>2</a:t>
            </a:fld>
            <a:endParaRPr lang="en-US" altLang="en-US"/>
          </a:p>
        </p:txBody>
      </p:sp>
      <p:sp>
        <p:nvSpPr>
          <p:cNvPr id="7171" name="Rectangle 7"/>
          <p:cNvSpPr txBox="1">
            <a:spLocks noGrp="1" noChangeArrowheads="1"/>
          </p:cNvSpPr>
          <p:nvPr/>
        </p:nvSpPr>
        <p:spPr bwMode="auto">
          <a:xfrm>
            <a:off x="3972560" y="8831580"/>
            <a:ext cx="3037840" cy="4648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3177" tIns="46589" rIns="93177" bIns="46589" anchor="b"/>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lgn="r" eaLnBrk="1" hangingPunct="1">
              <a:lnSpc>
                <a:spcPct val="90000"/>
              </a:lnSpc>
              <a:spcBef>
                <a:spcPct val="20000"/>
              </a:spcBef>
              <a:buClr>
                <a:schemeClr val="folHlink"/>
              </a:buClr>
              <a:buSzPct val="60000"/>
              <a:buFont typeface="Wingdings" panose="05000000000000000000" pitchFamily="2" charset="2"/>
              <a:buNone/>
            </a:pPr>
            <a:fld id="{D78D7DF2-C1E5-4284-AD15-38F5D7EA64A4}" type="slidenum">
              <a:rPr lang="en-US" altLang="en-US"/>
              <a:pPr algn="r" eaLnBrk="1" hangingPunct="1">
                <a:lnSpc>
                  <a:spcPct val="90000"/>
                </a:lnSpc>
                <a:spcBef>
                  <a:spcPct val="20000"/>
                </a:spcBef>
                <a:buClr>
                  <a:schemeClr val="folHlink"/>
                </a:buClr>
                <a:buSzPct val="60000"/>
                <a:buFont typeface="Wingdings" panose="05000000000000000000" pitchFamily="2" charset="2"/>
                <a:buNone/>
              </a:pPr>
              <a:t>2</a:t>
            </a:fld>
            <a:endParaRPr lang="en-US" altLang="en-US"/>
          </a:p>
        </p:txBody>
      </p:sp>
      <p:sp>
        <p:nvSpPr>
          <p:cNvPr id="7172"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xfrm>
            <a:off x="934720" y="4415790"/>
            <a:ext cx="5140960" cy="4183380"/>
          </a:xfrm>
        </p:spPr>
        <p:txBody>
          <a:bodyPr/>
          <a:lstStyle/>
          <a:p>
            <a:pPr eaLnBrk="1" hangingPunct="1">
              <a:defRPr/>
            </a:pP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58EFF2-7F88-4FAC-AC6D-ABBB42EAA155}" type="slidenum">
              <a:rPr lang="en-US" altLang="en-US" smtClean="0"/>
              <a:pPr/>
              <a:t>13</a:t>
            </a:fld>
            <a:endParaRPr lang="en-US" altLang="en-US"/>
          </a:p>
        </p:txBody>
      </p:sp>
    </p:spTree>
    <p:extLst>
      <p:ext uri="{BB962C8B-B14F-4D97-AF65-F5344CB8AC3E}">
        <p14:creationId xmlns:p14="http://schemas.microsoft.com/office/powerpoint/2010/main" val="29261193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a:extLst>
              <a:ext uri="{FF2B5EF4-FFF2-40B4-BE49-F238E27FC236}">
                <a16:creationId xmlns:a16="http://schemas.microsoft.com/office/drawing/2014/main" id="{95075856-BAA6-40E9-866F-22742259F97E}"/>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4" name="Notes Placeholder 2">
            <a:extLst>
              <a:ext uri="{FF2B5EF4-FFF2-40B4-BE49-F238E27FC236}">
                <a16:creationId xmlns:a16="http://schemas.microsoft.com/office/drawing/2014/main" id="{E5EACDF6-5352-4479-A500-E80E3634E7F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3315" name="Slide Number Placeholder 3">
            <a:extLst>
              <a:ext uri="{FF2B5EF4-FFF2-40B4-BE49-F238E27FC236}">
                <a16:creationId xmlns:a16="http://schemas.microsoft.com/office/drawing/2014/main" id="{E8F589E7-1888-4327-85A8-A83A517F5A7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57066" indent="-291179">
              <a:defRPr sz="2400">
                <a:solidFill>
                  <a:schemeClr val="tx1"/>
                </a:solidFill>
                <a:latin typeface="Arial" panose="020B0604020202020204" pitchFamily="34" charset="0"/>
                <a:ea typeface="MS PGothic" panose="020B0600070205080204" pitchFamily="34" charset="-128"/>
              </a:defRPr>
            </a:lvl2pPr>
            <a:lvl3pPr marL="1164717" indent="-232943">
              <a:defRPr sz="2400">
                <a:solidFill>
                  <a:schemeClr val="tx1"/>
                </a:solidFill>
                <a:latin typeface="Arial" panose="020B0604020202020204" pitchFamily="34" charset="0"/>
                <a:ea typeface="MS PGothic" panose="020B0600070205080204" pitchFamily="34" charset="-128"/>
              </a:defRPr>
            </a:lvl3pPr>
            <a:lvl4pPr marL="1630604" indent="-232943">
              <a:defRPr sz="2400">
                <a:solidFill>
                  <a:schemeClr val="tx1"/>
                </a:solidFill>
                <a:latin typeface="Arial" panose="020B0604020202020204" pitchFamily="34" charset="0"/>
                <a:ea typeface="MS PGothic" panose="020B0600070205080204" pitchFamily="34" charset="-128"/>
              </a:defRPr>
            </a:lvl4pPr>
            <a:lvl5pPr marL="2096491" indent="-232943">
              <a:defRPr sz="2400">
                <a:solidFill>
                  <a:schemeClr val="tx1"/>
                </a:solidFill>
                <a:latin typeface="Arial" panose="020B0604020202020204" pitchFamily="34"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ED411EF-4EB4-4CA6-8084-746AA4E77867}" type="slidenum">
              <a:rPr lang="en-US" altLang="en-US" sz="1200"/>
              <a:pPr/>
              <a:t>14</a:t>
            </a:fld>
            <a:endParaRPr lang="en-US" alt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a:extLst>
              <a:ext uri="{FF2B5EF4-FFF2-40B4-BE49-F238E27FC236}">
                <a16:creationId xmlns:a16="http://schemas.microsoft.com/office/drawing/2014/main" id="{7D046837-9CB2-486B-8E30-FCD44B8121EE}"/>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8" name="Notes Placeholder 2">
            <a:extLst>
              <a:ext uri="{FF2B5EF4-FFF2-40B4-BE49-F238E27FC236}">
                <a16:creationId xmlns:a16="http://schemas.microsoft.com/office/drawing/2014/main" id="{68521F20-7F97-4BF7-AB4E-2B8FBC3E73F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55299" name="Slide Number Placeholder 3">
            <a:extLst>
              <a:ext uri="{FF2B5EF4-FFF2-40B4-BE49-F238E27FC236}">
                <a16:creationId xmlns:a16="http://schemas.microsoft.com/office/drawing/2014/main" id="{9E221D2C-A733-4C96-9393-A359ED7CEC8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57066" indent="-291179">
              <a:defRPr sz="2400">
                <a:solidFill>
                  <a:schemeClr val="tx1"/>
                </a:solidFill>
                <a:latin typeface="Arial" panose="020B0604020202020204" pitchFamily="34" charset="0"/>
                <a:ea typeface="MS PGothic" panose="020B0600070205080204" pitchFamily="34" charset="-128"/>
              </a:defRPr>
            </a:lvl2pPr>
            <a:lvl3pPr marL="1164717" indent="-232943">
              <a:defRPr sz="2400">
                <a:solidFill>
                  <a:schemeClr val="tx1"/>
                </a:solidFill>
                <a:latin typeface="Arial" panose="020B0604020202020204" pitchFamily="34" charset="0"/>
                <a:ea typeface="MS PGothic" panose="020B0600070205080204" pitchFamily="34" charset="-128"/>
              </a:defRPr>
            </a:lvl3pPr>
            <a:lvl4pPr marL="1630604" indent="-232943">
              <a:defRPr sz="2400">
                <a:solidFill>
                  <a:schemeClr val="tx1"/>
                </a:solidFill>
                <a:latin typeface="Arial" panose="020B0604020202020204" pitchFamily="34" charset="0"/>
                <a:ea typeface="MS PGothic" panose="020B0600070205080204" pitchFamily="34" charset="-128"/>
              </a:defRPr>
            </a:lvl4pPr>
            <a:lvl5pPr marL="2096491" indent="-232943">
              <a:defRPr sz="2400">
                <a:solidFill>
                  <a:schemeClr val="tx1"/>
                </a:solidFill>
                <a:latin typeface="Arial" panose="020B0604020202020204" pitchFamily="34"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B317DE9D-44AE-4FB0-8CA6-4368C5032A5E}" type="slidenum">
              <a:rPr lang="en-US" altLang="en-US" sz="1200"/>
              <a:pPr/>
              <a:t>16</a:t>
            </a:fld>
            <a:endParaRPr lang="en-US" alt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A6A61541-E001-42FA-A59D-411C99FBB688}"/>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237B4D5E-FB67-4B2E-8561-BE6BF8DC361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latin typeface="Arial" panose="020B0604020202020204" pitchFamily="34" charset="0"/>
              <a:cs typeface="Arial" panose="020B0604020202020204" pitchFamily="34" charset="0"/>
            </a:endParaRPr>
          </a:p>
        </p:txBody>
      </p:sp>
      <p:sp>
        <p:nvSpPr>
          <p:cNvPr id="15363" name="Slide Number Placeholder 3">
            <a:extLst>
              <a:ext uri="{FF2B5EF4-FFF2-40B4-BE49-F238E27FC236}">
                <a16:creationId xmlns:a16="http://schemas.microsoft.com/office/drawing/2014/main" id="{595C8038-858C-4F51-8E7B-DA9AA2CBCAF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57066" indent="-291179">
              <a:defRPr sz="2400">
                <a:solidFill>
                  <a:schemeClr val="tx1"/>
                </a:solidFill>
                <a:latin typeface="Arial" panose="020B0604020202020204" pitchFamily="34" charset="0"/>
                <a:ea typeface="MS PGothic" panose="020B0600070205080204" pitchFamily="34" charset="-128"/>
              </a:defRPr>
            </a:lvl2pPr>
            <a:lvl3pPr marL="1164717" indent="-232943">
              <a:defRPr sz="2400">
                <a:solidFill>
                  <a:schemeClr val="tx1"/>
                </a:solidFill>
                <a:latin typeface="Arial" panose="020B0604020202020204" pitchFamily="34" charset="0"/>
                <a:ea typeface="MS PGothic" panose="020B0600070205080204" pitchFamily="34" charset="-128"/>
              </a:defRPr>
            </a:lvl3pPr>
            <a:lvl4pPr marL="1630604" indent="-232943">
              <a:defRPr sz="2400">
                <a:solidFill>
                  <a:schemeClr val="tx1"/>
                </a:solidFill>
                <a:latin typeface="Arial" panose="020B0604020202020204" pitchFamily="34" charset="0"/>
                <a:ea typeface="MS PGothic" panose="020B0600070205080204" pitchFamily="34" charset="-128"/>
              </a:defRPr>
            </a:lvl4pPr>
            <a:lvl5pPr marL="2096491" indent="-232943">
              <a:defRPr sz="2400">
                <a:solidFill>
                  <a:schemeClr val="tx1"/>
                </a:solidFill>
                <a:latin typeface="Arial" panose="020B0604020202020204" pitchFamily="34"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3C9C9916-4939-460F-A2B3-9A7BFCCF313B}" type="slidenum">
              <a:rPr lang="en-US" altLang="en-US" sz="1200"/>
              <a:pPr/>
              <a:t>20</a:t>
            </a:fld>
            <a:endParaRPr lang="en-US" alt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a:extLst>
              <a:ext uri="{FF2B5EF4-FFF2-40B4-BE49-F238E27FC236}">
                <a16:creationId xmlns:a16="http://schemas.microsoft.com/office/drawing/2014/main" id="{99C3E2DC-F6E5-4000-9C4A-914AF76AF200}"/>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0" name="Notes Placeholder 2">
            <a:extLst>
              <a:ext uri="{FF2B5EF4-FFF2-40B4-BE49-F238E27FC236}">
                <a16:creationId xmlns:a16="http://schemas.microsoft.com/office/drawing/2014/main" id="{8EDC3003-FA94-4A74-8C2E-C5E79A3672F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7411" name="Slide Number Placeholder 3">
            <a:extLst>
              <a:ext uri="{FF2B5EF4-FFF2-40B4-BE49-F238E27FC236}">
                <a16:creationId xmlns:a16="http://schemas.microsoft.com/office/drawing/2014/main" id="{01219ABD-9EFE-470F-A34C-C04F2949FA3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57066" indent="-291179">
              <a:defRPr sz="2400">
                <a:solidFill>
                  <a:schemeClr val="tx1"/>
                </a:solidFill>
                <a:latin typeface="Arial" panose="020B0604020202020204" pitchFamily="34" charset="0"/>
                <a:ea typeface="MS PGothic" panose="020B0600070205080204" pitchFamily="34" charset="-128"/>
              </a:defRPr>
            </a:lvl2pPr>
            <a:lvl3pPr marL="1164717" indent="-232943">
              <a:defRPr sz="2400">
                <a:solidFill>
                  <a:schemeClr val="tx1"/>
                </a:solidFill>
                <a:latin typeface="Arial" panose="020B0604020202020204" pitchFamily="34" charset="0"/>
                <a:ea typeface="MS PGothic" panose="020B0600070205080204" pitchFamily="34" charset="-128"/>
              </a:defRPr>
            </a:lvl3pPr>
            <a:lvl4pPr marL="1630604" indent="-232943">
              <a:defRPr sz="2400">
                <a:solidFill>
                  <a:schemeClr val="tx1"/>
                </a:solidFill>
                <a:latin typeface="Arial" panose="020B0604020202020204" pitchFamily="34" charset="0"/>
                <a:ea typeface="MS PGothic" panose="020B0600070205080204" pitchFamily="34" charset="-128"/>
              </a:defRPr>
            </a:lvl4pPr>
            <a:lvl5pPr marL="2096491" indent="-232943">
              <a:defRPr sz="2400">
                <a:solidFill>
                  <a:schemeClr val="tx1"/>
                </a:solidFill>
                <a:latin typeface="Arial" panose="020B0604020202020204" pitchFamily="34"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9ED8DEC1-DF7B-4BF8-9F83-ECEA6E027271}" type="slidenum">
              <a:rPr lang="en-US" altLang="en-US" sz="1200"/>
              <a:pPr/>
              <a:t>21</a:t>
            </a:fld>
            <a:endParaRPr lang="en-US" alt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3752249C-B4DE-474F-8FD8-D50FD4AD80CB}" type="slidenum">
              <a:rPr lang="en-US" altLang="en-US" smtClean="0"/>
              <a:pPr>
                <a:defRPr/>
              </a:pPr>
              <a:t>24</a:t>
            </a:fld>
            <a:endParaRPr lang="en-US" altLang="en-US"/>
          </a:p>
        </p:txBody>
      </p:sp>
    </p:spTree>
    <p:extLst>
      <p:ext uri="{BB962C8B-B14F-4D97-AF65-F5344CB8AC3E}">
        <p14:creationId xmlns:p14="http://schemas.microsoft.com/office/powerpoint/2010/main" val="16237164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a:extLst>
              <a:ext uri="{FF2B5EF4-FFF2-40B4-BE49-F238E27FC236}">
                <a16:creationId xmlns:a16="http://schemas.microsoft.com/office/drawing/2014/main" id="{C0BE6167-505F-46A4-AE7D-8B93716AD3A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4" name="Notes Placeholder 2">
            <a:extLst>
              <a:ext uri="{FF2B5EF4-FFF2-40B4-BE49-F238E27FC236}">
                <a16:creationId xmlns:a16="http://schemas.microsoft.com/office/drawing/2014/main" id="{178AE115-66C1-4470-8A34-0E94C35C3EE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33795" name="Slide Number Placeholder 3">
            <a:extLst>
              <a:ext uri="{FF2B5EF4-FFF2-40B4-BE49-F238E27FC236}">
                <a16:creationId xmlns:a16="http://schemas.microsoft.com/office/drawing/2014/main" id="{6A5706A2-F2BD-4351-A2E9-A55497AB18E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57066" indent="-291179">
              <a:defRPr sz="2400">
                <a:solidFill>
                  <a:schemeClr val="tx1"/>
                </a:solidFill>
                <a:latin typeface="Arial" panose="020B0604020202020204" pitchFamily="34" charset="0"/>
                <a:ea typeface="MS PGothic" panose="020B0600070205080204" pitchFamily="34" charset="-128"/>
              </a:defRPr>
            </a:lvl2pPr>
            <a:lvl3pPr marL="1164717" indent="-232943">
              <a:defRPr sz="2400">
                <a:solidFill>
                  <a:schemeClr val="tx1"/>
                </a:solidFill>
                <a:latin typeface="Arial" panose="020B0604020202020204" pitchFamily="34" charset="0"/>
                <a:ea typeface="MS PGothic" panose="020B0600070205080204" pitchFamily="34" charset="-128"/>
              </a:defRPr>
            </a:lvl3pPr>
            <a:lvl4pPr marL="1630604" indent="-232943">
              <a:defRPr sz="2400">
                <a:solidFill>
                  <a:schemeClr val="tx1"/>
                </a:solidFill>
                <a:latin typeface="Arial" panose="020B0604020202020204" pitchFamily="34" charset="0"/>
                <a:ea typeface="MS PGothic" panose="020B0600070205080204" pitchFamily="34" charset="-128"/>
              </a:defRPr>
            </a:lvl4pPr>
            <a:lvl5pPr marL="2096491" indent="-232943">
              <a:defRPr sz="2400">
                <a:solidFill>
                  <a:schemeClr val="tx1"/>
                </a:solidFill>
                <a:latin typeface="Arial" panose="020B0604020202020204" pitchFamily="34"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1E9CD9E-5B5C-4334-A2FC-C8B3461BB047}" type="slidenum">
              <a:rPr lang="en-US" altLang="en-US" sz="1200"/>
              <a:pPr/>
              <a:t>25</a:t>
            </a:fld>
            <a:endParaRPr lang="en-US" alt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a:extLst>
              <a:ext uri="{FF2B5EF4-FFF2-40B4-BE49-F238E27FC236}">
                <a16:creationId xmlns:a16="http://schemas.microsoft.com/office/drawing/2014/main" id="{909E634E-26ED-494C-883C-5EA16E6C94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2" name="Notes Placeholder 2">
            <a:extLst>
              <a:ext uri="{FF2B5EF4-FFF2-40B4-BE49-F238E27FC236}">
                <a16:creationId xmlns:a16="http://schemas.microsoft.com/office/drawing/2014/main" id="{729EEA6A-5C6E-485A-9B5A-1F9F79201E5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35843" name="Slide Number Placeholder 3">
            <a:extLst>
              <a:ext uri="{FF2B5EF4-FFF2-40B4-BE49-F238E27FC236}">
                <a16:creationId xmlns:a16="http://schemas.microsoft.com/office/drawing/2014/main" id="{98FAF550-DF55-4370-8789-F4B3224DCB7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57066" indent="-291179">
              <a:defRPr sz="2400">
                <a:solidFill>
                  <a:schemeClr val="tx1"/>
                </a:solidFill>
                <a:latin typeface="Arial" panose="020B0604020202020204" pitchFamily="34" charset="0"/>
                <a:ea typeface="MS PGothic" panose="020B0600070205080204" pitchFamily="34" charset="-128"/>
              </a:defRPr>
            </a:lvl2pPr>
            <a:lvl3pPr marL="1164717" indent="-232943">
              <a:defRPr sz="2400">
                <a:solidFill>
                  <a:schemeClr val="tx1"/>
                </a:solidFill>
                <a:latin typeface="Arial" panose="020B0604020202020204" pitchFamily="34" charset="0"/>
                <a:ea typeface="MS PGothic" panose="020B0600070205080204" pitchFamily="34" charset="-128"/>
              </a:defRPr>
            </a:lvl3pPr>
            <a:lvl4pPr marL="1630604" indent="-232943">
              <a:defRPr sz="2400">
                <a:solidFill>
                  <a:schemeClr val="tx1"/>
                </a:solidFill>
                <a:latin typeface="Arial" panose="020B0604020202020204" pitchFamily="34" charset="0"/>
                <a:ea typeface="MS PGothic" panose="020B0600070205080204" pitchFamily="34" charset="-128"/>
              </a:defRPr>
            </a:lvl4pPr>
            <a:lvl5pPr marL="2096491" indent="-232943">
              <a:defRPr sz="2400">
                <a:solidFill>
                  <a:schemeClr val="tx1"/>
                </a:solidFill>
                <a:latin typeface="Arial" panose="020B0604020202020204" pitchFamily="34"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C3D260F1-095B-4F25-ACA9-3BD108A424E6}" type="slidenum">
              <a:rPr lang="en-US" altLang="en-US" sz="1200"/>
              <a:pPr/>
              <a:t>26</a:t>
            </a:fld>
            <a:endParaRPr lang="en-US" alt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a:extLst>
              <a:ext uri="{FF2B5EF4-FFF2-40B4-BE49-F238E27FC236}">
                <a16:creationId xmlns:a16="http://schemas.microsoft.com/office/drawing/2014/main" id="{3F448966-1F17-44A4-AAA0-D944774DF65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0" name="Notes Placeholder 2">
            <a:extLst>
              <a:ext uri="{FF2B5EF4-FFF2-40B4-BE49-F238E27FC236}">
                <a16:creationId xmlns:a16="http://schemas.microsoft.com/office/drawing/2014/main" id="{4260F80B-FD72-47BD-BE9F-AEF10E4D6E3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37891" name="Slide Number Placeholder 3">
            <a:extLst>
              <a:ext uri="{FF2B5EF4-FFF2-40B4-BE49-F238E27FC236}">
                <a16:creationId xmlns:a16="http://schemas.microsoft.com/office/drawing/2014/main" id="{42848A12-6CBF-4A5F-AA0E-1A082861F74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57066" indent="-291179">
              <a:defRPr sz="2400">
                <a:solidFill>
                  <a:schemeClr val="tx1"/>
                </a:solidFill>
                <a:latin typeface="Arial" panose="020B0604020202020204" pitchFamily="34" charset="0"/>
                <a:ea typeface="MS PGothic" panose="020B0600070205080204" pitchFamily="34" charset="-128"/>
              </a:defRPr>
            </a:lvl2pPr>
            <a:lvl3pPr marL="1164717" indent="-232943">
              <a:defRPr sz="2400">
                <a:solidFill>
                  <a:schemeClr val="tx1"/>
                </a:solidFill>
                <a:latin typeface="Arial" panose="020B0604020202020204" pitchFamily="34" charset="0"/>
                <a:ea typeface="MS PGothic" panose="020B0600070205080204" pitchFamily="34" charset="-128"/>
              </a:defRPr>
            </a:lvl3pPr>
            <a:lvl4pPr marL="1630604" indent="-232943">
              <a:defRPr sz="2400">
                <a:solidFill>
                  <a:schemeClr val="tx1"/>
                </a:solidFill>
                <a:latin typeface="Arial" panose="020B0604020202020204" pitchFamily="34" charset="0"/>
                <a:ea typeface="MS PGothic" panose="020B0600070205080204" pitchFamily="34" charset="-128"/>
              </a:defRPr>
            </a:lvl4pPr>
            <a:lvl5pPr marL="2096491" indent="-232943">
              <a:defRPr sz="2400">
                <a:solidFill>
                  <a:schemeClr val="tx1"/>
                </a:solidFill>
                <a:latin typeface="Arial" panose="020B0604020202020204" pitchFamily="34"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E804CFD-C044-4823-B0E4-52DA05075043}" type="slidenum">
              <a:rPr lang="en-US" altLang="en-US" sz="1200"/>
              <a:pPr/>
              <a:t>27</a:t>
            </a:fld>
            <a:endParaRPr lang="en-US" alt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a:extLst>
              <a:ext uri="{FF2B5EF4-FFF2-40B4-BE49-F238E27FC236}">
                <a16:creationId xmlns:a16="http://schemas.microsoft.com/office/drawing/2014/main" id="{249540B0-6F3B-42C0-B0F2-226C46F22C03}"/>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2" name="Notes Placeholder 2">
            <a:extLst>
              <a:ext uri="{FF2B5EF4-FFF2-40B4-BE49-F238E27FC236}">
                <a16:creationId xmlns:a16="http://schemas.microsoft.com/office/drawing/2014/main" id="{6CE0E237-796D-4202-9F37-9BCD3B6021B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0963" name="Slide Number Placeholder 3">
            <a:extLst>
              <a:ext uri="{FF2B5EF4-FFF2-40B4-BE49-F238E27FC236}">
                <a16:creationId xmlns:a16="http://schemas.microsoft.com/office/drawing/2014/main" id="{166DDB6E-7049-4DB5-80E7-D6EE467E300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57066" indent="-291179">
              <a:defRPr sz="2400">
                <a:solidFill>
                  <a:schemeClr val="tx1"/>
                </a:solidFill>
                <a:latin typeface="Arial" panose="020B0604020202020204" pitchFamily="34" charset="0"/>
                <a:ea typeface="MS PGothic" panose="020B0600070205080204" pitchFamily="34" charset="-128"/>
              </a:defRPr>
            </a:lvl2pPr>
            <a:lvl3pPr marL="1164717" indent="-232943">
              <a:defRPr sz="2400">
                <a:solidFill>
                  <a:schemeClr val="tx1"/>
                </a:solidFill>
                <a:latin typeface="Arial" panose="020B0604020202020204" pitchFamily="34" charset="0"/>
                <a:ea typeface="MS PGothic" panose="020B0600070205080204" pitchFamily="34" charset="-128"/>
              </a:defRPr>
            </a:lvl3pPr>
            <a:lvl4pPr marL="1630604" indent="-232943">
              <a:defRPr sz="2400">
                <a:solidFill>
                  <a:schemeClr val="tx1"/>
                </a:solidFill>
                <a:latin typeface="Arial" panose="020B0604020202020204" pitchFamily="34" charset="0"/>
                <a:ea typeface="MS PGothic" panose="020B0600070205080204" pitchFamily="34" charset="-128"/>
              </a:defRPr>
            </a:lvl4pPr>
            <a:lvl5pPr marL="2096491" indent="-232943">
              <a:defRPr sz="2400">
                <a:solidFill>
                  <a:schemeClr val="tx1"/>
                </a:solidFill>
                <a:latin typeface="Arial" panose="020B0604020202020204" pitchFamily="34"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1A5D8E7-382F-401C-AF7E-9CB71C224852}" type="slidenum">
              <a:rPr lang="en-US" altLang="en-US" sz="1200"/>
              <a:pPr/>
              <a:t>29</a:t>
            </a:fld>
            <a:endParaRPr lang="en-US"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57066" indent="-291179">
              <a:spcBef>
                <a:spcPct val="30000"/>
              </a:spcBef>
              <a:defRPr sz="1200">
                <a:solidFill>
                  <a:schemeClr val="tx1"/>
                </a:solidFill>
                <a:latin typeface="Arial" panose="020B0604020202020204" pitchFamily="34" charset="0"/>
                <a:cs typeface="Arial" panose="020B0604020202020204" pitchFamily="34" charset="0"/>
              </a:defRPr>
            </a:lvl2pPr>
            <a:lvl3pPr marL="1164717" indent="-232943">
              <a:spcBef>
                <a:spcPct val="30000"/>
              </a:spcBef>
              <a:defRPr sz="1200">
                <a:solidFill>
                  <a:schemeClr val="tx1"/>
                </a:solidFill>
                <a:latin typeface="Arial" panose="020B0604020202020204" pitchFamily="34" charset="0"/>
                <a:cs typeface="Arial" panose="020B0604020202020204" pitchFamily="34" charset="0"/>
              </a:defRPr>
            </a:lvl3pPr>
            <a:lvl4pPr marL="1630604" indent="-232943">
              <a:spcBef>
                <a:spcPct val="30000"/>
              </a:spcBef>
              <a:defRPr sz="1200">
                <a:solidFill>
                  <a:schemeClr val="tx1"/>
                </a:solidFill>
                <a:latin typeface="Arial" panose="020B0604020202020204" pitchFamily="34" charset="0"/>
                <a:cs typeface="Arial" panose="020B0604020202020204" pitchFamily="34" charset="0"/>
              </a:defRPr>
            </a:lvl4pPr>
            <a:lvl5pPr marL="2096491" indent="-232943">
              <a:spcBef>
                <a:spcPct val="30000"/>
              </a:spcBef>
              <a:defRPr sz="1200">
                <a:solidFill>
                  <a:schemeClr val="tx1"/>
                </a:solidFill>
                <a:latin typeface="Arial" panose="020B0604020202020204" pitchFamily="34" charset="0"/>
                <a:cs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4E0C7F0A-69D3-4AE5-943E-FFB329C1880D}" type="slidenum">
              <a:rPr lang="en-US" altLang="en-US"/>
              <a:pPr>
                <a:spcBef>
                  <a:spcPct val="0"/>
                </a:spcBef>
              </a:pPr>
              <a:t>3</a:t>
            </a:fld>
            <a:endParaRPr lang="en-US" altLang="en-US"/>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sz="1000" dirty="0">
              <a:latin typeface="Arial" panose="020B0604020202020204" pitchFamily="34" charset="0"/>
              <a:cs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a:extLst>
              <a:ext uri="{FF2B5EF4-FFF2-40B4-BE49-F238E27FC236}">
                <a16:creationId xmlns:a16="http://schemas.microsoft.com/office/drawing/2014/main" id="{FA4CC3B9-4B42-420C-A7ED-BB26C8B5E1A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0" name="Notes Placeholder 2">
            <a:extLst>
              <a:ext uri="{FF2B5EF4-FFF2-40B4-BE49-F238E27FC236}">
                <a16:creationId xmlns:a16="http://schemas.microsoft.com/office/drawing/2014/main" id="{366B462A-EFDA-4040-8D49-3C699987773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43011" name="Slide Number Placeholder 3">
            <a:extLst>
              <a:ext uri="{FF2B5EF4-FFF2-40B4-BE49-F238E27FC236}">
                <a16:creationId xmlns:a16="http://schemas.microsoft.com/office/drawing/2014/main" id="{DC1DAB5D-C51A-46D8-BDA6-119A7B89D37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57066" indent="-291179">
              <a:defRPr sz="2400">
                <a:solidFill>
                  <a:schemeClr val="tx1"/>
                </a:solidFill>
                <a:latin typeface="Arial" panose="020B0604020202020204" pitchFamily="34" charset="0"/>
                <a:ea typeface="MS PGothic" panose="020B0600070205080204" pitchFamily="34" charset="-128"/>
              </a:defRPr>
            </a:lvl2pPr>
            <a:lvl3pPr marL="1164717" indent="-232943">
              <a:defRPr sz="2400">
                <a:solidFill>
                  <a:schemeClr val="tx1"/>
                </a:solidFill>
                <a:latin typeface="Arial" panose="020B0604020202020204" pitchFamily="34" charset="0"/>
                <a:ea typeface="MS PGothic" panose="020B0600070205080204" pitchFamily="34" charset="-128"/>
              </a:defRPr>
            </a:lvl3pPr>
            <a:lvl4pPr marL="1630604" indent="-232943">
              <a:defRPr sz="2400">
                <a:solidFill>
                  <a:schemeClr val="tx1"/>
                </a:solidFill>
                <a:latin typeface="Arial" panose="020B0604020202020204" pitchFamily="34" charset="0"/>
                <a:ea typeface="MS PGothic" panose="020B0600070205080204" pitchFamily="34" charset="-128"/>
              </a:defRPr>
            </a:lvl4pPr>
            <a:lvl5pPr marL="2096491" indent="-232943">
              <a:defRPr sz="2400">
                <a:solidFill>
                  <a:schemeClr val="tx1"/>
                </a:solidFill>
                <a:latin typeface="Arial" panose="020B0604020202020204" pitchFamily="34"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59AADF3-553D-46CE-9190-A2AE68B40804}" type="slidenum">
              <a:rPr lang="en-US" altLang="en-US" sz="1200"/>
              <a:pPr/>
              <a:t>30</a:t>
            </a:fld>
            <a:endParaRPr lang="en-US" altLang="en-US"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3752249C-B4DE-474F-8FD8-D50FD4AD80CB}" type="slidenum">
              <a:rPr lang="en-US" altLang="en-US" smtClean="0"/>
              <a:pPr>
                <a:defRPr/>
              </a:pPr>
              <a:t>45</a:t>
            </a:fld>
            <a:endParaRPr lang="en-US" altLang="en-US"/>
          </a:p>
        </p:txBody>
      </p:sp>
    </p:spTree>
    <p:extLst>
      <p:ext uri="{BB962C8B-B14F-4D97-AF65-F5344CB8AC3E}">
        <p14:creationId xmlns:p14="http://schemas.microsoft.com/office/powerpoint/2010/main" val="22764786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3BD851E1-36D7-3F4B-89DF-8FA3F101DDF7}" type="slidenum">
              <a:rPr lang="en-US"/>
              <a:pPr eaLnBrk="1" hangingPunct="1"/>
              <a:t>46</a:t>
            </a:fld>
            <a:endParaRPr lang="en-US"/>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z="10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a:extLst>
              <a:ext uri="{FF2B5EF4-FFF2-40B4-BE49-F238E27FC236}">
                <a16:creationId xmlns:a16="http://schemas.microsoft.com/office/drawing/2014/main" id="{5B010F93-74C0-48A0-AB3D-7F3A93295A82}"/>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0" name="Notes Placeholder 2">
            <a:extLst>
              <a:ext uri="{FF2B5EF4-FFF2-40B4-BE49-F238E27FC236}">
                <a16:creationId xmlns:a16="http://schemas.microsoft.com/office/drawing/2014/main" id="{166BE3C6-A679-4F59-8E2C-F743F2C3230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94211" name="Slide Number Placeholder 3">
            <a:extLst>
              <a:ext uri="{FF2B5EF4-FFF2-40B4-BE49-F238E27FC236}">
                <a16:creationId xmlns:a16="http://schemas.microsoft.com/office/drawing/2014/main" id="{D8CAF73B-2D39-4218-BBAD-0BBB594F203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57066" indent="-291179">
              <a:defRPr sz="2400">
                <a:solidFill>
                  <a:schemeClr val="tx1"/>
                </a:solidFill>
                <a:latin typeface="Arial" panose="020B0604020202020204" pitchFamily="34" charset="0"/>
                <a:ea typeface="MS PGothic" panose="020B0600070205080204" pitchFamily="34" charset="-128"/>
              </a:defRPr>
            </a:lvl2pPr>
            <a:lvl3pPr marL="1164717" indent="-232943">
              <a:defRPr sz="2400">
                <a:solidFill>
                  <a:schemeClr val="tx1"/>
                </a:solidFill>
                <a:latin typeface="Arial" panose="020B0604020202020204" pitchFamily="34" charset="0"/>
                <a:ea typeface="MS PGothic" panose="020B0600070205080204" pitchFamily="34" charset="-128"/>
              </a:defRPr>
            </a:lvl3pPr>
            <a:lvl4pPr marL="1630604" indent="-232943">
              <a:defRPr sz="2400">
                <a:solidFill>
                  <a:schemeClr val="tx1"/>
                </a:solidFill>
                <a:latin typeface="Arial" panose="020B0604020202020204" pitchFamily="34" charset="0"/>
                <a:ea typeface="MS PGothic" panose="020B0600070205080204" pitchFamily="34" charset="-128"/>
              </a:defRPr>
            </a:lvl4pPr>
            <a:lvl5pPr marL="2096491" indent="-232943">
              <a:defRPr sz="2400">
                <a:solidFill>
                  <a:schemeClr val="tx1"/>
                </a:solidFill>
                <a:latin typeface="Arial" panose="020B0604020202020204" pitchFamily="34"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8E58B1B3-352E-4F03-9F19-12D129B4B187}" type="slidenum">
              <a:rPr lang="en-US" altLang="en-US" sz="1200"/>
              <a:pPr/>
              <a:t>47</a:t>
            </a:fld>
            <a:endParaRPr lang="en-US" altLang="en-US" sz="12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41C0E38B-718D-ED4A-AB1C-98E401EB898D}" type="slidenum">
              <a:rPr lang="en-US"/>
              <a:pPr eaLnBrk="1" hangingPunct="1"/>
              <a:t>48</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z="14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B27BD8B6-B98C-0947-B2FD-5867782625CB}" type="slidenum">
              <a:rPr lang="en-US"/>
              <a:pPr eaLnBrk="1" hangingPunct="1"/>
              <a:t>50</a:t>
            </a:fld>
            <a:endParaRPr lang="en-US"/>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7">
            <a:extLst>
              <a:ext uri="{FF2B5EF4-FFF2-40B4-BE49-F238E27FC236}">
                <a16:creationId xmlns:a16="http://schemas.microsoft.com/office/drawing/2014/main" id="{BC53B1F4-AD11-4A35-BAB3-DE1E65D854E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57066" indent="-291179">
              <a:defRPr sz="2400">
                <a:solidFill>
                  <a:schemeClr val="tx1"/>
                </a:solidFill>
                <a:latin typeface="Arial" panose="020B0604020202020204" pitchFamily="34" charset="0"/>
                <a:ea typeface="MS PGothic" panose="020B0600070205080204" pitchFamily="34" charset="-128"/>
              </a:defRPr>
            </a:lvl2pPr>
            <a:lvl3pPr marL="1164717" indent="-232943">
              <a:defRPr sz="2400">
                <a:solidFill>
                  <a:schemeClr val="tx1"/>
                </a:solidFill>
                <a:latin typeface="Arial" panose="020B0604020202020204" pitchFamily="34" charset="0"/>
                <a:ea typeface="MS PGothic" panose="020B0600070205080204" pitchFamily="34" charset="-128"/>
              </a:defRPr>
            </a:lvl3pPr>
            <a:lvl4pPr marL="1630604" indent="-232943">
              <a:defRPr sz="2400">
                <a:solidFill>
                  <a:schemeClr val="tx1"/>
                </a:solidFill>
                <a:latin typeface="Arial" panose="020B0604020202020204" pitchFamily="34" charset="0"/>
                <a:ea typeface="MS PGothic" panose="020B0600070205080204" pitchFamily="34" charset="-128"/>
              </a:defRPr>
            </a:lvl4pPr>
            <a:lvl5pPr marL="2096491" indent="-232943">
              <a:defRPr sz="2400">
                <a:solidFill>
                  <a:schemeClr val="tx1"/>
                </a:solidFill>
                <a:latin typeface="Arial" panose="020B0604020202020204" pitchFamily="34"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7AA24A6-9135-444D-915F-2A9755BF8ACA}" type="slidenum">
              <a:rPr lang="en-US" altLang="en-US" sz="1200"/>
              <a:pPr/>
              <a:t>51</a:t>
            </a:fld>
            <a:endParaRPr lang="en-US" altLang="en-US" sz="1200"/>
          </a:p>
        </p:txBody>
      </p:sp>
      <p:sp>
        <p:nvSpPr>
          <p:cNvPr id="98306" name="Rectangle 2">
            <a:extLst>
              <a:ext uri="{FF2B5EF4-FFF2-40B4-BE49-F238E27FC236}">
                <a16:creationId xmlns:a16="http://schemas.microsoft.com/office/drawing/2014/main" id="{B08D839B-CC81-433A-8C6B-8A114CBE2E4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Rectangle 3">
            <a:extLst>
              <a:ext uri="{FF2B5EF4-FFF2-40B4-BE49-F238E27FC236}">
                <a16:creationId xmlns:a16="http://schemas.microsoft.com/office/drawing/2014/main" id="{D2FA0123-0D1F-4AA4-BB3D-47C5D9EBD9D8}"/>
              </a:ext>
            </a:extLst>
          </p:cNvPr>
          <p:cNvSpPr>
            <a:spLocks noGrp="1" noChangeArrowheads="1"/>
          </p:cNvSpPr>
          <p:nvPr>
            <p:ph type="body" idx="1"/>
          </p:nvPr>
        </p:nvSpPr>
        <p:spPr bwMode="auto">
          <a:xfrm>
            <a:off x="934720" y="4415790"/>
            <a:ext cx="5140960" cy="418338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z="10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Slide Image Placeholder 1">
            <a:extLst>
              <a:ext uri="{FF2B5EF4-FFF2-40B4-BE49-F238E27FC236}">
                <a16:creationId xmlns:a16="http://schemas.microsoft.com/office/drawing/2014/main" id="{F1DE77DE-3CC7-40DE-88DE-DE8C7DF8BCE3}"/>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0" name="Notes Placeholder 2">
            <a:extLst>
              <a:ext uri="{FF2B5EF4-FFF2-40B4-BE49-F238E27FC236}">
                <a16:creationId xmlns:a16="http://schemas.microsoft.com/office/drawing/2014/main" id="{5F2D6A69-7213-4CCB-8ECD-181551F3188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4451" name="Slide Number Placeholder 3">
            <a:extLst>
              <a:ext uri="{FF2B5EF4-FFF2-40B4-BE49-F238E27FC236}">
                <a16:creationId xmlns:a16="http://schemas.microsoft.com/office/drawing/2014/main" id="{7B69BF88-10CD-4B54-8383-32461F5FA8D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57066" indent="-291179">
              <a:defRPr sz="2400">
                <a:solidFill>
                  <a:schemeClr val="tx1"/>
                </a:solidFill>
                <a:latin typeface="Arial" panose="020B0604020202020204" pitchFamily="34" charset="0"/>
                <a:ea typeface="MS PGothic" panose="020B0600070205080204" pitchFamily="34" charset="-128"/>
              </a:defRPr>
            </a:lvl2pPr>
            <a:lvl3pPr marL="1164717" indent="-232943">
              <a:defRPr sz="2400">
                <a:solidFill>
                  <a:schemeClr val="tx1"/>
                </a:solidFill>
                <a:latin typeface="Arial" panose="020B0604020202020204" pitchFamily="34" charset="0"/>
                <a:ea typeface="MS PGothic" panose="020B0600070205080204" pitchFamily="34" charset="-128"/>
              </a:defRPr>
            </a:lvl3pPr>
            <a:lvl4pPr marL="1630604" indent="-232943">
              <a:defRPr sz="2400">
                <a:solidFill>
                  <a:schemeClr val="tx1"/>
                </a:solidFill>
                <a:latin typeface="Arial" panose="020B0604020202020204" pitchFamily="34" charset="0"/>
                <a:ea typeface="MS PGothic" panose="020B0600070205080204" pitchFamily="34" charset="-128"/>
              </a:defRPr>
            </a:lvl4pPr>
            <a:lvl5pPr marL="2096491" indent="-232943">
              <a:defRPr sz="2400">
                <a:solidFill>
                  <a:schemeClr val="tx1"/>
                </a:solidFill>
                <a:latin typeface="Arial" panose="020B0604020202020204" pitchFamily="34"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808AFE61-5C94-4499-808C-87F0FB6E223A}" type="slidenum">
              <a:rPr lang="en-US" altLang="en-US" sz="1200"/>
              <a:pPr/>
              <a:t>52</a:t>
            </a:fld>
            <a:endParaRPr lang="en-US" altLang="en-US" sz="12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Slide Image Placeholder 1">
            <a:extLst>
              <a:ext uri="{FF2B5EF4-FFF2-40B4-BE49-F238E27FC236}">
                <a16:creationId xmlns:a16="http://schemas.microsoft.com/office/drawing/2014/main" id="{18B4F28E-1BC0-47C0-981F-73EDC757DABB}"/>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8" name="Notes Placeholder 2">
            <a:extLst>
              <a:ext uri="{FF2B5EF4-FFF2-40B4-BE49-F238E27FC236}">
                <a16:creationId xmlns:a16="http://schemas.microsoft.com/office/drawing/2014/main" id="{E11C50E3-7733-4DF4-B8E5-093C2B71C4C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6499" name="Slide Number Placeholder 3">
            <a:extLst>
              <a:ext uri="{FF2B5EF4-FFF2-40B4-BE49-F238E27FC236}">
                <a16:creationId xmlns:a16="http://schemas.microsoft.com/office/drawing/2014/main" id="{0FFAB3C3-B542-49EE-BB92-4ABC74E1CCD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57066" indent="-291179">
              <a:defRPr sz="2400">
                <a:solidFill>
                  <a:schemeClr val="tx1"/>
                </a:solidFill>
                <a:latin typeface="Arial" panose="020B0604020202020204" pitchFamily="34" charset="0"/>
                <a:ea typeface="MS PGothic" panose="020B0600070205080204" pitchFamily="34" charset="-128"/>
              </a:defRPr>
            </a:lvl2pPr>
            <a:lvl3pPr marL="1164717" indent="-232943">
              <a:defRPr sz="2400">
                <a:solidFill>
                  <a:schemeClr val="tx1"/>
                </a:solidFill>
                <a:latin typeface="Arial" panose="020B0604020202020204" pitchFamily="34" charset="0"/>
                <a:ea typeface="MS PGothic" panose="020B0600070205080204" pitchFamily="34" charset="-128"/>
              </a:defRPr>
            </a:lvl3pPr>
            <a:lvl4pPr marL="1630604" indent="-232943">
              <a:defRPr sz="2400">
                <a:solidFill>
                  <a:schemeClr val="tx1"/>
                </a:solidFill>
                <a:latin typeface="Arial" panose="020B0604020202020204" pitchFamily="34" charset="0"/>
                <a:ea typeface="MS PGothic" panose="020B0600070205080204" pitchFamily="34" charset="-128"/>
              </a:defRPr>
            </a:lvl4pPr>
            <a:lvl5pPr marL="2096491" indent="-232943">
              <a:defRPr sz="2400">
                <a:solidFill>
                  <a:schemeClr val="tx1"/>
                </a:solidFill>
                <a:latin typeface="Arial" panose="020B0604020202020204" pitchFamily="34"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4C100FD-EF30-4408-AC3E-9C68B36D9BCF}" type="slidenum">
              <a:rPr lang="en-US" altLang="en-US" sz="1200"/>
              <a:pPr/>
              <a:t>53</a:t>
            </a:fld>
            <a:endParaRPr lang="en-US" altLang="en-US" sz="12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Slide Image Placeholder 1">
            <a:extLst>
              <a:ext uri="{FF2B5EF4-FFF2-40B4-BE49-F238E27FC236}">
                <a16:creationId xmlns:a16="http://schemas.microsoft.com/office/drawing/2014/main" id="{4AB90D90-24EF-412E-8A01-84E1E87D2121}"/>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6" name="Notes Placeholder 2">
            <a:extLst>
              <a:ext uri="{FF2B5EF4-FFF2-40B4-BE49-F238E27FC236}">
                <a16:creationId xmlns:a16="http://schemas.microsoft.com/office/drawing/2014/main" id="{24135EF4-5FBF-4F21-9AAB-FA08B98969E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08547" name="Slide Number Placeholder 3">
            <a:extLst>
              <a:ext uri="{FF2B5EF4-FFF2-40B4-BE49-F238E27FC236}">
                <a16:creationId xmlns:a16="http://schemas.microsoft.com/office/drawing/2014/main" id="{EEBC3E39-F670-4BAF-999C-2478EFD6BDD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57066" indent="-291179">
              <a:defRPr sz="2400">
                <a:solidFill>
                  <a:schemeClr val="tx1"/>
                </a:solidFill>
                <a:latin typeface="Arial" panose="020B0604020202020204" pitchFamily="34" charset="0"/>
                <a:ea typeface="MS PGothic" panose="020B0600070205080204" pitchFamily="34" charset="-128"/>
              </a:defRPr>
            </a:lvl2pPr>
            <a:lvl3pPr marL="1164717" indent="-232943">
              <a:defRPr sz="2400">
                <a:solidFill>
                  <a:schemeClr val="tx1"/>
                </a:solidFill>
                <a:latin typeface="Arial" panose="020B0604020202020204" pitchFamily="34" charset="0"/>
                <a:ea typeface="MS PGothic" panose="020B0600070205080204" pitchFamily="34" charset="-128"/>
              </a:defRPr>
            </a:lvl3pPr>
            <a:lvl4pPr marL="1630604" indent="-232943">
              <a:defRPr sz="2400">
                <a:solidFill>
                  <a:schemeClr val="tx1"/>
                </a:solidFill>
                <a:latin typeface="Arial" panose="020B0604020202020204" pitchFamily="34" charset="0"/>
                <a:ea typeface="MS PGothic" panose="020B0600070205080204" pitchFamily="34" charset="-128"/>
              </a:defRPr>
            </a:lvl4pPr>
            <a:lvl5pPr marL="2096491" indent="-232943">
              <a:defRPr sz="2400">
                <a:solidFill>
                  <a:schemeClr val="tx1"/>
                </a:solidFill>
                <a:latin typeface="Arial" panose="020B0604020202020204" pitchFamily="34"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C15A7BC-D2E5-43A2-8411-516EA161DCD1}" type="slidenum">
              <a:rPr lang="en-US" altLang="en-US" sz="1200"/>
              <a:pPr/>
              <a:t>54</a:t>
            </a:fld>
            <a:endParaRPr lang="en-US"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57066" indent="-291179">
              <a:spcBef>
                <a:spcPct val="30000"/>
              </a:spcBef>
              <a:defRPr sz="1200">
                <a:solidFill>
                  <a:schemeClr val="tx1"/>
                </a:solidFill>
                <a:latin typeface="Arial" panose="020B0604020202020204" pitchFamily="34" charset="0"/>
                <a:cs typeface="Arial" panose="020B0604020202020204" pitchFamily="34" charset="0"/>
              </a:defRPr>
            </a:lvl2pPr>
            <a:lvl3pPr marL="1164717" indent="-232943">
              <a:spcBef>
                <a:spcPct val="30000"/>
              </a:spcBef>
              <a:defRPr sz="1200">
                <a:solidFill>
                  <a:schemeClr val="tx1"/>
                </a:solidFill>
                <a:latin typeface="Arial" panose="020B0604020202020204" pitchFamily="34" charset="0"/>
                <a:cs typeface="Arial" panose="020B0604020202020204" pitchFamily="34" charset="0"/>
              </a:defRPr>
            </a:lvl3pPr>
            <a:lvl4pPr marL="1630604" indent="-232943">
              <a:spcBef>
                <a:spcPct val="30000"/>
              </a:spcBef>
              <a:defRPr sz="1200">
                <a:solidFill>
                  <a:schemeClr val="tx1"/>
                </a:solidFill>
                <a:latin typeface="Arial" panose="020B0604020202020204" pitchFamily="34" charset="0"/>
                <a:cs typeface="Arial" panose="020B0604020202020204" pitchFamily="34" charset="0"/>
              </a:defRPr>
            </a:lvl4pPr>
            <a:lvl5pPr marL="2096491" indent="-232943">
              <a:spcBef>
                <a:spcPct val="30000"/>
              </a:spcBef>
              <a:defRPr sz="1200">
                <a:solidFill>
                  <a:schemeClr val="tx1"/>
                </a:solidFill>
                <a:latin typeface="Arial" panose="020B0604020202020204" pitchFamily="34" charset="0"/>
                <a:cs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C1FEA7DC-6979-4F35-B4EB-1AB0817F83D0}" type="slidenum">
              <a:rPr lang="en-US" altLang="en-US"/>
              <a:pPr>
                <a:spcBef>
                  <a:spcPct val="0"/>
                </a:spcBef>
              </a:pPr>
              <a:t>4</a:t>
            </a:fld>
            <a:endParaRPr lang="en-US" altLang="en-US"/>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57066" indent="-291179">
              <a:spcBef>
                <a:spcPct val="30000"/>
              </a:spcBef>
              <a:defRPr sz="1200">
                <a:solidFill>
                  <a:schemeClr val="tx1"/>
                </a:solidFill>
                <a:latin typeface="Arial" panose="020B0604020202020204" pitchFamily="34" charset="0"/>
                <a:cs typeface="Arial" panose="020B0604020202020204" pitchFamily="34" charset="0"/>
              </a:defRPr>
            </a:lvl2pPr>
            <a:lvl3pPr marL="1164717" indent="-232943">
              <a:spcBef>
                <a:spcPct val="30000"/>
              </a:spcBef>
              <a:defRPr sz="1200">
                <a:solidFill>
                  <a:schemeClr val="tx1"/>
                </a:solidFill>
                <a:latin typeface="Arial" panose="020B0604020202020204" pitchFamily="34" charset="0"/>
                <a:cs typeface="Arial" panose="020B0604020202020204" pitchFamily="34" charset="0"/>
              </a:defRPr>
            </a:lvl3pPr>
            <a:lvl4pPr marL="1630604" indent="-232943">
              <a:spcBef>
                <a:spcPct val="30000"/>
              </a:spcBef>
              <a:defRPr sz="1200">
                <a:solidFill>
                  <a:schemeClr val="tx1"/>
                </a:solidFill>
                <a:latin typeface="Arial" panose="020B0604020202020204" pitchFamily="34" charset="0"/>
                <a:cs typeface="Arial" panose="020B0604020202020204" pitchFamily="34" charset="0"/>
              </a:defRPr>
            </a:lvl4pPr>
            <a:lvl5pPr marL="2096491" indent="-232943">
              <a:spcBef>
                <a:spcPct val="30000"/>
              </a:spcBef>
              <a:defRPr sz="1200">
                <a:solidFill>
                  <a:schemeClr val="tx1"/>
                </a:solidFill>
                <a:latin typeface="Arial" panose="020B0604020202020204" pitchFamily="34" charset="0"/>
                <a:cs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D56E82B6-D49C-4548-BAED-BA8B7B48C6F4}" type="slidenum">
              <a:rPr lang="en-US" altLang="en-US"/>
              <a:pPr>
                <a:spcBef>
                  <a:spcPct val="0"/>
                </a:spcBef>
              </a:pPr>
              <a:t>5</a:t>
            </a:fld>
            <a:endParaRPr lang="en-US" altLang="en-US"/>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cs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57066" indent="-291179">
              <a:spcBef>
                <a:spcPct val="30000"/>
              </a:spcBef>
              <a:defRPr sz="1200">
                <a:solidFill>
                  <a:schemeClr val="tx1"/>
                </a:solidFill>
                <a:latin typeface="Arial" panose="020B0604020202020204" pitchFamily="34" charset="0"/>
                <a:cs typeface="Arial" panose="020B0604020202020204" pitchFamily="34" charset="0"/>
              </a:defRPr>
            </a:lvl2pPr>
            <a:lvl3pPr marL="1164717" indent="-232943">
              <a:spcBef>
                <a:spcPct val="30000"/>
              </a:spcBef>
              <a:defRPr sz="1200">
                <a:solidFill>
                  <a:schemeClr val="tx1"/>
                </a:solidFill>
                <a:latin typeface="Arial" panose="020B0604020202020204" pitchFamily="34" charset="0"/>
                <a:cs typeface="Arial" panose="020B0604020202020204" pitchFamily="34" charset="0"/>
              </a:defRPr>
            </a:lvl3pPr>
            <a:lvl4pPr marL="1630604" indent="-232943">
              <a:spcBef>
                <a:spcPct val="30000"/>
              </a:spcBef>
              <a:defRPr sz="1200">
                <a:solidFill>
                  <a:schemeClr val="tx1"/>
                </a:solidFill>
                <a:latin typeface="Arial" panose="020B0604020202020204" pitchFamily="34" charset="0"/>
                <a:cs typeface="Arial" panose="020B0604020202020204" pitchFamily="34" charset="0"/>
              </a:defRPr>
            </a:lvl4pPr>
            <a:lvl5pPr marL="2096491" indent="-232943">
              <a:spcBef>
                <a:spcPct val="30000"/>
              </a:spcBef>
              <a:defRPr sz="1200">
                <a:solidFill>
                  <a:schemeClr val="tx1"/>
                </a:solidFill>
                <a:latin typeface="Arial" panose="020B0604020202020204" pitchFamily="34" charset="0"/>
                <a:cs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D56E82B6-D49C-4548-BAED-BA8B7B48C6F4}" type="slidenum">
              <a:rPr lang="en-US" altLang="en-US"/>
              <a:pPr>
                <a:spcBef>
                  <a:spcPct val="0"/>
                </a:spcBef>
              </a:pPr>
              <a:t>6</a:t>
            </a:fld>
            <a:endParaRPr lang="en-US" altLang="en-US"/>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cs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57066" indent="-291179">
              <a:spcBef>
                <a:spcPct val="30000"/>
              </a:spcBef>
              <a:defRPr sz="1200">
                <a:solidFill>
                  <a:schemeClr val="tx1"/>
                </a:solidFill>
                <a:latin typeface="Arial" panose="020B0604020202020204" pitchFamily="34" charset="0"/>
                <a:cs typeface="Arial" panose="020B0604020202020204" pitchFamily="34" charset="0"/>
              </a:defRPr>
            </a:lvl2pPr>
            <a:lvl3pPr marL="1164717" indent="-232943">
              <a:spcBef>
                <a:spcPct val="30000"/>
              </a:spcBef>
              <a:defRPr sz="1200">
                <a:solidFill>
                  <a:schemeClr val="tx1"/>
                </a:solidFill>
                <a:latin typeface="Arial" panose="020B0604020202020204" pitchFamily="34" charset="0"/>
                <a:cs typeface="Arial" panose="020B0604020202020204" pitchFamily="34" charset="0"/>
              </a:defRPr>
            </a:lvl3pPr>
            <a:lvl4pPr marL="1630604" indent="-232943">
              <a:spcBef>
                <a:spcPct val="30000"/>
              </a:spcBef>
              <a:defRPr sz="1200">
                <a:solidFill>
                  <a:schemeClr val="tx1"/>
                </a:solidFill>
                <a:latin typeface="Arial" panose="020B0604020202020204" pitchFamily="34" charset="0"/>
                <a:cs typeface="Arial" panose="020B0604020202020204" pitchFamily="34" charset="0"/>
              </a:defRPr>
            </a:lvl4pPr>
            <a:lvl5pPr marL="2096491" indent="-232943">
              <a:spcBef>
                <a:spcPct val="30000"/>
              </a:spcBef>
              <a:defRPr sz="1200">
                <a:solidFill>
                  <a:schemeClr val="tx1"/>
                </a:solidFill>
                <a:latin typeface="Arial" panose="020B0604020202020204" pitchFamily="34" charset="0"/>
                <a:cs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D56E82B6-D49C-4548-BAED-BA8B7B48C6F4}" type="slidenum">
              <a:rPr lang="en-US" altLang="en-US"/>
              <a:pPr>
                <a:spcBef>
                  <a:spcPct val="0"/>
                </a:spcBef>
              </a:pPr>
              <a:t>7</a:t>
            </a:fld>
            <a:endParaRPr lang="en-US" altLang="en-US"/>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cs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11618" name="Notes Placeholder 2"/>
          <p:cNvSpPr>
            <a:spLocks noGrp="1"/>
          </p:cNvSpPr>
          <p:nvPr>
            <p:ph type="body" idx="1"/>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defRPr/>
            </a:pPr>
            <a:endParaRPr lang="en-US" dirty="0">
              <a:latin typeface="Calibri" charset="0"/>
            </a:endParaRPr>
          </a:p>
        </p:txBody>
      </p:sp>
      <p:sp>
        <p:nvSpPr>
          <p:cNvPr id="16486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5180" indent="-286608" eaLnBrk="0" hangingPunct="0">
              <a:defRPr sz="2400">
                <a:solidFill>
                  <a:schemeClr val="tx1"/>
                </a:solidFill>
                <a:latin typeface="Arial" charset="0"/>
                <a:ea typeface="ＭＳ Ｐゴシック" charset="0"/>
              </a:defRPr>
            </a:lvl2pPr>
            <a:lvl3pPr marL="1146431" indent="-229286" eaLnBrk="0" hangingPunct="0">
              <a:defRPr sz="2400">
                <a:solidFill>
                  <a:schemeClr val="tx1"/>
                </a:solidFill>
                <a:latin typeface="Arial" charset="0"/>
                <a:ea typeface="ＭＳ Ｐゴシック" charset="0"/>
              </a:defRPr>
            </a:lvl3pPr>
            <a:lvl4pPr marL="1605003" indent="-229286" eaLnBrk="0" hangingPunct="0">
              <a:defRPr sz="2400">
                <a:solidFill>
                  <a:schemeClr val="tx1"/>
                </a:solidFill>
                <a:latin typeface="Arial" charset="0"/>
                <a:ea typeface="ＭＳ Ｐゴシック" charset="0"/>
              </a:defRPr>
            </a:lvl4pPr>
            <a:lvl5pPr marL="2063576" indent="-229286" eaLnBrk="0" hangingPunct="0">
              <a:defRPr sz="2400">
                <a:solidFill>
                  <a:schemeClr val="tx1"/>
                </a:solidFill>
                <a:latin typeface="Arial" charset="0"/>
                <a:ea typeface="ＭＳ Ｐゴシック" charset="0"/>
              </a:defRPr>
            </a:lvl5pPr>
            <a:lvl6pPr marL="2522148" indent="-229286" eaLnBrk="0" fontAlgn="base" hangingPunct="0">
              <a:spcBef>
                <a:spcPct val="0"/>
              </a:spcBef>
              <a:spcAft>
                <a:spcPct val="0"/>
              </a:spcAft>
              <a:defRPr sz="2400">
                <a:solidFill>
                  <a:schemeClr val="tx1"/>
                </a:solidFill>
                <a:latin typeface="Arial" charset="0"/>
                <a:ea typeface="ＭＳ Ｐゴシック" charset="0"/>
              </a:defRPr>
            </a:lvl6pPr>
            <a:lvl7pPr marL="2980721" indent="-229286" eaLnBrk="0" fontAlgn="base" hangingPunct="0">
              <a:spcBef>
                <a:spcPct val="0"/>
              </a:spcBef>
              <a:spcAft>
                <a:spcPct val="0"/>
              </a:spcAft>
              <a:defRPr sz="2400">
                <a:solidFill>
                  <a:schemeClr val="tx1"/>
                </a:solidFill>
                <a:latin typeface="Arial" charset="0"/>
                <a:ea typeface="ＭＳ Ｐゴシック" charset="0"/>
              </a:defRPr>
            </a:lvl7pPr>
            <a:lvl8pPr marL="3439293" indent="-229286" eaLnBrk="0" fontAlgn="base" hangingPunct="0">
              <a:spcBef>
                <a:spcPct val="0"/>
              </a:spcBef>
              <a:spcAft>
                <a:spcPct val="0"/>
              </a:spcAft>
              <a:defRPr sz="2400">
                <a:solidFill>
                  <a:schemeClr val="tx1"/>
                </a:solidFill>
                <a:latin typeface="Arial" charset="0"/>
                <a:ea typeface="ＭＳ Ｐゴシック" charset="0"/>
              </a:defRPr>
            </a:lvl8pPr>
            <a:lvl9pPr marL="3897866" indent="-229286"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AA7F93E-EFFB-4A41-9CBB-EA9469AA88B9}" type="slidenum">
              <a:rPr lang="en-US" sz="1200">
                <a:latin typeface="Calibri" charset="0"/>
              </a:rPr>
              <a:pPr eaLnBrk="1" hangingPunct="1"/>
              <a:t>8</a:t>
            </a:fld>
            <a:endParaRPr lang="en-US" sz="1200">
              <a:latin typeface="Calibri" charset="0"/>
            </a:endParaRPr>
          </a:p>
        </p:txBody>
      </p:sp>
    </p:spTree>
    <p:extLst>
      <p:ext uri="{BB962C8B-B14F-4D97-AF65-F5344CB8AC3E}">
        <p14:creationId xmlns:p14="http://schemas.microsoft.com/office/powerpoint/2010/main" val="32972930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57066" indent="-291179">
              <a:spcBef>
                <a:spcPct val="30000"/>
              </a:spcBef>
              <a:defRPr sz="1200">
                <a:solidFill>
                  <a:schemeClr val="tx1"/>
                </a:solidFill>
                <a:latin typeface="Arial" panose="020B0604020202020204" pitchFamily="34" charset="0"/>
                <a:cs typeface="Arial" panose="020B0604020202020204" pitchFamily="34" charset="0"/>
              </a:defRPr>
            </a:lvl2pPr>
            <a:lvl3pPr marL="1164717" indent="-232943">
              <a:spcBef>
                <a:spcPct val="30000"/>
              </a:spcBef>
              <a:defRPr sz="1200">
                <a:solidFill>
                  <a:schemeClr val="tx1"/>
                </a:solidFill>
                <a:latin typeface="Arial" panose="020B0604020202020204" pitchFamily="34" charset="0"/>
                <a:cs typeface="Arial" panose="020B0604020202020204" pitchFamily="34" charset="0"/>
              </a:defRPr>
            </a:lvl3pPr>
            <a:lvl4pPr marL="1630604" indent="-232943">
              <a:spcBef>
                <a:spcPct val="30000"/>
              </a:spcBef>
              <a:defRPr sz="1200">
                <a:solidFill>
                  <a:schemeClr val="tx1"/>
                </a:solidFill>
                <a:latin typeface="Arial" panose="020B0604020202020204" pitchFamily="34" charset="0"/>
                <a:cs typeface="Arial" panose="020B0604020202020204" pitchFamily="34" charset="0"/>
              </a:defRPr>
            </a:lvl4pPr>
            <a:lvl5pPr marL="2096491" indent="-232943">
              <a:spcBef>
                <a:spcPct val="30000"/>
              </a:spcBef>
              <a:defRPr sz="1200">
                <a:solidFill>
                  <a:schemeClr val="tx1"/>
                </a:solidFill>
                <a:latin typeface="Arial" panose="020B0604020202020204" pitchFamily="34" charset="0"/>
                <a:cs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D56E82B6-D49C-4548-BAED-BA8B7B48C6F4}" type="slidenum">
              <a:rPr lang="en-US" altLang="en-US"/>
              <a:pPr>
                <a:spcBef>
                  <a:spcPct val="0"/>
                </a:spcBef>
              </a:pPr>
              <a:t>9</a:t>
            </a:fld>
            <a:endParaRPr lang="en-US" altLang="en-US"/>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cs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Slide Image Placeholder 1">
            <a:extLst>
              <a:ext uri="{FF2B5EF4-FFF2-40B4-BE49-F238E27FC236}">
                <a16:creationId xmlns:a16="http://schemas.microsoft.com/office/drawing/2014/main" id="{5F64FE00-4B86-4AA9-B29D-FC792ABF704A}"/>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6" name="Notes Placeholder 2">
            <a:extLst>
              <a:ext uri="{FF2B5EF4-FFF2-40B4-BE49-F238E27FC236}">
                <a16:creationId xmlns:a16="http://schemas.microsoft.com/office/drawing/2014/main" id="{E28ECFB0-0AF9-46CB-B5EA-BAB66A5C5D2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1267" name="Slide Number Placeholder 3">
            <a:extLst>
              <a:ext uri="{FF2B5EF4-FFF2-40B4-BE49-F238E27FC236}">
                <a16:creationId xmlns:a16="http://schemas.microsoft.com/office/drawing/2014/main" id="{46740F12-7061-452E-9E44-3BD58438F1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57066" indent="-291179">
              <a:defRPr sz="2400">
                <a:solidFill>
                  <a:schemeClr val="tx1"/>
                </a:solidFill>
                <a:latin typeface="Arial" panose="020B0604020202020204" pitchFamily="34" charset="0"/>
                <a:ea typeface="MS PGothic" panose="020B0600070205080204" pitchFamily="34" charset="-128"/>
              </a:defRPr>
            </a:lvl2pPr>
            <a:lvl3pPr marL="1164717" indent="-232943">
              <a:defRPr sz="2400">
                <a:solidFill>
                  <a:schemeClr val="tx1"/>
                </a:solidFill>
                <a:latin typeface="Arial" panose="020B0604020202020204" pitchFamily="34" charset="0"/>
                <a:ea typeface="MS PGothic" panose="020B0600070205080204" pitchFamily="34" charset="-128"/>
              </a:defRPr>
            </a:lvl3pPr>
            <a:lvl4pPr marL="1630604" indent="-232943">
              <a:defRPr sz="2400">
                <a:solidFill>
                  <a:schemeClr val="tx1"/>
                </a:solidFill>
                <a:latin typeface="Arial" panose="020B0604020202020204" pitchFamily="34" charset="0"/>
                <a:ea typeface="MS PGothic" panose="020B0600070205080204" pitchFamily="34" charset="-128"/>
              </a:defRPr>
            </a:lvl4pPr>
            <a:lvl5pPr marL="2096491" indent="-232943">
              <a:defRPr sz="2400">
                <a:solidFill>
                  <a:schemeClr val="tx1"/>
                </a:solidFill>
                <a:latin typeface="Arial" panose="020B0604020202020204" pitchFamily="34"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32BE9E78-BBEE-4A12-8A31-A028C30B987D}" type="slidenum">
              <a:rPr lang="en-US" altLang="en-US" sz="1200"/>
              <a:pPr/>
              <a:t>10</a:t>
            </a:fld>
            <a:endParaRPr lang="en-US"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US"/>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76A5A3A-88F8-4761-AD68-E751D6656328}" type="slidenum">
              <a:rPr lang="en-US" altLang="en-US" smtClean="0"/>
              <a:pPr>
                <a:defRPr/>
              </a:pPr>
              <a:t>‹#›</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a:t>Click to edit Master title style</a:t>
            </a:r>
            <a:endParaRPr/>
          </a:p>
        </p:txBody>
      </p:sp>
      <p:sp>
        <p:nvSpPr>
          <p:cNvPr id="3" name="Picture Placeholder 2"/>
          <p:cNvSpPr>
            <a:spLocks noGrp="1"/>
          </p:cNvSpPr>
          <p:nvPr>
            <p:ph type="pic" idx="1"/>
          </p:nvPr>
        </p:nvSpPr>
        <p:spPr>
          <a:xfrm>
            <a:off x="5487987" y="2048256"/>
            <a:ext cx="3427413" cy="42062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en-US"/>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D2C0BFB-D472-4640-990E-4CCD72D4C540}" type="slidenum">
              <a:rPr lang="en-US" altLang="en-US" smtClean="0"/>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en-US"/>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a:xfrm>
            <a:off x="6580094" y="188259"/>
            <a:ext cx="2133600" cy="365125"/>
          </a:xfr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en-US"/>
              <a:t>Drag picture to placeholder or click icon to add</a:t>
            </a:r>
            <a:endParaRPr/>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en-US"/>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en-US"/>
              <a:t>Drag picture to placeholder or click icon to add</a:t>
            </a:r>
            <a:endParaRPr/>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en-US"/>
              <a:t>Drag picture to placeholder or click icon to add</a:t>
            </a:r>
            <a:endParaRPr/>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en-US"/>
              <a:t>Drag picture to placeholder or click icon to add</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3E130C2-3C80-41EA-AE7A-337628FC8BBA}" type="slidenum">
              <a:rPr lang="en-US" altLang="en-US" smtClean="0"/>
              <a:pPr>
                <a:defRPr/>
              </a:pPr>
              <a:t>‹#›</a:t>
            </a:fld>
            <a:endParaRPr lang="en-US"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n-US"/>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8812E8D-C5AC-4A5A-9931-033B434735DA}" type="slidenum">
              <a:rPr lang="en-US" altLang="en-US" smtClean="0"/>
              <a:pPr>
                <a:defRPr/>
              </a:pPr>
              <a:t>‹#›</a:t>
            </a:fld>
            <a:endParaRPr lang="en-US"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cSld name="Title and Content (Bullets)">
    <p:spTree>
      <p:nvGrpSpPr>
        <p:cNvPr id="1" name=""/>
        <p:cNvGrpSpPr/>
        <p:nvPr/>
      </p:nvGrpSpPr>
      <p:grpSpPr>
        <a:xfrm>
          <a:off x="0" y="0"/>
          <a:ext cx="0" cy="0"/>
          <a:chOff x="0" y="0"/>
          <a:chExt cx="0" cy="0"/>
        </a:xfrm>
      </p:grpSpPr>
      <p:sp>
        <p:nvSpPr>
          <p:cNvPr id="7" name="Title Placeholder 21"/>
          <p:cNvSpPr>
            <a:spLocks noGrp="1"/>
          </p:cNvSpPr>
          <p:nvPr>
            <p:ph type="title"/>
          </p:nvPr>
        </p:nvSpPr>
        <p:spPr bwMode="auto">
          <a:xfrm>
            <a:off x="-9525" y="0"/>
            <a:ext cx="9132888" cy="1019175"/>
          </a:xfrm>
          <a:prstGeom prst="rect">
            <a:avLst/>
          </a:prstGeom>
          <a:noFill/>
          <a:ln>
            <a:noFill/>
          </a:ln>
        </p:spPr>
        <p:txBody>
          <a:bodyPr/>
          <a:lstStyle/>
          <a:p>
            <a:pPr lvl="0"/>
            <a:r>
              <a:rPr lang="en-US"/>
              <a:t>Click to edit Master title style</a:t>
            </a:r>
          </a:p>
        </p:txBody>
      </p:sp>
      <p:sp>
        <p:nvSpPr>
          <p:cNvPr id="9" name="Text Placeholder 12"/>
          <p:cNvSpPr>
            <a:spLocks noGrp="1"/>
          </p:cNvSpPr>
          <p:nvPr>
            <p:ph idx="1"/>
          </p:nvPr>
        </p:nvSpPr>
        <p:spPr bwMode="auto">
          <a:xfrm>
            <a:off x="19050" y="1295400"/>
            <a:ext cx="9124949" cy="5334000"/>
          </a:xfrm>
          <a:prstGeom prst="rect">
            <a:avLst/>
          </a:prstGeom>
          <a:noFill/>
          <a:ln>
            <a:noFill/>
          </a:ln>
        </p:spPr>
        <p:txBody>
          <a:bodyPr/>
          <a:lstStyle>
            <a:lvl3pPr>
              <a:buClr>
                <a:schemeClr val="bg1">
                  <a:lumMod val="65000"/>
                </a:schemeClr>
              </a:buClr>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93570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D4B1D82-72BF-400A-A14E-8F8BFA7FECCB}" type="slidenum">
              <a:rPr lang="en-US" altLang="en-US" smtClean="0"/>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US"/>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9" name="Picture Placeholder 8"/>
          <p:cNvSpPr>
            <a:spLocks noGrp="1"/>
          </p:cNvSpPr>
          <p:nvPr>
            <p:ph type="pic" sz="quarter" idx="13"/>
          </p:nvPr>
        </p:nvSpPr>
        <p:spPr>
          <a:xfrm>
            <a:off x="927100" y="1129553"/>
            <a:ext cx="7988300" cy="3886200"/>
          </a:xfrm>
        </p:spPr>
        <p:txBody>
          <a:bodyPr>
            <a:normAutofit/>
          </a:bodyPr>
          <a:lstStyle>
            <a:lvl1pPr marL="0" indent="0">
              <a:buNone/>
              <a:defRPr sz="1800"/>
            </a:lvl1pPr>
          </a:lstStyle>
          <a:p>
            <a:r>
              <a:rPr lang="en-US"/>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FF83B00-057F-4BCE-A8FC-E4DFFCBAE2BF}" type="slidenum">
              <a:rPr lang="en-US" altLang="en-US" smtClean="0"/>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a:xfrm>
            <a:off x="6580094" y="188259"/>
            <a:ext cx="2133600" cy="365125"/>
          </a:xfr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AD557D0-01FA-4CE9-A4B8-D5452520A581}" type="slidenum">
              <a:rPr lang="en-US" altLang="en-US" smtClean="0"/>
              <a:pPr>
                <a:defRPr/>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7" name="Date Placeholder 6"/>
          <p:cNvSpPr>
            <a:spLocks noGrp="1"/>
          </p:cNvSpPr>
          <p:nvPr>
            <p:ph type="dt" sz="half" idx="10"/>
          </p:nvPr>
        </p:nvSpPr>
        <p:spPr>
          <a:xfrm>
            <a:off x="6580094" y="188259"/>
            <a:ext cx="2133600" cy="365125"/>
          </a:xfrm>
        </p:spPr>
        <p:txBody>
          <a:bodyPr/>
          <a:lstStyle/>
          <a:p>
            <a:pPr>
              <a:defRPr/>
            </a:pPr>
            <a:endParaRPr lang="en-US"/>
          </a:p>
        </p:txBody>
      </p:sp>
      <p:sp>
        <p:nvSpPr>
          <p:cNvPr id="8" name="Footer Placeholder 7"/>
          <p:cNvSpPr>
            <a:spLocks noGrp="1"/>
          </p:cNvSpPr>
          <p:nvPr>
            <p:ph type="ftr" sz="quarter" idx="11"/>
          </p:nvPr>
        </p:nvSpPr>
        <p:spPr>
          <a:xfrm>
            <a:off x="1120588" y="188259"/>
            <a:ext cx="2895600" cy="365125"/>
          </a:xfrm>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1AE7302E-6C8A-48C6-A9BA-17B91E9A3667}" type="slidenum">
              <a:rPr lang="en-US" altLang="en-US" smtClean="0"/>
              <a:pPr>
                <a:defRPr/>
              </a:pPr>
              <a:t>‹#›</a:t>
            </a:fld>
            <a:endParaRPr lang="en-US" altLang="en-US"/>
          </a:p>
        </p:txBody>
      </p:sp>
      <p:cxnSp>
        <p:nvCxnSpPr>
          <p:cNvPr id="11" name="Straight Connector 10"/>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0F06E9C2-4003-46C1-8A88-BBCDC6E53B47}" type="slidenum">
              <a:rPr lang="en-US" altLang="en-US" smtClean="0"/>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70E198EA-1D16-4A15-9819-2272D16789CE}" type="slidenum">
              <a:rPr lang="en-US" altLang="en-US" smtClean="0"/>
              <a:pPr>
                <a:defRPr/>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DEA4C5FA-DCB8-45BF-BE18-FF928502E384}" type="slidenum">
              <a:rPr lang="en-US" altLang="en-US" smtClean="0"/>
              <a:pPr>
                <a:defRPr/>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23856"/>
            <a:ext cx="8913813" cy="914400"/>
          </a:xfrm>
          <a:prstGeom prst="rect">
            <a:avLst/>
          </a:prstGeom>
          <a:solidFill>
            <a:schemeClr val="tx2"/>
          </a:solidFill>
        </p:spPr>
        <p:txBody>
          <a:bodyPr vert="horz" lIns="1188720" tIns="45720" rIns="274320" bIns="45720" rtlCol="0" anchor="ctr">
            <a:normAutofit/>
          </a:bodyPr>
          <a:lstStyle/>
          <a:p>
            <a:r>
              <a:rPr lang="en-US"/>
              <a:t>Click to edit Master title style</a:t>
            </a:r>
            <a:endParaRPr/>
          </a:p>
        </p:txBody>
      </p:sp>
      <p:sp>
        <p:nvSpPr>
          <p:cNvPr id="3" name="Text Placeholder 2"/>
          <p:cNvSpPr>
            <a:spLocks noGrp="1"/>
          </p:cNvSpPr>
          <p:nvPr>
            <p:ph type="body" idx="1"/>
          </p:nvPr>
        </p:nvSpPr>
        <p:spPr>
          <a:xfrm>
            <a:off x="1114424" y="2595562"/>
            <a:ext cx="7610476" cy="367076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2"/>
          </p:nvPr>
        </p:nvSpPr>
        <p:spPr>
          <a:xfrm>
            <a:off x="6580094" y="188259"/>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pPr>
              <a:defRPr/>
            </a:pPr>
            <a:endParaRPr lang="en-US"/>
          </a:p>
        </p:txBody>
      </p:sp>
      <p:sp>
        <p:nvSpPr>
          <p:cNvPr id="5" name="Footer Placeholder 4"/>
          <p:cNvSpPr>
            <a:spLocks noGrp="1"/>
          </p:cNvSpPr>
          <p:nvPr>
            <p:ph type="ftr" sz="quarter" idx="3"/>
          </p:nvPr>
        </p:nvSpPr>
        <p:spPr>
          <a:xfrm>
            <a:off x="1120588" y="188259"/>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pPr>
              <a:defRPr/>
            </a:pPr>
            <a:endParaRPr lang="en-US"/>
          </a:p>
        </p:txBody>
      </p:sp>
      <p:sp>
        <p:nvSpPr>
          <p:cNvPr id="6" name="Slide Number Placeholder 5"/>
          <p:cNvSpPr>
            <a:spLocks noGrp="1"/>
          </p:cNvSpPr>
          <p:nvPr>
            <p:ph type="sldNum" sz="quarter" idx="4"/>
          </p:nvPr>
        </p:nvSpPr>
        <p:spPr>
          <a:xfrm>
            <a:off x="8789894"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pPr>
              <a:defRPr/>
            </a:pPr>
            <a:fld id="{A60A7283-9FBF-4BD9-AF29-77C6D4EA95E0}" type="slidenum">
              <a:rPr lang="en-US" altLang="en-US" smtClean="0"/>
              <a:pPr>
                <a:defRPr/>
              </a:pPr>
              <a:t>‹#›</a:t>
            </a:fld>
            <a:endParaRPr lang="en-US" altLang="en-US"/>
          </a:p>
        </p:txBody>
      </p:sp>
      <p:sp>
        <p:nvSpPr>
          <p:cNvPr id="7" name="Rectangle 6"/>
          <p:cNvSpPr/>
          <p:nvPr/>
        </p:nvSpPr>
        <p:spPr>
          <a:xfrm>
            <a:off x="914400" y="0"/>
            <a:ext cx="7999413"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14400" y="6675120"/>
            <a:ext cx="7999413"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43" r:id="rId12"/>
    <p:sldLayoutId id="2147483844" r:id="rId13"/>
    <p:sldLayoutId id="2147483845" r:id="rId14"/>
    <p:sldLayoutId id="2147483846" r:id="rId15"/>
    <p:sldLayoutId id="2147483847" r:id="rId16"/>
  </p:sldLayoutIdLst>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audio" Target="\Users\garylewandowskijr\SyncFolder\Teaching%20-%20Experimental%20-%202012%20(Spring)\Extras%20&amp;%20Resources\Old%20School%20Rap%20-%20Montell%20Jordan%20-%20This%20Is%20How%20We%20Do%20It.mp3" TargetMode="Externa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audio" Target="\Users\garylewandowskijr\SyncFolder\Teaching%20-%20Experimental%20-%202012%20(Spring)\Extras%20&amp;%20Resources\Old%20School%20Rap%20-%20Montell%20Jordan%20-%20This%20Is%20How%20We%20Do%20It.mp3" TargetMode="Externa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4CB11F41-50A0-4989-88D6-A3F6B67FED36}"/>
              </a:ext>
            </a:extLst>
          </p:cNvPr>
          <p:cNvSpPr>
            <a:spLocks noGrp="1"/>
          </p:cNvSpPr>
          <p:nvPr>
            <p:ph type="title"/>
          </p:nvPr>
        </p:nvSpPr>
        <p:spPr/>
        <p:txBody>
          <a:bodyPr/>
          <a:lstStyle/>
          <a:p>
            <a:r>
              <a:rPr lang="en-US" altLang="en-US" dirty="0"/>
              <a:t>Writing APA Style Papers-II</a:t>
            </a:r>
          </a:p>
        </p:txBody>
      </p:sp>
      <p:sp>
        <p:nvSpPr>
          <p:cNvPr id="7169" name="Text Placeholder 2">
            <a:extLst>
              <a:ext uri="{FF2B5EF4-FFF2-40B4-BE49-F238E27FC236}">
                <a16:creationId xmlns:a16="http://schemas.microsoft.com/office/drawing/2014/main" id="{B9509422-AB6A-487D-AC30-13AE77041546}"/>
              </a:ext>
            </a:extLst>
          </p:cNvPr>
          <p:cNvSpPr>
            <a:spLocks noGrp="1"/>
          </p:cNvSpPr>
          <p:nvPr>
            <p:ph type="body" idx="1"/>
          </p:nvPr>
        </p:nvSpPr>
        <p:spPr>
          <a:xfrm>
            <a:off x="1219200" y="1371601"/>
            <a:ext cx="6477000" cy="1479550"/>
          </a:xfrm>
        </p:spPr>
        <p:txBody>
          <a:bodyPr/>
          <a:lstStyle/>
          <a:p>
            <a:r>
              <a:rPr lang="en-US" altLang="en-US" dirty="0">
                <a:solidFill>
                  <a:srgbClr val="000000"/>
                </a:solidFill>
              </a:rPr>
              <a:t>Structure, Formatting (review from 2/4)</a:t>
            </a:r>
          </a:p>
          <a:p>
            <a:r>
              <a:rPr lang="en-US" altLang="en-US" dirty="0">
                <a:solidFill>
                  <a:srgbClr val="000000"/>
                </a:solidFill>
              </a:rPr>
              <a:t>Review from today’s readings: Paragraphs, Introductions, Method, &amp; Results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1" name="Title 3">
            <a:extLst>
              <a:ext uri="{FF2B5EF4-FFF2-40B4-BE49-F238E27FC236}">
                <a16:creationId xmlns:a16="http://schemas.microsoft.com/office/drawing/2014/main" id="{830207FD-6261-48A2-A59C-E4AA4ADA0E89}"/>
              </a:ext>
            </a:extLst>
          </p:cNvPr>
          <p:cNvSpPr>
            <a:spLocks noGrp="1"/>
          </p:cNvSpPr>
          <p:nvPr>
            <p:ph type="title"/>
          </p:nvPr>
        </p:nvSpPr>
        <p:spPr>
          <a:xfrm>
            <a:off x="304800" y="304800"/>
            <a:ext cx="9132888" cy="1019175"/>
          </a:xfrm>
        </p:spPr>
        <p:txBody>
          <a:bodyPr/>
          <a:lstStyle/>
          <a:p>
            <a:r>
              <a:rPr lang="en-US" altLang="en-US" dirty="0">
                <a:solidFill>
                  <a:schemeClr val="tx1"/>
                </a:solidFill>
              </a:rPr>
              <a:t>Writing CLEARLY is the goal</a:t>
            </a:r>
          </a:p>
        </p:txBody>
      </p:sp>
      <p:sp>
        <p:nvSpPr>
          <p:cNvPr id="10242" name="Content Placeholder 4">
            <a:extLst>
              <a:ext uri="{FF2B5EF4-FFF2-40B4-BE49-F238E27FC236}">
                <a16:creationId xmlns:a16="http://schemas.microsoft.com/office/drawing/2014/main" id="{2CC07D30-0B9A-419B-9F60-A4D903FE3A9B}"/>
              </a:ext>
            </a:extLst>
          </p:cNvPr>
          <p:cNvSpPr>
            <a:spLocks noGrp="1"/>
          </p:cNvSpPr>
          <p:nvPr>
            <p:ph idx="1"/>
          </p:nvPr>
        </p:nvSpPr>
        <p:spPr>
          <a:xfrm>
            <a:off x="457200" y="1524000"/>
            <a:ext cx="8077200" cy="4648200"/>
          </a:xfrm>
        </p:spPr>
        <p:txBody>
          <a:bodyPr>
            <a:normAutofit fontScale="77500" lnSpcReduction="20000"/>
          </a:bodyPr>
          <a:lstStyle/>
          <a:p>
            <a:r>
              <a:rPr lang="en-US" altLang="en-US" sz="3000" dirty="0"/>
              <a:t>Good sentences get to actors quickly and link those actors strongly to their actions.</a:t>
            </a:r>
          </a:p>
          <a:p>
            <a:endParaRPr lang="en-US" altLang="en-US" sz="3000" dirty="0"/>
          </a:p>
          <a:p>
            <a:r>
              <a:rPr lang="en-US" altLang="en-US" sz="3000" dirty="0"/>
              <a:t>Actors are typically introduced in the subject of a sentence; their actions are captured in the verb (and the objects of that verb). </a:t>
            </a:r>
          </a:p>
          <a:p>
            <a:endParaRPr lang="en-US" altLang="en-US" sz="3000" dirty="0"/>
          </a:p>
          <a:p>
            <a:r>
              <a:rPr lang="en-US" altLang="en-US" sz="3000" dirty="0"/>
              <a:t>This leads directly to one rule of thumb: Effective sentences get to the subject quickly; they do not begin with long introductory clauses that force the reader to wonder what a sentence is about.</a:t>
            </a:r>
          </a:p>
          <a:p>
            <a:endParaRPr lang="en-US"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FF654-262A-4A43-95FF-B2DE866808EF}"/>
              </a:ext>
            </a:extLst>
          </p:cNvPr>
          <p:cNvSpPr>
            <a:spLocks noGrp="1"/>
          </p:cNvSpPr>
          <p:nvPr>
            <p:ph type="title"/>
          </p:nvPr>
        </p:nvSpPr>
        <p:spPr/>
        <p:txBody>
          <a:bodyPr/>
          <a:lstStyle/>
          <a:p>
            <a:endParaRPr lang="en-US" dirty="0">
              <a:solidFill>
                <a:schemeClr val="tx1"/>
              </a:solidFill>
            </a:endParaRPr>
          </a:p>
        </p:txBody>
      </p:sp>
      <p:sp>
        <p:nvSpPr>
          <p:cNvPr id="3" name="Content Placeholder 2">
            <a:extLst>
              <a:ext uri="{FF2B5EF4-FFF2-40B4-BE49-F238E27FC236}">
                <a16:creationId xmlns:a16="http://schemas.microsoft.com/office/drawing/2014/main" id="{0605BD61-55EF-4D20-90AD-F32809B532B5}"/>
              </a:ext>
            </a:extLst>
          </p:cNvPr>
          <p:cNvSpPr>
            <a:spLocks noGrp="1"/>
          </p:cNvSpPr>
          <p:nvPr>
            <p:ph idx="1"/>
          </p:nvPr>
        </p:nvSpPr>
        <p:spPr>
          <a:xfrm>
            <a:off x="381000" y="1219200"/>
            <a:ext cx="8153400" cy="5334000"/>
          </a:xfrm>
        </p:spPr>
        <p:txBody>
          <a:bodyPr>
            <a:normAutofit fontScale="92500" lnSpcReduction="20000"/>
          </a:bodyPr>
          <a:lstStyle/>
          <a:p>
            <a:r>
              <a:rPr lang="en-US" sz="2800" dirty="0"/>
              <a:t>(1a) After returning from the gym, I had my usual lunch: a sandwich, an apple, and a Diet Coke.</a:t>
            </a:r>
          </a:p>
          <a:p>
            <a:r>
              <a:rPr lang="en-US" sz="2800" dirty="0"/>
              <a:t>(1b) After a return from the site of physical activity, consumption of a sandwich, an apple, and a Diet Coke was accomplished by me.</a:t>
            </a:r>
          </a:p>
          <a:p>
            <a:endParaRPr lang="en-US" sz="2800" dirty="0"/>
          </a:p>
          <a:p>
            <a:r>
              <a:rPr lang="en-US" sz="2800" dirty="0"/>
              <a:t>(2a) The demonstration of contextual influence on visual perception is the primary contribution of this report.</a:t>
            </a:r>
          </a:p>
          <a:p>
            <a:r>
              <a:rPr lang="en-US" sz="2800" dirty="0"/>
              <a:t>(2b) Our primary finding is that context influences how people perceive visual stimuli.</a:t>
            </a:r>
          </a:p>
        </p:txBody>
      </p:sp>
    </p:spTree>
    <p:extLst>
      <p:ext uri="{BB962C8B-B14F-4D97-AF65-F5344CB8AC3E}">
        <p14:creationId xmlns:p14="http://schemas.microsoft.com/office/powerpoint/2010/main" val="3665866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FF654-262A-4A43-95FF-B2DE866808E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605BD61-55EF-4D20-90AD-F32809B532B5}"/>
              </a:ext>
            </a:extLst>
          </p:cNvPr>
          <p:cNvSpPr>
            <a:spLocks noGrp="1"/>
          </p:cNvSpPr>
          <p:nvPr>
            <p:ph idx="1"/>
          </p:nvPr>
        </p:nvSpPr>
        <p:spPr>
          <a:xfrm>
            <a:off x="381000" y="1219200"/>
            <a:ext cx="8153400" cy="5334000"/>
          </a:xfrm>
        </p:spPr>
        <p:txBody>
          <a:bodyPr>
            <a:normAutofit/>
          </a:bodyPr>
          <a:lstStyle/>
          <a:p>
            <a:r>
              <a:rPr lang="en-US" sz="2800" dirty="0"/>
              <a:t>(3a) Overestimation of negative reactions to unpleasant outcomes is common because of underestimation of adjustment to those outcomes.</a:t>
            </a:r>
          </a:p>
          <a:p>
            <a:r>
              <a:rPr lang="en-US" sz="2800" dirty="0"/>
              <a:t>(3b) People often overestimate how negatively they will respond to unpleasant outcomes because they underestimate their ability to adjust to those outcomes.</a:t>
            </a:r>
          </a:p>
          <a:p>
            <a:pPr marL="0" indent="0">
              <a:buNone/>
            </a:pPr>
            <a:endParaRPr lang="en-US" sz="2800" dirty="0"/>
          </a:p>
        </p:txBody>
      </p:sp>
    </p:spTree>
    <p:extLst>
      <p:ext uri="{BB962C8B-B14F-4D97-AF65-F5344CB8AC3E}">
        <p14:creationId xmlns:p14="http://schemas.microsoft.com/office/powerpoint/2010/main" val="4262193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FF654-262A-4A43-95FF-B2DE866808EF}"/>
              </a:ext>
            </a:extLst>
          </p:cNvPr>
          <p:cNvSpPr>
            <a:spLocks noGrp="1"/>
          </p:cNvSpPr>
          <p:nvPr>
            <p:ph type="title"/>
          </p:nvPr>
        </p:nvSpPr>
        <p:spPr>
          <a:xfrm>
            <a:off x="571499" y="200025"/>
            <a:ext cx="7772401" cy="1019175"/>
          </a:xfrm>
        </p:spPr>
        <p:txBody>
          <a:bodyPr>
            <a:normAutofit fontScale="90000"/>
          </a:bodyPr>
          <a:lstStyle/>
          <a:p>
            <a:r>
              <a:rPr lang="en-US" dirty="0">
                <a:solidFill>
                  <a:schemeClr val="tx1"/>
                </a:solidFill>
              </a:rPr>
              <a:t>What makes Some Writing Hard to Read?</a:t>
            </a:r>
          </a:p>
        </p:txBody>
      </p:sp>
      <p:sp>
        <p:nvSpPr>
          <p:cNvPr id="3" name="Content Placeholder 2">
            <a:extLst>
              <a:ext uri="{FF2B5EF4-FFF2-40B4-BE49-F238E27FC236}">
                <a16:creationId xmlns:a16="http://schemas.microsoft.com/office/drawing/2014/main" id="{0605BD61-55EF-4D20-90AD-F32809B532B5}"/>
              </a:ext>
            </a:extLst>
          </p:cNvPr>
          <p:cNvSpPr>
            <a:spLocks noGrp="1"/>
          </p:cNvSpPr>
          <p:nvPr>
            <p:ph idx="1"/>
          </p:nvPr>
        </p:nvSpPr>
        <p:spPr>
          <a:xfrm>
            <a:off x="381000" y="1219200"/>
            <a:ext cx="8153400" cy="5334000"/>
          </a:xfrm>
        </p:spPr>
        <p:txBody>
          <a:bodyPr>
            <a:normAutofit lnSpcReduction="10000"/>
          </a:bodyPr>
          <a:lstStyle/>
          <a:p>
            <a:r>
              <a:rPr lang="en-US" sz="2800" dirty="0"/>
              <a:t>Nominalization</a:t>
            </a:r>
          </a:p>
          <a:p>
            <a:pPr lvl="1"/>
            <a:r>
              <a:rPr lang="en-US" sz="2400" dirty="0"/>
              <a:t>Nouns derived from verbs or adjectives. </a:t>
            </a:r>
          </a:p>
          <a:p>
            <a:pPr lvl="1"/>
            <a:r>
              <a:rPr lang="en-US" sz="2400" dirty="0"/>
              <a:t>Example: Recruitment, organization, difference, prominence</a:t>
            </a:r>
          </a:p>
          <a:p>
            <a:pPr lvl="2"/>
            <a:r>
              <a:rPr lang="en-US" sz="2200" dirty="0"/>
              <a:t>Derived from verbs (recruit, organize) and adjectives (different, prominent)</a:t>
            </a:r>
          </a:p>
          <a:p>
            <a:r>
              <a:rPr lang="en-US" dirty="0"/>
              <a:t>(3a) </a:t>
            </a:r>
            <a:r>
              <a:rPr lang="en-US" b="1" dirty="0">
                <a:solidFill>
                  <a:srgbClr val="FF0000"/>
                </a:solidFill>
              </a:rPr>
              <a:t>Overestimation</a:t>
            </a:r>
            <a:r>
              <a:rPr lang="en-US" dirty="0"/>
              <a:t> of negative reactions to unpleasant outcomes </a:t>
            </a:r>
            <a:r>
              <a:rPr lang="en-US" b="1" dirty="0">
                <a:solidFill>
                  <a:srgbClr val="FF0000"/>
                </a:solidFill>
              </a:rPr>
              <a:t>is</a:t>
            </a:r>
            <a:r>
              <a:rPr lang="en-US" dirty="0"/>
              <a:t> common because of underestimation of adjustment to those outcomes.</a:t>
            </a:r>
          </a:p>
          <a:p>
            <a:r>
              <a:rPr lang="en-US" sz="2400" dirty="0"/>
              <a:t>(3b) People often overestimate how negatively they will respond to unpleasant outcomes because they underestimate their ability to adjust to those outcomes.</a:t>
            </a:r>
          </a:p>
          <a:p>
            <a:endParaRPr lang="en-US" dirty="0"/>
          </a:p>
          <a:p>
            <a:pPr lvl="2"/>
            <a:endParaRPr lang="en-US" sz="2200" dirty="0"/>
          </a:p>
          <a:p>
            <a:pPr marL="0" indent="0">
              <a:buNone/>
            </a:pPr>
            <a:endParaRPr lang="en-US" sz="2800" dirty="0"/>
          </a:p>
        </p:txBody>
      </p:sp>
    </p:spTree>
    <p:extLst>
      <p:ext uri="{BB962C8B-B14F-4D97-AF65-F5344CB8AC3E}">
        <p14:creationId xmlns:p14="http://schemas.microsoft.com/office/powerpoint/2010/main" val="34680528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89" name="Title 3">
            <a:extLst>
              <a:ext uri="{FF2B5EF4-FFF2-40B4-BE49-F238E27FC236}">
                <a16:creationId xmlns:a16="http://schemas.microsoft.com/office/drawing/2014/main" id="{26BC0E61-32C0-4160-B258-8BAC754A8DFD}"/>
              </a:ext>
            </a:extLst>
          </p:cNvPr>
          <p:cNvSpPr>
            <a:spLocks noGrp="1"/>
          </p:cNvSpPr>
          <p:nvPr>
            <p:ph type="title"/>
          </p:nvPr>
        </p:nvSpPr>
        <p:spPr>
          <a:xfrm>
            <a:off x="0" y="152400"/>
            <a:ext cx="9132888" cy="1019175"/>
          </a:xfrm>
        </p:spPr>
        <p:txBody>
          <a:bodyPr/>
          <a:lstStyle/>
          <a:p>
            <a:r>
              <a:rPr lang="en-US" altLang="en-US" dirty="0">
                <a:solidFill>
                  <a:schemeClr val="tx1"/>
                </a:solidFill>
              </a:rPr>
              <a:t>Writing CLEARLY is the goal</a:t>
            </a:r>
          </a:p>
        </p:txBody>
      </p:sp>
      <p:sp>
        <p:nvSpPr>
          <p:cNvPr id="12290" name="Content Placeholder 4">
            <a:extLst>
              <a:ext uri="{FF2B5EF4-FFF2-40B4-BE49-F238E27FC236}">
                <a16:creationId xmlns:a16="http://schemas.microsoft.com/office/drawing/2014/main" id="{0B1D98B2-1F63-466D-9FB7-7418936AC592}"/>
              </a:ext>
            </a:extLst>
          </p:cNvPr>
          <p:cNvSpPr>
            <a:spLocks noGrp="1"/>
          </p:cNvSpPr>
          <p:nvPr>
            <p:ph idx="1"/>
          </p:nvPr>
        </p:nvSpPr>
        <p:spPr>
          <a:xfrm>
            <a:off x="457200" y="1371600"/>
            <a:ext cx="8686800" cy="5334000"/>
          </a:xfrm>
        </p:spPr>
        <p:txBody>
          <a:bodyPr/>
          <a:lstStyle/>
          <a:p>
            <a:r>
              <a:rPr lang="en-US" altLang="en-US" u="sng" dirty="0"/>
              <a:t>Use the following strategies for clearer writing:</a:t>
            </a:r>
          </a:p>
          <a:p>
            <a:endParaRPr lang="en-US" altLang="en-US" dirty="0"/>
          </a:p>
          <a:p>
            <a:r>
              <a:rPr lang="en-US" altLang="en-US" dirty="0"/>
              <a:t>Eliminate nominalizations by revising sentences to put actors in the subject and their actions in the verb. </a:t>
            </a:r>
          </a:p>
          <a:p>
            <a:endParaRPr lang="en-US" altLang="en-US" dirty="0"/>
          </a:p>
          <a:p>
            <a:r>
              <a:rPr lang="en-US" altLang="en-US" dirty="0"/>
              <a:t>Get to the subject quickly (avoid long introductory clauses) and don’t interrupt the flow of subject-verb-object. </a:t>
            </a:r>
          </a:p>
          <a:p>
            <a:endParaRPr lang="en-US" altLang="en-US" dirty="0"/>
          </a:p>
          <a:p>
            <a:r>
              <a:rPr lang="en-US" altLang="en-US" dirty="0"/>
              <a:t>Avoid sentence sprawl by replacing which with nouns or noun phrases and by describing comparisons and lists in parallel.</a:t>
            </a:r>
          </a:p>
          <a:p>
            <a:endParaRPr lang="en-US" altLang="en-US" dirty="0"/>
          </a:p>
          <a:p>
            <a:endParaRPr lang="en-US"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itle 1">
            <a:extLst>
              <a:ext uri="{FF2B5EF4-FFF2-40B4-BE49-F238E27FC236}">
                <a16:creationId xmlns:a16="http://schemas.microsoft.com/office/drawing/2014/main" id="{9EB668B3-0ABA-4E20-9268-511BDEFF0AEC}"/>
              </a:ext>
            </a:extLst>
          </p:cNvPr>
          <p:cNvSpPr>
            <a:spLocks noGrp="1"/>
          </p:cNvSpPr>
          <p:nvPr>
            <p:ph type="title"/>
          </p:nvPr>
        </p:nvSpPr>
        <p:spPr/>
        <p:txBody>
          <a:bodyPr/>
          <a:lstStyle/>
          <a:p>
            <a:endParaRPr lang="en-US" altLang="en-US"/>
          </a:p>
        </p:txBody>
      </p:sp>
      <p:sp>
        <p:nvSpPr>
          <p:cNvPr id="3" name="Content Placeholder 2">
            <a:extLst>
              <a:ext uri="{FF2B5EF4-FFF2-40B4-BE49-F238E27FC236}">
                <a16:creationId xmlns:a16="http://schemas.microsoft.com/office/drawing/2014/main" id="{31CD16DD-60DA-4A29-B642-224E16301C15}"/>
              </a:ext>
            </a:extLst>
          </p:cNvPr>
          <p:cNvSpPr>
            <a:spLocks noGrp="1"/>
          </p:cNvSpPr>
          <p:nvPr>
            <p:ph idx="1"/>
          </p:nvPr>
        </p:nvSpPr>
        <p:spPr>
          <a:xfrm>
            <a:off x="381000" y="2514600"/>
            <a:ext cx="8229600" cy="3382963"/>
          </a:xfrm>
        </p:spPr>
        <p:txBody>
          <a:bodyPr/>
          <a:lstStyle/>
          <a:p>
            <a:r>
              <a:rPr lang="en-US" altLang="en-US" dirty="0"/>
              <a:t>Eliminate redundant words </a:t>
            </a:r>
          </a:p>
          <a:p>
            <a:pPr lvl="1"/>
            <a:r>
              <a:rPr lang="en-US" altLang="en-US" dirty="0"/>
              <a:t>A total of X participants. -&gt; X participants</a:t>
            </a:r>
          </a:p>
          <a:p>
            <a:pPr lvl="1"/>
            <a:r>
              <a:rPr lang="en-US" altLang="en-US" dirty="0"/>
              <a:t>Participants were asked to read the instructions and …</a:t>
            </a:r>
          </a:p>
          <a:p>
            <a:pPr lvl="2"/>
            <a:r>
              <a:rPr lang="en-US" altLang="en-US" dirty="0"/>
              <a:t>Participants read the instructions </a:t>
            </a:r>
          </a:p>
          <a:p>
            <a:r>
              <a:rPr lang="en-US" altLang="en-US" dirty="0"/>
              <a:t>Delete adverbs and adjectives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B4255D-734D-4718-B7BF-1123E2937B6B}"/>
              </a:ext>
            </a:extLst>
          </p:cNvPr>
          <p:cNvSpPr>
            <a:spLocks noGrp="1"/>
          </p:cNvSpPr>
          <p:nvPr>
            <p:ph type="ctrTitle"/>
          </p:nvPr>
        </p:nvSpPr>
        <p:spPr>
          <a:xfrm>
            <a:off x="685800" y="1752600"/>
            <a:ext cx="7772400" cy="1847850"/>
          </a:xfrm>
        </p:spPr>
        <p:txBody>
          <a:bodyPr rtlCol="0">
            <a:normAutofit/>
          </a:bodyPr>
          <a:lstStyle/>
          <a:p>
            <a:pPr eaLnBrk="1" fontAlgn="auto" hangingPunct="1">
              <a:spcAft>
                <a:spcPts val="0"/>
              </a:spcAft>
              <a:defRPr/>
            </a:pPr>
            <a:r>
              <a:rPr lang="en-US" sz="5300" dirty="0">
                <a:ea typeface="ＭＳ Ｐゴシック" pitchFamily="-1" charset="-128"/>
              </a:rPr>
              <a:t>Writing Introductions</a:t>
            </a:r>
            <a:endParaRPr lang="en-US" dirty="0">
              <a:ea typeface="ＭＳ Ｐゴシック" pitchFamily="-1" charset="-128"/>
            </a:endParaRPr>
          </a:p>
        </p:txBody>
      </p:sp>
      <p:sp>
        <p:nvSpPr>
          <p:cNvPr id="41986" name="Subtitle 2">
            <a:extLst>
              <a:ext uri="{FF2B5EF4-FFF2-40B4-BE49-F238E27FC236}">
                <a16:creationId xmlns:a16="http://schemas.microsoft.com/office/drawing/2014/main" id="{6C364B8C-692E-4D61-A118-926D00A63917}"/>
              </a:ext>
            </a:extLst>
          </p:cNvPr>
          <p:cNvSpPr>
            <a:spLocks noGrp="1"/>
          </p:cNvSpPr>
          <p:nvPr>
            <p:ph type="subTitle" idx="1"/>
          </p:nvPr>
        </p:nvSpPr>
        <p:spPr>
          <a:xfrm>
            <a:off x="1981200" y="4572000"/>
            <a:ext cx="6781800" cy="685800"/>
          </a:xfrm>
        </p:spPr>
        <p:txBody>
          <a:bodyPr/>
          <a:lstStyle/>
          <a:p>
            <a:pPr eaLnBrk="1" hangingPunct="1">
              <a:buFont typeface="Arial" panose="020B0604020202020204" pitchFamily="34" charset="0"/>
              <a:buNone/>
            </a:pPr>
            <a:endParaRPr lang="en-US"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09" name="Title 1">
            <a:extLst>
              <a:ext uri="{FF2B5EF4-FFF2-40B4-BE49-F238E27FC236}">
                <a16:creationId xmlns:a16="http://schemas.microsoft.com/office/drawing/2014/main" id="{40486A73-C303-4A92-B20B-A15BBE4004FD}"/>
              </a:ext>
            </a:extLst>
          </p:cNvPr>
          <p:cNvSpPr>
            <a:spLocks noGrp="1"/>
          </p:cNvSpPr>
          <p:nvPr>
            <p:ph type="title"/>
          </p:nvPr>
        </p:nvSpPr>
        <p:spPr/>
        <p:txBody>
          <a:bodyPr/>
          <a:lstStyle/>
          <a:p>
            <a:pPr eaLnBrk="1" hangingPunct="1"/>
            <a:r>
              <a:rPr lang="en-US" altLang="en-US"/>
              <a:t>Format</a:t>
            </a:r>
          </a:p>
        </p:txBody>
      </p:sp>
      <p:sp>
        <p:nvSpPr>
          <p:cNvPr id="43010" name="Content Placeholder 2">
            <a:extLst>
              <a:ext uri="{FF2B5EF4-FFF2-40B4-BE49-F238E27FC236}">
                <a16:creationId xmlns:a16="http://schemas.microsoft.com/office/drawing/2014/main" id="{AC8F808E-BC02-491F-817F-91E431F4FE0C}"/>
              </a:ext>
            </a:extLst>
          </p:cNvPr>
          <p:cNvSpPr>
            <a:spLocks noGrp="1"/>
          </p:cNvSpPr>
          <p:nvPr>
            <p:ph idx="1"/>
          </p:nvPr>
        </p:nvSpPr>
        <p:spPr/>
        <p:txBody>
          <a:bodyPr/>
          <a:lstStyle/>
          <a:p>
            <a:pPr eaLnBrk="1" hangingPunct="1"/>
            <a:r>
              <a:rPr lang="en-US" altLang="en-US"/>
              <a:t>Start on a new page</a:t>
            </a:r>
          </a:p>
          <a:p>
            <a:pPr eaLnBrk="1" hangingPunct="1"/>
            <a:r>
              <a:rPr lang="en-US" altLang="en-US"/>
              <a:t>Title of paper centered at the top, with important words capitalized</a:t>
            </a:r>
          </a:p>
          <a:p>
            <a:pPr eaLnBrk="1" hangingPunct="1"/>
            <a:r>
              <a:rPr lang="en-US" altLang="en-US"/>
              <a:t>Do not label the section itself at all</a:t>
            </a:r>
          </a:p>
          <a:p>
            <a:pPr lvl="1" eaLnBrk="1" hangingPunct="1"/>
            <a:r>
              <a:rPr lang="en-US" altLang="en-US"/>
              <a:t>Its location tells the reader what it is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5" name="Title 1">
            <a:extLst>
              <a:ext uri="{FF2B5EF4-FFF2-40B4-BE49-F238E27FC236}">
                <a16:creationId xmlns:a16="http://schemas.microsoft.com/office/drawing/2014/main" id="{9C648410-F44F-4BB6-965A-6CE340A64A19}"/>
              </a:ext>
            </a:extLst>
          </p:cNvPr>
          <p:cNvSpPr>
            <a:spLocks noGrp="1"/>
          </p:cNvSpPr>
          <p:nvPr>
            <p:ph type="title"/>
          </p:nvPr>
        </p:nvSpPr>
        <p:spPr>
          <a:xfrm>
            <a:off x="457200" y="274638"/>
            <a:ext cx="8229600" cy="639762"/>
          </a:xfrm>
        </p:spPr>
        <p:txBody>
          <a:bodyPr>
            <a:normAutofit fontScale="90000"/>
          </a:bodyPr>
          <a:lstStyle/>
          <a:p>
            <a:r>
              <a:rPr lang="en-US" altLang="en-US"/>
              <a:t>Framing an Introduction</a:t>
            </a:r>
          </a:p>
        </p:txBody>
      </p:sp>
      <p:sp>
        <p:nvSpPr>
          <p:cNvPr id="52226" name="Content Placeholder 2">
            <a:extLst>
              <a:ext uri="{FF2B5EF4-FFF2-40B4-BE49-F238E27FC236}">
                <a16:creationId xmlns:a16="http://schemas.microsoft.com/office/drawing/2014/main" id="{7BF30257-6AA5-48F8-87C4-1D84D4FD9DFE}"/>
              </a:ext>
            </a:extLst>
          </p:cNvPr>
          <p:cNvSpPr>
            <a:spLocks noGrp="1"/>
          </p:cNvSpPr>
          <p:nvPr>
            <p:ph idx="1"/>
          </p:nvPr>
        </p:nvSpPr>
        <p:spPr>
          <a:xfrm>
            <a:off x="609600" y="1593616"/>
            <a:ext cx="7610476" cy="4197584"/>
          </a:xfrm>
        </p:spPr>
        <p:txBody>
          <a:bodyPr/>
          <a:lstStyle/>
          <a:p>
            <a:r>
              <a:rPr lang="en-US" altLang="en-US"/>
              <a:t>Opening sentences and paragraphs</a:t>
            </a:r>
          </a:p>
          <a:p>
            <a:pPr lvl="1"/>
            <a:r>
              <a:rPr lang="en-US" altLang="en-US"/>
              <a:t>Research literature is a means to an ends – emphasizing the ends is a better way to begin a paper.</a:t>
            </a:r>
          </a:p>
          <a:p>
            <a:r>
              <a:rPr lang="en-US" altLang="en-US"/>
              <a:t>Describing relevant research</a:t>
            </a:r>
          </a:p>
          <a:p>
            <a:r>
              <a:rPr lang="en-US" altLang="en-US"/>
              <a:t>OUTLINE your argument</a:t>
            </a:r>
          </a:p>
          <a:p>
            <a:r>
              <a:rPr lang="en-US" altLang="en-US"/>
              <a:t>Ideas and issues; not researchers and studies</a:t>
            </a:r>
          </a:p>
          <a:p>
            <a:pPr lvl="1"/>
            <a:r>
              <a:rPr lang="en-US" altLang="en-US"/>
              <a:t>Goal is to summarize and interpret the state of the literature = not to merely describe it.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3" name="Title 1">
            <a:extLst>
              <a:ext uri="{FF2B5EF4-FFF2-40B4-BE49-F238E27FC236}">
                <a16:creationId xmlns:a16="http://schemas.microsoft.com/office/drawing/2014/main" id="{5B2B50C7-77AC-4762-A2B0-7069019CC9BA}"/>
              </a:ext>
            </a:extLst>
          </p:cNvPr>
          <p:cNvSpPr>
            <a:spLocks noGrp="1"/>
          </p:cNvSpPr>
          <p:nvPr>
            <p:ph type="title"/>
          </p:nvPr>
        </p:nvSpPr>
        <p:spPr/>
        <p:txBody>
          <a:bodyPr/>
          <a:lstStyle/>
          <a:p>
            <a:r>
              <a:rPr lang="en-US" altLang="en-US"/>
              <a:t>It’s a story</a:t>
            </a:r>
          </a:p>
        </p:txBody>
      </p:sp>
      <p:sp>
        <p:nvSpPr>
          <p:cNvPr id="3" name="Content Placeholder 2">
            <a:extLst>
              <a:ext uri="{FF2B5EF4-FFF2-40B4-BE49-F238E27FC236}">
                <a16:creationId xmlns:a16="http://schemas.microsoft.com/office/drawing/2014/main" id="{007673A7-59F8-4C6A-86B9-4FFF4E83F317}"/>
              </a:ext>
            </a:extLst>
          </p:cNvPr>
          <p:cNvSpPr>
            <a:spLocks noGrp="1"/>
          </p:cNvSpPr>
          <p:nvPr>
            <p:ph idx="1"/>
          </p:nvPr>
        </p:nvSpPr>
        <p:spPr/>
        <p:txBody>
          <a:bodyPr/>
          <a:lstStyle/>
          <a:p>
            <a:r>
              <a:rPr lang="en-US" altLang="en-US"/>
              <a:t>Thus, your writing should</a:t>
            </a:r>
          </a:p>
          <a:p>
            <a:pPr lvl="1"/>
            <a:r>
              <a:rPr lang="en-US" altLang="en-US"/>
              <a:t>focus on characters (subjects) and actions (verbs and objects of verbs)</a:t>
            </a:r>
          </a:p>
          <a:p>
            <a:pPr lvl="1"/>
            <a:r>
              <a:rPr lang="en-US" altLang="en-US"/>
              <a:t>get to the subject quickly (avoid lengthy introductory clauses)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3276600" y="9525"/>
            <a:ext cx="5867400" cy="838200"/>
          </a:xfrm>
        </p:spPr>
        <p:txBody>
          <a:bodyPr anchor="ctr">
            <a:normAutofit/>
          </a:bodyPr>
          <a:lstStyle/>
          <a:p>
            <a:pPr eaLnBrk="1" hangingPunct="1"/>
            <a:r>
              <a:rPr lang="en-US" altLang="en-US" sz="2000" b="1" dirty="0"/>
              <a:t>The core features of a research study/manuscript</a:t>
            </a:r>
          </a:p>
        </p:txBody>
      </p:sp>
      <p:pic>
        <p:nvPicPr>
          <p:cNvPr id="614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936744"/>
            <a:ext cx="4996656" cy="56926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8056531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a:extLst>
              <a:ext uri="{FF2B5EF4-FFF2-40B4-BE49-F238E27FC236}">
                <a16:creationId xmlns:a16="http://schemas.microsoft.com/office/drawing/2014/main" id="{5092F79A-8E80-4EF2-9BB5-5617473A890C}"/>
              </a:ext>
            </a:extLst>
          </p:cNvPr>
          <p:cNvSpPr>
            <a:spLocks noGrp="1"/>
          </p:cNvSpPr>
          <p:nvPr>
            <p:ph type="title"/>
          </p:nvPr>
        </p:nvSpPr>
        <p:spPr/>
        <p:txBody>
          <a:bodyPr/>
          <a:lstStyle/>
          <a:p>
            <a:r>
              <a:rPr lang="en-US" altLang="en-US"/>
              <a:t>Kail: The Fine Art of Paragraphs</a:t>
            </a:r>
          </a:p>
        </p:txBody>
      </p:sp>
      <p:sp>
        <p:nvSpPr>
          <p:cNvPr id="3" name="Content Placeholder 2">
            <a:extLst>
              <a:ext uri="{FF2B5EF4-FFF2-40B4-BE49-F238E27FC236}">
                <a16:creationId xmlns:a16="http://schemas.microsoft.com/office/drawing/2014/main" id="{A5BD49FA-7A2A-418E-A83D-5BF9187B4755}"/>
              </a:ext>
            </a:extLst>
          </p:cNvPr>
          <p:cNvSpPr>
            <a:spLocks noGrp="1"/>
          </p:cNvSpPr>
          <p:nvPr>
            <p:ph idx="1"/>
          </p:nvPr>
        </p:nvSpPr>
        <p:spPr>
          <a:xfrm>
            <a:off x="533400" y="2057400"/>
            <a:ext cx="8229600" cy="4525963"/>
          </a:xfrm>
        </p:spPr>
        <p:txBody>
          <a:bodyPr/>
          <a:lstStyle/>
          <a:p>
            <a:r>
              <a:rPr lang="en-US" altLang="en-US" dirty="0"/>
              <a:t>Contains ONE </a:t>
            </a:r>
            <a:r>
              <a:rPr lang="en-US" altLang="en-US" i="1" dirty="0"/>
              <a:t>idea</a:t>
            </a:r>
            <a:r>
              <a:rPr lang="en-US" altLang="en-US" dirty="0"/>
              <a:t> – only one </a:t>
            </a:r>
          </a:p>
          <a:p>
            <a:r>
              <a:rPr lang="en-US" altLang="en-US" dirty="0"/>
              <a:t>Strong topic sentences: The topic and a controlling idea </a:t>
            </a:r>
          </a:p>
          <a:p>
            <a:r>
              <a:rPr lang="en-US" altLang="en-US" dirty="0"/>
              <a:t>Followed by 3 to 6 sentences that elaborate the controlling idea (examples, competing explanations, etc.)</a:t>
            </a:r>
          </a:p>
          <a:p>
            <a:endParaRPr lang="en-US" altLang="en-US" dirty="0"/>
          </a:p>
          <a:p>
            <a:r>
              <a:rPr lang="en-US" altLang="en-US" dirty="0"/>
              <a:t>Sometimes a concluding summary sentence (especially for longer paragraphs or those at the end of a section (intro, discussion)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Title 1">
            <a:extLst>
              <a:ext uri="{FF2B5EF4-FFF2-40B4-BE49-F238E27FC236}">
                <a16:creationId xmlns:a16="http://schemas.microsoft.com/office/drawing/2014/main" id="{DC884618-96C1-4229-91C9-01E434C55872}"/>
              </a:ext>
            </a:extLst>
          </p:cNvPr>
          <p:cNvSpPr>
            <a:spLocks noGrp="1"/>
          </p:cNvSpPr>
          <p:nvPr>
            <p:ph type="title"/>
          </p:nvPr>
        </p:nvSpPr>
        <p:spPr/>
        <p:txBody>
          <a:bodyPr/>
          <a:lstStyle/>
          <a:p>
            <a:endParaRPr lang="en-US" altLang="en-US"/>
          </a:p>
        </p:txBody>
      </p:sp>
      <p:sp>
        <p:nvSpPr>
          <p:cNvPr id="16386" name="Content Placeholder 2">
            <a:extLst>
              <a:ext uri="{FF2B5EF4-FFF2-40B4-BE49-F238E27FC236}">
                <a16:creationId xmlns:a16="http://schemas.microsoft.com/office/drawing/2014/main" id="{357DC97F-EF63-4AA9-9A7F-C4821F4028B2}"/>
              </a:ext>
            </a:extLst>
          </p:cNvPr>
          <p:cNvSpPr>
            <a:spLocks noGrp="1"/>
          </p:cNvSpPr>
          <p:nvPr>
            <p:ph idx="1"/>
          </p:nvPr>
        </p:nvSpPr>
        <p:spPr/>
        <p:txBody>
          <a:bodyPr/>
          <a:lstStyle/>
          <a:p>
            <a:r>
              <a:rPr lang="en-US" altLang="en-US"/>
              <a:t>What is the topic sentence and the controlling idea? </a:t>
            </a:r>
          </a:p>
          <a:p>
            <a:pPr lvl="1"/>
            <a:r>
              <a:rPr lang="en-US" altLang="en-US"/>
              <a:t>Typical-looking faces are judged to be more trustworthy.</a:t>
            </a:r>
          </a:p>
          <a:p>
            <a:endParaRPr lang="en-US"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7" name="Title 1">
            <a:extLst>
              <a:ext uri="{FF2B5EF4-FFF2-40B4-BE49-F238E27FC236}">
                <a16:creationId xmlns:a16="http://schemas.microsoft.com/office/drawing/2014/main" id="{048C17D7-6CEB-40E3-9D3D-D17A186D70AF}"/>
              </a:ext>
            </a:extLst>
          </p:cNvPr>
          <p:cNvSpPr>
            <a:spLocks noGrp="1"/>
          </p:cNvSpPr>
          <p:nvPr>
            <p:ph type="title"/>
          </p:nvPr>
        </p:nvSpPr>
        <p:spPr/>
        <p:txBody>
          <a:bodyPr/>
          <a:lstStyle/>
          <a:p>
            <a:r>
              <a:rPr lang="en-US" altLang="en-US"/>
              <a:t>The Fine Art of Paragraphs</a:t>
            </a:r>
          </a:p>
        </p:txBody>
      </p:sp>
      <p:sp>
        <p:nvSpPr>
          <p:cNvPr id="3" name="Content Placeholder 2">
            <a:extLst>
              <a:ext uri="{FF2B5EF4-FFF2-40B4-BE49-F238E27FC236}">
                <a16:creationId xmlns:a16="http://schemas.microsoft.com/office/drawing/2014/main" id="{8CF8EBBC-1CA1-412E-B878-E295F0760EC1}"/>
              </a:ext>
            </a:extLst>
          </p:cNvPr>
          <p:cNvSpPr>
            <a:spLocks noGrp="1"/>
          </p:cNvSpPr>
          <p:nvPr>
            <p:ph idx="1"/>
          </p:nvPr>
        </p:nvSpPr>
        <p:spPr>
          <a:xfrm>
            <a:off x="457200" y="2219204"/>
            <a:ext cx="8229600" cy="4525963"/>
          </a:xfrm>
        </p:spPr>
        <p:txBody>
          <a:bodyPr/>
          <a:lstStyle/>
          <a:p>
            <a:r>
              <a:rPr lang="en-US" altLang="en-US" dirty="0"/>
              <a:t>Sentence transitions!</a:t>
            </a:r>
          </a:p>
          <a:p>
            <a:pPr lvl="1"/>
            <a:r>
              <a:rPr lang="en-US" altLang="en-US" b="1" i="1" dirty="0"/>
              <a:t>Each sentence begins with familiar information from the last sentence, then presents new info. </a:t>
            </a:r>
          </a:p>
          <a:p>
            <a:endParaRPr lang="en-US" altLang="en-US" dirty="0"/>
          </a:p>
          <a:p>
            <a:endParaRPr lang="en-US" altLang="en-US" dirty="0"/>
          </a:p>
          <a:p>
            <a:r>
              <a:rPr lang="en-US" altLang="en-US" dirty="0"/>
              <a:t>Single word transitions do NOT work.. : “Additionally;” Furthermore, etc..</a:t>
            </a:r>
          </a:p>
          <a:p>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Title 1">
            <a:extLst>
              <a:ext uri="{FF2B5EF4-FFF2-40B4-BE49-F238E27FC236}">
                <a16:creationId xmlns:a16="http://schemas.microsoft.com/office/drawing/2014/main" id="{C9FFAF6F-01E7-4E97-86A1-1DE9B4CFAFE5}"/>
              </a:ext>
            </a:extLst>
          </p:cNvPr>
          <p:cNvSpPr>
            <a:spLocks noGrp="1"/>
          </p:cNvSpPr>
          <p:nvPr>
            <p:ph type="title"/>
          </p:nvPr>
        </p:nvSpPr>
        <p:spPr/>
        <p:txBody>
          <a:bodyPr/>
          <a:lstStyle/>
          <a:p>
            <a:r>
              <a:rPr lang="en-US" altLang="en-US"/>
              <a:t>Length</a:t>
            </a:r>
          </a:p>
        </p:txBody>
      </p:sp>
      <p:sp>
        <p:nvSpPr>
          <p:cNvPr id="24578" name="Content Placeholder 2">
            <a:extLst>
              <a:ext uri="{FF2B5EF4-FFF2-40B4-BE49-F238E27FC236}">
                <a16:creationId xmlns:a16="http://schemas.microsoft.com/office/drawing/2014/main" id="{64D071B7-318C-4335-B35B-C36A9F2A23DC}"/>
              </a:ext>
            </a:extLst>
          </p:cNvPr>
          <p:cNvSpPr>
            <a:spLocks noGrp="1"/>
          </p:cNvSpPr>
          <p:nvPr>
            <p:ph idx="1"/>
          </p:nvPr>
        </p:nvSpPr>
        <p:spPr>
          <a:xfrm>
            <a:off x="457200" y="2219204"/>
            <a:ext cx="7924800" cy="5334000"/>
          </a:xfrm>
        </p:spPr>
        <p:txBody>
          <a:bodyPr/>
          <a:lstStyle/>
          <a:p>
            <a:r>
              <a:rPr lang="en-US" altLang="en-US" dirty="0"/>
              <a:t>Usually, four to seven sentences works well.</a:t>
            </a:r>
          </a:p>
          <a:p>
            <a:r>
              <a:rPr lang="en-US" altLang="en-US" dirty="0"/>
              <a:t>Try to avoid going back and forth b/t short and long</a:t>
            </a:r>
          </a:p>
          <a:p>
            <a:r>
              <a:rPr lang="en-US" altLang="en-US" dirty="0"/>
              <a:t>Try to avoid super long (ten+) or super short (e.g., two or three sentences)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itle 1">
            <a:extLst>
              <a:ext uri="{FF2B5EF4-FFF2-40B4-BE49-F238E27FC236}">
                <a16:creationId xmlns:a16="http://schemas.microsoft.com/office/drawing/2014/main" id="{CA7ADAEF-FF91-4BAA-BFBA-C3AE527CE810}"/>
              </a:ext>
            </a:extLst>
          </p:cNvPr>
          <p:cNvSpPr>
            <a:spLocks noGrp="1"/>
          </p:cNvSpPr>
          <p:nvPr>
            <p:ph type="title"/>
          </p:nvPr>
        </p:nvSpPr>
        <p:spPr/>
        <p:txBody>
          <a:bodyPr/>
          <a:lstStyle/>
          <a:p>
            <a:r>
              <a:rPr lang="en-US" altLang="en-US"/>
              <a:t>Conveying Emphasis</a:t>
            </a:r>
          </a:p>
        </p:txBody>
      </p:sp>
      <p:sp>
        <p:nvSpPr>
          <p:cNvPr id="3" name="Content Placeholder 2">
            <a:extLst>
              <a:ext uri="{FF2B5EF4-FFF2-40B4-BE49-F238E27FC236}">
                <a16:creationId xmlns:a16="http://schemas.microsoft.com/office/drawing/2014/main" id="{24AAF9D4-12CA-4B99-BDC4-09F95F95E044}"/>
              </a:ext>
            </a:extLst>
          </p:cNvPr>
          <p:cNvSpPr>
            <a:spLocks noGrp="1"/>
          </p:cNvSpPr>
          <p:nvPr>
            <p:ph idx="1"/>
          </p:nvPr>
        </p:nvSpPr>
        <p:spPr>
          <a:xfrm>
            <a:off x="381000" y="2514600"/>
            <a:ext cx="8229600" cy="3382963"/>
          </a:xfrm>
        </p:spPr>
        <p:txBody>
          <a:bodyPr>
            <a:normAutofit/>
          </a:bodyPr>
          <a:lstStyle/>
          <a:p>
            <a:r>
              <a:rPr lang="en-US" altLang="en-US" dirty="0"/>
              <a:t>Carefully choose intensifiers and hedges. If you have to err on one-side, go with hedges.</a:t>
            </a:r>
          </a:p>
          <a:p>
            <a:pPr lvl="1"/>
            <a:r>
              <a:rPr lang="en-US" altLang="en-US" dirty="0"/>
              <a:t>Try to avoid “very,” “incredibly,” etc..</a:t>
            </a:r>
          </a:p>
          <a:p>
            <a:pPr lvl="1"/>
            <a:r>
              <a:rPr lang="en-US" altLang="en-US" dirty="0"/>
              <a:t>Ok to use hedges: “perhaps,” “may be,” “could,” etc.. </a:t>
            </a:r>
          </a:p>
          <a:p>
            <a:pPr lvl="1"/>
            <a:endParaRPr lang="en-US" altLang="en-US" dirty="0"/>
          </a:p>
          <a:p>
            <a:pPr lvl="1"/>
            <a:r>
              <a:rPr lang="en-US" altLang="en-US" dirty="0"/>
              <a:t>A regular, positively phrased sentence is often confident enough.  </a:t>
            </a:r>
          </a:p>
          <a:p>
            <a:pPr lvl="1">
              <a:buFont typeface="Wingdings 2" panose="05020102010507070707" pitchFamily="18" charset="2"/>
              <a:buNone/>
            </a:pPr>
            <a:endParaRPr lang="en-US" alt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2">
            <a:extLst>
              <a:ext uri="{FF2B5EF4-FFF2-40B4-BE49-F238E27FC236}">
                <a16:creationId xmlns:a16="http://schemas.microsoft.com/office/drawing/2014/main" id="{F9F50A2A-F241-4923-AE30-2044165CC14D}"/>
              </a:ext>
            </a:extLst>
          </p:cNvPr>
          <p:cNvSpPr>
            <a:spLocks noGrp="1" noChangeArrowheads="1"/>
          </p:cNvSpPr>
          <p:nvPr>
            <p:ph type="title"/>
          </p:nvPr>
        </p:nvSpPr>
        <p:spPr/>
        <p:txBody>
          <a:bodyPr/>
          <a:lstStyle/>
          <a:p>
            <a:pPr eaLnBrk="1" hangingPunct="1"/>
            <a:r>
              <a:rPr lang="en-US" altLang="en-US">
                <a:latin typeface="Candara" panose="020E0502030303020204" pitchFamily="34" charset="0"/>
              </a:rPr>
              <a:t>Body of Introduction</a:t>
            </a:r>
          </a:p>
        </p:txBody>
      </p:sp>
      <p:sp>
        <p:nvSpPr>
          <p:cNvPr id="95235" name="Rectangle 3">
            <a:extLst>
              <a:ext uri="{FF2B5EF4-FFF2-40B4-BE49-F238E27FC236}">
                <a16:creationId xmlns:a16="http://schemas.microsoft.com/office/drawing/2014/main" id="{8FA97A19-21C9-45FC-97F3-1F31DDB1F9A6}"/>
              </a:ext>
            </a:extLst>
          </p:cNvPr>
          <p:cNvSpPr>
            <a:spLocks noGrp="1" noChangeArrowheads="1"/>
          </p:cNvSpPr>
          <p:nvPr>
            <p:ph idx="1"/>
          </p:nvPr>
        </p:nvSpPr>
        <p:spPr>
          <a:xfrm>
            <a:off x="766762" y="2498444"/>
            <a:ext cx="7610476" cy="3670767"/>
          </a:xfrm>
        </p:spPr>
        <p:txBody>
          <a:bodyPr>
            <a:normAutofit/>
          </a:bodyPr>
          <a:lstStyle/>
          <a:p>
            <a:pPr eaLnBrk="1" hangingPunct="1"/>
            <a:r>
              <a:rPr lang="en-US" altLang="en-US" dirty="0">
                <a:latin typeface="Candara" panose="020E0502030303020204" pitchFamily="34" charset="0"/>
              </a:rPr>
              <a:t>Provides necessary background. (LITERATURE REVIEW)</a:t>
            </a:r>
          </a:p>
          <a:p>
            <a:pPr eaLnBrk="1" hangingPunct="1"/>
            <a:endParaRPr lang="en-US" altLang="en-US" dirty="0">
              <a:latin typeface="Candara" panose="020E0502030303020204" pitchFamily="34" charset="0"/>
            </a:endParaRPr>
          </a:p>
          <a:p>
            <a:pPr eaLnBrk="1" hangingPunct="1"/>
            <a:r>
              <a:rPr lang="en-US" altLang="en-US" dirty="0">
                <a:latin typeface="Candara" panose="020E0502030303020204" pitchFamily="34" charset="0"/>
              </a:rPr>
              <a:t>Sequences topics in a way that most logically argues for the need for your study. </a:t>
            </a:r>
            <a:r>
              <a:rPr lang="en-US" altLang="en-US" b="1" i="1" dirty="0">
                <a:latin typeface="Candara" panose="020E0502030303020204" pitchFamily="34" charset="0"/>
              </a:rPr>
              <a:t>SYNTHESIZE relevant ideas from across different articles.  </a:t>
            </a:r>
          </a:p>
          <a:p>
            <a:pPr eaLnBrk="1" hangingPunct="1"/>
            <a:endParaRPr lang="en-US" altLang="en-US" dirty="0">
              <a:latin typeface="Candara" panose="020E0502030303020204" pitchFamily="34" charset="0"/>
            </a:endParaRPr>
          </a:p>
          <a:p>
            <a:pPr eaLnBrk="1" hangingPunct="1"/>
            <a:r>
              <a:rPr lang="en-US" altLang="en-US" dirty="0">
                <a:latin typeface="Candara" panose="020E0502030303020204" pitchFamily="34" charset="0"/>
              </a:rPr>
              <a:t>Your study should seem inevitable.</a:t>
            </a:r>
          </a:p>
          <a:p>
            <a:pPr eaLnBrk="1" hangingPunct="1"/>
            <a:endParaRPr lang="en-US" altLang="en-US" dirty="0">
              <a:latin typeface="Candara" panose="020E0502030303020204" pitchFamily="34" charset="0"/>
            </a:endParaRPr>
          </a:p>
        </p:txBody>
      </p:sp>
      <p:pic>
        <p:nvPicPr>
          <p:cNvPr id="4" name="Old%20School%20Rap%20-%20Montell%20Jordan%20-%20This%20Is%20How%20We%20Do%20It.mp3">
            <a:hlinkClick r:id="" action="ppaction://media"/>
            <a:extLst>
              <a:ext uri="{FF2B5EF4-FFF2-40B4-BE49-F238E27FC236}">
                <a16:creationId xmlns:a16="http://schemas.microsoft.com/office/drawing/2014/main" id="{779E51EA-84CD-4784-9EEA-42DC5CE00C1E}"/>
              </a:ext>
            </a:extLst>
          </p:cNvPr>
          <p:cNvPicPr>
            <a:picLocks noRot="1" noChangeAspect="1"/>
          </p:cNvPicPr>
          <p:nvPr>
            <a:audioFile r:link="rId1"/>
          </p:nvPr>
        </p:nvPicPr>
        <p:blipFill>
          <a:blip r:embed="rId4">
            <a:extLst>
              <a:ext uri="{28A0092B-C50C-407E-A947-70E740481C1C}">
                <a14:useLocalDpi xmlns:a14="http://schemas.microsoft.com/office/drawing/2010/main" val="0"/>
              </a:ext>
            </a:extLst>
          </a:blip>
          <a:srcRect/>
          <a:stretch>
            <a:fillRect/>
          </a:stretch>
        </p:blipFill>
        <p:spPr bwMode="auto">
          <a:xfrm>
            <a:off x="8763000" y="6629400"/>
            <a:ext cx="22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withEffect">
                                  <p:stCondLst>
                                    <p:cond delay="0"/>
                                  </p:stCondLst>
                                  <p:childTnLst>
                                    <p:cmd type="call" cmd="playFrom(16)">
                                      <p:cBhvr>
                                        <p:cTn id="6" dur="263936" fill="hold"/>
                                        <p:tgtEl>
                                          <p:spTgt spid="4"/>
                                        </p:tgtEl>
                                      </p:cBhvr>
                                    </p:cmd>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5235">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523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9523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9"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7" name="Rectangle 2">
            <a:extLst>
              <a:ext uri="{FF2B5EF4-FFF2-40B4-BE49-F238E27FC236}">
                <a16:creationId xmlns:a16="http://schemas.microsoft.com/office/drawing/2014/main" id="{F7FBD327-5A21-4DE1-80A9-2CCB8EF52425}"/>
              </a:ext>
            </a:extLst>
          </p:cNvPr>
          <p:cNvSpPr>
            <a:spLocks noGrp="1" noChangeArrowheads="1"/>
          </p:cNvSpPr>
          <p:nvPr>
            <p:ph type="title"/>
          </p:nvPr>
        </p:nvSpPr>
        <p:spPr/>
        <p:txBody>
          <a:bodyPr>
            <a:normAutofit fontScale="90000"/>
          </a:bodyPr>
          <a:lstStyle/>
          <a:p>
            <a:pPr eaLnBrk="1" hangingPunct="1"/>
            <a:r>
              <a:rPr lang="en-US" altLang="en-US">
                <a:latin typeface="Candara" panose="020E0502030303020204" pitchFamily="34" charset="0"/>
              </a:rPr>
              <a:t>Body of Introduction (Literature review)</a:t>
            </a:r>
          </a:p>
        </p:txBody>
      </p:sp>
      <p:sp>
        <p:nvSpPr>
          <p:cNvPr id="95235" name="Rectangle 3">
            <a:extLst>
              <a:ext uri="{FF2B5EF4-FFF2-40B4-BE49-F238E27FC236}">
                <a16:creationId xmlns:a16="http://schemas.microsoft.com/office/drawing/2014/main" id="{E8EA4DDF-0618-478A-AE7E-75C61DF8B58D}"/>
              </a:ext>
            </a:extLst>
          </p:cNvPr>
          <p:cNvSpPr>
            <a:spLocks noGrp="1" noChangeArrowheads="1"/>
          </p:cNvSpPr>
          <p:nvPr>
            <p:ph idx="1"/>
          </p:nvPr>
        </p:nvSpPr>
        <p:spPr>
          <a:xfrm>
            <a:off x="381000" y="2580593"/>
            <a:ext cx="8382000" cy="3536950"/>
          </a:xfrm>
        </p:spPr>
        <p:txBody>
          <a:bodyPr/>
          <a:lstStyle/>
          <a:p>
            <a:pPr eaLnBrk="1" hangingPunct="1"/>
            <a:r>
              <a:rPr lang="en-US" altLang="en-US" b="1" i="1" dirty="0"/>
              <a:t>Synthesis means that you seek out underlying themes and see connections across studies.</a:t>
            </a:r>
            <a:r>
              <a:rPr lang="en-US" altLang="en-US" dirty="0"/>
              <a:t> </a:t>
            </a:r>
          </a:p>
          <a:p>
            <a:pPr eaLnBrk="1" hangingPunct="1"/>
            <a:r>
              <a:rPr lang="en-US" altLang="en-US" dirty="0"/>
              <a:t>Therefore, when studies are reviewed, only their main findings, conclusions, relevant methods, measures, or techniques should be presented (and not all of that all the time – only the parts that help you make a case for your hypothesis). </a:t>
            </a:r>
          </a:p>
          <a:p>
            <a:pPr lvl="1" eaLnBrk="1" hangingPunct="1"/>
            <a:r>
              <a:rPr lang="en-US" altLang="en-US" b="1" dirty="0">
                <a:latin typeface="Candara" panose="020E0502030303020204" pitchFamily="34" charset="0"/>
              </a:rPr>
              <a:t>A particular methodology may or may not help you. </a:t>
            </a:r>
            <a:endParaRPr lang="en-US" altLang="en-US" dirty="0">
              <a:latin typeface="Candara" panose="020E0502030303020204" pitchFamily="34" charset="0"/>
            </a:endParaRPr>
          </a:p>
        </p:txBody>
      </p:sp>
      <p:pic>
        <p:nvPicPr>
          <p:cNvPr id="4" name="Old%20School%20Rap%20-%20Montell%20Jordan%20-%20This%20Is%20How%20We%20Do%20It.mp3">
            <a:hlinkClick r:id="" action="ppaction://media"/>
            <a:extLst>
              <a:ext uri="{FF2B5EF4-FFF2-40B4-BE49-F238E27FC236}">
                <a16:creationId xmlns:a16="http://schemas.microsoft.com/office/drawing/2014/main" id="{7B4E2F00-0AA1-4D70-9E67-F9EBAD2702E9}"/>
              </a:ext>
            </a:extLst>
          </p:cNvPr>
          <p:cNvPicPr>
            <a:picLocks noRot="1" noChangeAspect="1"/>
          </p:cNvPicPr>
          <p:nvPr>
            <a:audioFile r:link="rId1"/>
          </p:nvPr>
        </p:nvPicPr>
        <p:blipFill>
          <a:blip r:embed="rId4">
            <a:extLst>
              <a:ext uri="{28A0092B-C50C-407E-A947-70E740481C1C}">
                <a14:useLocalDpi xmlns:a14="http://schemas.microsoft.com/office/drawing/2010/main" val="0"/>
              </a:ext>
            </a:extLst>
          </a:blip>
          <a:srcRect/>
          <a:stretch>
            <a:fillRect/>
          </a:stretch>
        </p:blipFill>
        <p:spPr bwMode="auto">
          <a:xfrm>
            <a:off x="8763000" y="6629400"/>
            <a:ext cx="22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withEffect">
                                  <p:stCondLst>
                                    <p:cond delay="0"/>
                                  </p:stCondLst>
                                  <p:childTnLst>
                                    <p:cmd type="call" cmd="playFrom(16)">
                                      <p:cBhvr>
                                        <p:cTn id="6" dur="263936" fill="hold"/>
                                        <p:tgtEl>
                                          <p:spTgt spid="4"/>
                                        </p:tgtEl>
                                      </p:cBhvr>
                                    </p:cmd>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523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5235">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9523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9"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5" name="Rectangle 2">
            <a:extLst>
              <a:ext uri="{FF2B5EF4-FFF2-40B4-BE49-F238E27FC236}">
                <a16:creationId xmlns:a16="http://schemas.microsoft.com/office/drawing/2014/main" id="{54BF47E6-F8DF-4654-AFE8-F8809664C512}"/>
              </a:ext>
            </a:extLst>
          </p:cNvPr>
          <p:cNvSpPr>
            <a:spLocks noGrp="1" noChangeArrowheads="1"/>
          </p:cNvSpPr>
          <p:nvPr>
            <p:ph type="title"/>
          </p:nvPr>
        </p:nvSpPr>
        <p:spPr/>
        <p:txBody>
          <a:bodyPr>
            <a:normAutofit fontScale="90000"/>
          </a:bodyPr>
          <a:lstStyle/>
          <a:p>
            <a:pPr eaLnBrk="1" hangingPunct="1"/>
            <a:r>
              <a:rPr lang="en-US" altLang="en-US">
                <a:latin typeface="Candara" panose="020E0502030303020204" pitchFamily="34" charset="0"/>
              </a:rPr>
              <a:t>Body of Introduction (Literature review)</a:t>
            </a:r>
          </a:p>
        </p:txBody>
      </p:sp>
      <p:sp>
        <p:nvSpPr>
          <p:cNvPr id="95235" name="Rectangle 3">
            <a:extLst>
              <a:ext uri="{FF2B5EF4-FFF2-40B4-BE49-F238E27FC236}">
                <a16:creationId xmlns:a16="http://schemas.microsoft.com/office/drawing/2014/main" id="{E11CFE5E-5DE4-4179-A7E2-EECA874C5C96}"/>
              </a:ext>
            </a:extLst>
          </p:cNvPr>
          <p:cNvSpPr>
            <a:spLocks noGrp="1" noChangeArrowheads="1"/>
          </p:cNvSpPr>
          <p:nvPr>
            <p:ph idx="1"/>
          </p:nvPr>
        </p:nvSpPr>
        <p:spPr>
          <a:xfrm>
            <a:off x="354013" y="2438400"/>
            <a:ext cx="7570787" cy="2851150"/>
          </a:xfrm>
        </p:spPr>
        <p:txBody>
          <a:bodyPr>
            <a:normAutofit fontScale="77500" lnSpcReduction="20000"/>
          </a:bodyPr>
          <a:lstStyle/>
          <a:p>
            <a:pPr eaLnBrk="1" hangingPunct="1"/>
            <a:r>
              <a:rPr lang="en-US" altLang="en-US" b="1" i="1" dirty="0"/>
              <a:t>IMAGINE A WARNING SIREN HERE:</a:t>
            </a:r>
          </a:p>
          <a:p>
            <a:pPr eaLnBrk="1" hangingPunct="1"/>
            <a:endParaRPr lang="en-US" altLang="en-US" b="1" i="1" dirty="0"/>
          </a:p>
          <a:p>
            <a:pPr eaLnBrk="1" hangingPunct="1"/>
            <a:r>
              <a:rPr lang="en-US" altLang="en-US" sz="2800" b="1" u="sng" dirty="0"/>
              <a:t>failing to show the connections among the studies in the review</a:t>
            </a:r>
            <a:r>
              <a:rPr lang="en-US" altLang="en-US" sz="2800" dirty="0"/>
              <a:t>. </a:t>
            </a:r>
          </a:p>
          <a:p>
            <a:pPr eaLnBrk="1" hangingPunct="1"/>
            <a:endParaRPr lang="en-US" altLang="en-US" sz="2800" dirty="0">
              <a:latin typeface="Candara" panose="020E0502030303020204" pitchFamily="34" charset="0"/>
            </a:endParaRPr>
          </a:p>
          <a:p>
            <a:pPr eaLnBrk="1" hangingPunct="1"/>
            <a:r>
              <a:rPr lang="en-US" altLang="en-US" sz="2800" dirty="0">
                <a:latin typeface="Candara" panose="020E0502030303020204" pitchFamily="34" charset="0"/>
              </a:rPr>
              <a:t>A singe paragraph contains a single IDEA, not necessarily a description of a single STUDY!  </a:t>
            </a:r>
          </a:p>
          <a:p>
            <a:pPr eaLnBrk="1" hangingPunct="1"/>
            <a:endParaRPr lang="en-US" altLang="en-US" sz="2800" dirty="0">
              <a:latin typeface="Candara" panose="020E0502030303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52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523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523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build="p"/>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8BA346-B3CD-47D9-85FA-458E362D36AC}"/>
              </a:ext>
            </a:extLst>
          </p:cNvPr>
          <p:cNvSpPr>
            <a:spLocks noGrp="1"/>
          </p:cNvSpPr>
          <p:nvPr>
            <p:ph idx="1"/>
          </p:nvPr>
        </p:nvSpPr>
        <p:spPr>
          <a:xfrm>
            <a:off x="19050" y="152400"/>
            <a:ext cx="9124950" cy="6705600"/>
          </a:xfrm>
        </p:spPr>
        <p:txBody>
          <a:bodyPr>
            <a:normAutofit fontScale="92500" lnSpcReduction="20000"/>
          </a:bodyPr>
          <a:lstStyle/>
          <a:p>
            <a:pPr marL="0" indent="0">
              <a:buFont typeface="Wingdings" panose="05000000000000000000" pitchFamily="2" charset="2"/>
              <a:buNone/>
            </a:pPr>
            <a:r>
              <a:rPr lang="en-US" altLang="en-US" sz="1600" i="1"/>
              <a:t>Weinburger (1997) did a study on the benefits of giving Ritalin to very young children.  One of the results was that these children made friends more easily, and got along better in the classroom.  Weinburger studied 50 children diagnosed with ADHA in a variety of preschool settings.</a:t>
            </a:r>
            <a:endParaRPr lang="en-US" altLang="en-US" sz="1600"/>
          </a:p>
          <a:p>
            <a:pPr marL="0" indent="0">
              <a:buFont typeface="Wingdings" panose="05000000000000000000" pitchFamily="2" charset="2"/>
              <a:buNone/>
            </a:pPr>
            <a:r>
              <a:rPr lang="en-US" altLang="en-US" sz="1600" i="1"/>
              <a:t>Franklin (1998) wrote a paper expressing her concerns about using stimulant medications on very young children.  She says the long-term effects of these drugs haven’t been studied in children that young.  She says, “We are giving powerful drugs to children whose nervous systems are not developed yet.  We don’t know what can happen” (p. 32).</a:t>
            </a:r>
            <a:endParaRPr lang="en-US" altLang="en-US" sz="1600"/>
          </a:p>
          <a:p>
            <a:pPr marL="0" indent="0">
              <a:buFont typeface="Wingdings" panose="05000000000000000000" pitchFamily="2" charset="2"/>
              <a:buNone/>
            </a:pPr>
            <a:r>
              <a:rPr lang="en-US" altLang="en-US" sz="1600" i="1"/>
              <a:t>Another researcher (Jones, 1998) pointed out some advantages of using the medications.  He says that the children are more compliant, which means that they go along with what the class is doing and the teacher likes them better.</a:t>
            </a:r>
            <a:endParaRPr lang="en-US" altLang="en-US" sz="1600"/>
          </a:p>
          <a:p>
            <a:pPr marL="0" indent="0">
              <a:buFont typeface="Wingdings" panose="05000000000000000000" pitchFamily="2" charset="2"/>
              <a:buNone/>
            </a:pPr>
            <a:r>
              <a:rPr lang="en-US" altLang="en-US" sz="1600" i="1"/>
              <a:t>According to Noloko (1999), when very young children with ADHD are given Ritalin they are less likely to be asked to leave their daycare or preschool setting.  This not only makes life easier for their parents, it also allows them the opportunity to interact successfully with other children.</a:t>
            </a:r>
            <a:endParaRPr lang="en-US" altLang="en-US" sz="1600"/>
          </a:p>
          <a:p>
            <a:pPr marL="0" indent="0">
              <a:buFont typeface="Wingdings" panose="05000000000000000000" pitchFamily="2" charset="2"/>
              <a:buNone/>
            </a:pPr>
            <a:r>
              <a:rPr lang="en-US" altLang="en-US" sz="1600" i="1"/>
              <a:t>Andrews (1999) pointed out in an article that the FDA has never given its approval to use stimulant medication for very young patients.  This is because there is not enough evidence that they are free of long-term complications.</a:t>
            </a:r>
            <a:endParaRPr lang="en-US" altLang="en-US" sz="1600"/>
          </a:p>
          <a:p>
            <a:pPr marL="0" indent="0">
              <a:buFont typeface="Wingdings" panose="05000000000000000000" pitchFamily="2" charset="2"/>
              <a:buNone/>
            </a:pPr>
            <a:r>
              <a:rPr lang="en-US" altLang="en-US" sz="1600" i="1"/>
              <a:t>Two researchers (Ngau &amp; Mostomi, 1999) also conducted a study in a variety of daycare and preschool settings.  They found similar results, showing that teachers were less likely to ask that ADHD children be taken out of the setting if they took Ritalin or other stimulant medications.  </a:t>
            </a:r>
            <a:endParaRPr lang="en-US" altLang="en-US" sz="1600"/>
          </a:p>
          <a:p>
            <a:pPr marL="0" indent="0">
              <a:buFont typeface="Wingdings" panose="05000000000000000000" pitchFamily="2" charset="2"/>
              <a:buNone/>
            </a:pPr>
            <a:r>
              <a:rPr lang="en-US" altLang="en-US" sz="1600" i="1"/>
              <a:t>Smith (2000) did another study showing that children with ADHD who took medication were more likely to remain in daycare or preschool, without being asked to leave.  They also had more friends during the time of the study.</a:t>
            </a:r>
            <a:endParaRPr lang="en-US" altLang="en-US" sz="1600"/>
          </a:p>
          <a:p>
            <a:pPr marL="0" indent="0">
              <a:buFont typeface="Wingdings" panose="05000000000000000000" pitchFamily="2" charset="2"/>
              <a:buNone/>
            </a:pPr>
            <a:r>
              <a:rPr lang="en-US" altLang="en-US" sz="1600" i="1"/>
              <a:t>A similar study by Castillo (2001) found the same basic result.  They looked at children who were not specifically diagnosed with ADHD but showed some of the same symptoms.  Once again, children who were taking stimulant medication were able to stay in the facility, while those who were not were often asked to leave.</a:t>
            </a:r>
            <a:endParaRPr lang="en-US" altLang="en-US" sz="1600"/>
          </a:p>
          <a:p>
            <a:pPr marL="0" indent="0"/>
            <a:endParaRPr lang="en-US" altLang="en-US" sz="16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Title 1">
            <a:extLst>
              <a:ext uri="{FF2B5EF4-FFF2-40B4-BE49-F238E27FC236}">
                <a16:creationId xmlns:a16="http://schemas.microsoft.com/office/drawing/2014/main" id="{4663B78C-FBA7-43E1-A330-A0FD7CF6386E}"/>
              </a:ext>
            </a:extLst>
          </p:cNvPr>
          <p:cNvSpPr>
            <a:spLocks noGrp="1"/>
          </p:cNvSpPr>
          <p:nvPr>
            <p:ph type="title"/>
          </p:nvPr>
        </p:nvSpPr>
        <p:spPr/>
        <p:txBody>
          <a:bodyPr/>
          <a:lstStyle/>
          <a:p>
            <a:r>
              <a:rPr lang="en-US" altLang="en-US"/>
              <a:t>Much, much, much, better</a:t>
            </a:r>
          </a:p>
        </p:txBody>
      </p:sp>
      <p:sp>
        <p:nvSpPr>
          <p:cNvPr id="3" name="Content Placeholder 2">
            <a:extLst>
              <a:ext uri="{FF2B5EF4-FFF2-40B4-BE49-F238E27FC236}">
                <a16:creationId xmlns:a16="http://schemas.microsoft.com/office/drawing/2014/main" id="{874C07E9-007A-47F2-9961-935AA4F0553F}"/>
              </a:ext>
            </a:extLst>
          </p:cNvPr>
          <p:cNvSpPr>
            <a:spLocks noGrp="1"/>
          </p:cNvSpPr>
          <p:nvPr>
            <p:ph idx="1"/>
          </p:nvPr>
        </p:nvSpPr>
        <p:spPr>
          <a:xfrm>
            <a:off x="476250" y="2438400"/>
            <a:ext cx="8191500" cy="3670767"/>
          </a:xfrm>
        </p:spPr>
        <p:txBody>
          <a:bodyPr>
            <a:normAutofit fontScale="85000" lnSpcReduction="10000"/>
          </a:bodyPr>
          <a:lstStyle/>
          <a:p>
            <a:pPr marL="0" indent="0">
              <a:buFont typeface="Wingdings" panose="05000000000000000000" pitchFamily="2" charset="2"/>
              <a:buNone/>
            </a:pPr>
            <a:r>
              <a:rPr lang="en-US" altLang="en-US" i="1" dirty="0"/>
              <a:t>	</a:t>
            </a:r>
            <a:r>
              <a:rPr lang="en-US" altLang="en-US" dirty="0"/>
              <a:t>Giving stimulant medication such as Ritalin to very young children has some advantages.  It makes them more compliant in school (Jones, 1998; Smith, 2000) and they are less likely to be asked to leave their daycare or preschool setting (</a:t>
            </a:r>
            <a:r>
              <a:rPr lang="en-US" altLang="en-US" dirty="0" err="1"/>
              <a:t>Noloko</a:t>
            </a:r>
            <a:r>
              <a:rPr lang="en-US" altLang="en-US" dirty="0"/>
              <a:t>, 1999).  In addition, they make friends more easily (Smith, 2000; </a:t>
            </a:r>
            <a:r>
              <a:rPr lang="en-US" altLang="en-US" dirty="0" err="1"/>
              <a:t>Weinburger</a:t>
            </a:r>
            <a:r>
              <a:rPr lang="en-US" altLang="en-US" dirty="0"/>
              <a:t>, 1997).</a:t>
            </a:r>
          </a:p>
          <a:p>
            <a:pPr marL="0" indent="0">
              <a:buFont typeface="Wingdings" panose="05000000000000000000" pitchFamily="2" charset="2"/>
              <a:buNone/>
            </a:pPr>
            <a:r>
              <a:rPr lang="en-US" altLang="en-US" dirty="0"/>
              <a:t>	However,  some research has pointed out serious drawbacks to this use of medication in very young children.  Several researchers (Andrews, 1999; Castillo, 2001; </a:t>
            </a:r>
            <a:r>
              <a:rPr lang="en-US" altLang="en-US" dirty="0" err="1"/>
              <a:t>Ngau</a:t>
            </a:r>
            <a:r>
              <a:rPr lang="en-US" altLang="en-US" dirty="0"/>
              <a:t> &amp; </a:t>
            </a:r>
            <a:r>
              <a:rPr lang="en-US" altLang="en-US" dirty="0" err="1"/>
              <a:t>Mostomi</a:t>
            </a:r>
            <a:r>
              <a:rPr lang="en-US" altLang="en-US" dirty="0"/>
              <a:t>, 1999) argue that these medications have never received FDA approval for such young patients because there is insufficient evidence that they are free of long-term complications.  As Franklin (1998) suggests, we are delivering powerful drugs to children whose nervous systems are not yet developed, and thus it is uncertain what can happen. </a:t>
            </a:r>
          </a:p>
          <a:p>
            <a:pPr marL="0" indent="0"/>
            <a:endParaRPr lang="en-US"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useBgFill="1">
        <p:nvSpPr>
          <p:cNvPr id="8194" name="Rectangle 2"/>
          <p:cNvSpPr>
            <a:spLocks noGrp="1" noChangeArrowheads="1"/>
          </p:cNvSpPr>
          <p:nvPr>
            <p:ph type="title"/>
          </p:nvPr>
        </p:nvSpPr>
        <p:spPr/>
        <p:txBody>
          <a:bodyPr/>
          <a:lstStyle/>
          <a:p>
            <a:pPr eaLnBrk="1" hangingPunct="1"/>
            <a:endParaRPr lang="en-US" altLang="en-US" dirty="0"/>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9475" y="481013"/>
            <a:ext cx="7273925" cy="5565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49185300"/>
      </p:ext>
    </p:extLst>
  </p:cSld>
  <p:clrMapOvr>
    <a:masterClrMapping/>
  </p:clrMapOvr>
  <p:transition spd="med">
    <p:random/>
  </p:transition>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5" name="Rectangle 2">
            <a:extLst>
              <a:ext uri="{FF2B5EF4-FFF2-40B4-BE49-F238E27FC236}">
                <a16:creationId xmlns:a16="http://schemas.microsoft.com/office/drawing/2014/main" id="{9C1B7558-393D-4B7F-AC85-3CF4A0470C7B}"/>
              </a:ext>
            </a:extLst>
          </p:cNvPr>
          <p:cNvSpPr>
            <a:spLocks noGrp="1" noChangeArrowheads="1"/>
          </p:cNvSpPr>
          <p:nvPr>
            <p:ph type="title"/>
          </p:nvPr>
        </p:nvSpPr>
        <p:spPr/>
        <p:txBody>
          <a:bodyPr>
            <a:normAutofit fontScale="90000"/>
          </a:bodyPr>
          <a:lstStyle/>
          <a:p>
            <a:pPr eaLnBrk="1" hangingPunct="1"/>
            <a:r>
              <a:rPr lang="en-US" altLang="en-US">
                <a:latin typeface="Candara" panose="020E0502030303020204" pitchFamily="34" charset="0"/>
              </a:rPr>
              <a:t>Body of Introduction (Literature review)</a:t>
            </a:r>
          </a:p>
        </p:txBody>
      </p:sp>
      <p:sp>
        <p:nvSpPr>
          <p:cNvPr id="83971" name="Rectangle 3">
            <a:extLst>
              <a:ext uri="{FF2B5EF4-FFF2-40B4-BE49-F238E27FC236}">
                <a16:creationId xmlns:a16="http://schemas.microsoft.com/office/drawing/2014/main" id="{549522D0-BE0E-4420-9000-BA8326580391}"/>
              </a:ext>
            </a:extLst>
          </p:cNvPr>
          <p:cNvSpPr>
            <a:spLocks noGrp="1" noChangeArrowheads="1"/>
          </p:cNvSpPr>
          <p:nvPr>
            <p:ph idx="1"/>
          </p:nvPr>
        </p:nvSpPr>
        <p:spPr>
          <a:xfrm>
            <a:off x="766762" y="2514600"/>
            <a:ext cx="7610476" cy="3670767"/>
          </a:xfrm>
        </p:spPr>
        <p:txBody>
          <a:bodyPr>
            <a:normAutofit fontScale="92500" lnSpcReduction="20000"/>
          </a:bodyPr>
          <a:lstStyle/>
          <a:p>
            <a:pPr marL="571500" indent="-571500" eaLnBrk="1" hangingPunct="1">
              <a:buSzPct val="100000"/>
              <a:buFont typeface="Bodoni MT" panose="02070603080606020203" pitchFamily="18" charset="0"/>
              <a:buAutoNum type="alphaUcPeriod"/>
            </a:pPr>
            <a:r>
              <a:rPr lang="en-US" altLang="en-US" dirty="0"/>
              <a:t>Use of Paragraphs</a:t>
            </a:r>
          </a:p>
          <a:p>
            <a:pPr marL="571500" indent="-571500" eaLnBrk="1" hangingPunct="1">
              <a:buFont typeface="Wingdings" panose="05000000000000000000" pitchFamily="2" charset="2"/>
              <a:buNone/>
            </a:pPr>
            <a:r>
              <a:rPr lang="en-US" altLang="en-US" sz="2800" dirty="0"/>
              <a:t>   </a:t>
            </a:r>
            <a:r>
              <a:rPr lang="en-US" altLang="en-US" sz="2800" u="sng" dirty="0"/>
              <a:t>Each paragraph is a </a:t>
            </a:r>
            <a:r>
              <a:rPr lang="ja-JP" altLang="en-US" sz="2800" u="sng" dirty="0"/>
              <a:t>“</a:t>
            </a:r>
            <a:r>
              <a:rPr lang="en-US" altLang="ja-JP" sz="2800" u="sng" dirty="0"/>
              <a:t>mini-paper</a:t>
            </a:r>
            <a:r>
              <a:rPr lang="ja-JP" altLang="en-US" sz="2800" u="sng" dirty="0"/>
              <a:t>”</a:t>
            </a:r>
            <a:endParaRPr lang="en-US" altLang="ja-JP" sz="2800" u="sng" dirty="0"/>
          </a:p>
          <a:p>
            <a:pPr marL="839788" lvl="1" indent="-495300" eaLnBrk="1" hangingPunct="1">
              <a:buFont typeface="Wingdings" panose="05000000000000000000" pitchFamily="2" charset="2"/>
              <a:buAutoNum type="arabicPeriod"/>
            </a:pPr>
            <a:r>
              <a:rPr lang="en-US" altLang="en-US" dirty="0"/>
              <a:t>Introduction</a:t>
            </a:r>
          </a:p>
          <a:p>
            <a:pPr marL="1131888" lvl="2" indent="-438150" eaLnBrk="1" hangingPunct="1">
              <a:buFont typeface="Wingdings" panose="05000000000000000000" pitchFamily="2" charset="2"/>
              <a:buAutoNum type="alphaLcParenR"/>
            </a:pPr>
            <a:r>
              <a:rPr lang="en-US" altLang="en-US" dirty="0"/>
              <a:t>Transition that links current paragraph’</a:t>
            </a:r>
            <a:r>
              <a:rPr lang="en-US" altLang="ja-JP" dirty="0"/>
              <a:t>s ideas to previous one</a:t>
            </a:r>
          </a:p>
          <a:p>
            <a:pPr marL="839788" lvl="1" indent="-495300" eaLnBrk="1" hangingPunct="1">
              <a:buFont typeface="Wingdings" panose="05000000000000000000" pitchFamily="2" charset="2"/>
              <a:buAutoNum type="arabicPeriod"/>
            </a:pPr>
            <a:r>
              <a:rPr lang="en-US" altLang="en-US" dirty="0"/>
              <a:t>Body</a:t>
            </a:r>
          </a:p>
          <a:p>
            <a:pPr marL="1131888" lvl="2" indent="-438150" eaLnBrk="1" hangingPunct="1">
              <a:buFont typeface="Wingdings" panose="05000000000000000000" pitchFamily="2" charset="2"/>
              <a:buAutoNum type="alphaLcParenR"/>
            </a:pPr>
            <a:r>
              <a:rPr lang="en-US" altLang="en-US" dirty="0"/>
              <a:t>Makes a clear point with a series of linked ideas. </a:t>
            </a:r>
          </a:p>
          <a:p>
            <a:pPr marL="1131888" lvl="2" indent="-438150" eaLnBrk="1" hangingPunct="1">
              <a:buFont typeface="Wingdings" panose="05000000000000000000" pitchFamily="2" charset="2"/>
              <a:buAutoNum type="alphaLcParenR"/>
            </a:pPr>
            <a:r>
              <a:rPr lang="en-US" altLang="en-US" dirty="0"/>
              <a:t>Paragraphs should focus on one idea/argument</a:t>
            </a:r>
          </a:p>
          <a:p>
            <a:pPr marL="839788" lvl="1" indent="-495300" eaLnBrk="1" hangingPunct="1">
              <a:buFont typeface="Wingdings" panose="05000000000000000000" pitchFamily="2" charset="2"/>
              <a:buAutoNum type="arabicPeriod"/>
            </a:pPr>
            <a:r>
              <a:rPr lang="en-US" altLang="en-US" dirty="0"/>
              <a:t>Conclusion/Implication</a:t>
            </a:r>
          </a:p>
          <a:p>
            <a:pPr marL="1131888" lvl="2" indent="-438150" eaLnBrk="1" hangingPunct="1">
              <a:buFont typeface="Wingdings" panose="05000000000000000000" pitchFamily="2" charset="2"/>
              <a:buAutoNum type="alphaLcParenR"/>
            </a:pPr>
            <a:r>
              <a:rPr lang="en-US" altLang="en-US" dirty="0"/>
              <a:t>Transition that leads to or sets up next idea</a:t>
            </a:r>
          </a:p>
          <a:p>
            <a:pPr marL="839788" lvl="1" indent="-495300" eaLnBrk="1" hangingPunct="1">
              <a:buSzPct val="100000"/>
              <a:buFont typeface="Wingdings" panose="05000000000000000000" pitchFamily="2" charset="2"/>
              <a:buNone/>
            </a:pPr>
            <a:endParaRPr lang="en-US" altLang="en-US" dirty="0">
              <a:solidFill>
                <a:srgbClr val="474B78"/>
              </a:solidFill>
            </a:endParaRPr>
          </a:p>
          <a:p>
            <a:pPr marL="839788" lvl="1" indent="-495300" eaLnBrk="1" hangingPunct="1">
              <a:buSzPct val="100000"/>
              <a:buFont typeface="Wingdings" panose="05000000000000000000" pitchFamily="2" charset="2"/>
              <a:buNone/>
            </a:pPr>
            <a:r>
              <a:rPr lang="en-US" altLang="en-US" dirty="0">
                <a:solidFill>
                  <a:srgbClr val="474B78"/>
                </a:solidFill>
              </a:rPr>
              <a:t>**It is up to the author (YOU!) to show how everything relates.**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397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397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8397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8397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83971">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83971">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83971">
                                            <p:txEl>
                                              <p:pRg st="7" end="7"/>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83971">
                                            <p:txEl>
                                              <p:pRg st="8" end="8"/>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nodeType="clickEffect">
                                  <p:stCondLst>
                                    <p:cond delay="0"/>
                                  </p:stCondLst>
                                  <p:childTnLst>
                                    <p:set>
                                      <p:cBhvr>
                                        <p:cTn id="42" dur="1" fill="hold">
                                          <p:stCondLst>
                                            <p:cond delay="0"/>
                                          </p:stCondLst>
                                        </p:cTn>
                                        <p:tgtEl>
                                          <p:spTgt spid="83971">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3" name="Title 1">
            <a:extLst>
              <a:ext uri="{FF2B5EF4-FFF2-40B4-BE49-F238E27FC236}">
                <a16:creationId xmlns:a16="http://schemas.microsoft.com/office/drawing/2014/main" id="{7F33253F-DD0E-4F45-9156-C3760222847A}"/>
              </a:ext>
            </a:extLst>
          </p:cNvPr>
          <p:cNvSpPr>
            <a:spLocks noGrp="1"/>
          </p:cNvSpPr>
          <p:nvPr>
            <p:ph type="title"/>
          </p:nvPr>
        </p:nvSpPr>
        <p:spPr/>
        <p:txBody>
          <a:bodyPr/>
          <a:lstStyle/>
          <a:p>
            <a:endParaRPr lang="en-US" altLang="en-US" dirty="0">
              <a:solidFill>
                <a:schemeClr val="tx1"/>
              </a:solidFill>
            </a:endParaRPr>
          </a:p>
        </p:txBody>
      </p:sp>
      <p:sp>
        <p:nvSpPr>
          <p:cNvPr id="15362" name="Rectangle 3">
            <a:extLst>
              <a:ext uri="{FF2B5EF4-FFF2-40B4-BE49-F238E27FC236}">
                <a16:creationId xmlns:a16="http://schemas.microsoft.com/office/drawing/2014/main" id="{357CEF3A-1EF8-4263-9E56-64A78080996A}"/>
              </a:ext>
            </a:extLst>
          </p:cNvPr>
          <p:cNvSpPr>
            <a:spLocks noGrp="1" noChangeArrowheads="1"/>
          </p:cNvSpPr>
          <p:nvPr>
            <p:ph idx="1"/>
          </p:nvPr>
        </p:nvSpPr>
        <p:spPr>
          <a:xfrm>
            <a:off x="152400" y="1019175"/>
            <a:ext cx="9124949" cy="5334000"/>
          </a:xfrm>
        </p:spPr>
        <p:txBody>
          <a:bodyPr/>
          <a:lstStyle/>
          <a:p>
            <a:pPr marL="0" indent="0" eaLnBrk="1" hangingPunct="1">
              <a:buSzTx/>
              <a:buFont typeface="Wingdings" panose="05000000000000000000" pitchFamily="2" charset="2"/>
              <a:buNone/>
            </a:pPr>
            <a:r>
              <a:rPr lang="en-US" altLang="en-US" sz="2800" dirty="0">
                <a:latin typeface="Candara" panose="020E0502030303020204" pitchFamily="34" charset="0"/>
              </a:rPr>
              <a:t>A.  </a:t>
            </a:r>
            <a:r>
              <a:rPr lang="en-US" altLang="en-US" dirty="0">
                <a:latin typeface="Candara" panose="020E0502030303020204" pitchFamily="34" charset="0"/>
              </a:rPr>
              <a:t>Topic Paragraph Using a Synthesis of Articles</a:t>
            </a:r>
            <a:r>
              <a:rPr lang="en-US" altLang="en-US" sz="2400" dirty="0">
                <a:latin typeface="Garamond" panose="02020404030301010803" pitchFamily="18" charset="0"/>
              </a:rPr>
              <a:t>	</a:t>
            </a:r>
          </a:p>
          <a:p>
            <a:pPr marL="0" indent="0" eaLnBrk="1" hangingPunct="1">
              <a:buSzTx/>
              <a:buFont typeface="Wingdings" panose="05000000000000000000" pitchFamily="2" charset="2"/>
              <a:buNone/>
            </a:pPr>
            <a:r>
              <a:rPr lang="en-US" altLang="en-US" sz="2400" dirty="0">
                <a:latin typeface="Garamond" panose="02020404030301010803" pitchFamily="18" charset="0"/>
              </a:rPr>
              <a:t>	</a:t>
            </a:r>
            <a:r>
              <a:rPr lang="en-US" altLang="en-US" sz="2000" dirty="0">
                <a:latin typeface="Garamond" panose="02020404030301010803" pitchFamily="18" charset="0"/>
              </a:rPr>
              <a:t>Past research shows that watching violent television leads to increases in aggressive behavior.  It is also possible that other forms of media, such as video games, could also increase aggressive behavior. In fact, a comparison of the influence of violent cartoons and violent video games found both types of media produced similar levels of aggressive behavior (Silvern &amp; Williamson, 1987). Within video games, the amount of violence appears to matter. Two previous studies comparing the influence of playing violent versus non-violent video games found that playing violent video games resulted in more aggressive behavior (Anderson, &amp; Dill, 2000; </a:t>
            </a:r>
            <a:r>
              <a:rPr lang="en-US" altLang="en-US" sz="2000" dirty="0" err="1">
                <a:latin typeface="Garamond" panose="02020404030301010803" pitchFamily="18" charset="0"/>
              </a:rPr>
              <a:t>Bartholow</a:t>
            </a:r>
            <a:r>
              <a:rPr lang="en-US" altLang="en-US" sz="2000" dirty="0">
                <a:latin typeface="Garamond" panose="02020404030301010803" pitchFamily="18" charset="0"/>
              </a:rPr>
              <a:t> &amp; Anderson, 2002). Taken together, these results suggest that violent content, regardless of the type of media it is presented in, may be the key determinant of aggressive behavior.</a:t>
            </a:r>
            <a:endParaRPr lang="en-US" altLang="en-US" dirty="0">
              <a:latin typeface="Candara" panose="020E0502030303020204" pitchFamily="34" charset="0"/>
            </a:endParaRPr>
          </a:p>
        </p:txBody>
      </p:sp>
      <p:sp>
        <p:nvSpPr>
          <p:cNvPr id="7" name="Text Box 11">
            <a:extLst>
              <a:ext uri="{FF2B5EF4-FFF2-40B4-BE49-F238E27FC236}">
                <a16:creationId xmlns:a16="http://schemas.microsoft.com/office/drawing/2014/main" id="{067E7210-6ED5-4C0D-B189-DF1BD72B9195}"/>
              </a:ext>
            </a:extLst>
          </p:cNvPr>
          <p:cNvSpPr txBox="1">
            <a:spLocks noChangeArrowheads="1"/>
          </p:cNvSpPr>
          <p:nvPr/>
        </p:nvSpPr>
        <p:spPr bwMode="auto">
          <a:xfrm>
            <a:off x="1371600" y="5562600"/>
            <a:ext cx="6172200" cy="1016000"/>
          </a:xfrm>
          <a:prstGeom prst="rect">
            <a:avLst/>
          </a:prstGeom>
          <a:noFill/>
          <a:ln w="254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pPr>
            <a:r>
              <a:rPr lang="en-US" altLang="en-US" sz="2000" b="1">
                <a:latin typeface="Candara" panose="020E0502030303020204" pitchFamily="34" charset="0"/>
              </a:rPr>
              <a:t>Assume previous paragraph discusses TV and aggression.  Here you want a paragraph that </a:t>
            </a:r>
            <a:r>
              <a:rPr lang="en-US" altLang="en-US" sz="2000" b="1" u="sng">
                <a:latin typeface="Candara" panose="020E0502030303020204" pitchFamily="34" charset="0"/>
              </a:rPr>
              <a:t>generally</a:t>
            </a:r>
            <a:r>
              <a:rPr lang="en-US" altLang="en-US" sz="2000" b="1">
                <a:latin typeface="Candara" panose="020E0502030303020204" pitchFamily="34" charset="0"/>
              </a:rPr>
              <a:t> covers findings related to violence and video games.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536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id="{25FE5F5A-B609-4AAE-8767-13219BEB0892}"/>
              </a:ext>
            </a:extLst>
          </p:cNvPr>
          <p:cNvSpPr>
            <a:spLocks noGrp="1"/>
          </p:cNvSpPr>
          <p:nvPr>
            <p:ph type="title"/>
          </p:nvPr>
        </p:nvSpPr>
        <p:spPr/>
        <p:txBody>
          <a:bodyPr/>
          <a:lstStyle/>
          <a:p>
            <a:endParaRPr lang="en-US" altLang="en-US"/>
          </a:p>
        </p:txBody>
      </p:sp>
      <p:sp>
        <p:nvSpPr>
          <p:cNvPr id="45058" name="Rectangle 3">
            <a:extLst>
              <a:ext uri="{FF2B5EF4-FFF2-40B4-BE49-F238E27FC236}">
                <a16:creationId xmlns:a16="http://schemas.microsoft.com/office/drawing/2014/main" id="{3686135E-4804-402B-991F-7321E438072D}"/>
              </a:ext>
            </a:extLst>
          </p:cNvPr>
          <p:cNvSpPr>
            <a:spLocks noGrp="1" noChangeArrowheads="1"/>
          </p:cNvSpPr>
          <p:nvPr>
            <p:ph idx="1"/>
          </p:nvPr>
        </p:nvSpPr>
        <p:spPr/>
        <p:txBody>
          <a:bodyPr/>
          <a:lstStyle/>
          <a:p>
            <a:pPr marL="0" indent="0" eaLnBrk="1" hangingPunct="1">
              <a:buSzTx/>
              <a:buFont typeface="Wingdings" panose="05000000000000000000" pitchFamily="2" charset="2"/>
              <a:buNone/>
            </a:pPr>
            <a:r>
              <a:rPr lang="en-US" altLang="en-US" sz="2800">
                <a:latin typeface="Candara" panose="020E0502030303020204" pitchFamily="34" charset="0"/>
              </a:rPr>
              <a:t>A.  </a:t>
            </a:r>
            <a:r>
              <a:rPr lang="en-US" altLang="en-US">
                <a:latin typeface="Candara" panose="020E0502030303020204" pitchFamily="34" charset="0"/>
              </a:rPr>
              <a:t>Topic Paragraph Using a Synthesis of Articles</a:t>
            </a:r>
            <a:r>
              <a:rPr lang="en-US" altLang="en-US" sz="2400">
                <a:latin typeface="Garamond" panose="02020404030301010803" pitchFamily="18" charset="0"/>
              </a:rPr>
              <a:t>	</a:t>
            </a:r>
          </a:p>
          <a:p>
            <a:pPr marL="0" indent="0" eaLnBrk="1" hangingPunct="1">
              <a:buSzTx/>
              <a:buFont typeface="Wingdings" panose="05000000000000000000" pitchFamily="2" charset="2"/>
              <a:buNone/>
            </a:pPr>
            <a:r>
              <a:rPr lang="en-US" altLang="en-US" sz="2400">
                <a:latin typeface="Garamond" panose="02020404030301010803" pitchFamily="18" charset="0"/>
              </a:rPr>
              <a:t>	</a:t>
            </a:r>
            <a:r>
              <a:rPr lang="en-US" altLang="en-US" sz="2000">
                <a:latin typeface="Garamond" panose="02020404030301010803" pitchFamily="18" charset="0"/>
              </a:rPr>
              <a:t>Past research shows that watching violent television leads to increases in aggressive behavior.  It is also possible that other forms of media, such as video games, could also increase aggressive behavior. In fact, a comparison of the influence of violent cartoons and violent video games found both types of media produced similar levels of aggressive behavior (Silvern &amp; Williamson, 1987). Within video games, the amount of violence appears to matter. Two previous studies comparing the influence of playing violent versus non-violent video games found that playing violent video games resulted in more aggressive behavior (Anderson, &amp; Dill, 2000; Bartholow &amp; Anderson, 2002). Taken together, these results suggest that violent content, regardless of the type of media it is presented in, may be the key determinant of aggressive behavior.</a:t>
            </a:r>
            <a:endParaRPr lang="en-US" altLang="en-US">
              <a:latin typeface="Candara" panose="020E0502030303020204" pitchFamily="34" charset="0"/>
            </a:endParaRPr>
          </a:p>
        </p:txBody>
      </p:sp>
      <p:sp>
        <p:nvSpPr>
          <p:cNvPr id="5" name="Line 8">
            <a:extLst>
              <a:ext uri="{FF2B5EF4-FFF2-40B4-BE49-F238E27FC236}">
                <a16:creationId xmlns:a16="http://schemas.microsoft.com/office/drawing/2014/main" id="{062647B0-199B-4502-A0FB-7D04B2D8B0D8}"/>
              </a:ext>
            </a:extLst>
          </p:cNvPr>
          <p:cNvSpPr>
            <a:spLocks noChangeShapeType="1"/>
          </p:cNvSpPr>
          <p:nvPr/>
        </p:nvSpPr>
        <p:spPr bwMode="auto">
          <a:xfrm flipV="1">
            <a:off x="4572000" y="2527300"/>
            <a:ext cx="0" cy="3392488"/>
          </a:xfrm>
          <a:prstGeom prst="line">
            <a:avLst/>
          </a:prstGeom>
          <a:noFill/>
          <a:ln w="38100">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 name="Text Box 11">
            <a:extLst>
              <a:ext uri="{FF2B5EF4-FFF2-40B4-BE49-F238E27FC236}">
                <a16:creationId xmlns:a16="http://schemas.microsoft.com/office/drawing/2014/main" id="{2AE7A332-36B1-4655-9FE4-A1CFDBC399CF}"/>
              </a:ext>
            </a:extLst>
          </p:cNvPr>
          <p:cNvSpPr txBox="1">
            <a:spLocks noChangeArrowheads="1"/>
          </p:cNvSpPr>
          <p:nvPr/>
        </p:nvSpPr>
        <p:spPr bwMode="auto">
          <a:xfrm>
            <a:off x="1447800" y="5943600"/>
            <a:ext cx="6172200" cy="400050"/>
          </a:xfrm>
          <a:prstGeom prst="rect">
            <a:avLst/>
          </a:prstGeom>
          <a:noFill/>
          <a:ln w="254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pPr>
            <a:r>
              <a:rPr lang="en-US" altLang="en-US" sz="2000" b="1">
                <a:latin typeface="Candara" panose="020E0502030303020204" pitchFamily="34" charset="0"/>
              </a:rPr>
              <a:t>Lead-in/Transition (Topic sentence)</a:t>
            </a:r>
          </a:p>
        </p:txBody>
      </p:sp>
      <p:sp>
        <p:nvSpPr>
          <p:cNvPr id="8" name="Line 13">
            <a:extLst>
              <a:ext uri="{FF2B5EF4-FFF2-40B4-BE49-F238E27FC236}">
                <a16:creationId xmlns:a16="http://schemas.microsoft.com/office/drawing/2014/main" id="{61DE552D-6107-44C5-B9F9-4B6944050F36}"/>
              </a:ext>
            </a:extLst>
          </p:cNvPr>
          <p:cNvSpPr>
            <a:spLocks noChangeShapeType="1"/>
          </p:cNvSpPr>
          <p:nvPr/>
        </p:nvSpPr>
        <p:spPr bwMode="auto">
          <a:xfrm>
            <a:off x="994410" y="2362200"/>
            <a:ext cx="7239000" cy="0"/>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Line 13">
            <a:extLst>
              <a:ext uri="{FF2B5EF4-FFF2-40B4-BE49-F238E27FC236}">
                <a16:creationId xmlns:a16="http://schemas.microsoft.com/office/drawing/2014/main" id="{CE24DE55-6C3E-44C9-8936-AB8CBB64A1DC}"/>
              </a:ext>
            </a:extLst>
          </p:cNvPr>
          <p:cNvSpPr>
            <a:spLocks noChangeShapeType="1"/>
          </p:cNvSpPr>
          <p:nvPr/>
        </p:nvSpPr>
        <p:spPr bwMode="auto">
          <a:xfrm>
            <a:off x="0" y="2667000"/>
            <a:ext cx="8686800" cy="0"/>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Line 13">
            <a:extLst>
              <a:ext uri="{FF2B5EF4-FFF2-40B4-BE49-F238E27FC236}">
                <a16:creationId xmlns:a16="http://schemas.microsoft.com/office/drawing/2014/main" id="{633E7C86-1A65-49A5-957E-0590313B608C}"/>
              </a:ext>
            </a:extLst>
          </p:cNvPr>
          <p:cNvSpPr>
            <a:spLocks noChangeShapeType="1"/>
          </p:cNvSpPr>
          <p:nvPr/>
        </p:nvSpPr>
        <p:spPr bwMode="auto">
          <a:xfrm>
            <a:off x="19050" y="3048000"/>
            <a:ext cx="3962400" cy="0"/>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edge">
                                      <p:cBhvr>
                                        <p:cTn id="7" dur="500"/>
                                        <p:tgtEl>
                                          <p:spTgt spid="6"/>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1000"/>
                                        <p:tgtEl>
                                          <p:spTgt spid="5"/>
                                        </p:tgtEl>
                                      </p:cBhvr>
                                    </p:animEffect>
                                  </p:childTnLst>
                                </p:cTn>
                              </p:par>
                            </p:childTnLst>
                          </p:cTn>
                        </p:par>
                        <p:par>
                          <p:cTn id="12" fill="hold" nodeType="afterGroup">
                            <p:stCondLst>
                              <p:cond delay="15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nodeType="afterGroup">
                            <p:stCondLst>
                              <p:cond delay="200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nodeType="afterGroup">
                            <p:stCondLst>
                              <p:cond delay="25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1" name="Title 1">
            <a:extLst>
              <a:ext uri="{FF2B5EF4-FFF2-40B4-BE49-F238E27FC236}">
                <a16:creationId xmlns:a16="http://schemas.microsoft.com/office/drawing/2014/main" id="{FD8C12A9-C2B5-4731-A95E-407B5B4A71C6}"/>
              </a:ext>
            </a:extLst>
          </p:cNvPr>
          <p:cNvSpPr>
            <a:spLocks noGrp="1"/>
          </p:cNvSpPr>
          <p:nvPr>
            <p:ph type="title"/>
          </p:nvPr>
        </p:nvSpPr>
        <p:spPr/>
        <p:txBody>
          <a:bodyPr/>
          <a:lstStyle/>
          <a:p>
            <a:endParaRPr lang="en-US" altLang="en-US"/>
          </a:p>
        </p:txBody>
      </p:sp>
      <p:sp>
        <p:nvSpPr>
          <p:cNvPr id="46082" name="Rectangle 3">
            <a:extLst>
              <a:ext uri="{FF2B5EF4-FFF2-40B4-BE49-F238E27FC236}">
                <a16:creationId xmlns:a16="http://schemas.microsoft.com/office/drawing/2014/main" id="{FEA88E8D-2EB3-4569-98A8-A8DE6453F768}"/>
              </a:ext>
            </a:extLst>
          </p:cNvPr>
          <p:cNvSpPr>
            <a:spLocks noGrp="1" noChangeArrowheads="1"/>
          </p:cNvSpPr>
          <p:nvPr>
            <p:ph idx="1"/>
          </p:nvPr>
        </p:nvSpPr>
        <p:spPr/>
        <p:txBody>
          <a:bodyPr/>
          <a:lstStyle/>
          <a:p>
            <a:pPr marL="0" indent="0" eaLnBrk="1" hangingPunct="1">
              <a:buSzTx/>
              <a:buFont typeface="Wingdings" panose="05000000000000000000" pitchFamily="2" charset="2"/>
              <a:buNone/>
            </a:pPr>
            <a:r>
              <a:rPr lang="en-US" altLang="en-US" sz="2800">
                <a:latin typeface="Candara" panose="020E0502030303020204" pitchFamily="34" charset="0"/>
              </a:rPr>
              <a:t>A.  </a:t>
            </a:r>
            <a:r>
              <a:rPr lang="en-US" altLang="en-US">
                <a:latin typeface="Candara" panose="020E0502030303020204" pitchFamily="34" charset="0"/>
              </a:rPr>
              <a:t>Topic Paragraph Using a Synthesis of Articles</a:t>
            </a:r>
            <a:r>
              <a:rPr lang="en-US" altLang="en-US" sz="2400">
                <a:latin typeface="Garamond" panose="02020404030301010803" pitchFamily="18" charset="0"/>
              </a:rPr>
              <a:t>	</a:t>
            </a:r>
          </a:p>
          <a:p>
            <a:pPr marL="0" indent="0" eaLnBrk="1" hangingPunct="1">
              <a:buSzTx/>
              <a:buFont typeface="Wingdings" panose="05000000000000000000" pitchFamily="2" charset="2"/>
              <a:buNone/>
            </a:pPr>
            <a:r>
              <a:rPr lang="en-US" altLang="en-US" sz="2400">
                <a:latin typeface="Garamond" panose="02020404030301010803" pitchFamily="18" charset="0"/>
              </a:rPr>
              <a:t>	</a:t>
            </a:r>
            <a:r>
              <a:rPr lang="en-US" altLang="en-US" sz="2000">
                <a:latin typeface="Garamond" panose="02020404030301010803" pitchFamily="18" charset="0"/>
              </a:rPr>
              <a:t>Past research shows that watching violent television leads to increases in aggressive behavior.  It is also possible that other forms of media, such as video games, could also increase aggressive behavior. In fact, a comparison of the influence of violent cartoons and violent video games found both types of media produced similar levels of aggressive behavior (Silvern &amp; Williamson, 1987). Within video games, the amount of violence appears to matter. Two previous studies comparing the influence of playing violent versus non-violent video games found that playing violent video games resulted in more aggressive behavior (Anderson, &amp; Dill, 2000; Bartholow &amp; Anderson, 2002). Taken together, these results suggest that violent content, regardless of the type of media it is presented in, may be the key determinant of aggressive behavior.</a:t>
            </a:r>
            <a:endParaRPr lang="en-US" altLang="en-US">
              <a:latin typeface="Candara" panose="020E0502030303020204" pitchFamily="34" charset="0"/>
            </a:endParaRPr>
          </a:p>
        </p:txBody>
      </p:sp>
      <p:sp>
        <p:nvSpPr>
          <p:cNvPr id="5" name="Line 8">
            <a:extLst>
              <a:ext uri="{FF2B5EF4-FFF2-40B4-BE49-F238E27FC236}">
                <a16:creationId xmlns:a16="http://schemas.microsoft.com/office/drawing/2014/main" id="{34DC0321-8630-45D7-AEDE-FA205E7450E4}"/>
              </a:ext>
            </a:extLst>
          </p:cNvPr>
          <p:cNvSpPr>
            <a:spLocks noChangeShapeType="1"/>
          </p:cNvSpPr>
          <p:nvPr/>
        </p:nvSpPr>
        <p:spPr bwMode="auto">
          <a:xfrm flipV="1">
            <a:off x="4572000" y="3417888"/>
            <a:ext cx="0" cy="2501900"/>
          </a:xfrm>
          <a:prstGeom prst="line">
            <a:avLst/>
          </a:prstGeom>
          <a:noFill/>
          <a:ln w="38100">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 name="Text Box 11">
            <a:extLst>
              <a:ext uri="{FF2B5EF4-FFF2-40B4-BE49-F238E27FC236}">
                <a16:creationId xmlns:a16="http://schemas.microsoft.com/office/drawing/2014/main" id="{FB84E5E7-5986-4076-8439-6768322FE082}"/>
              </a:ext>
            </a:extLst>
          </p:cNvPr>
          <p:cNvSpPr txBox="1">
            <a:spLocks noChangeArrowheads="1"/>
          </p:cNvSpPr>
          <p:nvPr/>
        </p:nvSpPr>
        <p:spPr bwMode="auto">
          <a:xfrm>
            <a:off x="1447800" y="5943600"/>
            <a:ext cx="6172200" cy="400050"/>
          </a:xfrm>
          <a:prstGeom prst="rect">
            <a:avLst/>
          </a:prstGeom>
          <a:noFill/>
          <a:ln w="254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pPr>
            <a:r>
              <a:rPr lang="en-US" altLang="en-US" sz="2000" b="1">
                <a:latin typeface="Candara" panose="020E0502030303020204" pitchFamily="34" charset="0"/>
              </a:rPr>
              <a:t>Summary of Study (Controlling ideas)</a:t>
            </a:r>
          </a:p>
        </p:txBody>
      </p:sp>
      <p:sp>
        <p:nvSpPr>
          <p:cNvPr id="8" name="Line 13">
            <a:extLst>
              <a:ext uri="{FF2B5EF4-FFF2-40B4-BE49-F238E27FC236}">
                <a16:creationId xmlns:a16="http://schemas.microsoft.com/office/drawing/2014/main" id="{19D638C5-E88A-4EB5-B995-EA6778A85CE8}"/>
              </a:ext>
            </a:extLst>
          </p:cNvPr>
          <p:cNvSpPr>
            <a:spLocks noChangeShapeType="1"/>
          </p:cNvSpPr>
          <p:nvPr/>
        </p:nvSpPr>
        <p:spPr bwMode="auto">
          <a:xfrm>
            <a:off x="4094163" y="2971800"/>
            <a:ext cx="5029200" cy="0"/>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Line 13">
            <a:extLst>
              <a:ext uri="{FF2B5EF4-FFF2-40B4-BE49-F238E27FC236}">
                <a16:creationId xmlns:a16="http://schemas.microsoft.com/office/drawing/2014/main" id="{09449E10-CB18-4C2F-83D9-4F7A9281FE35}"/>
              </a:ext>
            </a:extLst>
          </p:cNvPr>
          <p:cNvSpPr>
            <a:spLocks noChangeShapeType="1"/>
          </p:cNvSpPr>
          <p:nvPr/>
        </p:nvSpPr>
        <p:spPr bwMode="auto">
          <a:xfrm>
            <a:off x="-15081" y="3276600"/>
            <a:ext cx="9144000" cy="0"/>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Line 13">
            <a:extLst>
              <a:ext uri="{FF2B5EF4-FFF2-40B4-BE49-F238E27FC236}">
                <a16:creationId xmlns:a16="http://schemas.microsoft.com/office/drawing/2014/main" id="{B232DFD1-7DE8-48BE-98EA-FE1C42F2785E}"/>
              </a:ext>
            </a:extLst>
          </p:cNvPr>
          <p:cNvSpPr>
            <a:spLocks noChangeShapeType="1"/>
          </p:cNvSpPr>
          <p:nvPr/>
        </p:nvSpPr>
        <p:spPr bwMode="auto">
          <a:xfrm>
            <a:off x="19049" y="3581400"/>
            <a:ext cx="4876800" cy="11112"/>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edge">
                                      <p:cBhvr>
                                        <p:cTn id="7" dur="500"/>
                                        <p:tgtEl>
                                          <p:spTgt spid="6"/>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1000"/>
                                        <p:tgtEl>
                                          <p:spTgt spid="5"/>
                                        </p:tgtEl>
                                      </p:cBhvr>
                                    </p:animEffect>
                                  </p:childTnLst>
                                </p:cTn>
                              </p:par>
                            </p:childTnLst>
                          </p:cTn>
                        </p:par>
                        <p:par>
                          <p:cTn id="12" fill="hold" nodeType="afterGroup">
                            <p:stCondLst>
                              <p:cond delay="15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nodeType="afterGroup">
                            <p:stCondLst>
                              <p:cond delay="200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nodeType="afterGroup">
                            <p:stCondLst>
                              <p:cond delay="25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5" name="Title 1">
            <a:extLst>
              <a:ext uri="{FF2B5EF4-FFF2-40B4-BE49-F238E27FC236}">
                <a16:creationId xmlns:a16="http://schemas.microsoft.com/office/drawing/2014/main" id="{06E02777-0417-4FD1-84DB-60F405C6C2FB}"/>
              </a:ext>
            </a:extLst>
          </p:cNvPr>
          <p:cNvSpPr>
            <a:spLocks noGrp="1"/>
          </p:cNvSpPr>
          <p:nvPr>
            <p:ph type="title"/>
          </p:nvPr>
        </p:nvSpPr>
        <p:spPr/>
        <p:txBody>
          <a:bodyPr/>
          <a:lstStyle/>
          <a:p>
            <a:endParaRPr lang="en-US" altLang="en-US"/>
          </a:p>
        </p:txBody>
      </p:sp>
      <p:sp>
        <p:nvSpPr>
          <p:cNvPr id="47106" name="Rectangle 3">
            <a:extLst>
              <a:ext uri="{FF2B5EF4-FFF2-40B4-BE49-F238E27FC236}">
                <a16:creationId xmlns:a16="http://schemas.microsoft.com/office/drawing/2014/main" id="{C75BBD20-0D0A-4335-8CF4-D98564AED4EA}"/>
              </a:ext>
            </a:extLst>
          </p:cNvPr>
          <p:cNvSpPr>
            <a:spLocks noGrp="1" noChangeArrowheads="1"/>
          </p:cNvSpPr>
          <p:nvPr>
            <p:ph idx="1"/>
          </p:nvPr>
        </p:nvSpPr>
        <p:spPr/>
        <p:txBody>
          <a:bodyPr/>
          <a:lstStyle/>
          <a:p>
            <a:pPr marL="0" indent="0" eaLnBrk="1" hangingPunct="1">
              <a:buSzTx/>
              <a:buFont typeface="Wingdings" panose="05000000000000000000" pitchFamily="2" charset="2"/>
              <a:buNone/>
            </a:pPr>
            <a:r>
              <a:rPr lang="en-US" altLang="en-US" sz="2800">
                <a:latin typeface="Candara" panose="020E0502030303020204" pitchFamily="34" charset="0"/>
              </a:rPr>
              <a:t>A.  </a:t>
            </a:r>
            <a:r>
              <a:rPr lang="en-US" altLang="en-US">
                <a:latin typeface="Candara" panose="020E0502030303020204" pitchFamily="34" charset="0"/>
              </a:rPr>
              <a:t>Topic Paragraph Using a Synthesis of Articles</a:t>
            </a:r>
            <a:r>
              <a:rPr lang="en-US" altLang="en-US" sz="2400">
                <a:latin typeface="Garamond" panose="02020404030301010803" pitchFamily="18" charset="0"/>
              </a:rPr>
              <a:t>	</a:t>
            </a:r>
          </a:p>
          <a:p>
            <a:pPr marL="0" indent="0" eaLnBrk="1" hangingPunct="1">
              <a:buSzTx/>
              <a:buFont typeface="Wingdings" panose="05000000000000000000" pitchFamily="2" charset="2"/>
              <a:buNone/>
            </a:pPr>
            <a:r>
              <a:rPr lang="en-US" altLang="en-US" sz="2400">
                <a:latin typeface="Garamond" panose="02020404030301010803" pitchFamily="18" charset="0"/>
              </a:rPr>
              <a:t>	</a:t>
            </a:r>
            <a:r>
              <a:rPr lang="en-US" altLang="en-US" sz="2000">
                <a:latin typeface="Garamond" panose="02020404030301010803" pitchFamily="18" charset="0"/>
              </a:rPr>
              <a:t>Past research shows that watching violent television leads to increases in aggressive behavior.  It is also possible that other forms of media, such as video games, could also increase aggressive behavior. In fact, a comparison of the influence of violent cartoons and violent video games found both types of media produced similar levels of aggressive behavior (Silvern &amp; Williamson, 1987). Within video games, the amount of violence appears to matter. Two previous studies comparing the influence of playing violent versus non-violent video games found that playing violent video games resulted in more aggressive behavior (Anderson, &amp; Dill, 2000; Bartholow &amp; Anderson, 2002). Taken together, these results suggest that violent content, regardless of the type of media it is presented in, may be the key determinant of aggressive behavior.</a:t>
            </a:r>
            <a:endParaRPr lang="en-US" altLang="en-US">
              <a:latin typeface="Candara" panose="020E0502030303020204" pitchFamily="34" charset="0"/>
            </a:endParaRPr>
          </a:p>
        </p:txBody>
      </p:sp>
      <p:sp>
        <p:nvSpPr>
          <p:cNvPr id="5" name="Line 8">
            <a:extLst>
              <a:ext uri="{FF2B5EF4-FFF2-40B4-BE49-F238E27FC236}">
                <a16:creationId xmlns:a16="http://schemas.microsoft.com/office/drawing/2014/main" id="{1E678E8F-1B81-4A27-867F-6EC71CE89D2C}"/>
              </a:ext>
            </a:extLst>
          </p:cNvPr>
          <p:cNvSpPr>
            <a:spLocks noChangeShapeType="1"/>
          </p:cNvSpPr>
          <p:nvPr/>
        </p:nvSpPr>
        <p:spPr bwMode="auto">
          <a:xfrm flipV="1">
            <a:off x="4572000" y="3432175"/>
            <a:ext cx="762000" cy="2487613"/>
          </a:xfrm>
          <a:prstGeom prst="line">
            <a:avLst/>
          </a:prstGeom>
          <a:noFill/>
          <a:ln w="38100">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 name="Text Box 11">
            <a:extLst>
              <a:ext uri="{FF2B5EF4-FFF2-40B4-BE49-F238E27FC236}">
                <a16:creationId xmlns:a16="http://schemas.microsoft.com/office/drawing/2014/main" id="{BDA76176-8653-4F15-B742-E941A0FB1942}"/>
              </a:ext>
            </a:extLst>
          </p:cNvPr>
          <p:cNvSpPr txBox="1">
            <a:spLocks noChangeArrowheads="1"/>
          </p:cNvSpPr>
          <p:nvPr/>
        </p:nvSpPr>
        <p:spPr bwMode="auto">
          <a:xfrm>
            <a:off x="1447800" y="5943600"/>
            <a:ext cx="6172200" cy="400050"/>
          </a:xfrm>
          <a:prstGeom prst="rect">
            <a:avLst/>
          </a:prstGeom>
          <a:noFill/>
          <a:ln w="254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pPr>
            <a:r>
              <a:rPr lang="en-US" altLang="en-US" sz="2000" b="1">
                <a:latin typeface="Candara" panose="020E0502030303020204" pitchFamily="34" charset="0"/>
              </a:rPr>
              <a:t>Transition Phrase Used to Link Ideas</a:t>
            </a:r>
          </a:p>
        </p:txBody>
      </p:sp>
      <p:sp>
        <p:nvSpPr>
          <p:cNvPr id="8" name="Line 13">
            <a:extLst>
              <a:ext uri="{FF2B5EF4-FFF2-40B4-BE49-F238E27FC236}">
                <a16:creationId xmlns:a16="http://schemas.microsoft.com/office/drawing/2014/main" id="{E34EB221-A3E4-4AFE-AA7F-1D6D837EE35F}"/>
              </a:ext>
            </a:extLst>
          </p:cNvPr>
          <p:cNvSpPr>
            <a:spLocks noChangeShapeType="1"/>
          </p:cNvSpPr>
          <p:nvPr/>
        </p:nvSpPr>
        <p:spPr bwMode="auto">
          <a:xfrm>
            <a:off x="5181600" y="3599498"/>
            <a:ext cx="3962400" cy="3175"/>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Line 13">
            <a:extLst>
              <a:ext uri="{FF2B5EF4-FFF2-40B4-BE49-F238E27FC236}">
                <a16:creationId xmlns:a16="http://schemas.microsoft.com/office/drawing/2014/main" id="{C7F0A5DF-2C31-40E1-A9DB-0AACCE957088}"/>
              </a:ext>
            </a:extLst>
          </p:cNvPr>
          <p:cNvSpPr>
            <a:spLocks noChangeShapeType="1"/>
          </p:cNvSpPr>
          <p:nvPr/>
        </p:nvSpPr>
        <p:spPr bwMode="auto">
          <a:xfrm>
            <a:off x="0" y="3962400"/>
            <a:ext cx="2743200" cy="0"/>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edge">
                                      <p:cBhvr>
                                        <p:cTn id="7" dur="500"/>
                                        <p:tgtEl>
                                          <p:spTgt spid="6"/>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1000"/>
                                        <p:tgtEl>
                                          <p:spTgt spid="5"/>
                                        </p:tgtEl>
                                      </p:cBhvr>
                                    </p:animEffect>
                                  </p:childTnLst>
                                </p:cTn>
                              </p:par>
                            </p:childTnLst>
                          </p:cTn>
                        </p:par>
                        <p:par>
                          <p:cTn id="12" fill="hold" nodeType="afterGroup">
                            <p:stCondLst>
                              <p:cond delay="15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nodeType="afterGroup">
                            <p:stCondLst>
                              <p:cond delay="200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29" name="Title 1">
            <a:extLst>
              <a:ext uri="{FF2B5EF4-FFF2-40B4-BE49-F238E27FC236}">
                <a16:creationId xmlns:a16="http://schemas.microsoft.com/office/drawing/2014/main" id="{C23495BA-AC01-478A-BF64-D0ABF120D231}"/>
              </a:ext>
            </a:extLst>
          </p:cNvPr>
          <p:cNvSpPr>
            <a:spLocks noGrp="1"/>
          </p:cNvSpPr>
          <p:nvPr>
            <p:ph type="title"/>
          </p:nvPr>
        </p:nvSpPr>
        <p:spPr/>
        <p:txBody>
          <a:bodyPr/>
          <a:lstStyle/>
          <a:p>
            <a:endParaRPr lang="en-US" altLang="en-US"/>
          </a:p>
        </p:txBody>
      </p:sp>
      <p:sp>
        <p:nvSpPr>
          <p:cNvPr id="48130" name="Rectangle 3">
            <a:extLst>
              <a:ext uri="{FF2B5EF4-FFF2-40B4-BE49-F238E27FC236}">
                <a16:creationId xmlns:a16="http://schemas.microsoft.com/office/drawing/2014/main" id="{FB820D4B-2DB3-49B7-BEF7-E3420D3C6997}"/>
              </a:ext>
            </a:extLst>
          </p:cNvPr>
          <p:cNvSpPr>
            <a:spLocks noGrp="1" noChangeArrowheads="1"/>
          </p:cNvSpPr>
          <p:nvPr>
            <p:ph idx="1"/>
          </p:nvPr>
        </p:nvSpPr>
        <p:spPr/>
        <p:txBody>
          <a:bodyPr/>
          <a:lstStyle/>
          <a:p>
            <a:pPr marL="0" indent="0" eaLnBrk="1" hangingPunct="1">
              <a:buSzTx/>
              <a:buFont typeface="Wingdings" panose="05000000000000000000" pitchFamily="2" charset="2"/>
              <a:buNone/>
            </a:pPr>
            <a:r>
              <a:rPr lang="en-US" altLang="en-US" sz="2800">
                <a:latin typeface="Candara" panose="020E0502030303020204" pitchFamily="34" charset="0"/>
              </a:rPr>
              <a:t>A.  </a:t>
            </a:r>
            <a:r>
              <a:rPr lang="en-US" altLang="en-US">
                <a:latin typeface="Candara" panose="020E0502030303020204" pitchFamily="34" charset="0"/>
              </a:rPr>
              <a:t>Topic Paragraph Using a Synthesis of Articles</a:t>
            </a:r>
            <a:r>
              <a:rPr lang="en-US" altLang="en-US" sz="2400">
                <a:latin typeface="Garamond" panose="02020404030301010803" pitchFamily="18" charset="0"/>
              </a:rPr>
              <a:t>	</a:t>
            </a:r>
          </a:p>
          <a:p>
            <a:pPr marL="0" indent="0" eaLnBrk="1" hangingPunct="1">
              <a:buSzTx/>
              <a:buFont typeface="Wingdings" panose="05000000000000000000" pitchFamily="2" charset="2"/>
              <a:buNone/>
            </a:pPr>
            <a:r>
              <a:rPr lang="en-US" altLang="en-US" sz="2400">
                <a:latin typeface="Garamond" panose="02020404030301010803" pitchFamily="18" charset="0"/>
              </a:rPr>
              <a:t>	</a:t>
            </a:r>
            <a:r>
              <a:rPr lang="en-US" altLang="en-US" sz="2000">
                <a:latin typeface="Garamond" panose="02020404030301010803" pitchFamily="18" charset="0"/>
              </a:rPr>
              <a:t>Past research shows that watching violent television leads to increases in aggressive behavior.  It is also possible that other forms of media, such as video games, could also increase aggressive behavior. In fact, a comparison of the influence of violent cartoons and violent video games found both types of media produced similar levels of aggressive behavior (Silvern &amp; Williamson, 1987). Within video games, the amount of violence appears to matter. Two previous studies comparing the influence of playing violent versus non-violent video games found that playing violent video games resulted in more aggressive behavior (Anderson, &amp; Dill, 2000; Bartholow &amp; Anderson, 2002). Taken together, these results suggest that violent content, regardless of the type of media it is presented in, may be the key determinant of aggressive behavior.</a:t>
            </a:r>
            <a:endParaRPr lang="en-US" altLang="en-US">
              <a:latin typeface="Candara" panose="020E0502030303020204" pitchFamily="34" charset="0"/>
            </a:endParaRPr>
          </a:p>
        </p:txBody>
      </p:sp>
      <p:sp>
        <p:nvSpPr>
          <p:cNvPr id="5" name="Line 8">
            <a:extLst>
              <a:ext uri="{FF2B5EF4-FFF2-40B4-BE49-F238E27FC236}">
                <a16:creationId xmlns:a16="http://schemas.microsoft.com/office/drawing/2014/main" id="{BC12526D-3602-4DFB-B6B6-BB42FAF7EB18}"/>
              </a:ext>
            </a:extLst>
          </p:cNvPr>
          <p:cNvSpPr>
            <a:spLocks noChangeShapeType="1"/>
          </p:cNvSpPr>
          <p:nvPr/>
        </p:nvSpPr>
        <p:spPr bwMode="auto">
          <a:xfrm flipV="1">
            <a:off x="4572000" y="4346575"/>
            <a:ext cx="0" cy="1573213"/>
          </a:xfrm>
          <a:prstGeom prst="line">
            <a:avLst/>
          </a:prstGeom>
          <a:noFill/>
          <a:ln w="38100">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 name="Text Box 11">
            <a:extLst>
              <a:ext uri="{FF2B5EF4-FFF2-40B4-BE49-F238E27FC236}">
                <a16:creationId xmlns:a16="http://schemas.microsoft.com/office/drawing/2014/main" id="{6FBF0A78-7C45-41F8-A783-73DD609613F3}"/>
              </a:ext>
            </a:extLst>
          </p:cNvPr>
          <p:cNvSpPr txBox="1">
            <a:spLocks noChangeArrowheads="1"/>
          </p:cNvSpPr>
          <p:nvPr/>
        </p:nvSpPr>
        <p:spPr bwMode="auto">
          <a:xfrm>
            <a:off x="1447800" y="5943600"/>
            <a:ext cx="6172200" cy="400050"/>
          </a:xfrm>
          <a:prstGeom prst="rect">
            <a:avLst/>
          </a:prstGeom>
          <a:noFill/>
          <a:ln w="254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pPr>
            <a:r>
              <a:rPr lang="en-US" altLang="en-US" sz="2000" b="1">
                <a:latin typeface="Candara" panose="020E0502030303020204" pitchFamily="34" charset="0"/>
              </a:rPr>
              <a:t>Summary of Other Studies (controlling ideas)</a:t>
            </a:r>
          </a:p>
        </p:txBody>
      </p:sp>
      <p:sp>
        <p:nvSpPr>
          <p:cNvPr id="8" name="Line 13">
            <a:extLst>
              <a:ext uri="{FF2B5EF4-FFF2-40B4-BE49-F238E27FC236}">
                <a16:creationId xmlns:a16="http://schemas.microsoft.com/office/drawing/2014/main" id="{46251FAE-3B40-42C0-AC37-E9A8ADE14696}"/>
              </a:ext>
            </a:extLst>
          </p:cNvPr>
          <p:cNvSpPr>
            <a:spLocks noChangeShapeType="1"/>
          </p:cNvSpPr>
          <p:nvPr/>
        </p:nvSpPr>
        <p:spPr bwMode="auto">
          <a:xfrm>
            <a:off x="2798763" y="3886200"/>
            <a:ext cx="6324600" cy="0"/>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Line 13">
            <a:extLst>
              <a:ext uri="{FF2B5EF4-FFF2-40B4-BE49-F238E27FC236}">
                <a16:creationId xmlns:a16="http://schemas.microsoft.com/office/drawing/2014/main" id="{20A10CF7-D774-4D4D-ADDA-E614A6177308}"/>
              </a:ext>
            </a:extLst>
          </p:cNvPr>
          <p:cNvSpPr>
            <a:spLocks noChangeShapeType="1"/>
          </p:cNvSpPr>
          <p:nvPr/>
        </p:nvSpPr>
        <p:spPr bwMode="auto">
          <a:xfrm>
            <a:off x="0" y="4191000"/>
            <a:ext cx="9144000" cy="0"/>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Line 13">
            <a:extLst>
              <a:ext uri="{FF2B5EF4-FFF2-40B4-BE49-F238E27FC236}">
                <a16:creationId xmlns:a16="http://schemas.microsoft.com/office/drawing/2014/main" id="{5B4AACAA-1E99-49BA-B9EF-601B347FAFD9}"/>
              </a:ext>
            </a:extLst>
          </p:cNvPr>
          <p:cNvSpPr>
            <a:spLocks noChangeShapeType="1"/>
          </p:cNvSpPr>
          <p:nvPr/>
        </p:nvSpPr>
        <p:spPr bwMode="auto">
          <a:xfrm>
            <a:off x="19050" y="4495800"/>
            <a:ext cx="8229600" cy="0"/>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edge">
                                      <p:cBhvr>
                                        <p:cTn id="7" dur="500"/>
                                        <p:tgtEl>
                                          <p:spTgt spid="6"/>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1000"/>
                                        <p:tgtEl>
                                          <p:spTgt spid="5"/>
                                        </p:tgtEl>
                                      </p:cBhvr>
                                    </p:animEffect>
                                  </p:childTnLst>
                                </p:cTn>
                              </p:par>
                            </p:childTnLst>
                          </p:cTn>
                        </p:par>
                        <p:par>
                          <p:cTn id="12" fill="hold" nodeType="afterGroup">
                            <p:stCondLst>
                              <p:cond delay="15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nodeType="afterGroup">
                            <p:stCondLst>
                              <p:cond delay="200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nodeType="afterGroup">
                            <p:stCondLst>
                              <p:cond delay="25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itle 1">
            <a:extLst>
              <a:ext uri="{FF2B5EF4-FFF2-40B4-BE49-F238E27FC236}">
                <a16:creationId xmlns:a16="http://schemas.microsoft.com/office/drawing/2014/main" id="{E018B663-B150-4266-914D-936AD27CA70D}"/>
              </a:ext>
            </a:extLst>
          </p:cNvPr>
          <p:cNvSpPr>
            <a:spLocks noGrp="1"/>
          </p:cNvSpPr>
          <p:nvPr>
            <p:ph type="title"/>
          </p:nvPr>
        </p:nvSpPr>
        <p:spPr/>
        <p:txBody>
          <a:bodyPr/>
          <a:lstStyle/>
          <a:p>
            <a:endParaRPr lang="en-US" altLang="en-US"/>
          </a:p>
        </p:txBody>
      </p:sp>
      <p:sp>
        <p:nvSpPr>
          <p:cNvPr id="49154" name="Rectangle 3">
            <a:extLst>
              <a:ext uri="{FF2B5EF4-FFF2-40B4-BE49-F238E27FC236}">
                <a16:creationId xmlns:a16="http://schemas.microsoft.com/office/drawing/2014/main" id="{746F6033-A7DE-4045-A352-8A9DF8868558}"/>
              </a:ext>
            </a:extLst>
          </p:cNvPr>
          <p:cNvSpPr>
            <a:spLocks noGrp="1" noChangeArrowheads="1"/>
          </p:cNvSpPr>
          <p:nvPr>
            <p:ph idx="1"/>
          </p:nvPr>
        </p:nvSpPr>
        <p:spPr/>
        <p:txBody>
          <a:bodyPr/>
          <a:lstStyle/>
          <a:p>
            <a:pPr marL="0" indent="0" eaLnBrk="1" hangingPunct="1">
              <a:buSzTx/>
              <a:buFont typeface="Wingdings" panose="05000000000000000000" pitchFamily="2" charset="2"/>
              <a:buNone/>
            </a:pPr>
            <a:r>
              <a:rPr lang="en-US" altLang="en-US" sz="2800">
                <a:latin typeface="Candara" panose="020E0502030303020204" pitchFamily="34" charset="0"/>
              </a:rPr>
              <a:t>A.  </a:t>
            </a:r>
            <a:r>
              <a:rPr lang="en-US" altLang="en-US">
                <a:latin typeface="Candara" panose="020E0502030303020204" pitchFamily="34" charset="0"/>
              </a:rPr>
              <a:t>Topic Paragraph Using a Synthesis of Articles</a:t>
            </a:r>
            <a:r>
              <a:rPr lang="en-US" altLang="en-US" sz="2400">
                <a:latin typeface="Garamond" panose="02020404030301010803" pitchFamily="18" charset="0"/>
              </a:rPr>
              <a:t>	</a:t>
            </a:r>
          </a:p>
          <a:p>
            <a:pPr marL="0" indent="0" eaLnBrk="1" hangingPunct="1">
              <a:buSzTx/>
              <a:buFont typeface="Wingdings" panose="05000000000000000000" pitchFamily="2" charset="2"/>
              <a:buNone/>
            </a:pPr>
            <a:r>
              <a:rPr lang="en-US" altLang="en-US" sz="2400">
                <a:latin typeface="Garamond" panose="02020404030301010803" pitchFamily="18" charset="0"/>
              </a:rPr>
              <a:t>	</a:t>
            </a:r>
            <a:r>
              <a:rPr lang="en-US" altLang="en-US" sz="2000">
                <a:latin typeface="Garamond" panose="02020404030301010803" pitchFamily="18" charset="0"/>
              </a:rPr>
              <a:t>Past research shows that watching violent television leads to increases in aggressive behavior.  It is also possible that other forms of media, such as video games, could also increase aggressive behavior. In fact, a comparison of the influence of violent cartoons and violent video games found both types of media produced similar levels of aggressive behavior (Silvern &amp; Williamson, 1987). Within video games, the amount of violence appears to matter. Two previous studies comparing the influence of playing violent versus non-violent video games found that playing violent video games resulted in more aggressive behavior (Anderson, &amp; Dill, 2000; Bartholow &amp; Anderson, 2002). Taken together, these results suggest that violent content, regardless of the type of media it is presented in, may be the key determinant of aggressive behavior.</a:t>
            </a:r>
            <a:endParaRPr lang="en-US" altLang="en-US">
              <a:latin typeface="Candara" panose="020E0502030303020204" pitchFamily="34" charset="0"/>
            </a:endParaRPr>
          </a:p>
        </p:txBody>
      </p:sp>
      <p:sp>
        <p:nvSpPr>
          <p:cNvPr id="5" name="Line 8">
            <a:extLst>
              <a:ext uri="{FF2B5EF4-FFF2-40B4-BE49-F238E27FC236}">
                <a16:creationId xmlns:a16="http://schemas.microsoft.com/office/drawing/2014/main" id="{9DE5DACB-49DE-4E50-A5D8-35DEDE8AC57A}"/>
              </a:ext>
            </a:extLst>
          </p:cNvPr>
          <p:cNvSpPr>
            <a:spLocks noChangeShapeType="1"/>
          </p:cNvSpPr>
          <p:nvPr/>
        </p:nvSpPr>
        <p:spPr bwMode="auto">
          <a:xfrm flipV="1">
            <a:off x="4572000" y="4941888"/>
            <a:ext cx="0" cy="977900"/>
          </a:xfrm>
          <a:prstGeom prst="line">
            <a:avLst/>
          </a:prstGeom>
          <a:noFill/>
          <a:ln w="38100">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 name="Text Box 11">
            <a:extLst>
              <a:ext uri="{FF2B5EF4-FFF2-40B4-BE49-F238E27FC236}">
                <a16:creationId xmlns:a16="http://schemas.microsoft.com/office/drawing/2014/main" id="{306789E2-E2AC-4FF8-B160-952AB41BFC65}"/>
              </a:ext>
            </a:extLst>
          </p:cNvPr>
          <p:cNvSpPr txBox="1">
            <a:spLocks noChangeArrowheads="1"/>
          </p:cNvSpPr>
          <p:nvPr/>
        </p:nvSpPr>
        <p:spPr bwMode="auto">
          <a:xfrm>
            <a:off x="1447800" y="5943600"/>
            <a:ext cx="6172200" cy="400050"/>
          </a:xfrm>
          <a:prstGeom prst="rect">
            <a:avLst/>
          </a:prstGeom>
          <a:noFill/>
          <a:ln w="254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pPr>
            <a:r>
              <a:rPr lang="en-US" altLang="en-US" sz="2000" b="1">
                <a:latin typeface="Candara" panose="020E0502030303020204" pitchFamily="34" charset="0"/>
              </a:rPr>
              <a:t>Implication/Summary (concluding sentence)</a:t>
            </a:r>
          </a:p>
        </p:txBody>
      </p:sp>
      <p:sp>
        <p:nvSpPr>
          <p:cNvPr id="8" name="Line 13">
            <a:extLst>
              <a:ext uri="{FF2B5EF4-FFF2-40B4-BE49-F238E27FC236}">
                <a16:creationId xmlns:a16="http://schemas.microsoft.com/office/drawing/2014/main" id="{EA116F49-5047-4E39-80A3-8C5AC3A7DD34}"/>
              </a:ext>
            </a:extLst>
          </p:cNvPr>
          <p:cNvSpPr>
            <a:spLocks noChangeShapeType="1"/>
          </p:cNvSpPr>
          <p:nvPr/>
        </p:nvSpPr>
        <p:spPr bwMode="auto">
          <a:xfrm>
            <a:off x="8208963" y="4495800"/>
            <a:ext cx="914400" cy="0"/>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Line 13">
            <a:extLst>
              <a:ext uri="{FF2B5EF4-FFF2-40B4-BE49-F238E27FC236}">
                <a16:creationId xmlns:a16="http://schemas.microsoft.com/office/drawing/2014/main" id="{0244F8DD-205C-40F5-A41F-D338BA7386CF}"/>
              </a:ext>
            </a:extLst>
          </p:cNvPr>
          <p:cNvSpPr>
            <a:spLocks noChangeShapeType="1"/>
          </p:cNvSpPr>
          <p:nvPr/>
        </p:nvSpPr>
        <p:spPr bwMode="auto">
          <a:xfrm>
            <a:off x="19050" y="4800600"/>
            <a:ext cx="9144000" cy="0"/>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Line 13">
            <a:extLst>
              <a:ext uri="{FF2B5EF4-FFF2-40B4-BE49-F238E27FC236}">
                <a16:creationId xmlns:a16="http://schemas.microsoft.com/office/drawing/2014/main" id="{0D0EA47D-ACA8-4E11-BAFA-0917ACF6CF55}"/>
              </a:ext>
            </a:extLst>
          </p:cNvPr>
          <p:cNvSpPr>
            <a:spLocks noChangeShapeType="1"/>
          </p:cNvSpPr>
          <p:nvPr/>
        </p:nvSpPr>
        <p:spPr bwMode="auto">
          <a:xfrm>
            <a:off x="0" y="5181600"/>
            <a:ext cx="6477000" cy="0"/>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edge">
                                      <p:cBhvr>
                                        <p:cTn id="7" dur="500"/>
                                        <p:tgtEl>
                                          <p:spTgt spid="6"/>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1000"/>
                                        <p:tgtEl>
                                          <p:spTgt spid="5"/>
                                        </p:tgtEl>
                                      </p:cBhvr>
                                    </p:animEffect>
                                  </p:childTnLst>
                                </p:cTn>
                              </p:par>
                            </p:childTnLst>
                          </p:cTn>
                        </p:par>
                        <p:par>
                          <p:cTn id="12" fill="hold" nodeType="afterGroup">
                            <p:stCondLst>
                              <p:cond delay="15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nodeType="afterGroup">
                            <p:stCondLst>
                              <p:cond delay="200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nodeType="afterGroup">
                            <p:stCondLst>
                              <p:cond delay="25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9633" name="Rectangle 2">
            <a:extLst>
              <a:ext uri="{FF2B5EF4-FFF2-40B4-BE49-F238E27FC236}">
                <a16:creationId xmlns:a16="http://schemas.microsoft.com/office/drawing/2014/main" id="{6B794CDF-E800-4DD6-BE76-F082653D9F62}"/>
              </a:ext>
            </a:extLst>
          </p:cNvPr>
          <p:cNvSpPr>
            <a:spLocks noGrp="1" noChangeArrowheads="1"/>
          </p:cNvSpPr>
          <p:nvPr>
            <p:ph type="title"/>
          </p:nvPr>
        </p:nvSpPr>
        <p:spPr/>
        <p:txBody>
          <a:bodyPr/>
          <a:lstStyle/>
          <a:p>
            <a:pPr eaLnBrk="1" hangingPunct="1"/>
            <a:r>
              <a:rPr lang="en-US" altLang="en-US">
                <a:latin typeface="Candara" panose="020E0502030303020204" pitchFamily="34" charset="0"/>
              </a:rPr>
              <a:t>I. Lead-In Paragraph</a:t>
            </a:r>
          </a:p>
        </p:txBody>
      </p:sp>
      <p:sp>
        <p:nvSpPr>
          <p:cNvPr id="91139" name="Rectangle 3">
            <a:extLst>
              <a:ext uri="{FF2B5EF4-FFF2-40B4-BE49-F238E27FC236}">
                <a16:creationId xmlns:a16="http://schemas.microsoft.com/office/drawing/2014/main" id="{C1CA3A43-6796-4E33-A712-5B5652EA0FAB}"/>
              </a:ext>
            </a:extLst>
          </p:cNvPr>
          <p:cNvSpPr>
            <a:spLocks noGrp="1" noChangeArrowheads="1"/>
          </p:cNvSpPr>
          <p:nvPr>
            <p:ph idx="1"/>
          </p:nvPr>
        </p:nvSpPr>
        <p:spPr/>
        <p:txBody>
          <a:bodyPr>
            <a:normAutofit lnSpcReduction="10000"/>
          </a:bodyPr>
          <a:lstStyle/>
          <a:p>
            <a:pPr marL="762000" indent="-762000" eaLnBrk="1" hangingPunct="1">
              <a:buSzTx/>
              <a:buFont typeface="Wingdings" panose="05000000000000000000" pitchFamily="2" charset="2"/>
              <a:buAutoNum type="alphaUcPeriod"/>
            </a:pPr>
            <a:r>
              <a:rPr lang="en-US" altLang="en-US" sz="3400">
                <a:latin typeface="Candara" panose="020E0502030303020204" pitchFamily="34" charset="0"/>
              </a:rPr>
              <a:t>Title</a:t>
            </a:r>
          </a:p>
          <a:p>
            <a:pPr marL="1004888" lvl="1" indent="-660400" algn="ctr" eaLnBrk="1" hangingPunct="1">
              <a:buSzTx/>
              <a:buFont typeface="Wingdings" panose="05000000000000000000" pitchFamily="2" charset="2"/>
              <a:buNone/>
            </a:pPr>
            <a:r>
              <a:rPr lang="en-US" altLang="en-US">
                <a:latin typeface="Garamond" panose="02020404030301010803" pitchFamily="18" charset="0"/>
              </a:rPr>
              <a:t>Accuracy of Estimation Using Internal Anchoring Heuristics </a:t>
            </a:r>
          </a:p>
          <a:p>
            <a:pPr marL="762000" indent="-762000" eaLnBrk="1" hangingPunct="1">
              <a:buSzTx/>
              <a:buFont typeface="Wingdings" panose="05000000000000000000" pitchFamily="2" charset="2"/>
              <a:buAutoNum type="alphaUcPeriod"/>
            </a:pPr>
            <a:r>
              <a:rPr lang="en-US" altLang="en-US" sz="3400">
                <a:latin typeface="Candara" panose="020E0502030303020204" pitchFamily="34" charset="0"/>
              </a:rPr>
              <a:t>Attention Grabber</a:t>
            </a:r>
          </a:p>
          <a:p>
            <a:pPr marL="762000" indent="-762000" eaLnBrk="1" hangingPunct="1">
              <a:buFont typeface="Wingdings" panose="05000000000000000000" pitchFamily="2" charset="2"/>
              <a:buNone/>
            </a:pPr>
            <a:r>
              <a:rPr lang="en-US" altLang="en-US" sz="2000">
                <a:latin typeface="Candara" panose="020E0502030303020204" pitchFamily="34" charset="0"/>
              </a:rPr>
              <a:t>	</a:t>
            </a:r>
            <a:r>
              <a:rPr lang="en-US" altLang="en-US" sz="2400">
                <a:latin typeface="Garamond" panose="02020404030301010803" pitchFamily="18" charset="0"/>
              </a:rPr>
              <a:t>	 If you were asked to estimate the number of jellybeans in a jar, would you make a random guess or would you base your estimate on available information?  In fact, people use a variety of resources when the answer is not immediately obvious.</a:t>
            </a:r>
            <a:r>
              <a:rPr lang="en-US" altLang="en-US" sz="2800">
                <a:latin typeface="Garamond" panose="02020404030301010803" pitchFamily="18" charset="0"/>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0"/>
                                          </p:stCondLst>
                                        </p:cTn>
                                        <p:tgtEl>
                                          <p:spTgt spid="911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113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113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911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9633" name="Rectangle 2">
            <a:extLst>
              <a:ext uri="{FF2B5EF4-FFF2-40B4-BE49-F238E27FC236}">
                <a16:creationId xmlns:a16="http://schemas.microsoft.com/office/drawing/2014/main" id="{6B794CDF-E800-4DD6-BE76-F082653D9F62}"/>
              </a:ext>
            </a:extLst>
          </p:cNvPr>
          <p:cNvSpPr>
            <a:spLocks noGrp="1" noChangeArrowheads="1"/>
          </p:cNvSpPr>
          <p:nvPr>
            <p:ph type="title"/>
          </p:nvPr>
        </p:nvSpPr>
        <p:spPr/>
        <p:txBody>
          <a:bodyPr/>
          <a:lstStyle/>
          <a:p>
            <a:pPr eaLnBrk="1" hangingPunct="1"/>
            <a:r>
              <a:rPr lang="en-US" altLang="en-US">
                <a:latin typeface="Candara" panose="020E0502030303020204" pitchFamily="34" charset="0"/>
              </a:rPr>
              <a:t>I. Lead-In Paragraph</a:t>
            </a:r>
          </a:p>
        </p:txBody>
      </p:sp>
      <p:sp>
        <p:nvSpPr>
          <p:cNvPr id="91139" name="Rectangle 3">
            <a:extLst>
              <a:ext uri="{FF2B5EF4-FFF2-40B4-BE49-F238E27FC236}">
                <a16:creationId xmlns:a16="http://schemas.microsoft.com/office/drawing/2014/main" id="{C1CA3A43-6796-4E33-A712-5B5652EA0FAB}"/>
              </a:ext>
            </a:extLst>
          </p:cNvPr>
          <p:cNvSpPr>
            <a:spLocks noGrp="1" noChangeArrowheads="1"/>
          </p:cNvSpPr>
          <p:nvPr>
            <p:ph idx="1"/>
          </p:nvPr>
        </p:nvSpPr>
        <p:spPr/>
        <p:txBody>
          <a:bodyPr>
            <a:normAutofit lnSpcReduction="10000"/>
          </a:bodyPr>
          <a:lstStyle/>
          <a:p>
            <a:pPr marL="0" indent="0" eaLnBrk="1" hangingPunct="1">
              <a:buSzTx/>
              <a:buNone/>
            </a:pPr>
            <a:r>
              <a:rPr lang="en-US" altLang="en-US" sz="3400" dirty="0">
                <a:latin typeface="Candara" panose="020E0502030303020204" pitchFamily="34" charset="0"/>
              </a:rPr>
              <a:t>Title</a:t>
            </a:r>
          </a:p>
          <a:p>
            <a:pPr marL="1004888" lvl="1" indent="-660400" algn="ctr" eaLnBrk="1" hangingPunct="1">
              <a:buSzTx/>
              <a:buFont typeface="Wingdings" panose="05000000000000000000" pitchFamily="2" charset="2"/>
              <a:buNone/>
            </a:pPr>
            <a:r>
              <a:rPr lang="en-US" altLang="en-US" dirty="0">
                <a:latin typeface="Garamond" panose="02020404030301010803" pitchFamily="18" charset="0"/>
              </a:rPr>
              <a:t>Accuracy of Estimation Using Internal Anchoring Heuristics </a:t>
            </a:r>
          </a:p>
          <a:p>
            <a:pPr marL="762000" indent="-762000" eaLnBrk="1" hangingPunct="1">
              <a:buSzTx/>
              <a:buFont typeface="Wingdings" panose="05000000000000000000" pitchFamily="2" charset="2"/>
              <a:buAutoNum type="alphaUcPeriod"/>
            </a:pPr>
            <a:r>
              <a:rPr lang="en-US" altLang="en-US" sz="3400" dirty="0">
                <a:latin typeface="Candara" panose="020E0502030303020204" pitchFamily="34" charset="0"/>
              </a:rPr>
              <a:t>Attention Grabber</a:t>
            </a:r>
          </a:p>
          <a:p>
            <a:pPr marL="762000" indent="-762000" eaLnBrk="1" hangingPunct="1">
              <a:buFont typeface="Wingdings" panose="05000000000000000000" pitchFamily="2" charset="2"/>
              <a:buNone/>
            </a:pPr>
            <a:r>
              <a:rPr lang="en-US" altLang="en-US" sz="2000" dirty="0">
                <a:latin typeface="Candara" panose="020E0502030303020204" pitchFamily="34" charset="0"/>
              </a:rPr>
              <a:t>	</a:t>
            </a:r>
            <a:r>
              <a:rPr lang="en-US" altLang="en-US" sz="2400" dirty="0">
                <a:latin typeface="Garamond" panose="02020404030301010803" pitchFamily="18" charset="0"/>
              </a:rPr>
              <a:t>	 If you were asked to estimate the number of jellybeans in a jar, would you make a random guess or would you base your estimate on available information?  In fact, people use a variety of resources when the answer is not immediately obvious.</a:t>
            </a:r>
            <a:r>
              <a:rPr lang="en-US" altLang="en-US" sz="2800" dirty="0">
                <a:latin typeface="Garamond" panose="02020404030301010803" pitchFamily="18" charset="0"/>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0"/>
                                          </p:stCondLst>
                                        </p:cTn>
                                        <p:tgtEl>
                                          <p:spTgt spid="911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113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113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911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0657" name="Rectangle 2">
            <a:extLst>
              <a:ext uri="{FF2B5EF4-FFF2-40B4-BE49-F238E27FC236}">
                <a16:creationId xmlns:a16="http://schemas.microsoft.com/office/drawing/2014/main" id="{45EF362A-E599-4C88-94C7-9AB911BCAAA3}"/>
              </a:ext>
            </a:extLst>
          </p:cNvPr>
          <p:cNvSpPr>
            <a:spLocks noGrp="1" noChangeArrowheads="1"/>
          </p:cNvSpPr>
          <p:nvPr>
            <p:ph type="title"/>
          </p:nvPr>
        </p:nvSpPr>
        <p:spPr/>
        <p:txBody>
          <a:bodyPr/>
          <a:lstStyle/>
          <a:p>
            <a:pPr eaLnBrk="1" hangingPunct="1"/>
            <a:r>
              <a:rPr lang="en-US" altLang="en-US">
                <a:latin typeface="Candara" panose="020E0502030303020204" pitchFamily="34" charset="0"/>
              </a:rPr>
              <a:t>I. Lead-In Paragraph</a:t>
            </a:r>
          </a:p>
        </p:txBody>
      </p:sp>
      <p:sp>
        <p:nvSpPr>
          <p:cNvPr id="92163" name="Rectangle 3">
            <a:extLst>
              <a:ext uri="{FF2B5EF4-FFF2-40B4-BE49-F238E27FC236}">
                <a16:creationId xmlns:a16="http://schemas.microsoft.com/office/drawing/2014/main" id="{6BEA594A-DAC8-47CF-9B6A-40AC3367C3A2}"/>
              </a:ext>
            </a:extLst>
          </p:cNvPr>
          <p:cNvSpPr>
            <a:spLocks noGrp="1" noChangeArrowheads="1"/>
          </p:cNvSpPr>
          <p:nvPr>
            <p:ph idx="1"/>
          </p:nvPr>
        </p:nvSpPr>
        <p:spPr>
          <a:xfrm>
            <a:off x="19050" y="1295400"/>
            <a:ext cx="8820150" cy="5334000"/>
          </a:xfrm>
        </p:spPr>
        <p:txBody>
          <a:bodyPr>
            <a:normAutofit/>
          </a:bodyPr>
          <a:lstStyle/>
          <a:p>
            <a:pPr marL="0" indent="0" eaLnBrk="1" hangingPunct="1">
              <a:buSzTx/>
              <a:buNone/>
            </a:pPr>
            <a:r>
              <a:rPr lang="en-US" altLang="en-US" dirty="0">
                <a:latin typeface="Candara" panose="020E0502030303020204" pitchFamily="34" charset="0"/>
              </a:rPr>
              <a:t> </a:t>
            </a:r>
          </a:p>
          <a:p>
            <a:pPr marL="762000" indent="-762000" eaLnBrk="1" hangingPunct="1">
              <a:buSzTx/>
              <a:buFont typeface="Wingdings" panose="05000000000000000000" pitchFamily="2" charset="2"/>
              <a:buNone/>
            </a:pPr>
            <a:r>
              <a:rPr lang="en-US" altLang="en-US" sz="2400" dirty="0">
                <a:latin typeface="Garamond" panose="02020404030301010803" pitchFamily="18" charset="0"/>
              </a:rPr>
              <a:t>	</a:t>
            </a:r>
            <a:endParaRPr lang="en-US" altLang="en-US" sz="2400" dirty="0">
              <a:solidFill>
                <a:schemeClr val="accent2"/>
              </a:solidFill>
              <a:latin typeface="Garamond" panose="02020404030301010803" pitchFamily="18" charset="0"/>
            </a:endParaRPr>
          </a:p>
          <a:p>
            <a:pPr marL="762000" indent="-762000" eaLnBrk="1" hangingPunct="1">
              <a:buSzTx/>
              <a:buFont typeface="Wingdings" panose="05000000000000000000" pitchFamily="2" charset="2"/>
              <a:buNone/>
            </a:pPr>
            <a:r>
              <a:rPr lang="en-US" altLang="en-US" sz="2400" dirty="0">
                <a:solidFill>
                  <a:schemeClr val="accent2"/>
                </a:solidFill>
                <a:latin typeface="Garamond" panose="02020404030301010803" pitchFamily="18" charset="0"/>
              </a:rPr>
              <a:t>	</a:t>
            </a:r>
            <a:r>
              <a:rPr lang="en-US" altLang="en-US" sz="2400" b="1" dirty="0">
                <a:solidFill>
                  <a:schemeClr val="tx1"/>
                </a:solidFill>
                <a:latin typeface="Garamond" panose="02020404030301010803" pitchFamily="18" charset="0"/>
              </a:rPr>
              <a:t>B. Justification</a:t>
            </a:r>
          </a:p>
          <a:p>
            <a:pPr marL="762000" indent="-762000" eaLnBrk="1" hangingPunct="1">
              <a:buSzTx/>
              <a:buFont typeface="Wingdings" panose="05000000000000000000" pitchFamily="2" charset="2"/>
              <a:buNone/>
            </a:pPr>
            <a:r>
              <a:rPr lang="en-US" altLang="en-US" sz="2400" dirty="0">
                <a:solidFill>
                  <a:schemeClr val="accent2"/>
                </a:solidFill>
                <a:latin typeface="Garamond" panose="02020404030301010803" pitchFamily="18" charset="0"/>
              </a:rPr>
              <a:t>	</a:t>
            </a:r>
            <a:r>
              <a:rPr lang="en-US" altLang="en-US" sz="2400" dirty="0">
                <a:solidFill>
                  <a:schemeClr val="tx1"/>
                </a:solidFill>
                <a:latin typeface="Garamond" panose="02020404030301010803" pitchFamily="18" charset="0"/>
              </a:rPr>
              <a:t>People make myriad decisions every day. Thus, it is valuable to discover whether a person’</a:t>
            </a:r>
            <a:r>
              <a:rPr lang="en-US" altLang="ja-JP" sz="2400" dirty="0">
                <a:solidFill>
                  <a:schemeClr val="tx1"/>
                </a:solidFill>
                <a:latin typeface="Garamond" panose="02020404030301010803" pitchFamily="18" charset="0"/>
              </a:rPr>
              <a:t>s available resources produce consistently accurate estimations, or if responses may be inaccurate guesses based on irrelevant information. </a:t>
            </a:r>
          </a:p>
          <a:p>
            <a:pPr marL="762000" indent="-762000" eaLnBrk="1" hangingPunct="1">
              <a:buSzTx/>
              <a:buFont typeface="Wingdings" panose="05000000000000000000" pitchFamily="2" charset="2"/>
              <a:buNone/>
            </a:pPr>
            <a:endParaRPr lang="en-US" altLang="ja-JP" sz="2400" dirty="0">
              <a:solidFill>
                <a:schemeClr val="tx1"/>
              </a:solidFill>
              <a:latin typeface="Garamond" panose="02020404030301010803" pitchFamily="18" charset="0"/>
            </a:endParaRPr>
          </a:p>
          <a:p>
            <a:pPr marL="762000" indent="-762000" eaLnBrk="1" hangingPunct="1">
              <a:buFont typeface="Wingdings" panose="05000000000000000000" pitchFamily="2" charset="2"/>
              <a:buNone/>
            </a:pPr>
            <a:endParaRPr lang="en-US" altLang="en-US" sz="2400" dirty="0">
              <a:latin typeface="Garamond" panose="02020404030301010803"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9216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216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216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216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304800"/>
            <a:ext cx="7696200" cy="990600"/>
          </a:xfrm>
        </p:spPr>
        <p:txBody>
          <a:bodyPr>
            <a:normAutofit fontScale="90000"/>
          </a:bodyPr>
          <a:lstStyle/>
          <a:p>
            <a:pPr eaLnBrk="1" hangingPunct="1"/>
            <a:br>
              <a:rPr lang="en-US" altLang="en-US" sz="2400" dirty="0"/>
            </a:br>
            <a:r>
              <a:rPr lang="en-US" altLang="en-US" sz="2400" dirty="0"/>
              <a:t>When WRITING A PAPER: Sections of the APA-Format Paper</a:t>
            </a:r>
          </a:p>
        </p:txBody>
      </p:sp>
      <p:sp>
        <p:nvSpPr>
          <p:cNvPr id="10243" name="Rectangle 3"/>
          <p:cNvSpPr>
            <a:spLocks noGrp="1" noChangeArrowheads="1"/>
          </p:cNvSpPr>
          <p:nvPr>
            <p:ph idx="1"/>
          </p:nvPr>
        </p:nvSpPr>
        <p:spPr>
          <a:xfrm>
            <a:off x="796119" y="1295400"/>
            <a:ext cx="7839075" cy="5562600"/>
          </a:xfrm>
        </p:spPr>
        <p:txBody>
          <a:bodyPr>
            <a:normAutofit/>
          </a:bodyPr>
          <a:lstStyle/>
          <a:p>
            <a:pPr marL="990600" lvl="1" indent="-533400" eaLnBrk="1" hangingPunct="1">
              <a:lnSpc>
                <a:spcPct val="80000"/>
              </a:lnSpc>
              <a:buFontTx/>
              <a:buNone/>
            </a:pPr>
            <a:endParaRPr lang="en-US" altLang="en-US" sz="1400" dirty="0"/>
          </a:p>
          <a:p>
            <a:pPr marL="609600" indent="-609600" eaLnBrk="1" hangingPunct="1">
              <a:lnSpc>
                <a:spcPct val="120000"/>
              </a:lnSpc>
              <a:spcBef>
                <a:spcPts val="0"/>
              </a:spcBef>
            </a:pPr>
            <a:r>
              <a:rPr lang="en-US" altLang="en-US" sz="1800" dirty="0"/>
              <a:t>See APA manual, 7</a:t>
            </a:r>
            <a:r>
              <a:rPr lang="en-US" altLang="en-US" sz="1800" baseline="30000" dirty="0"/>
              <a:t>th</a:t>
            </a:r>
            <a:r>
              <a:rPr lang="en-US" altLang="en-US" sz="1800" dirty="0"/>
              <a:t> </a:t>
            </a:r>
            <a:r>
              <a:rPr lang="en-US" altLang="en-US" sz="1800" dirty="0" err="1"/>
              <a:t>ed</a:t>
            </a:r>
            <a:r>
              <a:rPr lang="en-US" altLang="en-US" sz="1800" dirty="0"/>
              <a:t>, p. 43</a:t>
            </a:r>
          </a:p>
          <a:p>
            <a:pPr marL="609600" indent="-609600" eaLnBrk="1" hangingPunct="1">
              <a:lnSpc>
                <a:spcPct val="120000"/>
              </a:lnSpc>
              <a:spcBef>
                <a:spcPts val="0"/>
              </a:spcBef>
            </a:pPr>
            <a:r>
              <a:rPr lang="en-US" altLang="en-US" sz="1800" dirty="0"/>
              <a:t>…in order</a:t>
            </a:r>
          </a:p>
          <a:p>
            <a:pPr marL="990600" lvl="1" indent="-533400" eaLnBrk="1" hangingPunct="1">
              <a:lnSpc>
                <a:spcPct val="120000"/>
              </a:lnSpc>
              <a:spcBef>
                <a:spcPts val="0"/>
              </a:spcBef>
              <a:buFont typeface="Wingdings" panose="05000000000000000000" pitchFamily="2" charset="2"/>
              <a:buAutoNum type="arabicPeriod"/>
            </a:pPr>
            <a:r>
              <a:rPr lang="en-US" altLang="en-US" sz="2000" dirty="0">
                <a:solidFill>
                  <a:srgbClr val="000000"/>
                </a:solidFill>
              </a:rPr>
              <a:t>Title Page</a:t>
            </a:r>
          </a:p>
          <a:p>
            <a:pPr marL="990600" lvl="1" indent="-533400" eaLnBrk="1" hangingPunct="1">
              <a:lnSpc>
                <a:spcPct val="120000"/>
              </a:lnSpc>
              <a:spcBef>
                <a:spcPts val="0"/>
              </a:spcBef>
              <a:buFont typeface="Wingdings" panose="05000000000000000000" pitchFamily="2" charset="2"/>
              <a:buAutoNum type="arabicPeriod"/>
            </a:pPr>
            <a:r>
              <a:rPr lang="en-US" altLang="en-US" sz="2000" dirty="0">
                <a:solidFill>
                  <a:srgbClr val="000000"/>
                </a:solidFill>
              </a:rPr>
              <a:t>Abstract</a:t>
            </a:r>
          </a:p>
          <a:p>
            <a:pPr marL="990600" lvl="1" indent="-533400" eaLnBrk="1" hangingPunct="1">
              <a:lnSpc>
                <a:spcPct val="120000"/>
              </a:lnSpc>
              <a:spcBef>
                <a:spcPts val="0"/>
              </a:spcBef>
              <a:buFont typeface="Wingdings" panose="05000000000000000000" pitchFamily="2" charset="2"/>
              <a:buAutoNum type="arabicPeriod"/>
            </a:pPr>
            <a:r>
              <a:rPr lang="en-US" altLang="en-US" sz="2000" dirty="0">
                <a:solidFill>
                  <a:srgbClr val="000000"/>
                </a:solidFill>
              </a:rPr>
              <a:t>Text / Body of Manuscript</a:t>
            </a:r>
          </a:p>
          <a:p>
            <a:pPr marL="1333500" lvl="2" indent="-533400">
              <a:lnSpc>
                <a:spcPct val="120000"/>
              </a:lnSpc>
              <a:spcBef>
                <a:spcPts val="0"/>
              </a:spcBef>
              <a:buFont typeface="+mj-lt"/>
              <a:buAutoNum type="alphaLcParenR"/>
            </a:pPr>
            <a:r>
              <a:rPr lang="en-US" altLang="en-US" sz="1700" dirty="0">
                <a:solidFill>
                  <a:srgbClr val="000000"/>
                </a:solidFill>
              </a:rPr>
              <a:t>Introduction</a:t>
            </a:r>
          </a:p>
          <a:p>
            <a:pPr marL="1333500" lvl="2" indent="-533400">
              <a:lnSpc>
                <a:spcPct val="120000"/>
              </a:lnSpc>
              <a:spcBef>
                <a:spcPts val="0"/>
              </a:spcBef>
              <a:buFont typeface="+mj-lt"/>
              <a:buAutoNum type="alphaLcParenR"/>
            </a:pPr>
            <a:r>
              <a:rPr lang="en-US" altLang="en-US" sz="1700" dirty="0">
                <a:solidFill>
                  <a:srgbClr val="000000"/>
                </a:solidFill>
              </a:rPr>
              <a:t>Method Section</a:t>
            </a:r>
          </a:p>
          <a:p>
            <a:pPr marL="1333500" lvl="2" indent="-533400">
              <a:lnSpc>
                <a:spcPct val="120000"/>
              </a:lnSpc>
              <a:spcBef>
                <a:spcPts val="0"/>
              </a:spcBef>
              <a:buFont typeface="+mj-lt"/>
              <a:buAutoNum type="alphaLcParenR"/>
            </a:pPr>
            <a:r>
              <a:rPr lang="en-US" altLang="en-US" sz="1700" dirty="0">
                <a:solidFill>
                  <a:srgbClr val="000000"/>
                </a:solidFill>
              </a:rPr>
              <a:t>Results Section</a:t>
            </a:r>
          </a:p>
          <a:p>
            <a:pPr marL="1333500" lvl="2" indent="-533400">
              <a:lnSpc>
                <a:spcPct val="120000"/>
              </a:lnSpc>
              <a:spcBef>
                <a:spcPts val="0"/>
              </a:spcBef>
              <a:buFont typeface="+mj-lt"/>
              <a:buAutoNum type="alphaLcParenR"/>
            </a:pPr>
            <a:r>
              <a:rPr lang="en-US" altLang="en-US" sz="1700" dirty="0">
                <a:solidFill>
                  <a:srgbClr val="000000"/>
                </a:solidFill>
              </a:rPr>
              <a:t>Discussion Section</a:t>
            </a:r>
          </a:p>
          <a:p>
            <a:pPr marL="990600" lvl="1" indent="-533400" eaLnBrk="1" hangingPunct="1">
              <a:lnSpc>
                <a:spcPct val="120000"/>
              </a:lnSpc>
              <a:spcBef>
                <a:spcPts val="0"/>
              </a:spcBef>
              <a:buFont typeface="Wingdings" panose="05000000000000000000" pitchFamily="2" charset="2"/>
              <a:buAutoNum type="arabicPeriod"/>
            </a:pPr>
            <a:r>
              <a:rPr lang="en-US" altLang="en-US" sz="2000" dirty="0">
                <a:solidFill>
                  <a:srgbClr val="000000"/>
                </a:solidFill>
              </a:rPr>
              <a:t>References</a:t>
            </a:r>
          </a:p>
          <a:p>
            <a:pPr marL="990600" lvl="1" indent="-533400" eaLnBrk="1" hangingPunct="1">
              <a:lnSpc>
                <a:spcPct val="120000"/>
              </a:lnSpc>
              <a:spcBef>
                <a:spcPts val="0"/>
              </a:spcBef>
              <a:buFont typeface="Wingdings" panose="05000000000000000000" pitchFamily="2" charset="2"/>
              <a:buAutoNum type="arabicPeriod"/>
            </a:pPr>
            <a:r>
              <a:rPr lang="en-US" altLang="en-US" sz="2000" dirty="0">
                <a:solidFill>
                  <a:srgbClr val="000000"/>
                </a:solidFill>
              </a:rPr>
              <a:t>Footnotes (if any)</a:t>
            </a:r>
          </a:p>
          <a:p>
            <a:pPr marL="990600" lvl="1" indent="-533400" eaLnBrk="1" hangingPunct="1">
              <a:lnSpc>
                <a:spcPct val="120000"/>
              </a:lnSpc>
              <a:spcBef>
                <a:spcPts val="0"/>
              </a:spcBef>
              <a:buFont typeface="Wingdings" panose="05000000000000000000" pitchFamily="2" charset="2"/>
              <a:buAutoNum type="arabicPeriod"/>
            </a:pPr>
            <a:r>
              <a:rPr lang="en-US" altLang="en-US" sz="2000" dirty="0">
                <a:solidFill>
                  <a:srgbClr val="000000"/>
                </a:solidFill>
              </a:rPr>
              <a:t>Author note (if any)</a:t>
            </a:r>
          </a:p>
          <a:p>
            <a:pPr marL="990600" lvl="1" indent="-533400" eaLnBrk="1" hangingPunct="1">
              <a:lnSpc>
                <a:spcPct val="120000"/>
              </a:lnSpc>
              <a:spcBef>
                <a:spcPts val="0"/>
              </a:spcBef>
              <a:buFont typeface="Wingdings" panose="05000000000000000000" pitchFamily="2" charset="2"/>
              <a:buAutoNum type="arabicPeriod"/>
            </a:pPr>
            <a:r>
              <a:rPr lang="en-US" altLang="en-US" sz="2000" dirty="0">
                <a:solidFill>
                  <a:srgbClr val="000000"/>
                </a:solidFill>
              </a:rPr>
              <a:t>Tables (if any) </a:t>
            </a:r>
          </a:p>
          <a:p>
            <a:pPr marL="990600" lvl="1" indent="-533400" eaLnBrk="1" hangingPunct="1">
              <a:lnSpc>
                <a:spcPct val="120000"/>
              </a:lnSpc>
              <a:spcBef>
                <a:spcPts val="0"/>
              </a:spcBef>
              <a:buFont typeface="Wingdings" panose="05000000000000000000" pitchFamily="2" charset="2"/>
              <a:buAutoNum type="arabicPeriod"/>
            </a:pPr>
            <a:r>
              <a:rPr lang="en-US" altLang="en-US" sz="2000" dirty="0">
                <a:solidFill>
                  <a:srgbClr val="000000"/>
                </a:solidFill>
              </a:rPr>
              <a:t>Figures (if any)</a:t>
            </a:r>
          </a:p>
          <a:p>
            <a:pPr marL="990600" lvl="1" indent="-533400">
              <a:lnSpc>
                <a:spcPct val="120000"/>
              </a:lnSpc>
              <a:spcBef>
                <a:spcPts val="0"/>
              </a:spcBef>
              <a:buFont typeface="Wingdings" panose="05000000000000000000" pitchFamily="2" charset="2"/>
              <a:buAutoNum type="arabicPeriod"/>
            </a:pPr>
            <a:r>
              <a:rPr lang="en-US" altLang="en-US" sz="2000" dirty="0">
                <a:solidFill>
                  <a:srgbClr val="000000"/>
                </a:solidFill>
              </a:rPr>
              <a:t>Appendices (if any)</a:t>
            </a:r>
          </a:p>
        </p:txBody>
      </p:sp>
    </p:spTree>
  </p:cSld>
  <p:clrMapOvr>
    <a:masterClrMapping/>
  </p:clrMapOvr>
  <p:transition spd="med">
    <p:random/>
  </p:transition>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681" name="Title 1">
            <a:extLst>
              <a:ext uri="{FF2B5EF4-FFF2-40B4-BE49-F238E27FC236}">
                <a16:creationId xmlns:a16="http://schemas.microsoft.com/office/drawing/2014/main" id="{C1C2FB3B-0768-4F24-8CD5-9C37E0974275}"/>
              </a:ext>
            </a:extLst>
          </p:cNvPr>
          <p:cNvSpPr>
            <a:spLocks noGrp="1"/>
          </p:cNvSpPr>
          <p:nvPr>
            <p:ph type="title"/>
          </p:nvPr>
        </p:nvSpPr>
        <p:spPr/>
        <p:txBody>
          <a:bodyPr/>
          <a:lstStyle/>
          <a:p>
            <a:endParaRPr lang="en-US" altLang="en-US"/>
          </a:p>
        </p:txBody>
      </p:sp>
      <p:sp>
        <p:nvSpPr>
          <p:cNvPr id="3" name="Content Placeholder 2">
            <a:extLst>
              <a:ext uri="{FF2B5EF4-FFF2-40B4-BE49-F238E27FC236}">
                <a16:creationId xmlns:a16="http://schemas.microsoft.com/office/drawing/2014/main" id="{933691A8-E46E-4C07-AEFE-9B66C91066CF}"/>
              </a:ext>
            </a:extLst>
          </p:cNvPr>
          <p:cNvSpPr>
            <a:spLocks noGrp="1"/>
          </p:cNvSpPr>
          <p:nvPr>
            <p:ph idx="1"/>
          </p:nvPr>
        </p:nvSpPr>
        <p:spPr>
          <a:xfrm>
            <a:off x="457200" y="2362200"/>
            <a:ext cx="7610476" cy="4038600"/>
          </a:xfrm>
        </p:spPr>
        <p:txBody>
          <a:bodyPr>
            <a:normAutofit fontScale="85000" lnSpcReduction="20000"/>
          </a:bodyPr>
          <a:lstStyle/>
          <a:p>
            <a:pPr marL="762000" indent="-762000" eaLnBrk="1" hangingPunct="1">
              <a:buFont typeface="Wingdings" panose="05000000000000000000" pitchFamily="2" charset="2"/>
              <a:buAutoNum type="alphaUcPeriod" startAt="3"/>
            </a:pPr>
            <a:r>
              <a:rPr lang="en-US" altLang="en-US" sz="2800" b="1" dirty="0">
                <a:latin typeface="Garamond" panose="02020404030301010803" pitchFamily="18" charset="0"/>
              </a:rPr>
              <a:t>Overall Point/Purpose </a:t>
            </a:r>
          </a:p>
          <a:p>
            <a:pPr marL="0" indent="0" eaLnBrk="1" hangingPunct="1">
              <a:buNone/>
            </a:pPr>
            <a:r>
              <a:rPr lang="en-US" altLang="en-US" sz="2800" dirty="0">
                <a:latin typeface="Garamond" panose="02020404030301010803" pitchFamily="18" charset="0"/>
              </a:rPr>
              <a:t>Our research was designed to advance previous work on the theory of anchoring and adjustment by replicating a previous study (Smith, 1999) to determine the consistency of the effect. More specifically, we sought to identify the anchors people use, how irrelevant information influences the use of anchors and adjustments, and the accuracy of responses generated from the anchors.</a:t>
            </a:r>
            <a:r>
              <a:rPr lang="en-US" altLang="en-US" dirty="0">
                <a:latin typeface="Candara" panose="020E0502030303020204" pitchFamily="34" charset="0"/>
              </a:rPr>
              <a:t> </a:t>
            </a:r>
          </a:p>
          <a:p>
            <a:pPr marL="762000" indent="-762000" eaLnBrk="1" hangingPunct="1">
              <a:buFont typeface="Wingdings" panose="05000000000000000000" pitchFamily="2" charset="2"/>
              <a:buNone/>
            </a:pPr>
            <a:endParaRPr lang="en-US" altLang="en-US" dirty="0">
              <a:latin typeface="Candara" panose="020E0502030303020204" pitchFamily="34" charset="0"/>
            </a:endParaRPr>
          </a:p>
          <a:p>
            <a:pPr marL="762000" indent="-762000" eaLnBrk="1" hangingPunct="1">
              <a:buFont typeface="Wingdings" panose="05000000000000000000" pitchFamily="2" charset="2"/>
              <a:buNone/>
            </a:pPr>
            <a:r>
              <a:rPr lang="en-US" altLang="en-US" dirty="0">
                <a:latin typeface="Candara" panose="020E0502030303020204" pitchFamily="34" charset="0"/>
              </a:rPr>
              <a:t>NOTE: The “purpose” of the study is not always in the first paragraphs, but it’s typically in the first one or two. Don</a:t>
            </a:r>
            <a:r>
              <a:rPr lang="mr-IN" altLang="en-US" dirty="0">
                <a:latin typeface="Candara" panose="020E0502030303020204" pitchFamily="34" charset="0"/>
              </a:rPr>
              <a:t>’</a:t>
            </a:r>
            <a:r>
              <a:rPr lang="en-US" altLang="ja-JP" dirty="0">
                <a:latin typeface="Candara" panose="020E0502030303020204" pitchFamily="34" charset="0"/>
              </a:rPr>
              <a:t>t force it until it makes sense to the reader.</a:t>
            </a:r>
          </a:p>
          <a:p>
            <a:pPr marL="762000" indent="-762000"/>
            <a:endParaRPr lang="en-US" alt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4753" name="Content Placeholder 2">
            <a:extLst>
              <a:ext uri="{FF2B5EF4-FFF2-40B4-BE49-F238E27FC236}">
                <a16:creationId xmlns:a16="http://schemas.microsoft.com/office/drawing/2014/main" id="{39DABE06-5824-4EED-96E4-25B9EEFC827A}"/>
              </a:ext>
            </a:extLst>
          </p:cNvPr>
          <p:cNvSpPr>
            <a:spLocks noGrp="1"/>
          </p:cNvSpPr>
          <p:nvPr>
            <p:ph idx="1"/>
          </p:nvPr>
        </p:nvSpPr>
        <p:spPr>
          <a:xfrm>
            <a:off x="304800" y="914400"/>
            <a:ext cx="8458200" cy="5715000"/>
          </a:xfrm>
        </p:spPr>
        <p:txBody>
          <a:bodyPr>
            <a:normAutofit/>
          </a:bodyPr>
          <a:lstStyle/>
          <a:p>
            <a:pPr marL="0" indent="0">
              <a:buFont typeface="Wingdings" panose="05000000000000000000" pitchFamily="2" charset="2"/>
              <a:buNone/>
            </a:pPr>
            <a:r>
              <a:rPr lang="en-US" altLang="en-US" sz="2000" dirty="0"/>
              <a:t>Lead in Paragraph</a:t>
            </a:r>
          </a:p>
          <a:p>
            <a:pPr marL="0" indent="0" algn="ctr">
              <a:buFont typeface="Wingdings" panose="05000000000000000000" pitchFamily="2" charset="2"/>
              <a:buNone/>
            </a:pPr>
            <a:r>
              <a:rPr lang="en-US" altLang="en-US" b="1" dirty="0"/>
              <a:t>Atheist and Christians can be Differentiated from their Faces</a:t>
            </a:r>
            <a:endParaRPr lang="en-US" altLang="en-US" dirty="0"/>
          </a:p>
          <a:p>
            <a:pPr marL="0" indent="0">
              <a:buFont typeface="Wingdings" panose="05000000000000000000" pitchFamily="2" charset="2"/>
              <a:buNone/>
            </a:pPr>
            <a:r>
              <a:rPr lang="en-US" altLang="en-US" dirty="0"/>
              <a:t>	Atheists are among the most widely marginalized people on the planet.  They are often viewed more harshly than other groups (Pew Research Center, 2019) and are subject to global and widespread antipathy (Gervais, 2013; Gervais et al., 2017; Harper, 2007; Simpson &amp; Rios, 2016).  After decades of research, we have learned much about </a:t>
            </a:r>
            <a:r>
              <a:rPr lang="en-US" altLang="en-US" i="1" dirty="0"/>
              <a:t>perceptions of</a:t>
            </a:r>
            <a:r>
              <a:rPr lang="en-US" altLang="en-US" dirty="0"/>
              <a:t> atheists, yet we understand little about the </a:t>
            </a:r>
            <a:r>
              <a:rPr lang="en-US" altLang="en-US" i="1" dirty="0"/>
              <a:t>perceptibility</a:t>
            </a:r>
            <a:r>
              <a:rPr lang="en-US" altLang="en-US" dirty="0"/>
              <a:t> of atheists. Others have argued that the antipathy toward atheists is rather puzzling, in part, because atheists are not a particularly cohesive or visible social group. Although it is true one’s religious beliefs are concealable, we argue herein that atheism may not be as perceptually opaque as it appears. We offer novel evidence across several experiments that atheists can be distinguished from Christians upon a mere glimpse of a face and facial features.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ABFFF-CB2F-4023-90F0-6E0778DAA6DC}"/>
              </a:ext>
            </a:extLst>
          </p:cNvPr>
          <p:cNvSpPr>
            <a:spLocks noGrp="1"/>
          </p:cNvSpPr>
          <p:nvPr>
            <p:ph type="title"/>
          </p:nvPr>
        </p:nvSpPr>
        <p:spPr/>
        <p:txBody>
          <a:bodyPr>
            <a:normAutofit fontScale="90000"/>
          </a:bodyPr>
          <a:lstStyle/>
          <a:p>
            <a:r>
              <a:rPr lang="en-US" dirty="0"/>
              <a:t>Now here is where you review the relevant past research</a:t>
            </a:r>
          </a:p>
        </p:txBody>
      </p:sp>
      <p:sp>
        <p:nvSpPr>
          <p:cNvPr id="3" name="Content Placeholder 2">
            <a:extLst>
              <a:ext uri="{FF2B5EF4-FFF2-40B4-BE49-F238E27FC236}">
                <a16:creationId xmlns:a16="http://schemas.microsoft.com/office/drawing/2014/main" id="{90CE6889-AEB5-4075-B4EF-77E9AF9B444C}"/>
              </a:ext>
            </a:extLst>
          </p:cNvPr>
          <p:cNvSpPr>
            <a:spLocks noGrp="1"/>
          </p:cNvSpPr>
          <p:nvPr>
            <p:ph idx="1"/>
          </p:nvPr>
        </p:nvSpPr>
        <p:spPr/>
        <p:txBody>
          <a:bodyPr/>
          <a:lstStyle/>
          <a:p>
            <a:r>
              <a:rPr lang="en-US" dirty="0"/>
              <a:t>REMEMBER – focus on ideas, NOT studies.  </a:t>
            </a:r>
          </a:p>
        </p:txBody>
      </p:sp>
    </p:spTree>
    <p:extLst>
      <p:ext uri="{BB962C8B-B14F-4D97-AF65-F5344CB8AC3E}">
        <p14:creationId xmlns:p14="http://schemas.microsoft.com/office/powerpoint/2010/main" val="31095186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2945" name="Rectangle 2">
            <a:extLst>
              <a:ext uri="{FF2B5EF4-FFF2-40B4-BE49-F238E27FC236}">
                <a16:creationId xmlns:a16="http://schemas.microsoft.com/office/drawing/2014/main" id="{B3521996-E8F3-4954-9115-1BFCAAF17B84}"/>
              </a:ext>
            </a:extLst>
          </p:cNvPr>
          <p:cNvSpPr>
            <a:spLocks noGrp="1" noChangeArrowheads="1"/>
          </p:cNvSpPr>
          <p:nvPr>
            <p:ph type="title"/>
          </p:nvPr>
        </p:nvSpPr>
        <p:spPr/>
        <p:txBody>
          <a:bodyPr/>
          <a:lstStyle/>
          <a:p>
            <a:pPr marL="990600" indent="-990600" eaLnBrk="1" hangingPunct="1"/>
            <a:r>
              <a:rPr lang="en-US" altLang="en-US" dirty="0">
                <a:latin typeface="Candara" panose="020E0502030303020204" pitchFamily="34" charset="0"/>
              </a:rPr>
              <a:t> The Present Study (YOURS)</a:t>
            </a:r>
          </a:p>
        </p:txBody>
      </p:sp>
      <p:sp>
        <p:nvSpPr>
          <p:cNvPr id="96259" name="Rectangle 3">
            <a:extLst>
              <a:ext uri="{FF2B5EF4-FFF2-40B4-BE49-F238E27FC236}">
                <a16:creationId xmlns:a16="http://schemas.microsoft.com/office/drawing/2014/main" id="{C23D56C9-0F57-4FF5-84DB-CCDAB1F81E4B}"/>
              </a:ext>
            </a:extLst>
          </p:cNvPr>
          <p:cNvSpPr>
            <a:spLocks noGrp="1" noChangeArrowheads="1"/>
          </p:cNvSpPr>
          <p:nvPr>
            <p:ph idx="1"/>
          </p:nvPr>
        </p:nvSpPr>
        <p:spPr>
          <a:xfrm>
            <a:off x="476250" y="2362200"/>
            <a:ext cx="8191500" cy="4033838"/>
          </a:xfrm>
        </p:spPr>
        <p:txBody>
          <a:bodyPr>
            <a:normAutofit fontScale="92500" lnSpcReduction="10000"/>
          </a:bodyPr>
          <a:lstStyle/>
          <a:p>
            <a:pPr marL="571500" indent="-571500" eaLnBrk="1" hangingPunct="1">
              <a:buSzTx/>
              <a:buFont typeface="Wingdings" panose="05000000000000000000" pitchFamily="2" charset="2"/>
              <a:buAutoNum type="alphaUcPeriod"/>
            </a:pPr>
            <a:r>
              <a:rPr lang="en-US" altLang="en-US" dirty="0">
                <a:latin typeface="Candara" panose="020E0502030303020204" pitchFamily="34" charset="0"/>
              </a:rPr>
              <a:t>Focus of Previous Research</a:t>
            </a:r>
          </a:p>
          <a:p>
            <a:pPr marL="571500" indent="-571500" eaLnBrk="1" hangingPunct="1">
              <a:buSzTx/>
              <a:buFont typeface="Wingdings" panose="05000000000000000000" pitchFamily="2" charset="2"/>
              <a:buNone/>
            </a:pPr>
            <a:r>
              <a:rPr lang="en-US" altLang="en-US" sz="2400" dirty="0">
                <a:latin typeface="Garamond" panose="02020404030301010803" pitchFamily="18" charset="0"/>
              </a:rPr>
              <a:t>	      There has been a significant amount of research on people’s</a:t>
            </a:r>
            <a:r>
              <a:rPr lang="en-US" altLang="ja-JP" sz="2400" dirty="0">
                <a:latin typeface="Garamond" panose="02020404030301010803" pitchFamily="18" charset="0"/>
              </a:rPr>
              <a:t> use of the anchoring and adjustment heuristic.  Previous research has focused on the anchors that people use and the accuracy of responses generated from the anchors. </a:t>
            </a:r>
          </a:p>
          <a:p>
            <a:pPr marL="571500" indent="-571500" eaLnBrk="1" hangingPunct="1">
              <a:buSzTx/>
              <a:buFont typeface="Wingdings" panose="05000000000000000000" pitchFamily="2" charset="2"/>
              <a:buAutoNum type="alphaUcPeriod" startAt="2"/>
            </a:pPr>
            <a:r>
              <a:rPr lang="en-US" altLang="en-US" dirty="0">
                <a:latin typeface="Candara" panose="020E0502030303020204" pitchFamily="34" charset="0"/>
              </a:rPr>
              <a:t>Your Study is the Next Logical Step/Shortcomings of Previous Research =&gt; </a:t>
            </a:r>
            <a:r>
              <a:rPr lang="en-US" altLang="en-US" dirty="0">
                <a:solidFill>
                  <a:srgbClr val="FF0000"/>
                </a:solidFill>
                <a:latin typeface="Candara" panose="020E0502030303020204" pitchFamily="34" charset="0"/>
              </a:rPr>
              <a:t>THE GAP</a:t>
            </a:r>
          </a:p>
          <a:p>
            <a:pPr marL="571500" indent="-571500" eaLnBrk="1" hangingPunct="1">
              <a:buSzTx/>
              <a:buFont typeface="Wingdings" panose="05000000000000000000" pitchFamily="2" charset="2"/>
              <a:buNone/>
            </a:pPr>
            <a:r>
              <a:rPr lang="en-US" altLang="en-US" sz="2400" dirty="0">
                <a:latin typeface="Garamond" panose="02020404030301010803" pitchFamily="18" charset="0"/>
              </a:rPr>
              <a:t>	However, research up to this point has not thoroughly examined the potential role irrelevant information may take in the use of the anchoring and adjustment heuristic.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625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625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625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9625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2705" name="Rectangle 2">
            <a:extLst>
              <a:ext uri="{FF2B5EF4-FFF2-40B4-BE49-F238E27FC236}">
                <a16:creationId xmlns:a16="http://schemas.microsoft.com/office/drawing/2014/main" id="{6BB9E704-B066-4D37-B4EC-BCF04E22F27D}"/>
              </a:ext>
            </a:extLst>
          </p:cNvPr>
          <p:cNvSpPr>
            <a:spLocks noGrp="1" noChangeArrowheads="1"/>
          </p:cNvSpPr>
          <p:nvPr>
            <p:ph type="title"/>
          </p:nvPr>
        </p:nvSpPr>
        <p:spPr/>
        <p:txBody>
          <a:bodyPr/>
          <a:lstStyle/>
          <a:p>
            <a:pPr eaLnBrk="1" hangingPunct="1"/>
            <a:r>
              <a:rPr lang="en-US" altLang="en-US">
                <a:latin typeface="Candara" panose="020E0502030303020204" pitchFamily="34" charset="0"/>
              </a:rPr>
              <a:t>I.  Lead-In Paragraph</a:t>
            </a:r>
          </a:p>
        </p:txBody>
      </p:sp>
      <p:sp>
        <p:nvSpPr>
          <p:cNvPr id="72706" name="Rectangle 3">
            <a:extLst>
              <a:ext uri="{FF2B5EF4-FFF2-40B4-BE49-F238E27FC236}">
                <a16:creationId xmlns:a16="http://schemas.microsoft.com/office/drawing/2014/main" id="{B913E1ED-8029-4EB8-A010-FEC204163EA5}"/>
              </a:ext>
            </a:extLst>
          </p:cNvPr>
          <p:cNvSpPr>
            <a:spLocks noGrp="1" noChangeArrowheads="1"/>
          </p:cNvSpPr>
          <p:nvPr>
            <p:ph idx="1"/>
          </p:nvPr>
        </p:nvSpPr>
        <p:spPr>
          <a:xfrm>
            <a:off x="304799" y="2286000"/>
            <a:ext cx="8609013" cy="4038600"/>
          </a:xfrm>
        </p:spPr>
        <p:txBody>
          <a:bodyPr>
            <a:normAutofit fontScale="92500" lnSpcReduction="20000"/>
          </a:bodyPr>
          <a:lstStyle/>
          <a:p>
            <a:pPr marL="0" indent="0" algn="ctr" eaLnBrk="1" hangingPunct="1">
              <a:lnSpc>
                <a:spcPct val="90000"/>
              </a:lnSpc>
              <a:buFont typeface="Wingdings" panose="05000000000000000000" pitchFamily="2" charset="2"/>
              <a:buNone/>
            </a:pPr>
            <a:r>
              <a:rPr lang="en-US" altLang="en-US" sz="2400" dirty="0">
                <a:latin typeface="Garamond" panose="02020404030301010803" pitchFamily="18" charset="0"/>
              </a:rPr>
              <a:t>Perceptions of Relationships that Met Online or Through a Friend</a:t>
            </a:r>
          </a:p>
          <a:p>
            <a:pPr marL="0" indent="0" eaLnBrk="1" hangingPunct="1">
              <a:lnSpc>
                <a:spcPct val="90000"/>
              </a:lnSpc>
              <a:buFont typeface="Wingdings" panose="05000000000000000000" pitchFamily="2" charset="2"/>
              <a:buNone/>
            </a:pPr>
            <a:r>
              <a:rPr lang="en-US" altLang="en-US" sz="1100" dirty="0">
                <a:latin typeface="Garamond" panose="02020404030301010803" pitchFamily="18" charset="0"/>
              </a:rPr>
              <a:t>     </a:t>
            </a:r>
          </a:p>
          <a:p>
            <a:pPr marL="0" indent="0" eaLnBrk="1" hangingPunct="1">
              <a:lnSpc>
                <a:spcPct val="90000"/>
              </a:lnSpc>
              <a:buFont typeface="Wingdings" panose="05000000000000000000" pitchFamily="2" charset="2"/>
              <a:buNone/>
            </a:pPr>
            <a:r>
              <a:rPr lang="en-US" altLang="en-US" sz="2400" dirty="0">
                <a:latin typeface="Garamond" panose="02020404030301010803" pitchFamily="18" charset="0"/>
              </a:rPr>
              <a:t>	There are about 560 million internet users in the world today </a:t>
            </a:r>
            <a:r>
              <a:rPr lang="en-US" altLang="en-US" sz="2400" dirty="0" err="1">
                <a:latin typeface="Garamond" panose="02020404030301010803" pitchFamily="18" charset="0"/>
              </a:rPr>
              <a:t>Bonebrake</a:t>
            </a:r>
            <a:r>
              <a:rPr lang="en-US" altLang="en-US" sz="2400" dirty="0">
                <a:latin typeface="Garamond" panose="02020404030301010803" pitchFamily="18" charset="0"/>
              </a:rPr>
              <a:t>, 2002).  In the United States it is hard for a teenager to fathom what life would be like without a computer. But when it comes to online relationships, some may consider technology to be an unacceptable and inappropriate method to form relationships. As internet use becomes more widespread, more people are likely to form relationships this way. For this reason, it is important to determine how online connection and dating influences perceptions. Here, we investigate how peoples</a:t>
            </a:r>
            <a:r>
              <a:rPr lang="ja-JP" altLang="en-US" sz="2400" dirty="0">
                <a:latin typeface="Garamond" panose="02020404030301010803" pitchFamily="18" charset="0"/>
              </a:rPr>
              <a:t>’</a:t>
            </a:r>
            <a:r>
              <a:rPr lang="en-US" altLang="ja-JP" sz="2400" dirty="0">
                <a:latin typeface="Garamond" panose="02020404030301010803" pitchFamily="18" charset="0"/>
              </a:rPr>
              <a:t>opinions of relationships differ depending on whether couples meet online or through a friend. </a:t>
            </a:r>
          </a:p>
          <a:p>
            <a:pPr marL="0" indent="0" eaLnBrk="1" hangingPunct="1">
              <a:lnSpc>
                <a:spcPct val="90000"/>
              </a:lnSpc>
              <a:buFont typeface="Wingdings" panose="05000000000000000000" pitchFamily="2" charset="2"/>
              <a:buNone/>
            </a:pPr>
            <a:r>
              <a:rPr lang="en-US" altLang="en-US" sz="2400" dirty="0">
                <a:latin typeface="Garamond" panose="02020404030301010803" pitchFamily="18" charset="0"/>
              </a:rPr>
              <a:t>Then there would be a review of the RELEVANT research to build a case for YOUR study.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4993" name="Rectangle 4">
            <a:extLst>
              <a:ext uri="{FF2B5EF4-FFF2-40B4-BE49-F238E27FC236}">
                <a16:creationId xmlns:a16="http://schemas.microsoft.com/office/drawing/2014/main" id="{7C44A62C-DA29-4061-B9D0-810926E66A48}"/>
              </a:ext>
            </a:extLst>
          </p:cNvPr>
          <p:cNvSpPr>
            <a:spLocks noGrp="1" noChangeArrowheads="1"/>
          </p:cNvSpPr>
          <p:nvPr>
            <p:ph type="title"/>
          </p:nvPr>
        </p:nvSpPr>
        <p:spPr>
          <a:noFill/>
        </p:spPr>
        <p:txBody>
          <a:bodyPr/>
          <a:lstStyle/>
          <a:p>
            <a:pPr marL="990600" indent="-990600" eaLnBrk="1" hangingPunct="1"/>
            <a:r>
              <a:rPr lang="en-US" altLang="en-US">
                <a:latin typeface="Candara" panose="020E0502030303020204" pitchFamily="34" charset="0"/>
              </a:rPr>
              <a:t>III.  The Present Study</a:t>
            </a:r>
          </a:p>
        </p:txBody>
      </p:sp>
      <p:sp>
        <p:nvSpPr>
          <p:cNvPr id="99331" name="Rectangle 3">
            <a:extLst>
              <a:ext uri="{FF2B5EF4-FFF2-40B4-BE49-F238E27FC236}">
                <a16:creationId xmlns:a16="http://schemas.microsoft.com/office/drawing/2014/main" id="{83022CE5-0738-4F6E-B8C0-BE57C20F067F}"/>
              </a:ext>
            </a:extLst>
          </p:cNvPr>
          <p:cNvSpPr>
            <a:spLocks noGrp="1" noChangeArrowheads="1"/>
          </p:cNvSpPr>
          <p:nvPr>
            <p:ph idx="1"/>
          </p:nvPr>
        </p:nvSpPr>
        <p:spPr>
          <a:xfrm>
            <a:off x="152400" y="914400"/>
            <a:ext cx="9124950" cy="5334000"/>
          </a:xfrm>
        </p:spPr>
        <p:txBody>
          <a:bodyPr>
            <a:normAutofit fontScale="92500"/>
          </a:bodyPr>
          <a:lstStyle/>
          <a:p>
            <a:pPr marL="0" indent="0" eaLnBrk="1" hangingPunct="1">
              <a:buFont typeface="Wingdings" panose="05000000000000000000" pitchFamily="2" charset="2"/>
              <a:buNone/>
            </a:pPr>
            <a:r>
              <a:rPr lang="en-US" altLang="en-US" sz="2400">
                <a:latin typeface="Garamond" panose="02020404030301010803" pitchFamily="18" charset="0"/>
              </a:rPr>
              <a:t>	Past research has focused on the overall perceptions of relationships, actual online relationships, and perceptions of online usage.  The topic of online relationships has not been studied extensively, especially in the context of perceptions. Previous studies have not examined the difference between the perceptions of those who met online relative to those who met through a friend. We examine this question by asking participants about their perceptions of love and commitment within the relationships of couples they believe formed their relationships online compared to those they believe who met through a friend.  </a:t>
            </a:r>
          </a:p>
          <a:p>
            <a:pPr marL="0" indent="0" eaLnBrk="1" hangingPunct="1">
              <a:buFont typeface="Wingdings" panose="05000000000000000000" pitchFamily="2" charset="2"/>
              <a:buNone/>
            </a:pPr>
            <a:r>
              <a:rPr lang="en-US" altLang="en-US" sz="2400">
                <a:latin typeface="Garamond" panose="02020404030301010803" pitchFamily="18" charset="0"/>
              </a:rPr>
              <a:t>	In keeping with relationship-matching theory, which posits that friends tend to value relationship they help to initiate, we hypothesized that those couples who met through a friend would be perceived as more likely to be romantically in love than those who met online. Further, we hypothesized that those couples who met through a friend would be perceived as more likely to have greater longevity in their relationships than those who met online.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933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1" grpId="0" build="p"/>
    </p:bldLst>
  </p:timing>
</p:sld>
</file>

<file path=ppt/slides/slide4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066800" y="228600"/>
            <a:ext cx="7772400" cy="1143000"/>
          </a:xfrm>
        </p:spPr>
        <p:txBody>
          <a:bodyPr/>
          <a:lstStyle/>
          <a:p>
            <a:pPr eaLnBrk="1" hangingPunct="1"/>
            <a:r>
              <a:rPr lang="en-US" sz="2500" dirty="0">
                <a:latin typeface="Arial Black" charset="0"/>
                <a:cs typeface="Arial" charset="0"/>
              </a:rPr>
              <a:t>Method Section</a:t>
            </a:r>
          </a:p>
        </p:txBody>
      </p:sp>
      <p:sp>
        <p:nvSpPr>
          <p:cNvPr id="275459" name="Rectangle 3"/>
          <p:cNvSpPr>
            <a:spLocks noGrp="1" noChangeArrowheads="1"/>
          </p:cNvSpPr>
          <p:nvPr>
            <p:ph idx="1"/>
          </p:nvPr>
        </p:nvSpPr>
        <p:spPr>
          <a:xfrm>
            <a:off x="609600" y="2057400"/>
            <a:ext cx="7620000" cy="3886200"/>
          </a:xfrm>
        </p:spPr>
        <p:txBody>
          <a:bodyPr>
            <a:normAutofit/>
          </a:bodyPr>
          <a:lstStyle/>
          <a:p>
            <a:pPr eaLnBrk="1" hangingPunct="1">
              <a:lnSpc>
                <a:spcPct val="90000"/>
              </a:lnSpc>
              <a:spcBef>
                <a:spcPts val="500"/>
              </a:spcBef>
              <a:spcAft>
                <a:spcPts val="500"/>
              </a:spcAft>
            </a:pPr>
            <a:r>
              <a:rPr lang="en-US" dirty="0">
                <a:latin typeface="Arial" charset="0"/>
                <a:cs typeface="Arial" charset="0"/>
              </a:rPr>
              <a:t>A blueprint -- tells reader how the study was conducted</a:t>
            </a:r>
          </a:p>
          <a:p>
            <a:pPr lvl="1">
              <a:lnSpc>
                <a:spcPct val="90000"/>
              </a:lnSpc>
              <a:spcBef>
                <a:spcPts val="500"/>
              </a:spcBef>
              <a:spcAft>
                <a:spcPts val="500"/>
              </a:spcAft>
            </a:pPr>
            <a:r>
              <a:rPr lang="en-US" dirty="0">
                <a:latin typeface="Arial" charset="0"/>
                <a:cs typeface="Arial" charset="0"/>
              </a:rPr>
              <a:t>Mentally walk through  - easily imagine Ps perspective </a:t>
            </a:r>
          </a:p>
          <a:p>
            <a:pPr lvl="1" eaLnBrk="1" hangingPunct="1">
              <a:lnSpc>
                <a:spcPct val="90000"/>
              </a:lnSpc>
              <a:spcBef>
                <a:spcPts val="500"/>
              </a:spcBef>
              <a:spcAft>
                <a:spcPts val="500"/>
              </a:spcAft>
            </a:pPr>
            <a:r>
              <a:rPr lang="en-US" dirty="0">
                <a:latin typeface="Arial" charset="0"/>
                <a:cs typeface="Arial" charset="0"/>
              </a:rPr>
              <a:t>Enough detail that the reader could replicate the study.</a:t>
            </a:r>
          </a:p>
        </p:txBody>
      </p:sp>
    </p:spTree>
    <p:extLst>
      <p:ext uri="{BB962C8B-B14F-4D97-AF65-F5344CB8AC3E}">
        <p14:creationId xmlns:p14="http://schemas.microsoft.com/office/powerpoint/2010/main" val="3492023909"/>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54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54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545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59"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3185" name="Title 1">
            <a:extLst>
              <a:ext uri="{FF2B5EF4-FFF2-40B4-BE49-F238E27FC236}">
                <a16:creationId xmlns:a16="http://schemas.microsoft.com/office/drawing/2014/main" id="{D8F7A81B-2527-4005-9257-747248A03EFA}"/>
              </a:ext>
            </a:extLst>
          </p:cNvPr>
          <p:cNvSpPr>
            <a:spLocks noGrp="1"/>
          </p:cNvSpPr>
          <p:nvPr>
            <p:ph type="title"/>
          </p:nvPr>
        </p:nvSpPr>
        <p:spPr>
          <a:xfrm>
            <a:off x="457200" y="381000"/>
            <a:ext cx="8229600" cy="1143000"/>
          </a:xfrm>
        </p:spPr>
        <p:txBody>
          <a:bodyPr>
            <a:normAutofit fontScale="90000"/>
          </a:bodyPr>
          <a:lstStyle/>
          <a:p>
            <a:r>
              <a:rPr lang="en-US" altLang="en-US"/>
              <a:t>Method section</a:t>
            </a:r>
            <a:br>
              <a:rPr lang="en-US" altLang="en-US"/>
            </a:br>
            <a:endParaRPr lang="en-US" altLang="en-US"/>
          </a:p>
        </p:txBody>
      </p:sp>
      <p:sp>
        <p:nvSpPr>
          <p:cNvPr id="3" name="Content Placeholder 2">
            <a:extLst>
              <a:ext uri="{FF2B5EF4-FFF2-40B4-BE49-F238E27FC236}">
                <a16:creationId xmlns:a16="http://schemas.microsoft.com/office/drawing/2014/main" id="{DDC36396-D7A2-4C0F-973A-9A1A0E1CDD6D}"/>
              </a:ext>
            </a:extLst>
          </p:cNvPr>
          <p:cNvSpPr>
            <a:spLocks noGrp="1"/>
          </p:cNvSpPr>
          <p:nvPr>
            <p:ph idx="1"/>
          </p:nvPr>
        </p:nvSpPr>
        <p:spPr>
          <a:xfrm>
            <a:off x="457200" y="1447800"/>
            <a:ext cx="8305800" cy="5029200"/>
          </a:xfrm>
        </p:spPr>
        <p:txBody>
          <a:bodyPr>
            <a:normAutofit/>
          </a:bodyPr>
          <a:lstStyle/>
          <a:p>
            <a:pPr marL="0" indent="0">
              <a:lnSpc>
                <a:spcPct val="90000"/>
              </a:lnSpc>
              <a:buFont typeface="Wingdings" panose="05000000000000000000" pitchFamily="2" charset="2"/>
              <a:buNone/>
            </a:pPr>
            <a:endParaRPr lang="en-US" altLang="en-US" dirty="0"/>
          </a:p>
          <a:p>
            <a:pPr marL="0" indent="0">
              <a:lnSpc>
                <a:spcPct val="90000"/>
              </a:lnSpc>
            </a:pPr>
            <a:r>
              <a:rPr lang="en-US" altLang="en-US" dirty="0">
                <a:latin typeface="Arial" panose="020B0604020202020204" pitchFamily="34" charset="0"/>
                <a:cs typeface="Arial" panose="020B0604020202020204" pitchFamily="34" charset="0"/>
              </a:rPr>
              <a:t>Comes in (at least) two subsections</a:t>
            </a:r>
          </a:p>
          <a:p>
            <a:pPr marL="0" indent="0">
              <a:lnSpc>
                <a:spcPct val="90000"/>
              </a:lnSpc>
            </a:pPr>
            <a:r>
              <a:rPr lang="en-US" altLang="en-US" dirty="0">
                <a:solidFill>
                  <a:srgbClr val="474B78"/>
                </a:solidFill>
                <a:latin typeface="Arial" panose="020B0604020202020204" pitchFamily="34" charset="0"/>
                <a:cs typeface="Arial" panose="020B0604020202020204" pitchFamily="34" charset="0"/>
              </a:rPr>
              <a:t>Participants:</a:t>
            </a:r>
            <a:r>
              <a:rPr lang="en-US" altLang="en-US" dirty="0">
                <a:latin typeface="Arial" panose="020B0604020202020204" pitchFamily="34" charset="0"/>
                <a:cs typeface="Arial" panose="020B0604020202020204" pitchFamily="34" charset="0"/>
              </a:rPr>
              <a:t> where you briefly describe the number of Ps, their demographic characteristics, and how they were recruited, and if they were compensated, how so. </a:t>
            </a:r>
          </a:p>
          <a:p>
            <a:pPr marL="0" indent="0">
              <a:lnSpc>
                <a:spcPct val="90000"/>
              </a:lnSpc>
            </a:pPr>
            <a:endParaRPr lang="en-US" altLang="en-US" sz="2400" dirty="0">
              <a:latin typeface="Arial" panose="020B0604020202020204" pitchFamily="34" charset="0"/>
              <a:cs typeface="Arial" panose="020B0604020202020204" pitchFamily="34" charset="0"/>
            </a:endParaRPr>
          </a:p>
          <a:p>
            <a:pPr marL="0" indent="0">
              <a:lnSpc>
                <a:spcPct val="90000"/>
              </a:lnSpc>
            </a:pPr>
            <a:r>
              <a:rPr lang="en-US" altLang="en-US" sz="2400" dirty="0">
                <a:latin typeface="Arial" panose="020B0604020202020204" pitchFamily="34" charset="0"/>
                <a:cs typeface="Arial" panose="020B0604020202020204" pitchFamily="34" charset="0"/>
              </a:rPr>
              <a:t>Procedure: Describe the design of the study, the variables, and all relevant details of your procedure.  It’s simplest to simply walk your reader through the sequence of events that participants went through.</a:t>
            </a:r>
          </a:p>
          <a:p>
            <a:pPr marL="0" indent="0">
              <a:lnSpc>
                <a:spcPct val="90000"/>
              </a:lnSpc>
            </a:pPr>
            <a:endParaRPr lang="en-US" altLang="en-US" dirty="0"/>
          </a:p>
        </p:txBody>
      </p:sp>
      <p:sp>
        <p:nvSpPr>
          <p:cNvPr id="93187" name="Slide Number Placeholder 3">
            <a:extLst>
              <a:ext uri="{FF2B5EF4-FFF2-40B4-BE49-F238E27FC236}">
                <a16:creationId xmlns:a16="http://schemas.microsoft.com/office/drawing/2014/main" id="{1D429024-2A80-423E-93A5-3C8B515A6FE4}"/>
              </a:ext>
            </a:extLst>
          </p:cNvPr>
          <p:cNvSpPr>
            <a:spLocks noGrp="1"/>
          </p:cNvSpPr>
          <p:nvPr>
            <p:ph type="sldNum" sz="quarter" idx="12"/>
          </p:nvPr>
        </p:nvSpPr>
        <p:spPr bwMode="auto">
          <a:xfrm>
            <a:off x="65532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476954FB-94DD-47C8-BCF8-6DAB9E4908F6}" type="slidenum">
              <a:rPr lang="en-US" altLang="en-US" sz="1800"/>
              <a:pPr/>
              <a:t>47</a:t>
            </a:fld>
            <a:endParaRPr lang="en-US" altLang="en-US" sz="180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143000" y="304800"/>
            <a:ext cx="7543800" cy="1143000"/>
          </a:xfrm>
        </p:spPr>
        <p:txBody>
          <a:bodyPr/>
          <a:lstStyle/>
          <a:p>
            <a:pPr eaLnBrk="1" hangingPunct="1"/>
            <a:r>
              <a:rPr lang="en-US" sz="3200">
                <a:latin typeface="Arial Black" charset="0"/>
                <a:cs typeface="Arial" charset="0"/>
              </a:rPr>
              <a:t>Method: Participants Subsection</a:t>
            </a:r>
          </a:p>
        </p:txBody>
      </p:sp>
      <p:sp>
        <p:nvSpPr>
          <p:cNvPr id="285699" name="Rectangle 3"/>
          <p:cNvSpPr>
            <a:spLocks noGrp="1" noChangeArrowheads="1"/>
          </p:cNvSpPr>
          <p:nvPr>
            <p:ph idx="1"/>
          </p:nvPr>
        </p:nvSpPr>
        <p:spPr>
          <a:xfrm>
            <a:off x="457200" y="1828800"/>
            <a:ext cx="8382000" cy="4114800"/>
          </a:xfrm>
        </p:spPr>
        <p:txBody>
          <a:bodyPr/>
          <a:lstStyle/>
          <a:p>
            <a:pPr eaLnBrk="1" hangingPunct="1">
              <a:lnSpc>
                <a:spcPct val="90000"/>
              </a:lnSpc>
              <a:buFont typeface="Wingdings" charset="0"/>
              <a:buChar char="§"/>
            </a:pPr>
            <a:r>
              <a:rPr lang="en-US" sz="2700" u="sng" dirty="0">
                <a:latin typeface="Arial" charset="0"/>
                <a:cs typeface="Arial" charset="0"/>
              </a:rPr>
              <a:t>Participants</a:t>
            </a:r>
            <a:r>
              <a:rPr lang="en-US" sz="2700" dirty="0">
                <a:latin typeface="Arial" charset="0"/>
                <a:cs typeface="Arial" charset="0"/>
              </a:rPr>
              <a:t> - who were the data collected from</a:t>
            </a:r>
          </a:p>
          <a:p>
            <a:pPr lvl="1" eaLnBrk="1" hangingPunct="1">
              <a:lnSpc>
                <a:spcPct val="90000"/>
              </a:lnSpc>
              <a:buFontTx/>
              <a:buNone/>
            </a:pPr>
            <a:endParaRPr lang="en-US" sz="2200" dirty="0">
              <a:latin typeface="Arial" charset="0"/>
              <a:cs typeface="Arial" charset="0"/>
            </a:endParaRPr>
          </a:p>
          <a:p>
            <a:pPr lvl="1" eaLnBrk="1" hangingPunct="1">
              <a:lnSpc>
                <a:spcPct val="90000"/>
              </a:lnSpc>
            </a:pPr>
            <a:r>
              <a:rPr lang="en-US" sz="2200" dirty="0">
                <a:latin typeface="Arial" charset="0"/>
                <a:cs typeface="Arial" charset="0"/>
              </a:rPr>
              <a:t>procedures for recruiting and compensating</a:t>
            </a:r>
          </a:p>
          <a:p>
            <a:pPr lvl="1" eaLnBrk="1" hangingPunct="1">
              <a:lnSpc>
                <a:spcPct val="90000"/>
              </a:lnSpc>
            </a:pPr>
            <a:r>
              <a:rPr lang="en-US" sz="2200" dirty="0">
                <a:latin typeface="Arial" charset="0"/>
                <a:cs typeface="Arial" charset="0"/>
              </a:rPr>
              <a:t>major demographic characteristics</a:t>
            </a:r>
          </a:p>
          <a:p>
            <a:pPr lvl="1" eaLnBrk="1" hangingPunct="1">
              <a:lnSpc>
                <a:spcPct val="90000"/>
              </a:lnSpc>
            </a:pPr>
            <a:r>
              <a:rPr lang="en-US" sz="2200" dirty="0">
                <a:latin typeface="Arial" charset="0"/>
                <a:cs typeface="Arial" charset="0"/>
              </a:rPr>
              <a:t>total number of participants</a:t>
            </a:r>
          </a:p>
          <a:p>
            <a:pPr lvl="1" eaLnBrk="1" hangingPunct="1">
              <a:lnSpc>
                <a:spcPct val="90000"/>
              </a:lnSpc>
            </a:pPr>
            <a:r>
              <a:rPr lang="en-US" sz="2200" dirty="0">
                <a:latin typeface="Arial" charset="0"/>
                <a:cs typeface="Arial" charset="0"/>
              </a:rPr>
              <a:t>number in each condition (sometimes)</a:t>
            </a:r>
          </a:p>
          <a:p>
            <a:pPr lvl="1" eaLnBrk="1" hangingPunct="1">
              <a:lnSpc>
                <a:spcPct val="90000"/>
              </a:lnSpc>
            </a:pPr>
            <a:r>
              <a:rPr lang="en-US" sz="2200" dirty="0">
                <a:latin typeface="Arial" charset="0"/>
                <a:cs typeface="Arial" charset="0"/>
              </a:rPr>
              <a:t>describe any attrition (sometimes here, sometimes in results)</a:t>
            </a:r>
          </a:p>
          <a:p>
            <a:pPr lvl="1" eaLnBrk="1" hangingPunct="1">
              <a:lnSpc>
                <a:spcPct val="90000"/>
              </a:lnSpc>
              <a:buFont typeface="Wingdings" charset="0"/>
              <a:buChar char="§"/>
            </a:pPr>
            <a:endParaRPr lang="en-US" sz="2200" dirty="0">
              <a:latin typeface="Arial" charset="0"/>
              <a:cs typeface="Arial" charset="0"/>
            </a:endParaRPr>
          </a:p>
        </p:txBody>
      </p:sp>
    </p:spTree>
    <p:extLst>
      <p:ext uri="{BB962C8B-B14F-4D97-AF65-F5344CB8AC3E}">
        <p14:creationId xmlns:p14="http://schemas.microsoft.com/office/powerpoint/2010/main" val="1442695482"/>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85699">
                                            <p:txEl>
                                              <p:pRg st="0" end="0"/>
                                            </p:txEl>
                                          </p:spTgt>
                                        </p:tgtEl>
                                        <p:attrNameLst>
                                          <p:attrName>style.visibility</p:attrName>
                                        </p:attrNameLst>
                                      </p:cBhvr>
                                      <p:to>
                                        <p:strVal val="visible"/>
                                      </p:to>
                                    </p:set>
                                    <p:anim to="" calcmode="lin" valueType="num">
                                      <p:cBhvr>
                                        <p:cTn id="7" dur="1" fill="hold"/>
                                        <p:tgtEl>
                                          <p:spTgt spid="285699">
                                            <p:txEl>
                                              <p:pRg st="0" end="0"/>
                                            </p:txEl>
                                          </p:spTgt>
                                        </p:tgtEl>
                                        <p:attrNameLst>
                                          <p:attrName/>
                                        </p:attrNameLst>
                                      </p:cBhvr>
                                    </p:anim>
                                  </p:childTnLst>
                                </p:cTn>
                              </p:par>
                              <p:par>
                                <p:cTn id="8" presetID="24" presetClass="entr" presetSubtype="0" fill="hold" grpId="0" nodeType="withEffect">
                                  <p:stCondLst>
                                    <p:cond delay="0"/>
                                  </p:stCondLst>
                                  <p:childTnLst>
                                    <p:set>
                                      <p:cBhvr>
                                        <p:cTn id="9" dur="1" fill="hold">
                                          <p:stCondLst>
                                            <p:cond delay="499"/>
                                          </p:stCondLst>
                                        </p:cTn>
                                        <p:tgtEl>
                                          <p:spTgt spid="285699">
                                            <p:txEl>
                                              <p:pRg st="2" end="2"/>
                                            </p:txEl>
                                          </p:spTgt>
                                        </p:tgtEl>
                                        <p:attrNameLst>
                                          <p:attrName>style.visibility</p:attrName>
                                        </p:attrNameLst>
                                      </p:cBhvr>
                                      <p:to>
                                        <p:strVal val="visible"/>
                                      </p:to>
                                    </p:set>
                                    <p:anim to="" calcmode="lin" valueType="num">
                                      <p:cBhvr>
                                        <p:cTn id="10" dur="1" fill="hold"/>
                                        <p:tgtEl>
                                          <p:spTgt spid="285699">
                                            <p:txEl>
                                              <p:pRg st="2" end="2"/>
                                            </p:txEl>
                                          </p:spTgt>
                                        </p:tgtEl>
                                        <p:attrNameLst>
                                          <p:attrName/>
                                        </p:attrNameLst>
                                      </p:cBhvr>
                                    </p:anim>
                                  </p:childTnLst>
                                </p:cTn>
                              </p:par>
                              <p:par>
                                <p:cTn id="11" presetID="24" presetClass="entr" presetSubtype="0" fill="hold" grpId="0" nodeType="withEffect">
                                  <p:stCondLst>
                                    <p:cond delay="0"/>
                                  </p:stCondLst>
                                  <p:childTnLst>
                                    <p:set>
                                      <p:cBhvr>
                                        <p:cTn id="12" dur="1" fill="hold">
                                          <p:stCondLst>
                                            <p:cond delay="499"/>
                                          </p:stCondLst>
                                        </p:cTn>
                                        <p:tgtEl>
                                          <p:spTgt spid="285699">
                                            <p:txEl>
                                              <p:pRg st="3" end="3"/>
                                            </p:txEl>
                                          </p:spTgt>
                                        </p:tgtEl>
                                        <p:attrNameLst>
                                          <p:attrName>style.visibility</p:attrName>
                                        </p:attrNameLst>
                                      </p:cBhvr>
                                      <p:to>
                                        <p:strVal val="visible"/>
                                      </p:to>
                                    </p:set>
                                    <p:anim to="" calcmode="lin" valueType="num">
                                      <p:cBhvr>
                                        <p:cTn id="13" dur="1" fill="hold"/>
                                        <p:tgtEl>
                                          <p:spTgt spid="285699">
                                            <p:txEl>
                                              <p:pRg st="3" end="3"/>
                                            </p:txEl>
                                          </p:spTgt>
                                        </p:tgtEl>
                                        <p:attrNameLst>
                                          <p:attrName/>
                                        </p:attrNameLst>
                                      </p:cBhvr>
                                    </p:anim>
                                  </p:childTnLst>
                                </p:cTn>
                              </p:par>
                              <p:par>
                                <p:cTn id="14" presetID="24" presetClass="entr" presetSubtype="0" fill="hold" grpId="0" nodeType="withEffect">
                                  <p:stCondLst>
                                    <p:cond delay="0"/>
                                  </p:stCondLst>
                                  <p:childTnLst>
                                    <p:set>
                                      <p:cBhvr>
                                        <p:cTn id="15" dur="1" fill="hold">
                                          <p:stCondLst>
                                            <p:cond delay="499"/>
                                          </p:stCondLst>
                                        </p:cTn>
                                        <p:tgtEl>
                                          <p:spTgt spid="285699">
                                            <p:txEl>
                                              <p:pRg st="4" end="4"/>
                                            </p:txEl>
                                          </p:spTgt>
                                        </p:tgtEl>
                                        <p:attrNameLst>
                                          <p:attrName>style.visibility</p:attrName>
                                        </p:attrNameLst>
                                      </p:cBhvr>
                                      <p:to>
                                        <p:strVal val="visible"/>
                                      </p:to>
                                    </p:set>
                                    <p:anim to="" calcmode="lin" valueType="num">
                                      <p:cBhvr>
                                        <p:cTn id="16" dur="1" fill="hold"/>
                                        <p:tgtEl>
                                          <p:spTgt spid="285699">
                                            <p:txEl>
                                              <p:pRg st="4" end="4"/>
                                            </p:txEl>
                                          </p:spTgt>
                                        </p:tgtEl>
                                        <p:attrNameLst>
                                          <p:attrName/>
                                        </p:attrNameLst>
                                      </p:cBhvr>
                                    </p:anim>
                                  </p:childTnLst>
                                </p:cTn>
                              </p:par>
                              <p:par>
                                <p:cTn id="17" presetID="24" presetClass="entr" presetSubtype="0" fill="hold" grpId="0" nodeType="withEffect">
                                  <p:stCondLst>
                                    <p:cond delay="0"/>
                                  </p:stCondLst>
                                  <p:childTnLst>
                                    <p:set>
                                      <p:cBhvr>
                                        <p:cTn id="18" dur="1" fill="hold">
                                          <p:stCondLst>
                                            <p:cond delay="499"/>
                                          </p:stCondLst>
                                        </p:cTn>
                                        <p:tgtEl>
                                          <p:spTgt spid="285699">
                                            <p:txEl>
                                              <p:pRg st="5" end="5"/>
                                            </p:txEl>
                                          </p:spTgt>
                                        </p:tgtEl>
                                        <p:attrNameLst>
                                          <p:attrName>style.visibility</p:attrName>
                                        </p:attrNameLst>
                                      </p:cBhvr>
                                      <p:to>
                                        <p:strVal val="visible"/>
                                      </p:to>
                                    </p:set>
                                    <p:anim to="" calcmode="lin" valueType="num">
                                      <p:cBhvr>
                                        <p:cTn id="19" dur="1" fill="hold"/>
                                        <p:tgtEl>
                                          <p:spTgt spid="285699">
                                            <p:txEl>
                                              <p:pRg st="5" end="5"/>
                                            </p:txEl>
                                          </p:spTgt>
                                        </p:tgtEl>
                                        <p:attrNameLst>
                                          <p:attrName/>
                                        </p:attrNameLst>
                                      </p:cBhvr>
                                    </p:anim>
                                  </p:childTnLst>
                                </p:cTn>
                              </p:par>
                              <p:par>
                                <p:cTn id="20" presetID="24" presetClass="entr" presetSubtype="0" fill="hold" grpId="0" nodeType="withEffect">
                                  <p:stCondLst>
                                    <p:cond delay="0"/>
                                  </p:stCondLst>
                                  <p:childTnLst>
                                    <p:set>
                                      <p:cBhvr>
                                        <p:cTn id="21" dur="1" fill="hold">
                                          <p:stCondLst>
                                            <p:cond delay="499"/>
                                          </p:stCondLst>
                                        </p:cTn>
                                        <p:tgtEl>
                                          <p:spTgt spid="285699">
                                            <p:txEl>
                                              <p:pRg st="6" end="6"/>
                                            </p:txEl>
                                          </p:spTgt>
                                        </p:tgtEl>
                                        <p:attrNameLst>
                                          <p:attrName>style.visibility</p:attrName>
                                        </p:attrNameLst>
                                      </p:cBhvr>
                                      <p:to>
                                        <p:strVal val="visible"/>
                                      </p:to>
                                    </p:set>
                                    <p:anim to="" calcmode="lin" valueType="num">
                                      <p:cBhvr>
                                        <p:cTn id="22" dur="1" fill="hold"/>
                                        <p:tgtEl>
                                          <p:spTgt spid="285699">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699" grpId="0" uiExpand="1" build="p" bldLvl="3"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5233" name="Title 1">
            <a:extLst>
              <a:ext uri="{FF2B5EF4-FFF2-40B4-BE49-F238E27FC236}">
                <a16:creationId xmlns:a16="http://schemas.microsoft.com/office/drawing/2014/main" id="{2D059650-EA12-48C1-ADF7-C4DE6CD34A71}"/>
              </a:ext>
            </a:extLst>
          </p:cNvPr>
          <p:cNvSpPr>
            <a:spLocks noGrp="1"/>
          </p:cNvSpPr>
          <p:nvPr>
            <p:ph type="title"/>
          </p:nvPr>
        </p:nvSpPr>
        <p:spPr/>
        <p:txBody>
          <a:bodyPr/>
          <a:lstStyle/>
          <a:p>
            <a:endParaRPr lang="en-US" altLang="en-US"/>
          </a:p>
        </p:txBody>
      </p:sp>
      <p:sp>
        <p:nvSpPr>
          <p:cNvPr id="3" name="Content Placeholder 2">
            <a:extLst>
              <a:ext uri="{FF2B5EF4-FFF2-40B4-BE49-F238E27FC236}">
                <a16:creationId xmlns:a16="http://schemas.microsoft.com/office/drawing/2014/main" id="{925EA2AF-8464-4653-A4C5-52116AB090B0}"/>
              </a:ext>
            </a:extLst>
          </p:cNvPr>
          <p:cNvSpPr>
            <a:spLocks noGrp="1"/>
          </p:cNvSpPr>
          <p:nvPr>
            <p:ph idx="1"/>
          </p:nvPr>
        </p:nvSpPr>
        <p:spPr>
          <a:xfrm>
            <a:off x="457200" y="2362200"/>
            <a:ext cx="7610476" cy="3670767"/>
          </a:xfrm>
        </p:spPr>
        <p:txBody>
          <a:bodyPr/>
          <a:lstStyle/>
          <a:p>
            <a:pPr marL="0" indent="0">
              <a:buFont typeface="Wingdings" charset="0"/>
              <a:buNone/>
              <a:defRPr/>
            </a:pPr>
            <a:r>
              <a:rPr lang="en-US" b="1" dirty="0"/>
              <a:t>Participants</a:t>
            </a:r>
            <a:endParaRPr lang="en-US" dirty="0"/>
          </a:p>
          <a:p>
            <a:pPr marL="0" indent="0">
              <a:buFont typeface="Wingdings" charset="0"/>
              <a:buNone/>
              <a:defRPr/>
            </a:pPr>
            <a:r>
              <a:rPr lang="en-US" dirty="0"/>
              <a:t>	Participants included 62 students at a small liberal arts college in the Southeastern United States (33 female, 29 male; 79% White; 8.1% Black; 12.9% other) who participated in exchange for course credit in their introduction to psychology class.</a:t>
            </a:r>
          </a:p>
          <a:p>
            <a:pPr>
              <a:buFont typeface="Wingdings" charset="0"/>
              <a:buChar char=""/>
              <a:defRPr/>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0" y="838200"/>
            <a:ext cx="8913813" cy="914400"/>
          </a:xfrm>
        </p:spPr>
        <p:txBody>
          <a:bodyPr>
            <a:normAutofit fontScale="90000"/>
          </a:bodyPr>
          <a:lstStyle/>
          <a:p>
            <a:pPr eaLnBrk="1" hangingPunct="1"/>
            <a:r>
              <a:rPr lang="en-US" altLang="en-US" dirty="0"/>
              <a:t>Sections of the APA-Format Paper</a:t>
            </a:r>
          </a:p>
        </p:txBody>
      </p:sp>
      <p:sp>
        <p:nvSpPr>
          <p:cNvPr id="246787" name="Rectangle 3"/>
          <p:cNvSpPr>
            <a:spLocks noGrp="1" noChangeArrowheads="1"/>
          </p:cNvSpPr>
          <p:nvPr>
            <p:ph idx="1"/>
          </p:nvPr>
        </p:nvSpPr>
        <p:spPr>
          <a:xfrm>
            <a:off x="685800" y="2209800"/>
            <a:ext cx="7772400" cy="4191000"/>
          </a:xfrm>
        </p:spPr>
        <p:txBody>
          <a:bodyPr>
            <a:normAutofit lnSpcReduction="10000"/>
          </a:bodyPr>
          <a:lstStyle/>
          <a:p>
            <a:pPr eaLnBrk="1" hangingPunct="1">
              <a:lnSpc>
                <a:spcPct val="80000"/>
              </a:lnSpc>
              <a:spcBef>
                <a:spcPts val="500"/>
              </a:spcBef>
              <a:spcAft>
                <a:spcPts val="500"/>
              </a:spcAft>
            </a:pPr>
            <a:r>
              <a:rPr lang="en-US" altLang="en-US" sz="2700" dirty="0"/>
              <a:t>Introduction </a:t>
            </a:r>
          </a:p>
          <a:p>
            <a:pPr lvl="1">
              <a:lnSpc>
                <a:spcPct val="120000"/>
              </a:lnSpc>
              <a:spcBef>
                <a:spcPts val="0"/>
              </a:spcBef>
            </a:pPr>
            <a:r>
              <a:rPr lang="en-US" altLang="en-US" sz="2200" dirty="0"/>
              <a:t>See Kail Chapters 4 and 5 (PLEASE </a:t>
            </a:r>
            <a:r>
              <a:rPr lang="en-US" altLang="en-US" sz="2200" dirty="0">
                <a:sym typeface="Wingdings" panose="05000000000000000000" pitchFamily="2" charset="2"/>
              </a:rPr>
              <a:t>); </a:t>
            </a:r>
            <a:r>
              <a:rPr lang="en-US" altLang="en-US" sz="2200" dirty="0"/>
              <a:t>APA manual; Heath </a:t>
            </a:r>
            <a:r>
              <a:rPr lang="en-US" altLang="en-US" sz="2200" dirty="0" err="1"/>
              <a:t>ch.</a:t>
            </a:r>
            <a:r>
              <a:rPr lang="en-US" altLang="en-US" sz="2200" dirty="0"/>
              <a:t> 14, APA-Style Resources on Moodle; </a:t>
            </a:r>
            <a:r>
              <a:rPr lang="en-US" altLang="en-US" sz="2200" b="1" dirty="0"/>
              <a:t>other articles you read</a:t>
            </a:r>
          </a:p>
          <a:p>
            <a:pPr lvl="1" eaLnBrk="1" hangingPunct="1">
              <a:lnSpc>
                <a:spcPct val="120000"/>
              </a:lnSpc>
              <a:spcBef>
                <a:spcPts val="0"/>
              </a:spcBef>
            </a:pPr>
            <a:endParaRPr lang="en-US" altLang="en-US" sz="2200" dirty="0"/>
          </a:p>
          <a:p>
            <a:pPr eaLnBrk="1" hangingPunct="1">
              <a:lnSpc>
                <a:spcPct val="120000"/>
              </a:lnSpc>
              <a:spcBef>
                <a:spcPts val="0"/>
              </a:spcBef>
            </a:pPr>
            <a:r>
              <a:rPr lang="en-US" altLang="en-US" sz="2700" dirty="0"/>
              <a:t>Three primary objectives</a:t>
            </a:r>
          </a:p>
          <a:p>
            <a:pPr lvl="1" eaLnBrk="1" hangingPunct="1">
              <a:lnSpc>
                <a:spcPct val="120000"/>
              </a:lnSpc>
              <a:spcBef>
                <a:spcPts val="0"/>
              </a:spcBef>
            </a:pPr>
            <a:r>
              <a:rPr lang="en-US" altLang="en-US" sz="2200" dirty="0"/>
              <a:t>introduce problem being studied and why it’s important</a:t>
            </a:r>
          </a:p>
          <a:p>
            <a:pPr lvl="1" eaLnBrk="1" hangingPunct="1">
              <a:lnSpc>
                <a:spcPct val="120000"/>
              </a:lnSpc>
              <a:spcBef>
                <a:spcPts val="0"/>
              </a:spcBef>
            </a:pPr>
            <a:r>
              <a:rPr lang="en-US" altLang="en-US" sz="2200" dirty="0"/>
              <a:t>summarize </a:t>
            </a:r>
            <a:r>
              <a:rPr lang="en-US" altLang="en-US" sz="2200" i="1" dirty="0"/>
              <a:t>relevant</a:t>
            </a:r>
            <a:r>
              <a:rPr lang="en-US" altLang="en-US" sz="2200" dirty="0"/>
              <a:t> background literature </a:t>
            </a:r>
          </a:p>
          <a:p>
            <a:pPr lvl="1" eaLnBrk="1" hangingPunct="1">
              <a:lnSpc>
                <a:spcPct val="120000"/>
              </a:lnSpc>
              <a:spcBef>
                <a:spcPts val="0"/>
              </a:spcBef>
            </a:pPr>
            <a:r>
              <a:rPr lang="en-US" altLang="en-US" sz="2200" dirty="0"/>
              <a:t>describe purpose, rationale, and design of present study with logical development of hypotheses</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46787">
                                            <p:txEl>
                                              <p:pRg st="0" end="0"/>
                                            </p:txEl>
                                          </p:spTgt>
                                        </p:tgtEl>
                                        <p:attrNameLst>
                                          <p:attrName>style.visibility</p:attrName>
                                        </p:attrNameLst>
                                      </p:cBhvr>
                                      <p:to>
                                        <p:strVal val="visible"/>
                                      </p:to>
                                    </p:set>
                                    <p:anim to="" calcmode="lin" valueType="num">
                                      <p:cBhvr>
                                        <p:cTn id="7" dur="1" fill="hold"/>
                                        <p:tgtEl>
                                          <p:spTgt spid="246787">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46787">
                                            <p:txEl>
                                              <p:pRg st="1" end="1"/>
                                            </p:txEl>
                                          </p:spTgt>
                                        </p:tgtEl>
                                        <p:attrNameLst>
                                          <p:attrName>style.visibility</p:attrName>
                                        </p:attrNameLst>
                                      </p:cBhvr>
                                      <p:to>
                                        <p:strVal val="visible"/>
                                      </p:to>
                                    </p:set>
                                    <p:anim to="" calcmode="lin" valueType="num">
                                      <p:cBhvr>
                                        <p:cTn id="12" dur="1" fill="hold"/>
                                        <p:tgtEl>
                                          <p:spTgt spid="246787">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46787">
                                            <p:txEl>
                                              <p:pRg st="3" end="3"/>
                                            </p:txEl>
                                          </p:spTgt>
                                        </p:tgtEl>
                                        <p:attrNameLst>
                                          <p:attrName>style.visibility</p:attrName>
                                        </p:attrNameLst>
                                      </p:cBhvr>
                                      <p:to>
                                        <p:strVal val="visible"/>
                                      </p:to>
                                    </p:set>
                                    <p:anim to="" calcmode="lin" valueType="num">
                                      <p:cBhvr>
                                        <p:cTn id="17" dur="1" fill="hold"/>
                                        <p:tgtEl>
                                          <p:spTgt spid="246787">
                                            <p:txEl>
                                              <p:pRg st="3" end="3"/>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246787">
                                            <p:txEl>
                                              <p:pRg st="4" end="4"/>
                                            </p:txEl>
                                          </p:spTgt>
                                        </p:tgtEl>
                                        <p:attrNameLst>
                                          <p:attrName>style.visibility</p:attrName>
                                        </p:attrNameLst>
                                      </p:cBhvr>
                                      <p:to>
                                        <p:strVal val="visible"/>
                                      </p:to>
                                    </p:set>
                                    <p:anim to="" calcmode="lin" valueType="num">
                                      <p:cBhvr>
                                        <p:cTn id="22" dur="1" fill="hold"/>
                                        <p:tgtEl>
                                          <p:spTgt spid="246787">
                                            <p:txEl>
                                              <p:pRg st="4" end="4"/>
                                            </p:txEl>
                                          </p:spTgt>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246787">
                                            <p:txEl>
                                              <p:pRg st="5" end="5"/>
                                            </p:txEl>
                                          </p:spTgt>
                                        </p:tgtEl>
                                        <p:attrNameLst>
                                          <p:attrName>style.visibility</p:attrName>
                                        </p:attrNameLst>
                                      </p:cBhvr>
                                      <p:to>
                                        <p:strVal val="visible"/>
                                      </p:to>
                                    </p:set>
                                    <p:anim to="" calcmode="lin" valueType="num">
                                      <p:cBhvr>
                                        <p:cTn id="27" dur="1" fill="hold"/>
                                        <p:tgtEl>
                                          <p:spTgt spid="246787">
                                            <p:txEl>
                                              <p:pRg st="5" end="5"/>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499"/>
                                          </p:stCondLst>
                                        </p:cTn>
                                        <p:tgtEl>
                                          <p:spTgt spid="246787">
                                            <p:txEl>
                                              <p:pRg st="6" end="6"/>
                                            </p:txEl>
                                          </p:spTgt>
                                        </p:tgtEl>
                                        <p:attrNameLst>
                                          <p:attrName>style.visibility</p:attrName>
                                        </p:attrNameLst>
                                      </p:cBhvr>
                                      <p:to>
                                        <p:strVal val="visible"/>
                                      </p:to>
                                    </p:set>
                                    <p:anim to="" calcmode="lin" valueType="num">
                                      <p:cBhvr>
                                        <p:cTn id="32" dur="1" fill="hold"/>
                                        <p:tgtEl>
                                          <p:spTgt spid="24678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87" grpId="0" build="p" bldLvl="2"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Autofit/>
          </a:bodyPr>
          <a:lstStyle/>
          <a:p>
            <a:pPr eaLnBrk="1" hangingPunct="1"/>
            <a:r>
              <a:rPr lang="en-US" sz="3200" dirty="0">
                <a:latin typeface="Arial Black" charset="0"/>
                <a:cs typeface="Arial" charset="0"/>
              </a:rPr>
              <a:t>Example: </a:t>
            </a:r>
            <a:r>
              <a:rPr lang="en-US" sz="3200" dirty="0" err="1">
                <a:latin typeface="Arial Black" charset="0"/>
                <a:cs typeface="Arial" charset="0"/>
              </a:rPr>
              <a:t>Gonsalkorale</a:t>
            </a:r>
            <a:r>
              <a:rPr lang="en-US" sz="3200" dirty="0">
                <a:latin typeface="Arial Black" charset="0"/>
                <a:cs typeface="Arial" charset="0"/>
              </a:rPr>
              <a:t> &amp; Williams (2006)</a:t>
            </a:r>
          </a:p>
        </p:txBody>
      </p:sp>
      <p:sp>
        <p:nvSpPr>
          <p:cNvPr id="28675" name="Rectangle 3"/>
          <p:cNvSpPr>
            <a:spLocks noGrp="1" noChangeArrowheads="1"/>
          </p:cNvSpPr>
          <p:nvPr>
            <p:ph idx="1"/>
          </p:nvPr>
        </p:nvSpPr>
        <p:spPr>
          <a:xfrm>
            <a:off x="380206" y="2209800"/>
            <a:ext cx="8153400" cy="4495800"/>
          </a:xfrm>
        </p:spPr>
        <p:txBody>
          <a:bodyPr/>
          <a:lstStyle/>
          <a:p>
            <a:pPr eaLnBrk="1" hangingPunct="1">
              <a:lnSpc>
                <a:spcPct val="90000"/>
              </a:lnSpc>
            </a:pPr>
            <a:r>
              <a:rPr lang="en-US" sz="2200" b="1" dirty="0">
                <a:latin typeface="Arial" charset="0"/>
                <a:cs typeface="Arial" charset="0"/>
              </a:rPr>
              <a:t>Participants and Design</a:t>
            </a:r>
          </a:p>
          <a:p>
            <a:pPr eaLnBrk="1" hangingPunct="1">
              <a:lnSpc>
                <a:spcPct val="90000"/>
              </a:lnSpc>
            </a:pPr>
            <a:r>
              <a:rPr lang="en-US" sz="2200" dirty="0">
                <a:latin typeface="Arial" charset="0"/>
                <a:cs typeface="Arial" charset="0"/>
              </a:rPr>
              <a:t>Ninety-eight introductory psychology students from the University of New South Wales participated for course credit. They were randomly assigned to a 2 (inclusionary status: ostracism, inclusion) X 3 (group membership of co-players: despised </a:t>
            </a:r>
            <a:r>
              <a:rPr lang="en-US" sz="2200" dirty="0" err="1">
                <a:latin typeface="Arial" charset="0"/>
                <a:cs typeface="Arial" charset="0"/>
              </a:rPr>
              <a:t>outgroup</a:t>
            </a:r>
            <a:r>
              <a:rPr lang="en-US" sz="2200" dirty="0">
                <a:latin typeface="Arial" charset="0"/>
                <a:cs typeface="Arial" charset="0"/>
              </a:rPr>
              <a:t>, rival </a:t>
            </a:r>
            <a:r>
              <a:rPr lang="en-US" sz="2200" dirty="0" err="1">
                <a:latin typeface="Arial" charset="0"/>
                <a:cs typeface="Arial" charset="0"/>
              </a:rPr>
              <a:t>outgroup</a:t>
            </a:r>
            <a:r>
              <a:rPr lang="en-US" sz="2200" dirty="0">
                <a:latin typeface="Arial" charset="0"/>
                <a:cs typeface="Arial" charset="0"/>
              </a:rPr>
              <a:t>, </a:t>
            </a:r>
            <a:r>
              <a:rPr lang="en-US" sz="2200" dirty="0" err="1">
                <a:latin typeface="Arial" charset="0"/>
                <a:cs typeface="Arial" charset="0"/>
              </a:rPr>
              <a:t>ingroup</a:t>
            </a:r>
            <a:r>
              <a:rPr lang="en-US" sz="2200" dirty="0">
                <a:latin typeface="Arial" charset="0"/>
                <a:cs typeface="Arial" charset="0"/>
              </a:rPr>
              <a:t>) between-subjects design. One participant was excluded from analysis because of suspicion, resulting in the final sample of 97 (71 females and 26 males; </a:t>
            </a:r>
            <a:r>
              <a:rPr lang="en-US" sz="2200" i="1" dirty="0">
                <a:latin typeface="Arial" charset="0"/>
                <a:cs typeface="Arial" charset="0"/>
              </a:rPr>
              <a:t>M</a:t>
            </a:r>
            <a:r>
              <a:rPr lang="en-US" sz="2200" dirty="0">
                <a:latin typeface="Arial" charset="0"/>
                <a:cs typeface="Arial" charset="0"/>
              </a:rPr>
              <a:t> age 19.56, </a:t>
            </a:r>
            <a:r>
              <a:rPr lang="en-US" sz="2200" i="1" dirty="0">
                <a:latin typeface="Arial" charset="0"/>
                <a:cs typeface="Arial" charset="0"/>
              </a:rPr>
              <a:t>SD</a:t>
            </a:r>
            <a:r>
              <a:rPr lang="en-US" sz="2200" dirty="0">
                <a:latin typeface="Arial" charset="0"/>
                <a:cs typeface="Arial" charset="0"/>
              </a:rPr>
              <a:t> = 2.97).</a:t>
            </a:r>
          </a:p>
        </p:txBody>
      </p:sp>
    </p:spTree>
    <p:extLst>
      <p:ext uri="{BB962C8B-B14F-4D97-AF65-F5344CB8AC3E}">
        <p14:creationId xmlns:p14="http://schemas.microsoft.com/office/powerpoint/2010/main" val="321459897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7281" name="Rectangle 2">
            <a:extLst>
              <a:ext uri="{FF2B5EF4-FFF2-40B4-BE49-F238E27FC236}">
                <a16:creationId xmlns:a16="http://schemas.microsoft.com/office/drawing/2014/main" id="{5E6F3D22-012C-44B1-8597-652F68430326}"/>
              </a:ext>
            </a:extLst>
          </p:cNvPr>
          <p:cNvSpPr>
            <a:spLocks noGrp="1" noChangeArrowheads="1"/>
          </p:cNvSpPr>
          <p:nvPr>
            <p:ph type="title"/>
          </p:nvPr>
        </p:nvSpPr>
        <p:spPr>
          <a:xfrm>
            <a:off x="1371600" y="304800"/>
            <a:ext cx="7543800" cy="1143000"/>
          </a:xfrm>
        </p:spPr>
        <p:txBody>
          <a:bodyPr/>
          <a:lstStyle/>
          <a:p>
            <a:pPr eaLnBrk="1" hangingPunct="1"/>
            <a:r>
              <a:rPr lang="en-US" altLang="en-US">
                <a:latin typeface="Arial Black" panose="020B0A04020102020204" pitchFamily="34" charset="0"/>
                <a:cs typeface="Arial" panose="020B0604020202020204" pitchFamily="34" charset="0"/>
              </a:rPr>
              <a:t>Method: Procedure</a:t>
            </a:r>
          </a:p>
        </p:txBody>
      </p:sp>
      <p:sp>
        <p:nvSpPr>
          <p:cNvPr id="287747" name="Rectangle 3">
            <a:extLst>
              <a:ext uri="{FF2B5EF4-FFF2-40B4-BE49-F238E27FC236}">
                <a16:creationId xmlns:a16="http://schemas.microsoft.com/office/drawing/2014/main" id="{B9C4C8F1-C91A-4C49-922B-83F021720981}"/>
              </a:ext>
            </a:extLst>
          </p:cNvPr>
          <p:cNvSpPr>
            <a:spLocks noGrp="1" noChangeArrowheads="1"/>
          </p:cNvSpPr>
          <p:nvPr>
            <p:ph idx="1"/>
          </p:nvPr>
        </p:nvSpPr>
        <p:spPr>
          <a:xfrm>
            <a:off x="652463" y="1582738"/>
            <a:ext cx="8077200" cy="5094287"/>
          </a:xfrm>
        </p:spPr>
        <p:txBody>
          <a:bodyPr>
            <a:normAutofit/>
          </a:bodyPr>
          <a:lstStyle/>
          <a:p>
            <a:pPr eaLnBrk="1" hangingPunct="1">
              <a:lnSpc>
                <a:spcPct val="90000"/>
              </a:lnSpc>
              <a:spcBef>
                <a:spcPts val="500"/>
              </a:spcBef>
              <a:spcAft>
                <a:spcPts val="500"/>
              </a:spcAft>
              <a:buFont typeface="Wingdings" charset="0"/>
              <a:buChar char=""/>
              <a:defRPr/>
            </a:pPr>
            <a:r>
              <a:rPr lang="en-US" sz="2700" u="sng" dirty="0">
                <a:latin typeface="Arial" charset="0"/>
                <a:cs typeface="Arial" charset="0"/>
              </a:rPr>
              <a:t>Procedure</a:t>
            </a:r>
            <a:r>
              <a:rPr lang="en-US" sz="2700" b="1" dirty="0">
                <a:latin typeface="Arial" charset="0"/>
                <a:cs typeface="Arial" charset="0"/>
              </a:rPr>
              <a:t>:</a:t>
            </a:r>
            <a:r>
              <a:rPr lang="en-US" sz="2700" dirty="0">
                <a:latin typeface="Arial" charset="0"/>
                <a:cs typeface="Arial" charset="0"/>
              </a:rPr>
              <a:t> </a:t>
            </a:r>
          </a:p>
          <a:p>
            <a:pPr lvl="1" eaLnBrk="1" hangingPunct="1">
              <a:lnSpc>
                <a:spcPct val="90000"/>
              </a:lnSpc>
              <a:spcBef>
                <a:spcPts val="500"/>
              </a:spcBef>
              <a:spcAft>
                <a:spcPts val="500"/>
              </a:spcAft>
              <a:buFont typeface="Wingdings 2" charset="0"/>
              <a:buChar char=""/>
              <a:defRPr/>
            </a:pPr>
            <a:r>
              <a:rPr lang="en-US" sz="2200" dirty="0">
                <a:latin typeface="Arial" charset="0"/>
                <a:cs typeface="Arial" charset="0"/>
              </a:rPr>
              <a:t>Most critical section</a:t>
            </a:r>
          </a:p>
          <a:p>
            <a:pPr lvl="1" eaLnBrk="1" hangingPunct="1">
              <a:lnSpc>
                <a:spcPct val="90000"/>
              </a:lnSpc>
              <a:spcBef>
                <a:spcPts val="500"/>
              </a:spcBef>
              <a:spcAft>
                <a:spcPts val="500"/>
              </a:spcAft>
              <a:buFont typeface="Wingdings 2" charset="0"/>
              <a:buChar char=""/>
              <a:defRPr/>
            </a:pPr>
            <a:r>
              <a:rPr lang="en-US" sz="2200" dirty="0">
                <a:latin typeface="Arial" charset="0"/>
                <a:cs typeface="Arial" charset="0"/>
              </a:rPr>
              <a:t>How was study conducted, step-by-step (a timeline from the Ps perspective)</a:t>
            </a:r>
          </a:p>
          <a:p>
            <a:pPr lvl="1" eaLnBrk="1" hangingPunct="1">
              <a:lnSpc>
                <a:spcPct val="90000"/>
              </a:lnSpc>
              <a:spcBef>
                <a:spcPts val="500"/>
              </a:spcBef>
              <a:spcAft>
                <a:spcPts val="500"/>
              </a:spcAft>
              <a:buFont typeface="Wingdings 2" charset="0"/>
              <a:buChar char=""/>
              <a:defRPr/>
            </a:pPr>
            <a:r>
              <a:rPr lang="en-US" sz="2200" dirty="0">
                <a:latin typeface="Arial" charset="0"/>
                <a:cs typeface="Arial" charset="0"/>
              </a:rPr>
              <a:t>Include info regarding experimental manipulations, important instructions to Ps, all relevant procedures</a:t>
            </a:r>
          </a:p>
          <a:p>
            <a:pPr lvl="2">
              <a:lnSpc>
                <a:spcPct val="90000"/>
              </a:lnSpc>
              <a:spcAft>
                <a:spcPts val="500"/>
              </a:spcAft>
              <a:buFont typeface="Wingdings" charset="0"/>
              <a:buChar char=""/>
              <a:defRPr/>
            </a:pPr>
            <a:r>
              <a:rPr lang="en-US" sz="1900" dirty="0">
                <a:latin typeface="Arial" charset="0"/>
                <a:cs typeface="Arial" charset="0"/>
              </a:rPr>
              <a:t>If you had a cover story / rationale, summarize it here.  If Ps had detailed instructions, summarize those here. </a:t>
            </a:r>
          </a:p>
          <a:p>
            <a:pPr eaLnBrk="1" hangingPunct="1">
              <a:lnSpc>
                <a:spcPct val="90000"/>
              </a:lnSpc>
              <a:spcBef>
                <a:spcPts val="500"/>
              </a:spcBef>
              <a:spcAft>
                <a:spcPts val="500"/>
              </a:spcAft>
              <a:buFont typeface="Wingdings" charset="0"/>
              <a:buChar char=""/>
              <a:defRPr/>
            </a:pPr>
            <a:endParaRPr lang="en-US" sz="2700" b="1" dirty="0">
              <a:solidFill>
                <a:srgbClr val="FF0000"/>
              </a:solidFill>
              <a:latin typeface="Arial" charset="0"/>
              <a:cs typeface="Arial" charset="0"/>
            </a:endParaRPr>
          </a:p>
          <a:p>
            <a:pPr marL="0" indent="0" eaLnBrk="1" hangingPunct="1">
              <a:lnSpc>
                <a:spcPct val="90000"/>
              </a:lnSpc>
              <a:spcBef>
                <a:spcPts val="500"/>
              </a:spcBef>
              <a:spcAft>
                <a:spcPts val="500"/>
              </a:spcAft>
              <a:buFont typeface="Wingdings" charset="0"/>
              <a:buNone/>
              <a:defRPr/>
            </a:pPr>
            <a:endParaRPr lang="en-US" sz="2700" b="1" i="1" dirty="0">
              <a:latin typeface="Arial" charset="0"/>
              <a:cs typeface="Arial"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87747">
                                            <p:txEl>
                                              <p:pRg st="0" end="0"/>
                                            </p:txEl>
                                          </p:spTgt>
                                        </p:tgtEl>
                                        <p:attrNameLst>
                                          <p:attrName>style.visibility</p:attrName>
                                        </p:attrNameLst>
                                      </p:cBhvr>
                                      <p:to>
                                        <p:strVal val="visible"/>
                                      </p:to>
                                    </p:set>
                                    <p:anim to="" calcmode="lin" valueType="num">
                                      <p:cBhvr>
                                        <p:cTn id="7" dur="1" fill="hold"/>
                                        <p:tgtEl>
                                          <p:spTgt spid="287747">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87747">
                                            <p:txEl>
                                              <p:pRg st="1" end="1"/>
                                            </p:txEl>
                                          </p:spTgt>
                                        </p:tgtEl>
                                        <p:attrNameLst>
                                          <p:attrName>style.visibility</p:attrName>
                                        </p:attrNameLst>
                                      </p:cBhvr>
                                      <p:to>
                                        <p:strVal val="visible"/>
                                      </p:to>
                                    </p:set>
                                    <p:anim to="" calcmode="lin" valueType="num">
                                      <p:cBhvr>
                                        <p:cTn id="12" dur="1" fill="hold"/>
                                        <p:tgtEl>
                                          <p:spTgt spid="287747">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87747">
                                            <p:txEl>
                                              <p:pRg st="2" end="2"/>
                                            </p:txEl>
                                          </p:spTgt>
                                        </p:tgtEl>
                                        <p:attrNameLst>
                                          <p:attrName>style.visibility</p:attrName>
                                        </p:attrNameLst>
                                      </p:cBhvr>
                                      <p:to>
                                        <p:strVal val="visible"/>
                                      </p:to>
                                    </p:set>
                                    <p:anim to="" calcmode="lin" valueType="num">
                                      <p:cBhvr>
                                        <p:cTn id="17" dur="1" fill="hold"/>
                                        <p:tgtEl>
                                          <p:spTgt spid="287747">
                                            <p:txEl>
                                              <p:pRg st="2" end="2"/>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287747">
                                            <p:txEl>
                                              <p:pRg st="3" end="3"/>
                                            </p:txEl>
                                          </p:spTgt>
                                        </p:tgtEl>
                                        <p:attrNameLst>
                                          <p:attrName>style.visibility</p:attrName>
                                        </p:attrNameLst>
                                      </p:cBhvr>
                                      <p:to>
                                        <p:strVal val="visible"/>
                                      </p:to>
                                    </p:set>
                                    <p:anim to="" calcmode="lin" valueType="num">
                                      <p:cBhvr>
                                        <p:cTn id="22" dur="1" fill="hold"/>
                                        <p:tgtEl>
                                          <p:spTgt spid="287747">
                                            <p:txEl>
                                              <p:pRg st="3" end="3"/>
                                            </p:txEl>
                                          </p:spTgt>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287747">
                                            <p:txEl>
                                              <p:pRg st="4" end="4"/>
                                            </p:txEl>
                                          </p:spTgt>
                                        </p:tgtEl>
                                        <p:attrNameLst>
                                          <p:attrName>style.visibility</p:attrName>
                                        </p:attrNameLst>
                                      </p:cBhvr>
                                      <p:to>
                                        <p:strVal val="visible"/>
                                      </p:to>
                                    </p:set>
                                    <p:anim to="" calcmode="lin" valueType="num">
                                      <p:cBhvr>
                                        <p:cTn id="27" dur="1" fill="hold"/>
                                        <p:tgtEl>
                                          <p:spTgt spid="287747">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747" grpId="0" build="p" bldLvl="3"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3425" name="Title 1">
            <a:extLst>
              <a:ext uri="{FF2B5EF4-FFF2-40B4-BE49-F238E27FC236}">
                <a16:creationId xmlns:a16="http://schemas.microsoft.com/office/drawing/2014/main" id="{2BB27D10-65AE-4887-A8E7-456E95AB6F82}"/>
              </a:ext>
            </a:extLst>
          </p:cNvPr>
          <p:cNvSpPr>
            <a:spLocks noGrp="1"/>
          </p:cNvSpPr>
          <p:nvPr>
            <p:ph type="title"/>
          </p:nvPr>
        </p:nvSpPr>
        <p:spPr>
          <a:xfrm>
            <a:off x="38100" y="304800"/>
            <a:ext cx="8913813" cy="914400"/>
          </a:xfrm>
        </p:spPr>
        <p:txBody>
          <a:bodyPr/>
          <a:lstStyle/>
          <a:p>
            <a:r>
              <a:rPr lang="en-US" altLang="en-US" dirty="0"/>
              <a:t>Results Section</a:t>
            </a:r>
          </a:p>
        </p:txBody>
      </p:sp>
      <p:sp>
        <p:nvSpPr>
          <p:cNvPr id="103426" name="Content Placeholder 2">
            <a:extLst>
              <a:ext uri="{FF2B5EF4-FFF2-40B4-BE49-F238E27FC236}">
                <a16:creationId xmlns:a16="http://schemas.microsoft.com/office/drawing/2014/main" id="{8D454598-B26C-4660-BDDB-3D38FFA9A92B}"/>
              </a:ext>
            </a:extLst>
          </p:cNvPr>
          <p:cNvSpPr>
            <a:spLocks noGrp="1"/>
          </p:cNvSpPr>
          <p:nvPr>
            <p:ph idx="1"/>
          </p:nvPr>
        </p:nvSpPr>
        <p:spPr>
          <a:xfrm>
            <a:off x="457200" y="1524000"/>
            <a:ext cx="8229600" cy="4572000"/>
          </a:xfrm>
        </p:spPr>
        <p:txBody>
          <a:bodyPr>
            <a:normAutofit fontScale="92500" lnSpcReduction="20000"/>
          </a:bodyPr>
          <a:lstStyle/>
          <a:p>
            <a:r>
              <a:rPr lang="en-US" altLang="en-US" sz="1800" dirty="0"/>
              <a:t>IF you had to prepare the data in some way (e.g., create a composite measure), you’ll include that at the beginning of your results OR in a place where it makes sense, but before you describe any analyses.</a:t>
            </a:r>
          </a:p>
          <a:p>
            <a:pPr lvl="1"/>
            <a:r>
              <a:rPr lang="en-US" altLang="en-US" sz="1800" dirty="0"/>
              <a:t>If any data points (participants) were not included in the analyses, you’ll tell us that in this section (and why)</a:t>
            </a:r>
          </a:p>
          <a:p>
            <a:r>
              <a:rPr lang="en-US" altLang="en-US" sz="1800" dirty="0"/>
              <a:t>If you included manipulation check questions in your study method, report the predicted results for those questions here, toward the beginning of this section.</a:t>
            </a:r>
          </a:p>
          <a:p>
            <a:r>
              <a:rPr lang="en-US" altLang="en-US" sz="1800" dirty="0"/>
              <a:t>Only describe analyses that will test hypotheses you have already outlined in the introduction. </a:t>
            </a:r>
          </a:p>
          <a:p>
            <a:r>
              <a:rPr lang="en-US" altLang="en-US" sz="1800" dirty="0"/>
              <a:t>Often you’ll then start by reminding your reader of your hypothesis (in conceptual terms) </a:t>
            </a:r>
          </a:p>
          <a:p>
            <a:r>
              <a:rPr lang="en-US" altLang="en-US" sz="1800" dirty="0"/>
              <a:t>Then, emulate exactly what Kail shows you.  </a:t>
            </a:r>
          </a:p>
          <a:p>
            <a:r>
              <a:rPr lang="en-US" altLang="en-US" sz="1800" dirty="0"/>
              <a:t>Focus on the words!</a:t>
            </a:r>
          </a:p>
        </p:txBody>
      </p:sp>
      <p:sp>
        <p:nvSpPr>
          <p:cNvPr id="103427" name="Slide Number Placeholder 3">
            <a:extLst>
              <a:ext uri="{FF2B5EF4-FFF2-40B4-BE49-F238E27FC236}">
                <a16:creationId xmlns:a16="http://schemas.microsoft.com/office/drawing/2014/main" id="{40BD38D0-065D-45CF-8790-F37D913BF88E}"/>
              </a:ext>
            </a:extLst>
          </p:cNvPr>
          <p:cNvSpPr>
            <a:spLocks noGrp="1"/>
          </p:cNvSpPr>
          <p:nvPr>
            <p:ph type="sldNum" sz="quarter" idx="12"/>
          </p:nvPr>
        </p:nvSpPr>
        <p:spPr bwMode="auto">
          <a:xfrm>
            <a:off x="65532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31BC1443-E802-4872-A447-A0DC74F26CB2}" type="slidenum">
              <a:rPr lang="en-US" altLang="en-US" sz="1800"/>
              <a:pPr/>
              <a:t>52</a:t>
            </a:fld>
            <a:endParaRPr lang="en-US" altLang="en-US" sz="180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5473" name="Title 1">
            <a:extLst>
              <a:ext uri="{FF2B5EF4-FFF2-40B4-BE49-F238E27FC236}">
                <a16:creationId xmlns:a16="http://schemas.microsoft.com/office/drawing/2014/main" id="{8DF3A9D6-F6FA-4D98-94B5-42E42BBA67E7}"/>
              </a:ext>
            </a:extLst>
          </p:cNvPr>
          <p:cNvSpPr>
            <a:spLocks noGrp="1"/>
          </p:cNvSpPr>
          <p:nvPr>
            <p:ph type="title"/>
          </p:nvPr>
        </p:nvSpPr>
        <p:spPr>
          <a:xfrm>
            <a:off x="25400" y="274637"/>
            <a:ext cx="8913813" cy="914400"/>
          </a:xfrm>
        </p:spPr>
        <p:txBody>
          <a:bodyPr/>
          <a:lstStyle/>
          <a:p>
            <a:r>
              <a:rPr lang="en-US" altLang="en-US" dirty="0"/>
              <a:t>Structure of the results section</a:t>
            </a:r>
          </a:p>
        </p:txBody>
      </p:sp>
      <p:sp>
        <p:nvSpPr>
          <p:cNvPr id="3" name="Content Placeholder 2">
            <a:extLst>
              <a:ext uri="{FF2B5EF4-FFF2-40B4-BE49-F238E27FC236}">
                <a16:creationId xmlns:a16="http://schemas.microsoft.com/office/drawing/2014/main" id="{8002704B-359A-42D0-B416-74D75F168CBC}"/>
              </a:ext>
            </a:extLst>
          </p:cNvPr>
          <p:cNvSpPr>
            <a:spLocks noGrp="1"/>
          </p:cNvSpPr>
          <p:nvPr>
            <p:ph idx="1"/>
          </p:nvPr>
        </p:nvSpPr>
        <p:spPr>
          <a:xfrm>
            <a:off x="457200" y="1600200"/>
            <a:ext cx="8382000" cy="4525963"/>
          </a:xfrm>
        </p:spPr>
        <p:txBody>
          <a:bodyPr>
            <a:normAutofit fontScale="92500" lnSpcReduction="10000"/>
          </a:bodyPr>
          <a:lstStyle/>
          <a:p>
            <a:r>
              <a:rPr lang="en-US" altLang="en-US" sz="2200" dirty="0"/>
              <a:t>Describe what you would do to your variables to get them ready for analysis</a:t>
            </a:r>
          </a:p>
          <a:p>
            <a:pPr lvl="1"/>
            <a:r>
              <a:rPr lang="en-US" altLang="en-US" sz="1800" dirty="0"/>
              <a:t>E.g., if you plan to average the responses to multiple questions for your DV,  state that you would first assess whether the questions reliably hung together (perform a reliability analysis) and then would compute the average</a:t>
            </a:r>
            <a:endParaRPr lang="en-US" altLang="en-US" sz="2200" dirty="0"/>
          </a:p>
          <a:p>
            <a:r>
              <a:rPr lang="en-US" altLang="en-US" sz="2200" dirty="0"/>
              <a:t>State the type of analysis you would perform (e.g., “A 3-way ANOVA will be performed, predicting [DV] from [IVs &amp; subject var].”)</a:t>
            </a:r>
          </a:p>
          <a:p>
            <a:pPr lvl="1"/>
            <a:r>
              <a:rPr lang="en-US" altLang="en-US" sz="1800" dirty="0"/>
              <a:t>State any follow-up analyses you would perform</a:t>
            </a:r>
          </a:p>
          <a:p>
            <a:r>
              <a:rPr lang="en-US" altLang="en-US" sz="2200" dirty="0"/>
              <a:t>State whether each main effect and interaction is predicted to be significant or not. </a:t>
            </a:r>
          </a:p>
          <a:p>
            <a:pPr lvl="1"/>
            <a:r>
              <a:rPr lang="en-US" altLang="en-US" sz="1800" dirty="0"/>
              <a:t>If significant, state the predicted pattern of results (i.e., which group of Ps will be higher than which other group of Ps)</a:t>
            </a:r>
            <a:endParaRPr lang="en-US" altLang="en-US" sz="1200" dirty="0"/>
          </a:p>
          <a:p>
            <a:pPr lvl="1"/>
            <a:endParaRPr lang="en-US" altLang="en-US" sz="1200" dirty="0"/>
          </a:p>
        </p:txBody>
      </p:sp>
      <p:sp>
        <p:nvSpPr>
          <p:cNvPr id="105475" name="Slide Number Placeholder 3">
            <a:extLst>
              <a:ext uri="{FF2B5EF4-FFF2-40B4-BE49-F238E27FC236}">
                <a16:creationId xmlns:a16="http://schemas.microsoft.com/office/drawing/2014/main" id="{60F6BD1D-B416-4A8C-B03E-D7635FC316F8}"/>
              </a:ext>
            </a:extLst>
          </p:cNvPr>
          <p:cNvSpPr>
            <a:spLocks noGrp="1"/>
          </p:cNvSpPr>
          <p:nvPr>
            <p:ph type="sldNum" sz="quarter" idx="12"/>
          </p:nvPr>
        </p:nvSpPr>
        <p:spPr bwMode="auto">
          <a:xfrm>
            <a:off x="65532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1552EDA-CBCA-449F-B8CD-2007DEA5CCCE}" type="slidenum">
              <a:rPr lang="en-US" altLang="en-US" sz="1800"/>
              <a:pPr/>
              <a:t>53</a:t>
            </a:fld>
            <a:endParaRPr lang="en-US" altLang="en-US" sz="1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7521" name="Title 4">
            <a:extLst>
              <a:ext uri="{FF2B5EF4-FFF2-40B4-BE49-F238E27FC236}">
                <a16:creationId xmlns:a16="http://schemas.microsoft.com/office/drawing/2014/main" id="{AB756A2E-7E90-4D5D-A620-AB367414859E}"/>
              </a:ext>
            </a:extLst>
          </p:cNvPr>
          <p:cNvSpPr>
            <a:spLocks noGrp="1"/>
          </p:cNvSpPr>
          <p:nvPr>
            <p:ph type="title"/>
          </p:nvPr>
        </p:nvSpPr>
        <p:spPr>
          <a:xfrm>
            <a:off x="1238250" y="180975"/>
            <a:ext cx="6172200" cy="990600"/>
          </a:xfrm>
        </p:spPr>
        <p:txBody>
          <a:bodyPr>
            <a:normAutofit fontScale="90000"/>
          </a:bodyPr>
          <a:lstStyle/>
          <a:p>
            <a:r>
              <a:rPr lang="en-US" altLang="en-US"/>
              <a:t>Sample Results Paragraph</a:t>
            </a:r>
          </a:p>
        </p:txBody>
      </p:sp>
      <p:sp>
        <p:nvSpPr>
          <p:cNvPr id="6" name="Content Placeholder 5">
            <a:extLst>
              <a:ext uri="{FF2B5EF4-FFF2-40B4-BE49-F238E27FC236}">
                <a16:creationId xmlns:a16="http://schemas.microsoft.com/office/drawing/2014/main" id="{AF3F1559-4337-4431-A5FC-00164C6CF430}"/>
              </a:ext>
            </a:extLst>
          </p:cNvPr>
          <p:cNvSpPr>
            <a:spLocks noGrp="1"/>
          </p:cNvSpPr>
          <p:nvPr>
            <p:ph idx="1"/>
          </p:nvPr>
        </p:nvSpPr>
        <p:spPr>
          <a:xfrm>
            <a:off x="228600" y="1143000"/>
            <a:ext cx="8382000" cy="5486400"/>
          </a:xfrm>
        </p:spPr>
        <p:txBody>
          <a:bodyPr>
            <a:normAutofit/>
          </a:bodyPr>
          <a:lstStyle/>
          <a:p>
            <a:r>
              <a:rPr lang="en-US" altLang="en-US" sz="2200" dirty="0">
                <a:latin typeface="Times New Roman" panose="02020603050405020304" pitchFamily="18" charset="0"/>
                <a:cs typeface="Times New Roman" panose="02020603050405020304" pitchFamily="18" charset="0"/>
              </a:rPr>
              <a:t>To test the hypothesis that gremlins would frighten participants more than goblins, we conducted an independent-samples t-test on ratings of fright.  As predicted, participants who viewed a 3-minute video clip with gremlins reported higher levels of fright (</a:t>
            </a:r>
            <a:r>
              <a:rPr lang="en-US" altLang="en-US" sz="2200" i="1" dirty="0">
                <a:latin typeface="Times New Roman" panose="02020603050405020304" pitchFamily="18" charset="0"/>
                <a:cs typeface="Times New Roman" panose="02020603050405020304" pitchFamily="18" charset="0"/>
              </a:rPr>
              <a:t>M</a:t>
            </a:r>
            <a:r>
              <a:rPr lang="en-US" altLang="en-US" sz="2200" dirty="0">
                <a:latin typeface="Times New Roman" panose="02020603050405020304" pitchFamily="18" charset="0"/>
                <a:cs typeface="Times New Roman" panose="02020603050405020304" pitchFamily="18" charset="0"/>
              </a:rPr>
              <a:t> = 4.22; </a:t>
            </a:r>
            <a:r>
              <a:rPr lang="en-US" altLang="en-US" sz="2200" i="1" dirty="0">
                <a:latin typeface="Times New Roman" panose="02020603050405020304" pitchFamily="18" charset="0"/>
                <a:cs typeface="Times New Roman" panose="02020603050405020304" pitchFamily="18" charset="0"/>
              </a:rPr>
              <a:t>SD</a:t>
            </a:r>
            <a:r>
              <a:rPr lang="en-US" altLang="en-US" sz="2200" dirty="0">
                <a:latin typeface="Times New Roman" panose="02020603050405020304" pitchFamily="18" charset="0"/>
                <a:cs typeface="Times New Roman" panose="02020603050405020304" pitchFamily="18" charset="0"/>
              </a:rPr>
              <a:t> = 1.11) than participants who viewed a 3-minute video clip with goblins (</a:t>
            </a:r>
            <a:r>
              <a:rPr lang="en-US" altLang="en-US" sz="2200" i="1" dirty="0">
                <a:latin typeface="Times New Roman" panose="02020603050405020304" pitchFamily="18" charset="0"/>
                <a:cs typeface="Times New Roman" panose="02020603050405020304" pitchFamily="18" charset="0"/>
              </a:rPr>
              <a:t>M</a:t>
            </a:r>
            <a:r>
              <a:rPr lang="en-US" altLang="en-US" sz="2200" dirty="0">
                <a:latin typeface="Times New Roman" panose="02020603050405020304" pitchFamily="18" charset="0"/>
                <a:cs typeface="Times New Roman" panose="02020603050405020304" pitchFamily="18" charset="0"/>
              </a:rPr>
              <a:t> = 2.07; </a:t>
            </a:r>
            <a:r>
              <a:rPr lang="en-US" altLang="en-US" sz="2200" i="1" dirty="0">
                <a:latin typeface="Times New Roman" panose="02020603050405020304" pitchFamily="18" charset="0"/>
                <a:cs typeface="Times New Roman" panose="02020603050405020304" pitchFamily="18" charset="0"/>
              </a:rPr>
              <a:t>SD</a:t>
            </a:r>
            <a:r>
              <a:rPr lang="en-US" altLang="en-US" sz="2200" dirty="0">
                <a:latin typeface="Times New Roman" panose="02020603050405020304" pitchFamily="18" charset="0"/>
                <a:cs typeface="Times New Roman" panose="02020603050405020304" pitchFamily="18" charset="0"/>
              </a:rPr>
              <a:t> = 1.08), </a:t>
            </a:r>
            <a:r>
              <a:rPr lang="en-US" altLang="en-US" sz="2200" i="1" dirty="0">
                <a:latin typeface="Times New Roman" panose="02020603050405020304" pitchFamily="18" charset="0"/>
                <a:cs typeface="Times New Roman" panose="02020603050405020304" pitchFamily="18" charset="0"/>
              </a:rPr>
              <a:t>t</a:t>
            </a:r>
            <a:r>
              <a:rPr lang="en-US" altLang="en-US" sz="2200" dirty="0">
                <a:latin typeface="Times New Roman" panose="02020603050405020304" pitchFamily="18" charset="0"/>
                <a:cs typeface="Times New Roman" panose="02020603050405020304" pitchFamily="18" charset="0"/>
              </a:rPr>
              <a:t>(23) = 3.21, </a:t>
            </a:r>
            <a:r>
              <a:rPr lang="en-US" altLang="en-US" sz="2200" i="1" dirty="0">
                <a:latin typeface="Times New Roman" panose="02020603050405020304" pitchFamily="18" charset="0"/>
                <a:cs typeface="Times New Roman" panose="02020603050405020304" pitchFamily="18" charset="0"/>
              </a:rPr>
              <a:t>p</a:t>
            </a:r>
            <a:r>
              <a:rPr lang="en-US" altLang="en-US" sz="2200" dirty="0">
                <a:latin typeface="Times New Roman" panose="02020603050405020304" pitchFamily="18" charset="0"/>
                <a:cs typeface="Times New Roman" panose="02020603050405020304" pitchFamily="18" charset="0"/>
              </a:rPr>
              <a:t> = .021. </a:t>
            </a:r>
          </a:p>
          <a:p>
            <a:r>
              <a:rPr lang="en-US" altLang="en-US" sz="2200" dirty="0">
                <a:latin typeface="Times New Roman" panose="02020603050405020304" pitchFamily="18" charset="0"/>
                <a:cs typeface="Times New Roman" panose="02020603050405020304" pitchFamily="18" charset="0"/>
              </a:rPr>
              <a:t>Not very good: To test the hypothesis that gremlins would frighten participants more than goblins, we conducted an independent-samples t-test on ratings of fright.  There was a significant difference between the two conditions, </a:t>
            </a:r>
            <a:r>
              <a:rPr lang="en-US" altLang="en-US" sz="2200" i="1" dirty="0">
                <a:latin typeface="Times New Roman" panose="02020603050405020304" pitchFamily="18" charset="0"/>
                <a:cs typeface="Times New Roman" panose="02020603050405020304" pitchFamily="18" charset="0"/>
              </a:rPr>
              <a:t>t</a:t>
            </a:r>
            <a:r>
              <a:rPr lang="en-US" altLang="en-US" sz="2200" dirty="0">
                <a:latin typeface="Times New Roman" panose="02020603050405020304" pitchFamily="18" charset="0"/>
                <a:cs typeface="Times New Roman" panose="02020603050405020304" pitchFamily="18" charset="0"/>
              </a:rPr>
              <a:t>(23) = 3.21, </a:t>
            </a:r>
            <a:r>
              <a:rPr lang="en-US" altLang="en-US" sz="2200" i="1" dirty="0">
                <a:latin typeface="Times New Roman" panose="02020603050405020304" pitchFamily="18" charset="0"/>
                <a:cs typeface="Times New Roman" panose="02020603050405020304" pitchFamily="18" charset="0"/>
              </a:rPr>
              <a:t>p</a:t>
            </a:r>
            <a:r>
              <a:rPr lang="en-US" altLang="en-US" sz="2200" dirty="0">
                <a:latin typeface="Times New Roman" panose="02020603050405020304" pitchFamily="18" charset="0"/>
                <a:cs typeface="Times New Roman" panose="02020603050405020304" pitchFamily="18" charset="0"/>
              </a:rPr>
              <a:t> = .021; Gremlins = </a:t>
            </a:r>
            <a:r>
              <a:rPr lang="en-US" altLang="en-US" sz="2200" i="1" dirty="0">
                <a:latin typeface="Times New Roman" panose="02020603050405020304" pitchFamily="18" charset="0"/>
                <a:cs typeface="Times New Roman" panose="02020603050405020304" pitchFamily="18" charset="0"/>
              </a:rPr>
              <a:t>M</a:t>
            </a:r>
            <a:r>
              <a:rPr lang="en-US" altLang="en-US" sz="2200" dirty="0">
                <a:latin typeface="Times New Roman" panose="02020603050405020304" pitchFamily="18" charset="0"/>
                <a:cs typeface="Times New Roman" panose="02020603050405020304" pitchFamily="18" charset="0"/>
              </a:rPr>
              <a:t> = 4.22; </a:t>
            </a:r>
            <a:r>
              <a:rPr lang="en-US" altLang="en-US" sz="2200" i="1" dirty="0">
                <a:latin typeface="Times New Roman" panose="02020603050405020304" pitchFamily="18" charset="0"/>
                <a:cs typeface="Times New Roman" panose="02020603050405020304" pitchFamily="18" charset="0"/>
              </a:rPr>
              <a:t>SD</a:t>
            </a:r>
            <a:r>
              <a:rPr lang="en-US" altLang="en-US" sz="2200" dirty="0">
                <a:latin typeface="Times New Roman" panose="02020603050405020304" pitchFamily="18" charset="0"/>
                <a:cs typeface="Times New Roman" panose="02020603050405020304" pitchFamily="18" charset="0"/>
              </a:rPr>
              <a:t> = 1.11; Goblins = viewed a 3-minute </a:t>
            </a:r>
            <a:r>
              <a:rPr lang="en-US" altLang="en-US" sz="2200" i="1" dirty="0">
                <a:latin typeface="Times New Roman" panose="02020603050405020304" pitchFamily="18" charset="0"/>
                <a:cs typeface="Times New Roman" panose="02020603050405020304" pitchFamily="18" charset="0"/>
              </a:rPr>
              <a:t>M</a:t>
            </a:r>
            <a:r>
              <a:rPr lang="en-US" altLang="en-US" sz="2200" dirty="0">
                <a:latin typeface="Times New Roman" panose="02020603050405020304" pitchFamily="18" charset="0"/>
                <a:cs typeface="Times New Roman" panose="02020603050405020304" pitchFamily="18" charset="0"/>
              </a:rPr>
              <a:t> = 2.07; </a:t>
            </a:r>
            <a:r>
              <a:rPr lang="en-US" altLang="en-US" sz="2200" i="1" dirty="0">
                <a:latin typeface="Times New Roman" panose="02020603050405020304" pitchFamily="18" charset="0"/>
                <a:cs typeface="Times New Roman" panose="02020603050405020304" pitchFamily="18" charset="0"/>
              </a:rPr>
              <a:t>SD</a:t>
            </a:r>
            <a:r>
              <a:rPr lang="en-US" altLang="en-US" sz="2200" dirty="0">
                <a:latin typeface="Times New Roman" panose="02020603050405020304" pitchFamily="18" charset="0"/>
                <a:cs typeface="Times New Roman" panose="02020603050405020304" pitchFamily="18" charset="0"/>
              </a:rPr>
              <a:t> = 1.08. </a:t>
            </a:r>
          </a:p>
          <a:p>
            <a:r>
              <a:rPr lang="en-US" altLang="en-US" sz="2200" dirty="0">
                <a:latin typeface="Times New Roman" panose="02020603050405020304" pitchFamily="18" charset="0"/>
                <a:cs typeface="Times New Roman" panose="02020603050405020304" pitchFamily="18" charset="0"/>
              </a:rPr>
              <a:t>Not very good: As predicted, the gremlin condition was more afraid than the goblin condition, means = 4.22; </a:t>
            </a:r>
            <a:r>
              <a:rPr lang="en-US" altLang="en-US" sz="2200" i="1" dirty="0">
                <a:latin typeface="Times New Roman" panose="02020603050405020304" pitchFamily="18" charset="0"/>
                <a:cs typeface="Times New Roman" panose="02020603050405020304" pitchFamily="18" charset="0"/>
              </a:rPr>
              <a:t>SD</a:t>
            </a:r>
            <a:r>
              <a:rPr lang="en-US" altLang="en-US" sz="2200" dirty="0">
                <a:latin typeface="Times New Roman" panose="02020603050405020304" pitchFamily="18" charset="0"/>
                <a:cs typeface="Times New Roman" panose="02020603050405020304" pitchFamily="18" charset="0"/>
              </a:rPr>
              <a:t> = 1.11 and 2.07; </a:t>
            </a:r>
            <a:r>
              <a:rPr lang="en-US" altLang="en-US" sz="2200" i="1" dirty="0">
                <a:latin typeface="Times New Roman" panose="02020603050405020304" pitchFamily="18" charset="0"/>
                <a:cs typeface="Times New Roman" panose="02020603050405020304" pitchFamily="18" charset="0"/>
              </a:rPr>
              <a:t>SD</a:t>
            </a:r>
            <a:r>
              <a:rPr lang="en-US" altLang="en-US" sz="2200" dirty="0">
                <a:latin typeface="Times New Roman" panose="02020603050405020304" pitchFamily="18" charset="0"/>
                <a:cs typeface="Times New Roman" panose="02020603050405020304" pitchFamily="18" charset="0"/>
              </a:rPr>
              <a:t> = 1.08, respectively), </a:t>
            </a:r>
            <a:r>
              <a:rPr lang="en-US" altLang="en-US" sz="2200" i="1" dirty="0">
                <a:latin typeface="Times New Roman" panose="02020603050405020304" pitchFamily="18" charset="0"/>
                <a:cs typeface="Times New Roman" panose="02020603050405020304" pitchFamily="18" charset="0"/>
              </a:rPr>
              <a:t>t</a:t>
            </a:r>
            <a:r>
              <a:rPr lang="en-US" altLang="en-US" sz="2200" dirty="0">
                <a:latin typeface="Times New Roman" panose="02020603050405020304" pitchFamily="18" charset="0"/>
                <a:cs typeface="Times New Roman" panose="02020603050405020304" pitchFamily="18" charset="0"/>
              </a:rPr>
              <a:t>(23) = 3.21, </a:t>
            </a:r>
            <a:r>
              <a:rPr lang="en-US" altLang="en-US" sz="2200" i="1" dirty="0">
                <a:latin typeface="Times New Roman" panose="02020603050405020304" pitchFamily="18" charset="0"/>
                <a:cs typeface="Times New Roman" panose="02020603050405020304" pitchFamily="18" charset="0"/>
              </a:rPr>
              <a:t>p</a:t>
            </a:r>
            <a:r>
              <a:rPr lang="en-US" altLang="en-US" sz="2200" dirty="0">
                <a:latin typeface="Times New Roman" panose="02020603050405020304" pitchFamily="18" charset="0"/>
                <a:cs typeface="Times New Roman" panose="02020603050405020304" pitchFamily="18" charset="0"/>
              </a:rPr>
              <a:t> = .021. </a:t>
            </a:r>
          </a:p>
          <a:p>
            <a:endParaRPr lang="en-US" alt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0" y="838200"/>
            <a:ext cx="8913813" cy="914400"/>
          </a:xfrm>
        </p:spPr>
        <p:txBody>
          <a:bodyPr>
            <a:normAutofit fontScale="90000"/>
          </a:bodyPr>
          <a:lstStyle/>
          <a:p>
            <a:pPr eaLnBrk="1" hangingPunct="1"/>
            <a:r>
              <a:rPr lang="en-US" altLang="en-US" dirty="0"/>
              <a:t>Sections of the APA-Format Paper</a:t>
            </a:r>
          </a:p>
        </p:txBody>
      </p:sp>
      <p:sp>
        <p:nvSpPr>
          <p:cNvPr id="246787" name="Rectangle 3"/>
          <p:cNvSpPr>
            <a:spLocks noGrp="1" noChangeArrowheads="1"/>
          </p:cNvSpPr>
          <p:nvPr>
            <p:ph idx="1"/>
          </p:nvPr>
        </p:nvSpPr>
        <p:spPr>
          <a:xfrm>
            <a:off x="533400" y="1905000"/>
            <a:ext cx="8382000" cy="4572000"/>
          </a:xfrm>
        </p:spPr>
        <p:txBody>
          <a:bodyPr>
            <a:normAutofit fontScale="92500" lnSpcReduction="10000"/>
          </a:bodyPr>
          <a:lstStyle/>
          <a:p>
            <a:pPr eaLnBrk="1" hangingPunct="1">
              <a:lnSpc>
                <a:spcPct val="80000"/>
              </a:lnSpc>
              <a:spcBef>
                <a:spcPts val="500"/>
              </a:spcBef>
              <a:spcAft>
                <a:spcPts val="500"/>
              </a:spcAft>
            </a:pPr>
            <a:r>
              <a:rPr lang="en-US" altLang="en-US" sz="2700" dirty="0"/>
              <a:t>Method</a:t>
            </a:r>
          </a:p>
          <a:p>
            <a:pPr lvl="1" eaLnBrk="1" hangingPunct="1">
              <a:lnSpc>
                <a:spcPct val="110000"/>
              </a:lnSpc>
              <a:spcBef>
                <a:spcPts val="500"/>
              </a:spcBef>
              <a:spcAft>
                <a:spcPts val="500"/>
              </a:spcAft>
            </a:pPr>
            <a:r>
              <a:rPr lang="en-US" altLang="en-US" sz="2200" dirty="0"/>
              <a:t>Morling Appendix, APA-Style Resources on Moodle; APA-manual, </a:t>
            </a:r>
            <a:r>
              <a:rPr lang="en-US" altLang="en-US" sz="2200" b="1" dirty="0"/>
              <a:t>other articles you read</a:t>
            </a:r>
          </a:p>
          <a:p>
            <a:pPr eaLnBrk="1" hangingPunct="1">
              <a:lnSpc>
                <a:spcPct val="110000"/>
              </a:lnSpc>
            </a:pPr>
            <a:r>
              <a:rPr lang="en-US" altLang="en-US" sz="2700" dirty="0"/>
              <a:t>What the researchers did specifically to test their hypotheses (all important, relevant details)</a:t>
            </a:r>
          </a:p>
          <a:p>
            <a:pPr eaLnBrk="1" hangingPunct="1">
              <a:lnSpc>
                <a:spcPct val="110000"/>
              </a:lnSpc>
            </a:pPr>
            <a:r>
              <a:rPr lang="en-US" altLang="en-US" sz="2700" dirty="0"/>
              <a:t>Often (though not always) has at least TWO subsections</a:t>
            </a:r>
          </a:p>
          <a:p>
            <a:pPr lvl="1">
              <a:lnSpc>
                <a:spcPct val="110000"/>
              </a:lnSpc>
            </a:pPr>
            <a:r>
              <a:rPr lang="en-US" altLang="en-US" sz="2500" dirty="0"/>
              <a:t>Participants</a:t>
            </a:r>
          </a:p>
          <a:p>
            <a:pPr lvl="1">
              <a:lnSpc>
                <a:spcPct val="110000"/>
              </a:lnSpc>
            </a:pPr>
            <a:r>
              <a:rPr lang="en-US" altLang="en-US" sz="2500" dirty="0"/>
              <a:t>Procedure</a:t>
            </a:r>
          </a:p>
          <a:p>
            <a:pPr lvl="1">
              <a:lnSpc>
                <a:spcPct val="110000"/>
              </a:lnSpc>
            </a:pPr>
            <a:r>
              <a:rPr lang="en-US" altLang="en-US" sz="2500" dirty="0"/>
              <a:t>Sometimes more (material, etc.) </a:t>
            </a:r>
          </a:p>
          <a:p>
            <a:pPr lvl="1" eaLnBrk="1" hangingPunct="1">
              <a:lnSpc>
                <a:spcPct val="80000"/>
              </a:lnSpc>
              <a:spcBef>
                <a:spcPts val="500"/>
              </a:spcBef>
              <a:spcAft>
                <a:spcPts val="500"/>
              </a:spcAft>
              <a:buFontTx/>
              <a:buNone/>
            </a:pPr>
            <a:endParaRPr lang="en-US" altLang="en-US" sz="2200" dirty="0"/>
          </a:p>
        </p:txBody>
      </p:sp>
    </p:spTree>
    <p:extLst>
      <p:ext uri="{BB962C8B-B14F-4D97-AF65-F5344CB8AC3E}">
        <p14:creationId xmlns:p14="http://schemas.microsoft.com/office/powerpoint/2010/main" val="1584564370"/>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46787">
                                            <p:txEl>
                                              <p:pRg st="0" end="0"/>
                                            </p:txEl>
                                          </p:spTgt>
                                        </p:tgtEl>
                                        <p:attrNameLst>
                                          <p:attrName>style.visibility</p:attrName>
                                        </p:attrNameLst>
                                      </p:cBhvr>
                                      <p:to>
                                        <p:strVal val="visible"/>
                                      </p:to>
                                    </p:set>
                                    <p:anim to="" calcmode="lin" valueType="num">
                                      <p:cBhvr>
                                        <p:cTn id="7" dur="1" fill="hold"/>
                                        <p:tgtEl>
                                          <p:spTgt spid="246787">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46787">
                                            <p:txEl>
                                              <p:pRg st="1" end="1"/>
                                            </p:txEl>
                                          </p:spTgt>
                                        </p:tgtEl>
                                        <p:attrNameLst>
                                          <p:attrName>style.visibility</p:attrName>
                                        </p:attrNameLst>
                                      </p:cBhvr>
                                      <p:to>
                                        <p:strVal val="visible"/>
                                      </p:to>
                                    </p:set>
                                    <p:anim to="" calcmode="lin" valueType="num">
                                      <p:cBhvr>
                                        <p:cTn id="12" dur="1" fill="hold"/>
                                        <p:tgtEl>
                                          <p:spTgt spid="246787">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46787">
                                            <p:txEl>
                                              <p:pRg st="2" end="2"/>
                                            </p:txEl>
                                          </p:spTgt>
                                        </p:tgtEl>
                                        <p:attrNameLst>
                                          <p:attrName>style.visibility</p:attrName>
                                        </p:attrNameLst>
                                      </p:cBhvr>
                                      <p:to>
                                        <p:strVal val="visible"/>
                                      </p:to>
                                    </p:set>
                                    <p:anim to="" calcmode="lin" valueType="num">
                                      <p:cBhvr>
                                        <p:cTn id="17" dur="1" fill="hold"/>
                                        <p:tgtEl>
                                          <p:spTgt spid="24678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246787">
                                            <p:txEl>
                                              <p:pRg st="3" end="3"/>
                                            </p:txEl>
                                          </p:spTgt>
                                        </p:tgtEl>
                                        <p:attrNameLst>
                                          <p:attrName>style.visibility</p:attrName>
                                        </p:attrNameLst>
                                      </p:cBhvr>
                                      <p:to>
                                        <p:strVal val="visible"/>
                                      </p:to>
                                    </p:set>
                                    <p:anim to="" calcmode="lin" valueType="num">
                                      <p:cBhvr>
                                        <p:cTn id="22" dur="1" fill="hold"/>
                                        <p:tgtEl>
                                          <p:spTgt spid="24678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246787">
                                            <p:txEl>
                                              <p:pRg st="4" end="4"/>
                                            </p:txEl>
                                          </p:spTgt>
                                        </p:tgtEl>
                                        <p:attrNameLst>
                                          <p:attrName>style.visibility</p:attrName>
                                        </p:attrNameLst>
                                      </p:cBhvr>
                                      <p:to>
                                        <p:strVal val="visible"/>
                                      </p:to>
                                    </p:set>
                                    <p:anim to="" calcmode="lin" valueType="num">
                                      <p:cBhvr>
                                        <p:cTn id="27" dur="1" fill="hold"/>
                                        <p:tgtEl>
                                          <p:spTgt spid="24678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499"/>
                                          </p:stCondLst>
                                        </p:cTn>
                                        <p:tgtEl>
                                          <p:spTgt spid="246787">
                                            <p:txEl>
                                              <p:pRg st="5" end="5"/>
                                            </p:txEl>
                                          </p:spTgt>
                                        </p:tgtEl>
                                        <p:attrNameLst>
                                          <p:attrName>style.visibility</p:attrName>
                                        </p:attrNameLst>
                                      </p:cBhvr>
                                      <p:to>
                                        <p:strVal val="visible"/>
                                      </p:to>
                                    </p:set>
                                    <p:anim to="" calcmode="lin" valueType="num">
                                      <p:cBhvr>
                                        <p:cTn id="32" dur="1" fill="hold"/>
                                        <p:tgtEl>
                                          <p:spTgt spid="24678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499"/>
                                          </p:stCondLst>
                                        </p:cTn>
                                        <p:tgtEl>
                                          <p:spTgt spid="246787">
                                            <p:txEl>
                                              <p:pRg st="6" end="6"/>
                                            </p:txEl>
                                          </p:spTgt>
                                        </p:tgtEl>
                                        <p:attrNameLst>
                                          <p:attrName>style.visibility</p:attrName>
                                        </p:attrNameLst>
                                      </p:cBhvr>
                                      <p:to>
                                        <p:strVal val="visible"/>
                                      </p:to>
                                    </p:set>
                                    <p:anim to="" calcmode="lin" valueType="num">
                                      <p:cBhvr>
                                        <p:cTn id="37" dur="1" fill="hold"/>
                                        <p:tgtEl>
                                          <p:spTgt spid="24678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87" grpId="0" build="p" bldLvl="2"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0" y="838200"/>
            <a:ext cx="8913813" cy="914400"/>
          </a:xfrm>
        </p:spPr>
        <p:txBody>
          <a:bodyPr>
            <a:normAutofit fontScale="90000"/>
          </a:bodyPr>
          <a:lstStyle/>
          <a:p>
            <a:pPr eaLnBrk="1" hangingPunct="1"/>
            <a:r>
              <a:rPr lang="en-US" altLang="en-US" dirty="0"/>
              <a:t>Sections of the APA-Format Paper</a:t>
            </a:r>
          </a:p>
        </p:txBody>
      </p:sp>
      <p:sp>
        <p:nvSpPr>
          <p:cNvPr id="246787" name="Rectangle 3"/>
          <p:cNvSpPr>
            <a:spLocks noGrp="1" noChangeArrowheads="1"/>
          </p:cNvSpPr>
          <p:nvPr>
            <p:ph idx="1"/>
          </p:nvPr>
        </p:nvSpPr>
        <p:spPr>
          <a:xfrm>
            <a:off x="533400" y="1905000"/>
            <a:ext cx="8382000" cy="4572000"/>
          </a:xfrm>
        </p:spPr>
        <p:txBody>
          <a:bodyPr>
            <a:normAutofit/>
          </a:bodyPr>
          <a:lstStyle/>
          <a:p>
            <a:pPr eaLnBrk="1" hangingPunct="1">
              <a:lnSpc>
                <a:spcPct val="80000"/>
              </a:lnSpc>
              <a:spcBef>
                <a:spcPts val="500"/>
              </a:spcBef>
              <a:spcAft>
                <a:spcPts val="500"/>
              </a:spcAft>
            </a:pPr>
            <a:r>
              <a:rPr lang="en-US" altLang="en-US" sz="2700" dirty="0"/>
              <a:t>Results</a:t>
            </a:r>
          </a:p>
          <a:p>
            <a:pPr lvl="1" eaLnBrk="1" hangingPunct="1">
              <a:lnSpc>
                <a:spcPct val="110000"/>
              </a:lnSpc>
              <a:spcBef>
                <a:spcPts val="500"/>
              </a:spcBef>
              <a:spcAft>
                <a:spcPts val="500"/>
              </a:spcAft>
            </a:pPr>
            <a:r>
              <a:rPr lang="en-US" altLang="en-US" sz="2200" dirty="0"/>
              <a:t>Kail, </a:t>
            </a:r>
            <a:r>
              <a:rPr lang="en-US" altLang="en-US" sz="2200" dirty="0" err="1"/>
              <a:t>ch.</a:t>
            </a:r>
            <a:r>
              <a:rPr lang="en-US" altLang="en-US" sz="2200" dirty="0"/>
              <a:t> 6, Heath </a:t>
            </a:r>
            <a:r>
              <a:rPr lang="en-US" altLang="en-US" sz="2200" dirty="0" err="1"/>
              <a:t>ch.</a:t>
            </a:r>
            <a:r>
              <a:rPr lang="en-US" altLang="en-US" sz="2200" dirty="0"/>
              <a:t> 14, APA-Style Resources on Moodle; APA-manual, we will practice these</a:t>
            </a:r>
            <a:endParaRPr lang="en-US" altLang="en-US" sz="2200" b="1" dirty="0"/>
          </a:p>
          <a:p>
            <a:pPr eaLnBrk="1" hangingPunct="1">
              <a:lnSpc>
                <a:spcPct val="110000"/>
              </a:lnSpc>
            </a:pPr>
            <a:r>
              <a:rPr lang="en-US" altLang="en-US" sz="2700" dirty="0"/>
              <a:t>What the researchers found (stats, etc.) </a:t>
            </a:r>
          </a:p>
          <a:p>
            <a:pPr eaLnBrk="1" hangingPunct="1">
              <a:lnSpc>
                <a:spcPct val="110000"/>
              </a:lnSpc>
            </a:pPr>
            <a:r>
              <a:rPr lang="en-US" altLang="en-US" sz="2700" dirty="0"/>
              <a:t>Can be one of the shorter parts of a paper (will be for yours for sure)</a:t>
            </a:r>
          </a:p>
          <a:p>
            <a:pPr lvl="1" eaLnBrk="1" hangingPunct="1">
              <a:lnSpc>
                <a:spcPct val="80000"/>
              </a:lnSpc>
              <a:spcBef>
                <a:spcPts val="500"/>
              </a:spcBef>
              <a:spcAft>
                <a:spcPts val="500"/>
              </a:spcAft>
              <a:buFontTx/>
              <a:buNone/>
            </a:pPr>
            <a:endParaRPr lang="en-US" altLang="en-US" sz="2200" dirty="0"/>
          </a:p>
        </p:txBody>
      </p:sp>
    </p:spTree>
    <p:extLst>
      <p:ext uri="{BB962C8B-B14F-4D97-AF65-F5344CB8AC3E}">
        <p14:creationId xmlns:p14="http://schemas.microsoft.com/office/powerpoint/2010/main" val="2129091806"/>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46787">
                                            <p:txEl>
                                              <p:pRg st="0" end="0"/>
                                            </p:txEl>
                                          </p:spTgt>
                                        </p:tgtEl>
                                        <p:attrNameLst>
                                          <p:attrName>style.visibility</p:attrName>
                                        </p:attrNameLst>
                                      </p:cBhvr>
                                      <p:to>
                                        <p:strVal val="visible"/>
                                      </p:to>
                                    </p:set>
                                    <p:anim to="" calcmode="lin" valueType="num">
                                      <p:cBhvr>
                                        <p:cTn id="7" dur="1" fill="hold"/>
                                        <p:tgtEl>
                                          <p:spTgt spid="246787">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46787">
                                            <p:txEl>
                                              <p:pRg st="1" end="1"/>
                                            </p:txEl>
                                          </p:spTgt>
                                        </p:tgtEl>
                                        <p:attrNameLst>
                                          <p:attrName>style.visibility</p:attrName>
                                        </p:attrNameLst>
                                      </p:cBhvr>
                                      <p:to>
                                        <p:strVal val="visible"/>
                                      </p:to>
                                    </p:set>
                                    <p:anim to="" calcmode="lin" valueType="num">
                                      <p:cBhvr>
                                        <p:cTn id="12" dur="1" fill="hold"/>
                                        <p:tgtEl>
                                          <p:spTgt spid="246787">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46787">
                                            <p:txEl>
                                              <p:pRg st="2" end="2"/>
                                            </p:txEl>
                                          </p:spTgt>
                                        </p:tgtEl>
                                        <p:attrNameLst>
                                          <p:attrName>style.visibility</p:attrName>
                                        </p:attrNameLst>
                                      </p:cBhvr>
                                      <p:to>
                                        <p:strVal val="visible"/>
                                      </p:to>
                                    </p:set>
                                    <p:anim to="" calcmode="lin" valueType="num">
                                      <p:cBhvr>
                                        <p:cTn id="17" dur="1" fill="hold"/>
                                        <p:tgtEl>
                                          <p:spTgt spid="24678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246787">
                                            <p:txEl>
                                              <p:pRg st="3" end="3"/>
                                            </p:txEl>
                                          </p:spTgt>
                                        </p:tgtEl>
                                        <p:attrNameLst>
                                          <p:attrName>style.visibility</p:attrName>
                                        </p:attrNameLst>
                                      </p:cBhvr>
                                      <p:to>
                                        <p:strVal val="visible"/>
                                      </p:to>
                                    </p:set>
                                    <p:anim to="" calcmode="lin" valueType="num">
                                      <p:cBhvr>
                                        <p:cTn id="22" dur="1" fill="hold"/>
                                        <p:tgtEl>
                                          <p:spTgt spid="24678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87" grpId="0" build="p" bldLvl="2"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8786" name="Content Placeholder 2"/>
          <p:cNvSpPr>
            <a:spLocks noGrp="1"/>
          </p:cNvSpPr>
          <p:nvPr>
            <p:ph idx="1"/>
          </p:nvPr>
        </p:nvSpPr>
        <p:spPr>
          <a:xfrm>
            <a:off x="335907" y="491139"/>
            <a:ext cx="8604868" cy="6011458"/>
          </a:xfrm>
        </p:spPr>
        <p:txBody>
          <a:bodyPr>
            <a:noAutofit/>
          </a:bodyPr>
          <a:lstStyle/>
          <a:p>
            <a:pPr marL="0" indent="0">
              <a:buNone/>
              <a:defRPr/>
            </a:pPr>
            <a:r>
              <a:rPr lang="en-GB" dirty="0">
                <a:cs typeface="Times New Roman" charset="0"/>
              </a:rPr>
              <a:t>APA-style results section example</a:t>
            </a:r>
          </a:p>
          <a:p>
            <a:pPr marL="0" indent="0">
              <a:buNone/>
              <a:defRPr/>
            </a:pPr>
            <a:endParaRPr lang="en-GB" dirty="0">
              <a:cs typeface="Times New Roman" charset="0"/>
            </a:endParaRPr>
          </a:p>
          <a:p>
            <a:pPr marL="0" indent="0">
              <a:spcBef>
                <a:spcPts val="0"/>
              </a:spcBef>
              <a:spcAft>
                <a:spcPts val="1800"/>
              </a:spcAft>
              <a:buNone/>
              <a:defRPr/>
            </a:pPr>
            <a:r>
              <a:rPr lang="en-GB" dirty="0">
                <a:solidFill>
                  <a:schemeClr val="tx1"/>
                </a:solidFill>
                <a:cs typeface="Times New Roman" charset="0"/>
              </a:rPr>
              <a:t>As hypothesized, the ratings of suspect guilt were significantly affected by the type of eyewitness testimony presented, </a:t>
            </a:r>
            <a:r>
              <a:rPr lang="en-GB" i="1" dirty="0">
                <a:solidFill>
                  <a:schemeClr val="tx1"/>
                </a:solidFill>
              </a:rPr>
              <a:t>F</a:t>
            </a:r>
            <a:r>
              <a:rPr lang="en-GB" dirty="0">
                <a:solidFill>
                  <a:schemeClr val="tx1"/>
                </a:solidFill>
              </a:rPr>
              <a:t>(2, 57) = 5.31, </a:t>
            </a:r>
            <a:r>
              <a:rPr lang="en-GB" i="1" dirty="0">
                <a:solidFill>
                  <a:schemeClr val="tx1"/>
                </a:solidFill>
              </a:rPr>
              <a:t>p  = </a:t>
            </a:r>
            <a:r>
              <a:rPr lang="en-GB" dirty="0">
                <a:solidFill>
                  <a:schemeClr val="tx1"/>
                </a:solidFill>
              </a:rPr>
              <a:t>.008.  </a:t>
            </a:r>
            <a:r>
              <a:rPr lang="en-GB" dirty="0" err="1">
                <a:solidFill>
                  <a:schemeClr val="tx1"/>
                </a:solidFill>
              </a:rPr>
              <a:t>Tukey’s</a:t>
            </a:r>
            <a:r>
              <a:rPr lang="en-GB" dirty="0">
                <a:solidFill>
                  <a:schemeClr val="tx1"/>
                </a:solidFill>
              </a:rPr>
              <a:t> follow-up tests showed that </a:t>
            </a:r>
            <a:r>
              <a:rPr lang="en-GB" dirty="0">
                <a:solidFill>
                  <a:schemeClr val="tx1"/>
                </a:solidFill>
                <a:cs typeface="Times New Roman" charset="0"/>
              </a:rPr>
              <a:t>those who were exposed to an unrefuted eyewitness provided significantly higher levels of guilt ratings for the suspect (</a:t>
            </a:r>
            <a:r>
              <a:rPr lang="en-GB" i="1" dirty="0">
                <a:solidFill>
                  <a:schemeClr val="tx1"/>
                </a:solidFill>
                <a:cs typeface="Times New Roman" charset="0"/>
              </a:rPr>
              <a:t>M</a:t>
            </a:r>
            <a:r>
              <a:rPr lang="en-GB" dirty="0">
                <a:solidFill>
                  <a:schemeClr val="tx1"/>
                </a:solidFill>
                <a:cs typeface="Times New Roman" charset="0"/>
              </a:rPr>
              <a:t> = 5.70; </a:t>
            </a:r>
            <a:r>
              <a:rPr lang="en-GB" i="1" dirty="0">
                <a:solidFill>
                  <a:schemeClr val="tx1"/>
                </a:solidFill>
                <a:cs typeface="Times New Roman" charset="0"/>
              </a:rPr>
              <a:t>SD</a:t>
            </a:r>
            <a:r>
              <a:rPr lang="en-GB" dirty="0">
                <a:solidFill>
                  <a:schemeClr val="tx1"/>
                </a:solidFill>
                <a:cs typeface="Times New Roman" charset="0"/>
              </a:rPr>
              <a:t> = 1.45) than did those who heard no testimony from an eyewitness (</a:t>
            </a:r>
            <a:r>
              <a:rPr lang="en-GB" i="1" dirty="0">
                <a:solidFill>
                  <a:schemeClr val="tx1"/>
                </a:solidFill>
                <a:cs typeface="Times New Roman" charset="0"/>
              </a:rPr>
              <a:t>M</a:t>
            </a:r>
            <a:r>
              <a:rPr lang="en-GB" dirty="0">
                <a:solidFill>
                  <a:schemeClr val="tx1"/>
                </a:solidFill>
                <a:cs typeface="Times New Roman" charset="0"/>
              </a:rPr>
              <a:t> = 4.45; </a:t>
            </a:r>
            <a:r>
              <a:rPr lang="en-GB" i="1" dirty="0">
                <a:solidFill>
                  <a:schemeClr val="tx1"/>
                </a:solidFill>
                <a:cs typeface="Times New Roman" charset="0"/>
              </a:rPr>
              <a:t>SD</a:t>
            </a:r>
            <a:r>
              <a:rPr lang="en-GB" dirty="0">
                <a:solidFill>
                  <a:schemeClr val="tx1"/>
                </a:solidFill>
                <a:cs typeface="Times New Roman" charset="0"/>
              </a:rPr>
              <a:t> = 1.32), </a:t>
            </a:r>
            <a:r>
              <a:rPr lang="en-GB" i="1" dirty="0">
                <a:solidFill>
                  <a:schemeClr val="tx1"/>
                </a:solidFill>
                <a:cs typeface="Times New Roman" charset="0"/>
              </a:rPr>
              <a:t>p</a:t>
            </a:r>
            <a:r>
              <a:rPr lang="en-GB" dirty="0">
                <a:solidFill>
                  <a:schemeClr val="tx1"/>
                </a:solidFill>
                <a:cs typeface="Times New Roman" charset="0"/>
              </a:rPr>
              <a:t> = .012, 95% </a:t>
            </a:r>
            <a:r>
              <a:rPr lang="en-GB" i="1" dirty="0">
                <a:solidFill>
                  <a:schemeClr val="tx1"/>
                </a:solidFill>
                <a:cs typeface="Times New Roman" charset="0"/>
              </a:rPr>
              <a:t>CI</a:t>
            </a:r>
            <a:r>
              <a:rPr lang="en-GB" dirty="0">
                <a:solidFill>
                  <a:schemeClr val="tx1"/>
                </a:solidFill>
                <a:cs typeface="Times New Roman" charset="0"/>
              </a:rPr>
              <a:t> [.24, 2.26], Cohen’s </a:t>
            </a:r>
            <a:r>
              <a:rPr lang="en-GB" i="1" dirty="0">
                <a:solidFill>
                  <a:schemeClr val="tx1"/>
                </a:solidFill>
                <a:cs typeface="Times New Roman" charset="0"/>
              </a:rPr>
              <a:t>d</a:t>
            </a:r>
            <a:r>
              <a:rPr lang="en-GB" dirty="0">
                <a:solidFill>
                  <a:schemeClr val="tx1"/>
                </a:solidFill>
                <a:cs typeface="Times New Roman" charset="0"/>
              </a:rPr>
              <a:t> = .90. Those who heard an eyewitness who was later discredited also provided higher guilt ratings (</a:t>
            </a:r>
            <a:r>
              <a:rPr lang="en-GB" i="1" dirty="0">
                <a:solidFill>
                  <a:schemeClr val="tx1"/>
                </a:solidFill>
                <a:cs typeface="Times New Roman" charset="0"/>
              </a:rPr>
              <a:t>M</a:t>
            </a:r>
            <a:r>
              <a:rPr lang="en-GB" dirty="0">
                <a:solidFill>
                  <a:schemeClr val="tx1"/>
                </a:solidFill>
                <a:cs typeface="Times New Roman" charset="0"/>
              </a:rPr>
              <a:t> = 5.55; </a:t>
            </a:r>
            <a:r>
              <a:rPr lang="en-GB" i="1" dirty="0">
                <a:solidFill>
                  <a:schemeClr val="tx1"/>
                </a:solidFill>
                <a:cs typeface="Times New Roman" charset="0"/>
              </a:rPr>
              <a:t>SD</a:t>
            </a:r>
            <a:r>
              <a:rPr lang="en-GB" dirty="0">
                <a:solidFill>
                  <a:schemeClr val="tx1"/>
                </a:solidFill>
                <a:cs typeface="Times New Roman" charset="0"/>
              </a:rPr>
              <a:t> = 1.19) than those who did not hear testimony from an eyewitness, </a:t>
            </a:r>
            <a:r>
              <a:rPr lang="en-GB" i="1" dirty="0">
                <a:solidFill>
                  <a:schemeClr val="tx1"/>
                </a:solidFill>
                <a:cs typeface="Times New Roman" charset="0"/>
              </a:rPr>
              <a:t>p</a:t>
            </a:r>
            <a:r>
              <a:rPr lang="en-GB" dirty="0">
                <a:solidFill>
                  <a:schemeClr val="tx1"/>
                </a:solidFill>
                <a:cs typeface="Times New Roman" charset="0"/>
              </a:rPr>
              <a:t> = .029, 95% </a:t>
            </a:r>
            <a:r>
              <a:rPr lang="en-GB" i="1" dirty="0">
                <a:solidFill>
                  <a:schemeClr val="tx1"/>
                </a:solidFill>
                <a:cs typeface="Times New Roman" charset="0"/>
              </a:rPr>
              <a:t>CI</a:t>
            </a:r>
            <a:r>
              <a:rPr lang="en-GB" dirty="0">
                <a:solidFill>
                  <a:schemeClr val="tx1"/>
                </a:solidFill>
                <a:cs typeface="Times New Roman" charset="0"/>
              </a:rPr>
              <a:t> [.09, 2.11],</a:t>
            </a:r>
            <a:r>
              <a:rPr lang="en-GB" i="1" dirty="0">
                <a:solidFill>
                  <a:schemeClr val="tx1"/>
                </a:solidFill>
                <a:cs typeface="Times New Roman" charset="0"/>
              </a:rPr>
              <a:t> d</a:t>
            </a:r>
            <a:r>
              <a:rPr lang="en-GB" dirty="0">
                <a:solidFill>
                  <a:schemeClr val="tx1"/>
                </a:solidFill>
                <a:cs typeface="Times New Roman" charset="0"/>
              </a:rPr>
              <a:t> = .88. There was no difference in guilt ratings between mock jurors who heard testimony from an unrefuted or from a discredited eyewitness, </a:t>
            </a:r>
            <a:r>
              <a:rPr lang="en-GB" i="1" dirty="0">
                <a:solidFill>
                  <a:schemeClr val="tx1"/>
                </a:solidFill>
                <a:cs typeface="Times New Roman" charset="0"/>
              </a:rPr>
              <a:t>p</a:t>
            </a:r>
            <a:r>
              <a:rPr lang="en-GB" dirty="0">
                <a:solidFill>
                  <a:schemeClr val="tx1"/>
                </a:solidFill>
                <a:cs typeface="Times New Roman" charset="0"/>
              </a:rPr>
              <a:t> = .932, 95% </a:t>
            </a:r>
            <a:r>
              <a:rPr lang="en-GB" i="1" dirty="0">
                <a:solidFill>
                  <a:schemeClr val="tx1"/>
                </a:solidFill>
                <a:cs typeface="Times New Roman" charset="0"/>
              </a:rPr>
              <a:t>CI</a:t>
            </a:r>
            <a:r>
              <a:rPr lang="en-GB" dirty="0">
                <a:solidFill>
                  <a:schemeClr val="tx1"/>
                </a:solidFill>
                <a:cs typeface="Times New Roman" charset="0"/>
              </a:rPr>
              <a:t> [-.86, 1.16], </a:t>
            </a:r>
            <a:r>
              <a:rPr lang="en-GB" i="1" dirty="0">
                <a:solidFill>
                  <a:schemeClr val="tx1"/>
                </a:solidFill>
                <a:cs typeface="Times New Roman" charset="0"/>
              </a:rPr>
              <a:t>d </a:t>
            </a:r>
            <a:r>
              <a:rPr lang="en-GB" dirty="0">
                <a:solidFill>
                  <a:schemeClr val="tx1"/>
                </a:solidFill>
                <a:cs typeface="Times New Roman" charset="0"/>
              </a:rPr>
              <a:t>= .04, see Figure 1. </a:t>
            </a:r>
            <a:endParaRPr lang="en-US" dirty="0">
              <a:solidFill>
                <a:schemeClr val="tx1"/>
              </a:solidFill>
              <a:cs typeface="Times New Roman" charset="0"/>
            </a:endParaRPr>
          </a:p>
        </p:txBody>
      </p:sp>
      <p:sp>
        <p:nvSpPr>
          <p:cNvPr id="2" name="Slide Number Placeholder 1"/>
          <p:cNvSpPr>
            <a:spLocks noGrp="1"/>
          </p:cNvSpPr>
          <p:nvPr>
            <p:ph type="sldNum" sz="quarter" idx="12"/>
          </p:nvPr>
        </p:nvSpPr>
        <p:spPr/>
        <p:txBody>
          <a:bodyPr/>
          <a:lstStyle/>
          <a:p>
            <a:fld id="{D077DD1F-020D-4A19-9611-41863FA23D0B}" type="slidenum">
              <a:rPr lang="en-US" smtClean="0"/>
              <a:t>8</a:t>
            </a:fld>
            <a:endParaRPr lang="en-US" dirty="0"/>
          </a:p>
        </p:txBody>
      </p:sp>
    </p:spTree>
    <p:extLst>
      <p:ext uri="{BB962C8B-B14F-4D97-AF65-F5344CB8AC3E}">
        <p14:creationId xmlns:p14="http://schemas.microsoft.com/office/powerpoint/2010/main" val="22571760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0" y="838200"/>
            <a:ext cx="8913813" cy="914400"/>
          </a:xfrm>
        </p:spPr>
        <p:txBody>
          <a:bodyPr>
            <a:normAutofit fontScale="90000"/>
          </a:bodyPr>
          <a:lstStyle/>
          <a:p>
            <a:pPr eaLnBrk="1" hangingPunct="1"/>
            <a:r>
              <a:rPr lang="en-US" altLang="en-US" dirty="0"/>
              <a:t>Sections of the APA-Format Paper</a:t>
            </a:r>
          </a:p>
        </p:txBody>
      </p:sp>
      <p:sp>
        <p:nvSpPr>
          <p:cNvPr id="246787" name="Rectangle 3"/>
          <p:cNvSpPr>
            <a:spLocks noGrp="1" noChangeArrowheads="1"/>
          </p:cNvSpPr>
          <p:nvPr>
            <p:ph idx="1"/>
          </p:nvPr>
        </p:nvSpPr>
        <p:spPr>
          <a:xfrm>
            <a:off x="533400" y="1752600"/>
            <a:ext cx="8382000" cy="4572000"/>
          </a:xfrm>
        </p:spPr>
        <p:txBody>
          <a:bodyPr>
            <a:normAutofit fontScale="85000" lnSpcReduction="10000"/>
          </a:bodyPr>
          <a:lstStyle/>
          <a:p>
            <a:pPr eaLnBrk="1" hangingPunct="1">
              <a:lnSpc>
                <a:spcPct val="120000"/>
              </a:lnSpc>
              <a:spcBef>
                <a:spcPts val="500"/>
              </a:spcBef>
              <a:spcAft>
                <a:spcPts val="500"/>
              </a:spcAft>
            </a:pPr>
            <a:r>
              <a:rPr lang="en-US" altLang="en-US" sz="2700" dirty="0"/>
              <a:t>Discussions</a:t>
            </a:r>
          </a:p>
          <a:p>
            <a:pPr lvl="1" eaLnBrk="1" hangingPunct="1">
              <a:lnSpc>
                <a:spcPct val="120000"/>
              </a:lnSpc>
              <a:spcBef>
                <a:spcPts val="500"/>
              </a:spcBef>
              <a:spcAft>
                <a:spcPts val="500"/>
              </a:spcAft>
            </a:pPr>
            <a:r>
              <a:rPr lang="en-US" altLang="en-US" sz="2200" dirty="0"/>
              <a:t>Morling Appendix, APA-Style Resources on Moodle; APA-manual, </a:t>
            </a:r>
            <a:r>
              <a:rPr lang="en-US" altLang="en-US" sz="2200" b="1" dirty="0"/>
              <a:t>the articles you read</a:t>
            </a:r>
          </a:p>
          <a:p>
            <a:pPr eaLnBrk="1" hangingPunct="1">
              <a:lnSpc>
                <a:spcPct val="120000"/>
              </a:lnSpc>
            </a:pPr>
            <a:r>
              <a:rPr lang="en-US" altLang="en-US" sz="2700" dirty="0"/>
              <a:t>What all this means, for your hypotheses, past research, theory, implications for future research, etc. </a:t>
            </a:r>
          </a:p>
          <a:p>
            <a:pPr eaLnBrk="1" hangingPunct="1">
              <a:lnSpc>
                <a:spcPct val="120000"/>
              </a:lnSpc>
            </a:pPr>
            <a:r>
              <a:rPr lang="en-US" altLang="en-US" sz="2700" dirty="0"/>
              <a:t>A book end of the intro: How does what you found relate to the broader literature? What are some limitations to your work and how might future research address them, What can we conclude from your research? </a:t>
            </a:r>
            <a:endParaRPr lang="en-US" altLang="en-US" sz="2200" dirty="0"/>
          </a:p>
        </p:txBody>
      </p:sp>
    </p:spTree>
    <p:extLst>
      <p:ext uri="{BB962C8B-B14F-4D97-AF65-F5344CB8AC3E}">
        <p14:creationId xmlns:p14="http://schemas.microsoft.com/office/powerpoint/2010/main" val="2020832129"/>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46787">
                                            <p:txEl>
                                              <p:pRg st="0" end="0"/>
                                            </p:txEl>
                                          </p:spTgt>
                                        </p:tgtEl>
                                        <p:attrNameLst>
                                          <p:attrName>style.visibility</p:attrName>
                                        </p:attrNameLst>
                                      </p:cBhvr>
                                      <p:to>
                                        <p:strVal val="visible"/>
                                      </p:to>
                                    </p:set>
                                    <p:anim to="" calcmode="lin" valueType="num">
                                      <p:cBhvr>
                                        <p:cTn id="7" dur="1" fill="hold"/>
                                        <p:tgtEl>
                                          <p:spTgt spid="246787">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46787">
                                            <p:txEl>
                                              <p:pRg st="1" end="1"/>
                                            </p:txEl>
                                          </p:spTgt>
                                        </p:tgtEl>
                                        <p:attrNameLst>
                                          <p:attrName>style.visibility</p:attrName>
                                        </p:attrNameLst>
                                      </p:cBhvr>
                                      <p:to>
                                        <p:strVal val="visible"/>
                                      </p:to>
                                    </p:set>
                                    <p:anim to="" calcmode="lin" valueType="num">
                                      <p:cBhvr>
                                        <p:cTn id="12" dur="1" fill="hold"/>
                                        <p:tgtEl>
                                          <p:spTgt spid="246787">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46787">
                                            <p:txEl>
                                              <p:pRg st="2" end="2"/>
                                            </p:txEl>
                                          </p:spTgt>
                                        </p:tgtEl>
                                        <p:attrNameLst>
                                          <p:attrName>style.visibility</p:attrName>
                                        </p:attrNameLst>
                                      </p:cBhvr>
                                      <p:to>
                                        <p:strVal val="visible"/>
                                      </p:to>
                                    </p:set>
                                    <p:anim to="" calcmode="lin" valueType="num">
                                      <p:cBhvr>
                                        <p:cTn id="17" dur="1" fill="hold"/>
                                        <p:tgtEl>
                                          <p:spTgt spid="24678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246787">
                                            <p:txEl>
                                              <p:pRg st="3" end="3"/>
                                            </p:txEl>
                                          </p:spTgt>
                                        </p:tgtEl>
                                        <p:attrNameLst>
                                          <p:attrName>style.visibility</p:attrName>
                                        </p:attrNameLst>
                                      </p:cBhvr>
                                      <p:to>
                                        <p:strVal val="visible"/>
                                      </p:to>
                                    </p:set>
                                    <p:anim to="" calcmode="lin" valueType="num">
                                      <p:cBhvr>
                                        <p:cTn id="22" dur="1" fill="hold"/>
                                        <p:tgtEl>
                                          <p:spTgt spid="24678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87" grpId="0" build="p" bldLvl="2" autoUpdateAnimBg="0"/>
    </p:bldLst>
  </p:timing>
</p:sld>
</file>

<file path=ppt/theme/theme1.xml><?xml version="1.0" encoding="utf-8"?>
<a:theme xmlns:a="http://schemas.openxmlformats.org/drawingml/2006/main" name="Perception">
  <a:themeElements>
    <a:clrScheme name="Perception">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555</TotalTime>
  <Words>4930</Words>
  <Application>Microsoft Office PowerPoint</Application>
  <PresentationFormat>On-screen Show (4:3)</PresentationFormat>
  <Paragraphs>301</Paragraphs>
  <Slides>54</Slides>
  <Notes>29</Notes>
  <HiddenSlides>0</HiddenSlides>
  <MMClips>2</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54</vt:i4>
      </vt:variant>
    </vt:vector>
  </HeadingPairs>
  <TitlesOfParts>
    <vt:vector size="65" baseType="lpstr">
      <vt:lpstr>Arial</vt:lpstr>
      <vt:lpstr>Arial Black</vt:lpstr>
      <vt:lpstr>Bodoni MT</vt:lpstr>
      <vt:lpstr>Calibri</vt:lpstr>
      <vt:lpstr>Candara</vt:lpstr>
      <vt:lpstr>Century Gothic</vt:lpstr>
      <vt:lpstr>Garamond</vt:lpstr>
      <vt:lpstr>Times New Roman</vt:lpstr>
      <vt:lpstr>Wingdings</vt:lpstr>
      <vt:lpstr>Wingdings 2</vt:lpstr>
      <vt:lpstr>Perception</vt:lpstr>
      <vt:lpstr>Writing APA Style Papers-II</vt:lpstr>
      <vt:lpstr>The core features of a research study/manuscript</vt:lpstr>
      <vt:lpstr>PowerPoint Presentation</vt:lpstr>
      <vt:lpstr> When WRITING A PAPER: Sections of the APA-Format Paper</vt:lpstr>
      <vt:lpstr>Sections of the APA-Format Paper</vt:lpstr>
      <vt:lpstr>Sections of the APA-Format Paper</vt:lpstr>
      <vt:lpstr>Sections of the APA-Format Paper</vt:lpstr>
      <vt:lpstr>PowerPoint Presentation</vt:lpstr>
      <vt:lpstr>Sections of the APA-Format Paper</vt:lpstr>
      <vt:lpstr>Writing CLEARLY is the goal</vt:lpstr>
      <vt:lpstr>PowerPoint Presentation</vt:lpstr>
      <vt:lpstr>PowerPoint Presentation</vt:lpstr>
      <vt:lpstr>What makes Some Writing Hard to Read?</vt:lpstr>
      <vt:lpstr>Writing CLEARLY is the goal</vt:lpstr>
      <vt:lpstr>PowerPoint Presentation</vt:lpstr>
      <vt:lpstr>Writing Introductions</vt:lpstr>
      <vt:lpstr>Format</vt:lpstr>
      <vt:lpstr>Framing an Introduction</vt:lpstr>
      <vt:lpstr>It’s a story</vt:lpstr>
      <vt:lpstr>Kail: The Fine Art of Paragraphs</vt:lpstr>
      <vt:lpstr>PowerPoint Presentation</vt:lpstr>
      <vt:lpstr>The Fine Art of Paragraphs</vt:lpstr>
      <vt:lpstr>Length</vt:lpstr>
      <vt:lpstr>Conveying Emphasis</vt:lpstr>
      <vt:lpstr>Body of Introduction</vt:lpstr>
      <vt:lpstr>Body of Introduction (Literature review)</vt:lpstr>
      <vt:lpstr>Body of Introduction (Literature review)</vt:lpstr>
      <vt:lpstr>PowerPoint Presentation</vt:lpstr>
      <vt:lpstr>Much, much, much, better</vt:lpstr>
      <vt:lpstr>Body of Introduction (Literature review)</vt:lpstr>
      <vt:lpstr>PowerPoint Presentation</vt:lpstr>
      <vt:lpstr>PowerPoint Presentation</vt:lpstr>
      <vt:lpstr>PowerPoint Presentation</vt:lpstr>
      <vt:lpstr>PowerPoint Presentation</vt:lpstr>
      <vt:lpstr>PowerPoint Presentation</vt:lpstr>
      <vt:lpstr>PowerPoint Presentation</vt:lpstr>
      <vt:lpstr>I. Lead-In Paragraph</vt:lpstr>
      <vt:lpstr>I. Lead-In Paragraph</vt:lpstr>
      <vt:lpstr>I. Lead-In Paragraph</vt:lpstr>
      <vt:lpstr>PowerPoint Presentation</vt:lpstr>
      <vt:lpstr>PowerPoint Presentation</vt:lpstr>
      <vt:lpstr>Now here is where you review the relevant past research</vt:lpstr>
      <vt:lpstr> The Present Study (YOURS)</vt:lpstr>
      <vt:lpstr>I.  Lead-In Paragraph</vt:lpstr>
      <vt:lpstr>III.  The Present Study</vt:lpstr>
      <vt:lpstr>Method Section</vt:lpstr>
      <vt:lpstr>Method section </vt:lpstr>
      <vt:lpstr>Method: Participants Subsection</vt:lpstr>
      <vt:lpstr>PowerPoint Presentation</vt:lpstr>
      <vt:lpstr>Example: Gonsalkorale &amp; Williams (2006)</vt:lpstr>
      <vt:lpstr>Method: Procedure</vt:lpstr>
      <vt:lpstr>Results Section</vt:lpstr>
      <vt:lpstr>Structure of the results section</vt:lpstr>
      <vt:lpstr>Sample Results Paragraph</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Shane Pitts</dc:creator>
  <cp:lastModifiedBy>Pitts, Shane</cp:lastModifiedBy>
  <cp:revision>86</cp:revision>
  <cp:lastPrinted>2022-02-17T15:26:59Z</cp:lastPrinted>
  <dcterms:created xsi:type="dcterms:W3CDTF">2009-02-12T04:10:41Z</dcterms:created>
  <dcterms:modified xsi:type="dcterms:W3CDTF">2022-02-17T15:28:20Z</dcterms:modified>
</cp:coreProperties>
</file>