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305" r:id="rId5"/>
    <p:sldId id="306" r:id="rId6"/>
    <p:sldId id="307" r:id="rId7"/>
    <p:sldId id="308" r:id="rId8"/>
    <p:sldId id="30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9" autoAdjust="0"/>
  </p:normalViewPr>
  <p:slideViewPr>
    <p:cSldViewPr snapToGrid="0">
      <p:cViewPr varScale="1">
        <p:scale>
          <a:sx n="112" d="100"/>
          <a:sy n="112" d="100"/>
        </p:scale>
        <p:origin x="9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280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92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243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2853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252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141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39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9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37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516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12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60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29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72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48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114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30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0715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05AC74-6838-4CD9-B157-B3BB3E2F5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718013" y="-310382"/>
            <a:ext cx="12191980" cy="6857990"/>
          </a:xfrm>
          <a:prstGeom prst="rect">
            <a:avLst/>
          </a:prstGeom>
        </p:spPr>
      </p:pic>
      <p:sp useBgFill="1">
        <p:nvSpPr>
          <p:cNvPr id="83" name="Freeform 5">
            <a:extLst>
              <a:ext uri="{FF2B5EF4-FFF2-40B4-BE49-F238E27FC236}">
                <a16:creationId xmlns:a16="http://schemas.microsoft.com/office/drawing/2014/main" id="{608EAA06-5488-416B-B2B2-E55213011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99829" y="1101852"/>
            <a:ext cx="4254640" cy="4654297"/>
          </a:xfrm>
          <a:prstGeom prst="round2SameRect">
            <a:avLst>
              <a:gd name="adj1" fmla="val 5146"/>
              <a:gd name="adj2" fmla="val 400"/>
            </a:avLst>
          </a:pr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1301679"/>
            <a:ext cx="4654298" cy="3186431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José Joaquín Fernández de </a:t>
            </a:r>
            <a:r>
              <a:rPr lang="en-US" sz="4400" dirty="0" err="1"/>
              <a:t>Lizardi</a:t>
            </a:r>
            <a:r>
              <a:rPr lang="en-US" sz="4400" dirty="0"/>
              <a:t> (1776-1827)</a:t>
            </a:r>
            <a:br>
              <a:rPr lang="en-US" sz="4400" dirty="0"/>
            </a:br>
            <a:r>
              <a:rPr lang="en-US" sz="4400" dirty="0"/>
              <a:t>&amp; </a:t>
            </a:r>
            <a:br>
              <a:rPr lang="en-US" sz="4400" dirty="0"/>
            </a:br>
            <a:r>
              <a:rPr lang="en-US" sz="4400" i="1" dirty="0"/>
              <a:t>El </a:t>
            </a:r>
            <a:r>
              <a:rPr lang="en-US" sz="4400" i="1" dirty="0" err="1"/>
              <a:t>Periquillo</a:t>
            </a:r>
            <a:r>
              <a:rPr lang="en-US" sz="4400" i="1" dirty="0"/>
              <a:t> </a:t>
            </a:r>
            <a:r>
              <a:rPr lang="en-US" sz="4400" i="1" dirty="0" err="1"/>
              <a:t>Sarniento</a:t>
            </a:r>
            <a:endParaRPr lang="en-US" sz="4400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335" y="4630722"/>
            <a:ext cx="3503122" cy="925598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solidFill>
                  <a:srgbClr val="FC05CB"/>
                </a:solidFill>
              </a:rPr>
              <a:t>17 de </a:t>
            </a:r>
            <a:r>
              <a:rPr lang="en-US" sz="1800" dirty="0" err="1">
                <a:solidFill>
                  <a:srgbClr val="FC05CB"/>
                </a:solidFill>
              </a:rPr>
              <a:t>febrero</a:t>
            </a:r>
            <a:r>
              <a:rPr lang="en-US" sz="1800" dirty="0">
                <a:solidFill>
                  <a:srgbClr val="FC05CB"/>
                </a:solidFill>
              </a:rPr>
              <a:t>, 2022</a:t>
            </a:r>
          </a:p>
          <a:p>
            <a:pPr algn="l"/>
            <a:r>
              <a:rPr lang="en-US" sz="1800" dirty="0">
                <a:solidFill>
                  <a:srgbClr val="FC05CB"/>
                </a:solidFill>
              </a:rPr>
              <a:t>SN 402</a:t>
            </a:r>
          </a:p>
        </p:txBody>
      </p:sp>
    </p:spTree>
    <p:extLst>
      <p:ext uri="{BB962C8B-B14F-4D97-AF65-F5344CB8AC3E}">
        <p14:creationId xmlns:p14="http://schemas.microsoft.com/office/powerpoint/2010/main" val="1946576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8BB5E-9C67-486E-8678-BA05C782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58724"/>
            <a:ext cx="10353762" cy="1325460"/>
          </a:xfrm>
        </p:spPr>
        <p:txBody>
          <a:bodyPr/>
          <a:lstStyle/>
          <a:p>
            <a:r>
              <a:rPr lang="en-US" sz="4800" dirty="0"/>
              <a:t>José Joaquín Fernández de </a:t>
            </a:r>
            <a:r>
              <a:rPr lang="en-US" sz="4800" dirty="0" err="1"/>
              <a:t>Lizardi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F149C-B491-4FDF-8217-8A6EB3F70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727" y="1208016"/>
            <a:ext cx="10906830" cy="5360564"/>
          </a:xfrm>
        </p:spPr>
        <p:txBody>
          <a:bodyPr/>
          <a:lstStyle/>
          <a:p>
            <a:r>
              <a:rPr lang="en-US" dirty="0"/>
              <a:t>Ciudad de México, 1776-1827</a:t>
            </a:r>
          </a:p>
          <a:p>
            <a:r>
              <a:rPr lang="en-US" dirty="0" err="1"/>
              <a:t>Ensayista</a:t>
            </a:r>
            <a:r>
              <a:rPr lang="en-US" dirty="0"/>
              <a:t> y </a:t>
            </a:r>
            <a:r>
              <a:rPr lang="en-US" dirty="0" err="1"/>
              <a:t>novelista</a:t>
            </a:r>
            <a:endParaRPr lang="en-US" dirty="0"/>
          </a:p>
          <a:p>
            <a:r>
              <a:rPr lang="en-US" dirty="0"/>
              <a:t>El </a:t>
            </a:r>
            <a:r>
              <a:rPr lang="en-US" dirty="0" err="1"/>
              <a:t>Pensador</a:t>
            </a:r>
            <a:r>
              <a:rPr lang="en-US" dirty="0"/>
              <a:t> </a:t>
            </a:r>
            <a:r>
              <a:rPr lang="en-US" dirty="0" err="1"/>
              <a:t>Mexicano</a:t>
            </a:r>
            <a:r>
              <a:rPr lang="en-US" dirty="0"/>
              <a:t> (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periódico</a:t>
            </a:r>
            <a:r>
              <a:rPr lang="en-US" dirty="0"/>
              <a:t>  y </a:t>
            </a:r>
            <a:r>
              <a:rPr lang="en-US" dirty="0" err="1"/>
              <a:t>seudónimo</a:t>
            </a:r>
            <a:r>
              <a:rPr lang="en-US" dirty="0"/>
              <a:t>)</a:t>
            </a:r>
          </a:p>
          <a:p>
            <a:r>
              <a:rPr lang="en-US" dirty="0"/>
              <a:t>Ideas </a:t>
            </a:r>
            <a:r>
              <a:rPr lang="en-US" dirty="0" err="1"/>
              <a:t>reformadoras</a:t>
            </a:r>
            <a:r>
              <a:rPr lang="en-US" dirty="0"/>
              <a:t> de la </a:t>
            </a:r>
            <a:r>
              <a:rPr lang="en-US" dirty="0" err="1"/>
              <a:t>Ilustración</a:t>
            </a:r>
            <a:r>
              <a:rPr lang="en-US" dirty="0"/>
              <a:t> </a:t>
            </a:r>
            <a:r>
              <a:rPr lang="en-US" dirty="0" err="1"/>
              <a:t>francesa</a:t>
            </a:r>
            <a:endParaRPr lang="en-US" dirty="0"/>
          </a:p>
          <a:p>
            <a:r>
              <a:rPr lang="en-US" dirty="0"/>
              <a:t>Precursor del </a:t>
            </a:r>
            <a:r>
              <a:rPr lang="en-US" dirty="0" err="1"/>
              <a:t>romanticismo</a:t>
            </a:r>
            <a:r>
              <a:rPr lang="en-US" dirty="0"/>
              <a:t> </a:t>
            </a:r>
            <a:r>
              <a:rPr lang="en-US" dirty="0" err="1"/>
              <a:t>mexicano</a:t>
            </a:r>
            <a:endParaRPr lang="en-US" dirty="0"/>
          </a:p>
          <a:p>
            <a:r>
              <a:rPr lang="en-US" dirty="0" err="1"/>
              <a:t>Teología</a:t>
            </a:r>
            <a:r>
              <a:rPr lang="en-US" dirty="0"/>
              <a:t>, </a:t>
            </a:r>
            <a:r>
              <a:rPr lang="en-US" dirty="0" err="1"/>
              <a:t>literatura</a:t>
            </a:r>
            <a:r>
              <a:rPr lang="en-US" dirty="0"/>
              <a:t>, </a:t>
            </a:r>
            <a:r>
              <a:rPr lang="en-US" dirty="0" err="1"/>
              <a:t>política</a:t>
            </a:r>
            <a:r>
              <a:rPr lang="en-US" dirty="0"/>
              <a:t>, </a:t>
            </a:r>
            <a:r>
              <a:rPr lang="en-US" dirty="0" err="1"/>
              <a:t>temas</a:t>
            </a:r>
            <a:r>
              <a:rPr lang="en-US" dirty="0"/>
              <a:t> </a:t>
            </a:r>
            <a:r>
              <a:rPr lang="en-US" dirty="0" err="1"/>
              <a:t>sociales</a:t>
            </a:r>
            <a:endParaRPr lang="en-US" dirty="0"/>
          </a:p>
          <a:p>
            <a:r>
              <a:rPr lang="en-US" dirty="0" err="1"/>
              <a:t>Sátiras</a:t>
            </a:r>
            <a:r>
              <a:rPr lang="en-US" dirty="0"/>
              <a:t> de </a:t>
            </a:r>
            <a:r>
              <a:rPr lang="en-US" dirty="0" err="1"/>
              <a:t>personajes</a:t>
            </a:r>
            <a:r>
              <a:rPr lang="en-US" dirty="0"/>
              <a:t> </a:t>
            </a:r>
            <a:r>
              <a:rPr lang="en-US" dirty="0" err="1"/>
              <a:t>conocidos</a:t>
            </a:r>
            <a:r>
              <a:rPr lang="en-US" dirty="0"/>
              <a:t> de la Sociedad colonial</a:t>
            </a:r>
          </a:p>
          <a:p>
            <a:r>
              <a:rPr lang="en-US" dirty="0" err="1"/>
              <a:t>Críticas</a:t>
            </a:r>
            <a:r>
              <a:rPr lang="en-US" dirty="0"/>
              <a:t> al </a:t>
            </a:r>
            <a:r>
              <a:rPr lang="en-US" dirty="0" err="1"/>
              <a:t>gobierno</a:t>
            </a:r>
            <a:endParaRPr lang="en-US" dirty="0"/>
          </a:p>
          <a:p>
            <a:r>
              <a:rPr lang="en-US" dirty="0" err="1"/>
              <a:t>Obra</a:t>
            </a:r>
            <a:r>
              <a:rPr lang="en-US" dirty="0"/>
              <a:t> </a:t>
            </a:r>
            <a:r>
              <a:rPr lang="en-US" dirty="0" err="1"/>
              <a:t>publicada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entrega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periódico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folletos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53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58067-3668-40CF-9867-F4E95D1BE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42613"/>
            <a:ext cx="10353762" cy="989901"/>
          </a:xfrm>
        </p:spPr>
        <p:txBody>
          <a:bodyPr/>
          <a:lstStyle/>
          <a:p>
            <a:r>
              <a:rPr lang="en-US" dirty="0" err="1"/>
              <a:t>Lizardi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Nueva </a:t>
            </a:r>
            <a:r>
              <a:rPr lang="en-US" dirty="0" err="1"/>
              <a:t>España</a:t>
            </a:r>
            <a:r>
              <a:rPr lang="en-US" dirty="0"/>
              <a:t> = México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B5BCE-4D24-45F5-9AFF-5A33DEE9E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555" y="1325460"/>
            <a:ext cx="10353762" cy="5176008"/>
          </a:xfrm>
        </p:spPr>
        <p:txBody>
          <a:bodyPr/>
          <a:lstStyle/>
          <a:p>
            <a:r>
              <a:rPr lang="en-US" dirty="0"/>
              <a:t>Cortes de Cádiz, 1812-1814 &amp; a </a:t>
            </a:r>
            <a:r>
              <a:rPr lang="en-US" dirty="0" err="1"/>
              <a:t>partir</a:t>
            </a:r>
            <a:r>
              <a:rPr lang="en-US" dirty="0"/>
              <a:t> de 1820, </a:t>
            </a:r>
            <a:r>
              <a:rPr lang="en-US" dirty="0" err="1"/>
              <a:t>periodo</a:t>
            </a:r>
            <a:r>
              <a:rPr lang="en-US" dirty="0"/>
              <a:t> de </a:t>
            </a:r>
            <a:r>
              <a:rPr lang="en-US" dirty="0" err="1"/>
              <a:t>libertad</a:t>
            </a:r>
            <a:r>
              <a:rPr lang="en-US" dirty="0"/>
              <a:t> de </a:t>
            </a:r>
            <a:r>
              <a:rPr lang="en-US" dirty="0" err="1"/>
              <a:t>prensa</a:t>
            </a:r>
            <a:endParaRPr lang="en-US" dirty="0"/>
          </a:p>
          <a:p>
            <a:r>
              <a:rPr lang="en-US" dirty="0"/>
              <a:t>Fernando VII = </a:t>
            </a:r>
            <a:r>
              <a:rPr lang="en-US" dirty="0" err="1"/>
              <a:t>monarquía</a:t>
            </a:r>
            <a:r>
              <a:rPr lang="en-US" dirty="0"/>
              <a:t> </a:t>
            </a:r>
            <a:r>
              <a:rPr lang="en-US" dirty="0" err="1"/>
              <a:t>absoluta</a:t>
            </a:r>
            <a:r>
              <a:rPr lang="en-US" dirty="0"/>
              <a:t> (</a:t>
            </a:r>
            <a:r>
              <a:rPr lang="en-US" dirty="0" err="1"/>
              <a:t>España</a:t>
            </a:r>
            <a:r>
              <a:rPr lang="en-US" dirty="0"/>
              <a:t>, 1814-1833), </a:t>
            </a:r>
            <a:r>
              <a:rPr lang="en-US" dirty="0" err="1"/>
              <a:t>censura</a:t>
            </a:r>
            <a:r>
              <a:rPr lang="en-US" dirty="0"/>
              <a:t> </a:t>
            </a:r>
          </a:p>
          <a:p>
            <a:r>
              <a:rPr lang="en-US" dirty="0"/>
              <a:t>Guerra de </a:t>
            </a:r>
            <a:r>
              <a:rPr lang="en-US" dirty="0" err="1"/>
              <a:t>independecia</a:t>
            </a:r>
            <a:r>
              <a:rPr lang="en-US" dirty="0"/>
              <a:t> de México 1810-1821</a:t>
            </a:r>
          </a:p>
          <a:p>
            <a:r>
              <a:rPr lang="en-US" dirty="0" err="1"/>
              <a:t>Lizardi</a:t>
            </a:r>
            <a:r>
              <a:rPr lang="en-US" dirty="0"/>
              <a:t> </a:t>
            </a:r>
            <a:r>
              <a:rPr lang="en-US" dirty="0" err="1"/>
              <a:t>fue</a:t>
            </a:r>
            <a:r>
              <a:rPr lang="en-US" dirty="0"/>
              <a:t> un </a:t>
            </a:r>
            <a:r>
              <a:rPr lang="en-US" dirty="0" err="1"/>
              <a:t>impulsor</a:t>
            </a:r>
            <a:r>
              <a:rPr lang="en-US" dirty="0"/>
              <a:t> de la </a:t>
            </a:r>
            <a:r>
              <a:rPr lang="en-US" dirty="0" err="1"/>
              <a:t>autonomía</a:t>
            </a:r>
            <a:r>
              <a:rPr lang="en-US" dirty="0"/>
              <a:t> </a:t>
            </a:r>
            <a:r>
              <a:rPr lang="en-US" dirty="0" err="1"/>
              <a:t>mexicana</a:t>
            </a:r>
            <a:r>
              <a:rPr lang="en-US" dirty="0"/>
              <a:t> (</a:t>
            </a:r>
            <a:r>
              <a:rPr lang="en-US" dirty="0" err="1"/>
              <a:t>independencia</a:t>
            </a:r>
            <a:r>
              <a:rPr lang="en-US" dirty="0"/>
              <a:t> de México 1821)</a:t>
            </a:r>
          </a:p>
          <a:p>
            <a:pPr lvl="1"/>
            <a:r>
              <a:rPr lang="en-US" dirty="0"/>
              <a:t>Ideas </a:t>
            </a:r>
            <a:r>
              <a:rPr lang="en-US" dirty="0" err="1"/>
              <a:t>progresistas</a:t>
            </a:r>
            <a:r>
              <a:rPr lang="en-US" dirty="0"/>
              <a:t>, </a:t>
            </a:r>
            <a:r>
              <a:rPr lang="en-US" dirty="0" err="1"/>
              <a:t>reformas</a:t>
            </a:r>
            <a:r>
              <a:rPr lang="en-US" dirty="0"/>
              <a:t> </a:t>
            </a:r>
            <a:r>
              <a:rPr lang="en-US" dirty="0" err="1"/>
              <a:t>sociales</a:t>
            </a:r>
            <a:r>
              <a:rPr lang="en-US" dirty="0"/>
              <a:t>, causa </a:t>
            </a:r>
            <a:r>
              <a:rPr lang="en-US" dirty="0" err="1"/>
              <a:t>independentista</a:t>
            </a:r>
            <a:endParaRPr lang="en-US" dirty="0"/>
          </a:p>
          <a:p>
            <a:pPr lvl="1"/>
            <a:r>
              <a:rPr lang="en-US" dirty="0"/>
              <a:t>Pintura </a:t>
            </a:r>
            <a:r>
              <a:rPr lang="en-US" dirty="0" err="1"/>
              <a:t>satírica</a:t>
            </a:r>
            <a:r>
              <a:rPr lang="en-US" dirty="0"/>
              <a:t> y </a:t>
            </a:r>
            <a:r>
              <a:rPr lang="en-US" dirty="0" err="1"/>
              <a:t>colorida</a:t>
            </a:r>
            <a:r>
              <a:rPr lang="en-US" dirty="0"/>
              <a:t> de la </a:t>
            </a:r>
            <a:r>
              <a:rPr lang="en-US" dirty="0" err="1"/>
              <a:t>vida</a:t>
            </a:r>
            <a:r>
              <a:rPr lang="en-US" dirty="0"/>
              <a:t> </a:t>
            </a:r>
            <a:r>
              <a:rPr lang="en-US" dirty="0" err="1"/>
              <a:t>durante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virreinato</a:t>
            </a:r>
            <a:endParaRPr lang="en-US" dirty="0"/>
          </a:p>
          <a:p>
            <a:pPr lvl="1"/>
            <a:r>
              <a:rPr lang="en-US" dirty="0" err="1"/>
              <a:t>Tratar</a:t>
            </a:r>
            <a:r>
              <a:rPr lang="en-US" dirty="0"/>
              <a:t> de </a:t>
            </a:r>
            <a:r>
              <a:rPr lang="en-US" dirty="0" err="1"/>
              <a:t>llegar</a:t>
            </a:r>
            <a:r>
              <a:rPr lang="en-US" dirty="0"/>
              <a:t> al pueblo (</a:t>
            </a:r>
            <a:r>
              <a:rPr lang="en-US" dirty="0" err="1"/>
              <a:t>publicaciones</a:t>
            </a:r>
            <a:r>
              <a:rPr lang="en-US" dirty="0"/>
              <a:t> a </a:t>
            </a:r>
            <a:r>
              <a:rPr lang="en-US" dirty="0" err="1"/>
              <a:t>entrega</a:t>
            </a:r>
            <a:r>
              <a:rPr lang="en-US" dirty="0"/>
              <a:t>, </a:t>
            </a:r>
            <a:r>
              <a:rPr lang="en-US" dirty="0" err="1"/>
              <a:t>folletos</a:t>
            </a:r>
            <a:r>
              <a:rPr lang="en-US" dirty="0"/>
              <a:t>, </a:t>
            </a:r>
            <a:r>
              <a:rPr lang="en-US" dirty="0" err="1"/>
              <a:t>periódicos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Misión</a:t>
            </a:r>
            <a:r>
              <a:rPr lang="en-US" dirty="0"/>
              <a:t> </a:t>
            </a:r>
            <a:r>
              <a:rPr lang="en-US" dirty="0" err="1"/>
              <a:t>didáctica</a:t>
            </a:r>
            <a:r>
              <a:rPr lang="en-US" dirty="0"/>
              <a:t> </a:t>
            </a:r>
            <a:r>
              <a:rPr lang="en-US" dirty="0" err="1"/>
              <a:t>siguiendo</a:t>
            </a:r>
            <a:r>
              <a:rPr lang="en-US" dirty="0"/>
              <a:t> a los </a:t>
            </a:r>
            <a:r>
              <a:rPr lang="en-US" dirty="0" err="1"/>
              <a:t>neoclásicos</a:t>
            </a:r>
            <a:endParaRPr lang="en-US" dirty="0"/>
          </a:p>
          <a:p>
            <a:pPr lvl="1"/>
            <a:r>
              <a:rPr lang="en-US" dirty="0" err="1"/>
              <a:t>Tratar</a:t>
            </a:r>
            <a:r>
              <a:rPr lang="en-US" dirty="0"/>
              <a:t> de </a:t>
            </a:r>
            <a:r>
              <a:rPr lang="en-US" dirty="0" err="1"/>
              <a:t>llegar</a:t>
            </a:r>
            <a:r>
              <a:rPr lang="en-US" dirty="0"/>
              <a:t> a las </a:t>
            </a:r>
            <a:r>
              <a:rPr lang="en-US" dirty="0" err="1"/>
              <a:t>masas</a:t>
            </a:r>
            <a:r>
              <a:rPr lang="en-US" dirty="0"/>
              <a:t>/pueblo</a:t>
            </a:r>
          </a:p>
          <a:p>
            <a:pPr lvl="1"/>
            <a:r>
              <a:rPr lang="en-US" dirty="0"/>
              <a:t>Dos meses antes de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muerte</a:t>
            </a:r>
            <a:r>
              <a:rPr lang="en-US" dirty="0"/>
              <a:t> </a:t>
            </a:r>
            <a:r>
              <a:rPr lang="en-US" dirty="0" err="1"/>
              <a:t>publicó</a:t>
            </a:r>
            <a:r>
              <a:rPr lang="en-US" dirty="0"/>
              <a:t> </a:t>
            </a:r>
            <a:r>
              <a:rPr lang="en-US" dirty="0" err="1"/>
              <a:t>amplió</a:t>
            </a:r>
            <a:r>
              <a:rPr lang="en-US" dirty="0"/>
              <a:t> </a:t>
            </a:r>
            <a:r>
              <a:rPr lang="en-US" dirty="0" err="1"/>
              <a:t>folleto</a:t>
            </a:r>
            <a:r>
              <a:rPr lang="en-US" dirty="0"/>
              <a:t> de los males de México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617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90700-6E2C-44F7-AC6C-1A0311DA2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67780"/>
            <a:ext cx="10353762" cy="1132514"/>
          </a:xfrm>
        </p:spPr>
        <p:txBody>
          <a:bodyPr/>
          <a:lstStyle/>
          <a:p>
            <a:r>
              <a:rPr lang="en-US" sz="4400" dirty="0"/>
              <a:t>José Joaquín Fernández de </a:t>
            </a:r>
            <a:r>
              <a:rPr lang="en-US" sz="4400" dirty="0" err="1"/>
              <a:t>Lizardi</a:t>
            </a:r>
            <a:r>
              <a:rPr lang="en-US" sz="4400" dirty="0"/>
              <a:t> y </a:t>
            </a:r>
            <a:r>
              <a:rPr lang="en-US" sz="4400" dirty="0" err="1"/>
              <a:t>su</a:t>
            </a:r>
            <a:r>
              <a:rPr lang="en-US" sz="4400" dirty="0"/>
              <a:t> </a:t>
            </a:r>
            <a:r>
              <a:rPr lang="en-US" sz="4400" dirty="0" err="1"/>
              <a:t>obra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DC95F-32FB-47C2-847B-6DCCBF484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300293"/>
            <a:ext cx="10353762" cy="5226341"/>
          </a:xfrm>
        </p:spPr>
        <p:txBody>
          <a:bodyPr>
            <a:normAutofit/>
          </a:bodyPr>
          <a:lstStyle/>
          <a:p>
            <a:r>
              <a:rPr lang="en-US" dirty="0"/>
              <a:t>Vida y </a:t>
            </a:r>
            <a:r>
              <a:rPr lang="en-US" dirty="0" err="1"/>
              <a:t>hechos</a:t>
            </a:r>
            <a:r>
              <a:rPr lang="en-US" dirty="0"/>
              <a:t> de </a:t>
            </a:r>
            <a:r>
              <a:rPr lang="en-US" dirty="0" err="1"/>
              <a:t>Periquillo</a:t>
            </a:r>
            <a:r>
              <a:rPr lang="en-US" dirty="0"/>
              <a:t> </a:t>
            </a:r>
            <a:r>
              <a:rPr lang="en-US" dirty="0" err="1"/>
              <a:t>Sarniento</a:t>
            </a:r>
            <a:r>
              <a:rPr lang="en-US" dirty="0"/>
              <a:t>, </a:t>
            </a:r>
            <a:r>
              <a:rPr lang="en-US" dirty="0" err="1"/>
              <a:t>escrita</a:t>
            </a:r>
            <a:r>
              <a:rPr lang="en-US" dirty="0"/>
              <a:t> por </a:t>
            </a:r>
            <a:r>
              <a:rPr lang="en-US" dirty="0" err="1"/>
              <a:t>él</a:t>
            </a:r>
            <a:r>
              <a:rPr lang="en-US" dirty="0"/>
              <a:t> para sus </a:t>
            </a:r>
            <a:r>
              <a:rPr lang="en-US" dirty="0" err="1"/>
              <a:t>hijos</a:t>
            </a:r>
            <a:r>
              <a:rPr lang="en-US" dirty="0"/>
              <a:t> = </a:t>
            </a:r>
            <a:r>
              <a:rPr lang="en-US" i="1" dirty="0"/>
              <a:t>El </a:t>
            </a:r>
            <a:r>
              <a:rPr lang="en-US" i="1" dirty="0" err="1"/>
              <a:t>Periquillo</a:t>
            </a:r>
            <a:r>
              <a:rPr lang="en-US" i="1" dirty="0"/>
              <a:t> </a:t>
            </a:r>
            <a:r>
              <a:rPr lang="en-US" i="1" dirty="0" err="1"/>
              <a:t>Sarniento</a:t>
            </a:r>
            <a:endParaRPr lang="en-US" i="1" dirty="0"/>
          </a:p>
          <a:p>
            <a:pPr lvl="1"/>
            <a:r>
              <a:rPr lang="en-US" dirty="0"/>
              <a:t>3 </a:t>
            </a:r>
            <a:r>
              <a:rPr lang="en-US" dirty="0" err="1"/>
              <a:t>tomos</a:t>
            </a:r>
            <a:r>
              <a:rPr lang="en-US" dirty="0"/>
              <a:t> por </a:t>
            </a:r>
            <a:r>
              <a:rPr lang="en-US" dirty="0" err="1"/>
              <a:t>entregas</a:t>
            </a:r>
            <a:r>
              <a:rPr lang="en-US" dirty="0"/>
              <a:t>, 1816; </a:t>
            </a:r>
            <a:r>
              <a:rPr lang="en-US" dirty="0" err="1"/>
              <a:t>el</a:t>
            </a:r>
            <a:r>
              <a:rPr lang="en-US" dirty="0"/>
              <a:t> 4to </a:t>
            </a:r>
            <a:r>
              <a:rPr lang="en-US" dirty="0" err="1"/>
              <a:t>tomo</a:t>
            </a:r>
            <a:r>
              <a:rPr lang="en-US" dirty="0"/>
              <a:t> </a:t>
            </a:r>
            <a:r>
              <a:rPr lang="en-US" dirty="0" err="1"/>
              <a:t>censurado</a:t>
            </a:r>
            <a:r>
              <a:rPr lang="en-US" dirty="0"/>
              <a:t>  por </a:t>
            </a:r>
            <a:r>
              <a:rPr lang="en-US" dirty="0" err="1"/>
              <a:t>criticarse</a:t>
            </a:r>
            <a:r>
              <a:rPr lang="en-US" dirty="0"/>
              <a:t> la </a:t>
            </a:r>
            <a:r>
              <a:rPr lang="en-US" dirty="0" err="1"/>
              <a:t>esclavitud</a:t>
            </a:r>
            <a:r>
              <a:rPr lang="en-US" dirty="0"/>
              <a:t>. Se publica </a:t>
            </a:r>
            <a:r>
              <a:rPr lang="en-US" dirty="0" err="1"/>
              <a:t>luego</a:t>
            </a:r>
            <a:endParaRPr lang="en-US" dirty="0"/>
          </a:p>
          <a:p>
            <a:pPr lvl="1"/>
            <a:r>
              <a:rPr lang="en-US" dirty="0" err="1"/>
              <a:t>Novela</a:t>
            </a:r>
            <a:r>
              <a:rPr lang="en-US" dirty="0"/>
              <a:t> </a:t>
            </a:r>
            <a:r>
              <a:rPr lang="en-US" dirty="0" err="1"/>
              <a:t>picaresca</a:t>
            </a:r>
            <a:r>
              <a:rPr lang="en-US" dirty="0"/>
              <a:t> (falsa </a:t>
            </a:r>
            <a:r>
              <a:rPr lang="en-US" dirty="0" err="1"/>
              <a:t>autobiografía</a:t>
            </a:r>
            <a:r>
              <a:rPr lang="en-US" dirty="0"/>
              <a:t>, </a:t>
            </a:r>
            <a:r>
              <a:rPr lang="en-US" dirty="0" err="1"/>
              <a:t>autor</a:t>
            </a:r>
            <a:r>
              <a:rPr lang="en-US" dirty="0"/>
              <a:t>-actor, </a:t>
            </a:r>
            <a:r>
              <a:rPr lang="en-US" dirty="0" err="1"/>
              <a:t>primera</a:t>
            </a:r>
            <a:r>
              <a:rPr lang="en-US" dirty="0"/>
              <a:t> persona, </a:t>
            </a:r>
            <a:r>
              <a:rPr lang="en-US" dirty="0" err="1"/>
              <a:t>lenguaje</a:t>
            </a:r>
            <a:r>
              <a:rPr lang="en-US" dirty="0"/>
              <a:t> </a:t>
            </a:r>
            <a:r>
              <a:rPr lang="en-US" dirty="0" err="1"/>
              <a:t>coloquial</a:t>
            </a:r>
            <a:r>
              <a:rPr lang="en-US" dirty="0"/>
              <a:t>, </a:t>
            </a:r>
            <a:r>
              <a:rPr lang="en-US" dirty="0" err="1"/>
              <a:t>realismo</a:t>
            </a:r>
            <a:r>
              <a:rPr lang="en-US" dirty="0"/>
              <a:t>, </a:t>
            </a:r>
            <a:r>
              <a:rPr lang="en-US" dirty="0" err="1"/>
              <a:t>antihéroe</a:t>
            </a:r>
            <a:r>
              <a:rPr lang="en-US" dirty="0"/>
              <a:t>, </a:t>
            </a:r>
            <a:r>
              <a:rPr lang="en-US" dirty="0" err="1"/>
              <a:t>aventuras</a:t>
            </a:r>
            <a:r>
              <a:rPr lang="en-US" dirty="0"/>
              <a:t>, </a:t>
            </a:r>
            <a:r>
              <a:rPr lang="en-US" dirty="0" err="1"/>
              <a:t>moraleja</a:t>
            </a:r>
            <a:r>
              <a:rPr lang="en-US" dirty="0"/>
              <a:t>, </a:t>
            </a:r>
            <a:r>
              <a:rPr lang="en-US" dirty="0" err="1"/>
              <a:t>sátira</a:t>
            </a:r>
            <a:r>
              <a:rPr lang="en-US" dirty="0"/>
              <a:t> y humor, </a:t>
            </a:r>
            <a:r>
              <a:rPr lang="en-US" dirty="0" err="1"/>
              <a:t>pesimista</a:t>
            </a:r>
            <a:r>
              <a:rPr lang="en-US" dirty="0"/>
              <a:t>*)</a:t>
            </a:r>
          </a:p>
          <a:p>
            <a:pPr lvl="1"/>
            <a:r>
              <a:rPr lang="en-US" sz="2400" b="1" i="1" dirty="0"/>
              <a:t>El </a:t>
            </a:r>
            <a:r>
              <a:rPr lang="en-US" sz="2400" b="1" i="1" dirty="0" err="1"/>
              <a:t>Periquillo</a:t>
            </a:r>
            <a:r>
              <a:rPr lang="en-US" sz="2400" b="1" i="1" dirty="0"/>
              <a:t> </a:t>
            </a:r>
            <a:r>
              <a:rPr lang="en-US" sz="2400" b="1" i="1" dirty="0" err="1"/>
              <a:t>Sarniento</a:t>
            </a:r>
            <a:r>
              <a:rPr lang="en-US" sz="2400" b="1" i="1" dirty="0"/>
              <a:t> = </a:t>
            </a:r>
            <a:r>
              <a:rPr lang="en-US" sz="2400" b="1" i="1" dirty="0" err="1"/>
              <a:t>primera</a:t>
            </a:r>
            <a:r>
              <a:rPr lang="en-US" sz="2400" b="1" i="1" dirty="0"/>
              <a:t> </a:t>
            </a:r>
            <a:r>
              <a:rPr lang="en-US" sz="2400" b="1" i="1" dirty="0" err="1"/>
              <a:t>novela</a:t>
            </a:r>
            <a:r>
              <a:rPr lang="en-US" sz="2400" b="1" i="1" dirty="0"/>
              <a:t> </a:t>
            </a:r>
            <a:r>
              <a:rPr lang="en-US" sz="2400" b="1" i="1" dirty="0" err="1"/>
              <a:t>latinoamericana</a:t>
            </a:r>
            <a:r>
              <a:rPr lang="en-US" sz="2400" b="1" i="1" dirty="0"/>
              <a:t> </a:t>
            </a:r>
            <a:r>
              <a:rPr lang="en-US" sz="2400" b="1" dirty="0"/>
              <a:t>(1816)</a:t>
            </a:r>
          </a:p>
          <a:p>
            <a:r>
              <a:rPr lang="en-US" i="1" dirty="0" err="1"/>
              <a:t>Noches</a:t>
            </a:r>
            <a:r>
              <a:rPr lang="en-US" i="1" dirty="0"/>
              <a:t> tristes y día </a:t>
            </a:r>
            <a:r>
              <a:rPr lang="en-US" i="1" dirty="0" err="1"/>
              <a:t>alegre</a:t>
            </a:r>
            <a:r>
              <a:rPr lang="en-US" i="1" dirty="0"/>
              <a:t> </a:t>
            </a:r>
            <a:r>
              <a:rPr lang="en-US" dirty="0"/>
              <a:t>(1818-1819), </a:t>
            </a:r>
            <a:r>
              <a:rPr lang="en-US" dirty="0" err="1"/>
              <a:t>fantasía</a:t>
            </a:r>
            <a:r>
              <a:rPr lang="en-US" dirty="0"/>
              <a:t> </a:t>
            </a:r>
            <a:r>
              <a:rPr lang="en-US" dirty="0" err="1"/>
              <a:t>romántica</a:t>
            </a:r>
            <a:endParaRPr lang="en-US" dirty="0"/>
          </a:p>
          <a:p>
            <a:r>
              <a:rPr lang="en-US" i="1" dirty="0"/>
              <a:t>La </a:t>
            </a:r>
            <a:r>
              <a:rPr lang="en-US" i="1" dirty="0" err="1"/>
              <a:t>Quijotita</a:t>
            </a:r>
            <a:r>
              <a:rPr lang="en-US" i="1" dirty="0"/>
              <a:t> y </a:t>
            </a:r>
            <a:r>
              <a:rPr lang="en-US" i="1" dirty="0" err="1"/>
              <a:t>su</a:t>
            </a:r>
            <a:r>
              <a:rPr lang="en-US" i="1" dirty="0"/>
              <a:t> prima </a:t>
            </a:r>
            <a:r>
              <a:rPr lang="en-US" dirty="0"/>
              <a:t>(1818), </a:t>
            </a:r>
            <a:r>
              <a:rPr lang="en-US" dirty="0" err="1"/>
              <a:t>educacion</a:t>
            </a:r>
            <a:r>
              <a:rPr lang="en-US" dirty="0"/>
              <a:t> </a:t>
            </a:r>
            <a:r>
              <a:rPr lang="en-US" dirty="0" err="1"/>
              <a:t>femenina</a:t>
            </a:r>
            <a:endParaRPr lang="en-US" dirty="0"/>
          </a:p>
          <a:p>
            <a:r>
              <a:rPr lang="en-US" i="1" dirty="0"/>
              <a:t>Don </a:t>
            </a:r>
            <a:r>
              <a:rPr lang="en-US" i="1" dirty="0" err="1"/>
              <a:t>Catrín</a:t>
            </a:r>
            <a:r>
              <a:rPr lang="en-US" i="1" dirty="0"/>
              <a:t> de la </a:t>
            </a:r>
            <a:r>
              <a:rPr lang="en-US" i="1" dirty="0" err="1"/>
              <a:t>Fachenda</a:t>
            </a:r>
            <a:r>
              <a:rPr lang="en-US" i="1" dirty="0"/>
              <a:t> </a:t>
            </a:r>
            <a:r>
              <a:rPr lang="en-US" dirty="0"/>
              <a:t>(1832), </a:t>
            </a:r>
            <a:r>
              <a:rPr lang="en-US" dirty="0" err="1"/>
              <a:t>obra</a:t>
            </a:r>
            <a:r>
              <a:rPr lang="en-US" dirty="0"/>
              <a:t> </a:t>
            </a:r>
            <a:r>
              <a:rPr lang="en-US" dirty="0" err="1"/>
              <a:t>postuma</a:t>
            </a:r>
            <a:r>
              <a:rPr lang="en-US" dirty="0"/>
              <a:t>, </a:t>
            </a:r>
            <a:r>
              <a:rPr lang="en-US" dirty="0" err="1"/>
              <a:t>biografía</a:t>
            </a:r>
            <a:r>
              <a:rPr lang="en-US" dirty="0"/>
              <a:t> de un </a:t>
            </a:r>
            <a:r>
              <a:rPr lang="en-US" i="1" dirty="0" err="1"/>
              <a:t>señorito</a:t>
            </a:r>
            <a:r>
              <a:rPr lang="en-US" dirty="0"/>
              <a:t> criollo</a:t>
            </a:r>
          </a:p>
          <a:p>
            <a:r>
              <a:rPr lang="en-US" dirty="0" err="1"/>
              <a:t>Escribió</a:t>
            </a:r>
            <a:r>
              <a:rPr lang="en-US" dirty="0"/>
              <a:t> </a:t>
            </a:r>
            <a:r>
              <a:rPr lang="en-US" dirty="0" err="1"/>
              <a:t>también</a:t>
            </a:r>
            <a:r>
              <a:rPr lang="en-US" dirty="0"/>
              <a:t> </a:t>
            </a:r>
            <a:r>
              <a:rPr lang="en-US" dirty="0" err="1"/>
              <a:t>fábulas</a:t>
            </a:r>
            <a:r>
              <a:rPr lang="en-US" dirty="0"/>
              <a:t>, </a:t>
            </a:r>
            <a:r>
              <a:rPr lang="en-US" dirty="0" err="1"/>
              <a:t>poemas</a:t>
            </a:r>
            <a:r>
              <a:rPr lang="en-US" dirty="0"/>
              <a:t> y dramas</a:t>
            </a:r>
          </a:p>
        </p:txBody>
      </p:sp>
    </p:spTree>
    <p:extLst>
      <p:ext uri="{BB962C8B-B14F-4D97-AF65-F5344CB8AC3E}">
        <p14:creationId xmlns:p14="http://schemas.microsoft.com/office/powerpoint/2010/main" val="156389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00E0-DE07-4243-BFC4-1926A6892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17446"/>
            <a:ext cx="10353762" cy="1208015"/>
          </a:xfrm>
        </p:spPr>
        <p:txBody>
          <a:bodyPr>
            <a:normAutofit fontScale="90000"/>
          </a:bodyPr>
          <a:lstStyle/>
          <a:p>
            <a:br>
              <a:rPr lang="en-US" sz="4800" b="1" i="1" dirty="0"/>
            </a:br>
            <a:r>
              <a:rPr lang="en-US" sz="4800" b="1" i="1" dirty="0"/>
              <a:t>El </a:t>
            </a:r>
            <a:r>
              <a:rPr lang="en-US" sz="4800" b="1" i="1" dirty="0" err="1"/>
              <a:t>Periquillo</a:t>
            </a:r>
            <a:r>
              <a:rPr lang="en-US" sz="4800" b="1" i="1" dirty="0"/>
              <a:t> </a:t>
            </a:r>
            <a:r>
              <a:rPr lang="en-US" sz="4800" b="1" i="1" dirty="0" err="1"/>
              <a:t>Sarniento</a:t>
            </a:r>
            <a:r>
              <a:rPr lang="en-US" sz="4800" b="1" i="1" dirty="0"/>
              <a:t> </a:t>
            </a:r>
            <a:br>
              <a:rPr lang="en-US" sz="48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48CC9-342D-4C4E-A7F1-131908647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115737"/>
            <a:ext cx="10353762" cy="5360564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/>
              <a:t>Primera </a:t>
            </a:r>
            <a:r>
              <a:rPr lang="en-US" sz="2400" b="1" dirty="0" err="1"/>
              <a:t>novela</a:t>
            </a:r>
            <a:r>
              <a:rPr lang="en-US" sz="2400" b="1" dirty="0"/>
              <a:t> </a:t>
            </a:r>
            <a:r>
              <a:rPr lang="en-US" sz="2400" b="1" dirty="0" err="1"/>
              <a:t>latinoamericana</a:t>
            </a:r>
            <a:r>
              <a:rPr lang="en-US" sz="2400" b="1" dirty="0"/>
              <a:t> (1816)</a:t>
            </a:r>
          </a:p>
          <a:p>
            <a:r>
              <a:rPr lang="en-US" sz="2400" b="1" dirty="0" err="1"/>
              <a:t>Género</a:t>
            </a:r>
            <a:r>
              <a:rPr lang="en-US" sz="2400" b="1" dirty="0"/>
              <a:t>, </a:t>
            </a:r>
            <a:r>
              <a:rPr lang="en-US" sz="2400" b="1" dirty="0" err="1"/>
              <a:t>novela</a:t>
            </a:r>
            <a:r>
              <a:rPr lang="en-US" sz="2400" b="1" dirty="0"/>
              <a:t> </a:t>
            </a:r>
            <a:r>
              <a:rPr lang="en-US" sz="2400" b="1" dirty="0" err="1"/>
              <a:t>picaresca</a:t>
            </a:r>
            <a:endParaRPr lang="en-US" sz="2400" b="1" dirty="0"/>
          </a:p>
          <a:p>
            <a:r>
              <a:rPr lang="en-US" sz="2400" b="1" dirty="0"/>
              <a:t>Al </a:t>
            </a:r>
            <a:r>
              <a:rPr lang="en-US" sz="2400" b="1" dirty="0" err="1"/>
              <a:t>contrario</a:t>
            </a:r>
            <a:r>
              <a:rPr lang="en-US" sz="2400" b="1" dirty="0"/>
              <a:t> de </a:t>
            </a:r>
            <a:r>
              <a:rPr lang="en-US" sz="2400" b="1" dirty="0" err="1"/>
              <a:t>otros</a:t>
            </a:r>
            <a:r>
              <a:rPr lang="en-US" sz="2400" b="1" dirty="0"/>
              <a:t> “</a:t>
            </a:r>
            <a:r>
              <a:rPr lang="en-US" sz="2400" b="1" dirty="0" err="1"/>
              <a:t>pícaros</a:t>
            </a:r>
            <a:r>
              <a:rPr lang="en-US" sz="2400" b="1" dirty="0"/>
              <a:t>” </a:t>
            </a:r>
            <a:r>
              <a:rPr lang="en-US" sz="2400" b="1" dirty="0" err="1"/>
              <a:t>el</a:t>
            </a:r>
            <a:r>
              <a:rPr lang="en-US" sz="2400" b="1" dirty="0"/>
              <a:t> de </a:t>
            </a:r>
            <a:r>
              <a:rPr lang="en-US" sz="2400" b="1" dirty="0" err="1"/>
              <a:t>Lizardi</a:t>
            </a:r>
            <a:r>
              <a:rPr lang="en-US" sz="2400" b="1" dirty="0"/>
              <a:t> se </a:t>
            </a:r>
            <a:r>
              <a:rPr lang="en-US" sz="2400" b="1" dirty="0" err="1"/>
              <a:t>redime</a:t>
            </a:r>
            <a:r>
              <a:rPr lang="en-US" sz="2400" b="1" dirty="0"/>
              <a:t> (</a:t>
            </a:r>
            <a:r>
              <a:rPr lang="en-US" sz="2400" b="1" dirty="0" err="1"/>
              <a:t>mejora</a:t>
            </a:r>
            <a:r>
              <a:rPr lang="en-US" sz="2400" b="1" dirty="0"/>
              <a:t>)</a:t>
            </a:r>
          </a:p>
          <a:p>
            <a:pPr lvl="1"/>
            <a:r>
              <a:rPr lang="en-US" sz="2200" b="1" dirty="0" err="1"/>
              <a:t>Posibilidad</a:t>
            </a:r>
            <a:r>
              <a:rPr lang="en-US" sz="2200" b="1" dirty="0"/>
              <a:t> del </a:t>
            </a:r>
            <a:r>
              <a:rPr lang="en-US" sz="2200" b="1" dirty="0" err="1"/>
              <a:t>cambio</a:t>
            </a:r>
            <a:r>
              <a:rPr lang="en-US" sz="2200" b="1" dirty="0"/>
              <a:t> a </a:t>
            </a:r>
            <a:r>
              <a:rPr lang="en-US" sz="2200" b="1" dirty="0" err="1"/>
              <a:t>través</a:t>
            </a:r>
            <a:r>
              <a:rPr lang="en-US" sz="2200" b="1" dirty="0"/>
              <a:t> de la </a:t>
            </a:r>
            <a:r>
              <a:rPr lang="en-US" sz="2200" b="1" dirty="0" err="1"/>
              <a:t>mejora</a:t>
            </a:r>
            <a:r>
              <a:rPr lang="en-US" sz="2200" b="1" dirty="0"/>
              <a:t> de las </a:t>
            </a:r>
            <a:r>
              <a:rPr lang="en-US" sz="2200" b="1" dirty="0" err="1"/>
              <a:t>instituciones</a:t>
            </a:r>
            <a:r>
              <a:rPr lang="en-US" sz="2200" b="1" dirty="0"/>
              <a:t> </a:t>
            </a:r>
            <a:r>
              <a:rPr lang="en-US" sz="2200" b="1" dirty="0" err="1"/>
              <a:t>sociales</a:t>
            </a:r>
            <a:endParaRPr lang="en-US" sz="2400" b="1" dirty="0"/>
          </a:p>
          <a:p>
            <a:r>
              <a:rPr lang="en-US" sz="2400" b="1" i="1" dirty="0"/>
              <a:t>El </a:t>
            </a:r>
            <a:r>
              <a:rPr lang="en-US" sz="2400" b="1" i="1" dirty="0" err="1"/>
              <a:t>Periquillo</a:t>
            </a:r>
            <a:r>
              <a:rPr lang="en-US" sz="2400" b="1" i="1" dirty="0"/>
              <a:t> </a:t>
            </a:r>
          </a:p>
          <a:p>
            <a:pPr lvl="1"/>
            <a:r>
              <a:rPr lang="en-US" sz="2200" b="1" dirty="0" err="1"/>
              <a:t>Protagonista</a:t>
            </a:r>
            <a:r>
              <a:rPr lang="en-US" sz="2200" b="1" dirty="0"/>
              <a:t>, </a:t>
            </a:r>
            <a:r>
              <a:rPr lang="en-US" sz="2200" b="1" dirty="0" err="1"/>
              <a:t>cuenta</a:t>
            </a:r>
            <a:r>
              <a:rPr lang="en-US" sz="2200" b="1" dirty="0"/>
              <a:t> </a:t>
            </a:r>
            <a:r>
              <a:rPr lang="en-US" sz="2200" b="1" dirty="0" err="1"/>
              <a:t>su</a:t>
            </a:r>
            <a:r>
              <a:rPr lang="en-US" sz="2200" b="1" dirty="0"/>
              <a:t> </a:t>
            </a:r>
            <a:r>
              <a:rPr lang="en-US" sz="2200" b="1" dirty="0" err="1"/>
              <a:t>vida</a:t>
            </a:r>
            <a:r>
              <a:rPr lang="en-US" sz="2200" b="1" dirty="0"/>
              <a:t> al </a:t>
            </a:r>
            <a:r>
              <a:rPr lang="en-US" sz="2200" b="1" dirty="0" err="1"/>
              <a:t>servicio</a:t>
            </a:r>
            <a:r>
              <a:rPr lang="en-US" sz="2200" b="1" dirty="0"/>
              <a:t> de </a:t>
            </a:r>
            <a:r>
              <a:rPr lang="en-US" sz="2200" b="1" dirty="0" err="1"/>
              <a:t>varios</a:t>
            </a:r>
            <a:r>
              <a:rPr lang="en-US" sz="2200" b="1" dirty="0"/>
              <a:t> </a:t>
            </a:r>
            <a:r>
              <a:rPr lang="en-US" sz="2200" b="1" dirty="0" err="1"/>
              <a:t>amos</a:t>
            </a:r>
            <a:r>
              <a:rPr lang="en-US" sz="2200" b="1" dirty="0"/>
              <a:t> </a:t>
            </a:r>
            <a:r>
              <a:rPr lang="en-US" sz="2200" b="1" dirty="0" err="1"/>
              <a:t>retratados</a:t>
            </a:r>
            <a:r>
              <a:rPr lang="en-US" sz="2200" b="1" dirty="0"/>
              <a:t> con </a:t>
            </a:r>
            <a:r>
              <a:rPr lang="en-US" sz="2200" b="1" dirty="0" err="1"/>
              <a:t>realismo</a:t>
            </a:r>
            <a:endParaRPr lang="en-US" sz="2200" b="1" dirty="0"/>
          </a:p>
          <a:p>
            <a:pPr lvl="1"/>
            <a:r>
              <a:rPr lang="en-US" sz="2200" b="1" dirty="0"/>
              <a:t>Sus </a:t>
            </a:r>
            <a:r>
              <a:rPr lang="en-US" sz="2200" b="1" dirty="0" err="1"/>
              <a:t>aventuras</a:t>
            </a:r>
            <a:r>
              <a:rPr lang="en-US" sz="2200" b="1" dirty="0"/>
              <a:t> </a:t>
            </a:r>
            <a:r>
              <a:rPr lang="en-US" sz="2200" b="1" dirty="0" err="1"/>
              <a:t>en</a:t>
            </a:r>
            <a:r>
              <a:rPr lang="en-US" sz="2200" b="1" dirty="0"/>
              <a:t> México, Filipinas, </a:t>
            </a:r>
            <a:r>
              <a:rPr lang="en-US" sz="2200" b="1" dirty="0" err="1"/>
              <a:t>isla</a:t>
            </a:r>
            <a:r>
              <a:rPr lang="en-US" sz="2200" b="1" dirty="0"/>
              <a:t> </a:t>
            </a:r>
            <a:r>
              <a:rPr lang="en-US" sz="2200" b="1" dirty="0" err="1"/>
              <a:t>fantástica</a:t>
            </a:r>
            <a:endParaRPr lang="en-US" sz="2200" b="1" dirty="0"/>
          </a:p>
          <a:p>
            <a:r>
              <a:rPr lang="en-US" sz="2400" b="1" dirty="0" err="1"/>
              <a:t>Lizardi</a:t>
            </a:r>
            <a:r>
              <a:rPr lang="en-US" sz="2400" b="1" dirty="0"/>
              <a:t> </a:t>
            </a:r>
            <a:r>
              <a:rPr lang="en-US" sz="2400" b="1" dirty="0" err="1"/>
              <a:t>ataca</a:t>
            </a:r>
            <a:r>
              <a:rPr lang="en-US" sz="2400" b="1" dirty="0"/>
              <a:t> a </a:t>
            </a:r>
            <a:r>
              <a:rPr lang="en-US" sz="2400" b="1" dirty="0" err="1"/>
              <a:t>todos</a:t>
            </a:r>
            <a:r>
              <a:rPr lang="en-US" sz="2400" b="1" dirty="0"/>
              <a:t> los males de México, </a:t>
            </a:r>
            <a:r>
              <a:rPr lang="en-US" sz="2400" b="1" dirty="0" err="1"/>
              <a:t>en</a:t>
            </a:r>
            <a:r>
              <a:rPr lang="en-US" sz="2400" b="1" dirty="0"/>
              <a:t> especial al </a:t>
            </a:r>
            <a:r>
              <a:rPr lang="en-US" sz="2400" b="1" dirty="0" err="1"/>
              <a:t>sistema</a:t>
            </a:r>
            <a:r>
              <a:rPr lang="en-US" sz="2400" b="1" dirty="0"/>
              <a:t> </a:t>
            </a:r>
            <a:r>
              <a:rPr lang="en-US" sz="2400" b="1" dirty="0" err="1"/>
              <a:t>educativo</a:t>
            </a:r>
            <a:r>
              <a:rPr lang="en-US" sz="2400" b="1" dirty="0"/>
              <a:t> con </a:t>
            </a:r>
            <a:r>
              <a:rPr lang="en-US" sz="2400" b="1" dirty="0" err="1"/>
              <a:t>lecciones</a:t>
            </a:r>
            <a:r>
              <a:rPr lang="en-US" sz="2400" b="1" dirty="0"/>
              <a:t> </a:t>
            </a:r>
            <a:r>
              <a:rPr lang="en-US" sz="2400" b="1" dirty="0" err="1"/>
              <a:t>moralizadoras</a:t>
            </a:r>
            <a:endParaRPr lang="en-US" sz="2400" b="1" dirty="0"/>
          </a:p>
          <a:p>
            <a:r>
              <a:rPr lang="en-US" sz="2400" b="1" dirty="0" err="1"/>
              <a:t>Ataques</a:t>
            </a:r>
            <a:r>
              <a:rPr lang="en-US" sz="2400" b="1" dirty="0"/>
              <a:t> a </a:t>
            </a:r>
            <a:r>
              <a:rPr lang="en-US" sz="2400" b="1" dirty="0" err="1"/>
              <a:t>médicos</a:t>
            </a:r>
            <a:r>
              <a:rPr lang="en-US" sz="2400" b="1" dirty="0"/>
              <a:t>, </a:t>
            </a:r>
            <a:r>
              <a:rPr lang="en-US" sz="2400" b="1" dirty="0" err="1"/>
              <a:t>farmaceúticos</a:t>
            </a:r>
            <a:r>
              <a:rPr lang="en-US" sz="2400" b="1" dirty="0"/>
              <a:t> </a:t>
            </a:r>
            <a:r>
              <a:rPr lang="en-US" sz="2400" b="1" dirty="0" err="1"/>
              <a:t>ignorantes</a:t>
            </a:r>
            <a:r>
              <a:rPr lang="en-US" sz="2400" b="1" dirty="0"/>
              <a:t> y </a:t>
            </a:r>
            <a:r>
              <a:rPr lang="en-US" sz="2400" b="1" dirty="0" err="1"/>
              <a:t>charlatanes</a:t>
            </a:r>
            <a:r>
              <a:rPr lang="en-US" sz="2400" b="1" dirty="0"/>
              <a:t> (</a:t>
            </a:r>
            <a:r>
              <a:rPr lang="en-US" sz="2400" b="1" dirty="0" err="1"/>
              <a:t>ejemplo</a:t>
            </a:r>
            <a:r>
              <a:rPr lang="en-US" sz="2400" b="1" dirty="0"/>
              <a:t> p. 97-100)</a:t>
            </a:r>
          </a:p>
          <a:p>
            <a:r>
              <a:rPr lang="en-US" sz="2400" b="1" dirty="0" err="1"/>
              <a:t>Incluye</a:t>
            </a:r>
            <a:r>
              <a:rPr lang="en-US" sz="2400" b="1" dirty="0"/>
              <a:t> </a:t>
            </a:r>
            <a:r>
              <a:rPr lang="en-US" sz="2400" b="1" dirty="0" err="1"/>
              <a:t>diversas</a:t>
            </a:r>
            <a:r>
              <a:rPr lang="en-US" sz="2400" b="1" dirty="0"/>
              <a:t> </a:t>
            </a:r>
            <a:r>
              <a:rPr lang="en-US" sz="2400" b="1" dirty="0" err="1"/>
              <a:t>clases</a:t>
            </a:r>
            <a:r>
              <a:rPr lang="en-US" sz="2400" b="1" dirty="0"/>
              <a:t> </a:t>
            </a:r>
            <a:r>
              <a:rPr lang="en-US" sz="2400" b="1" dirty="0" err="1"/>
              <a:t>sociales</a:t>
            </a:r>
            <a:r>
              <a:rPr lang="en-US" sz="2400" b="1" dirty="0"/>
              <a:t>, </a:t>
            </a:r>
            <a:r>
              <a:rPr lang="en-US" sz="2400" b="1" dirty="0" err="1"/>
              <a:t>costumbres</a:t>
            </a:r>
            <a:r>
              <a:rPr lang="en-US" sz="2400" b="1" dirty="0"/>
              <a:t> </a:t>
            </a:r>
            <a:r>
              <a:rPr lang="en-US" sz="2400" b="1" dirty="0" err="1"/>
              <a:t>mexicanas</a:t>
            </a:r>
            <a:r>
              <a:rPr lang="en-US" sz="2400" b="1" dirty="0"/>
              <a:t>, </a:t>
            </a:r>
            <a:r>
              <a:rPr lang="en-US" sz="2400" b="1" dirty="0" err="1"/>
              <a:t>mexicanismos</a:t>
            </a:r>
            <a:endParaRPr lang="en-US" sz="2400" b="1" dirty="0"/>
          </a:p>
          <a:p>
            <a:r>
              <a:rPr lang="en-US" sz="2400" b="1" dirty="0" err="1"/>
              <a:t>Enseñar</a:t>
            </a:r>
            <a:r>
              <a:rPr lang="en-US" sz="2400" b="1" dirty="0"/>
              <a:t> </a:t>
            </a:r>
            <a:r>
              <a:rPr lang="en-US" sz="2400" b="1" dirty="0" err="1"/>
              <a:t>deleitando</a:t>
            </a:r>
            <a:r>
              <a:rPr lang="en-US" sz="2400" b="1" dirty="0"/>
              <a:t> (con humor), credo </a:t>
            </a:r>
            <a:r>
              <a:rPr lang="en-US" sz="2400" b="1" dirty="0" err="1"/>
              <a:t>neoclásico</a:t>
            </a:r>
            <a:endParaRPr lang="en-US" sz="2400" b="1" dirty="0"/>
          </a:p>
          <a:p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6880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Custom 35">
      <a:dk1>
        <a:sysClr val="windowText" lastClr="000000"/>
      </a:dk1>
      <a:lt1>
        <a:sysClr val="window" lastClr="FFFFFF"/>
      </a:lt1>
      <a:dk2>
        <a:srgbClr val="4E3B30"/>
      </a:dk2>
      <a:lt2>
        <a:srgbClr val="F4EDD8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ppt/theme/themeOverride1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A3AD49-9331-450C-A2FE-6857A4DB38C6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73CC670F-05B9-4BB7-BA2C-0DE5B5C1E5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9B453C-F2B2-4ECA-A6ED-7DBEF1B6D3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{7A31F924-6EB4-42E3-B3A2-D1A9603B7FCF}tf00934815_win32</Template>
  <TotalTime>102</TotalTime>
  <Words>436</Words>
  <Application>Microsoft Office PowerPoint</Application>
  <PresentationFormat>Widescreen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Goudy Old Style</vt:lpstr>
      <vt:lpstr>Wingdings 2</vt:lpstr>
      <vt:lpstr>SlateVTI</vt:lpstr>
      <vt:lpstr>José Joaquín Fernández de Lizardi (1776-1827) &amp;  El Periquillo Sarniento</vt:lpstr>
      <vt:lpstr>José Joaquín Fernández de Lizardi</vt:lpstr>
      <vt:lpstr>Lizardi en la Nueva España = México</vt:lpstr>
      <vt:lpstr>José Joaquín Fernández de Lizardi y su obra</vt:lpstr>
      <vt:lpstr> El Periquillo Sarniento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José Joaquín Fernández de Lizardi (1776-1827) &amp;  El Periquillo Sarniento</dc:title>
  <dc:creator>Ramos de Harthun, Jessica</dc:creator>
  <cp:lastModifiedBy>Ramos de Harthun, Jessica</cp:lastModifiedBy>
  <cp:revision>40</cp:revision>
  <dcterms:created xsi:type="dcterms:W3CDTF">2022-02-17T15:21:13Z</dcterms:created>
  <dcterms:modified xsi:type="dcterms:W3CDTF">2022-02-17T19:10:49Z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