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B6F927C-B73E-4F9D-ADFE-F6E23BD7CEE8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7B8E45F-652B-4E89-8925-000B0AB8FD98}" type="datetimeFigureOut">
              <a:rPr lang="en-US" dirty="0"/>
              <a:t>2/3/2022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dirty="0"/>
              <a:t>2/3/2022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Impact of Trade Books on Reading Achievement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164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the Research Tells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95796"/>
            <a:ext cx="10058400" cy="504582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Reading is learned through reading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Reading supports the development of </a:t>
            </a:r>
            <a:r>
              <a:rPr lang="en-US" b="1" dirty="0"/>
              <a:t>phonemic awareness</a:t>
            </a:r>
          </a:p>
          <a:p>
            <a:endParaRPr lang="en-US" sz="1400" b="1" dirty="0"/>
          </a:p>
          <a:p>
            <a:r>
              <a:rPr lang="en-US" sz="1400" b="1" dirty="0"/>
              <a:t>Phonemic awareness </a:t>
            </a:r>
            <a:r>
              <a:rPr lang="en-US" sz="1400" dirty="0"/>
              <a:t>the ability to hear and manipulate the sounds in spoken words and the understanding that spoken words and syllables are made up of sequences of speech sounds (</a:t>
            </a:r>
            <a:r>
              <a:rPr lang="en-US" sz="1400" dirty="0" err="1"/>
              <a:t>Yopp</a:t>
            </a:r>
            <a:r>
              <a:rPr lang="en-US" sz="1400" dirty="0"/>
              <a:t>, 1992).</a:t>
            </a:r>
          </a:p>
          <a:p>
            <a:endParaRPr lang="en-US" sz="1400" dirty="0"/>
          </a:p>
          <a:p>
            <a:r>
              <a:rPr lang="en-US" sz="1400" dirty="0"/>
              <a:t>essential to learning to read in an alphabetic writing system, because letters represent sounds or phonemes. Without phonemic awareness, phonics makes little sense.</a:t>
            </a:r>
          </a:p>
          <a:p>
            <a:endParaRPr lang="en-US" sz="1400" dirty="0"/>
          </a:p>
          <a:p>
            <a:r>
              <a:rPr lang="en-US" sz="1400" dirty="0"/>
              <a:t>fundamental to mapping speech to print. If a child cannot hear that "man" and "moon" begin with the same sound or cannot blend the sounds /</a:t>
            </a:r>
            <a:r>
              <a:rPr lang="en-US" sz="1400" dirty="0" err="1"/>
              <a:t>rrrrrruuuuuunnnnn</a:t>
            </a:r>
            <a:r>
              <a:rPr lang="en-US" sz="1400" dirty="0"/>
              <a:t>/ into the word "run", he or she may have great difficulty connecting sounds with their written symbols or blending sounds to make a word.</a:t>
            </a:r>
          </a:p>
          <a:p>
            <a:endParaRPr lang="en-US" sz="1400" dirty="0"/>
          </a:p>
          <a:p>
            <a:r>
              <a:rPr lang="en-US" sz="1400" dirty="0"/>
              <a:t>essential to learning to read in an alphabetic writing system.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a strong predictor of children who experience early reading success.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3673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789708"/>
            <a:ext cx="10058400" cy="216131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What the Research Tells Us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Reading is learned through reading</a:t>
            </a:r>
          </a:p>
          <a:p>
            <a:endParaRPr lang="en-US" dirty="0"/>
          </a:p>
          <a:p>
            <a:pPr algn="ctr"/>
            <a:r>
              <a:rPr lang="en-US" dirty="0"/>
              <a:t>Reading supports phonics acquisition and </a:t>
            </a:r>
            <a:r>
              <a:rPr lang="en-US" b="1" dirty="0"/>
              <a:t>phonics</a:t>
            </a:r>
            <a:r>
              <a:rPr lang="en-US" dirty="0"/>
              <a:t> instruction</a:t>
            </a:r>
          </a:p>
          <a:p>
            <a:endParaRPr lang="en-US" dirty="0"/>
          </a:p>
          <a:p>
            <a:pPr marL="0" indent="0">
              <a:buNone/>
            </a:pPr>
            <a:br>
              <a:rPr lang="en-US" b="1" dirty="0"/>
            </a:br>
            <a:r>
              <a:rPr lang="en-US" b="1" dirty="0" err="1"/>
              <a:t>Phonics</a:t>
            </a:r>
            <a:r>
              <a:rPr lang="en-US" b="1" dirty="0"/>
              <a:t> </a:t>
            </a:r>
            <a:r>
              <a:rPr lang="en-US" dirty="0"/>
              <a:t>is the relationships between the letters of written language and the sounds of spoken language. Children's reading development is dependent on their understanding of the alphabetic principle — the idea that letters and letter patterns represent the sounds of spoken language.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219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the Research Tells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Reading is learned through reading</a:t>
            </a:r>
          </a:p>
          <a:p>
            <a:endParaRPr lang="en-US" dirty="0"/>
          </a:p>
          <a:p>
            <a:pPr algn="ctr"/>
            <a:r>
              <a:rPr lang="en-US" dirty="0"/>
              <a:t>Reading supports </a:t>
            </a:r>
            <a:r>
              <a:rPr lang="en-US" b="1" dirty="0"/>
              <a:t>vocabulary development</a:t>
            </a:r>
          </a:p>
          <a:p>
            <a:pPr algn="ctr"/>
            <a:endParaRPr lang="en-US" dirty="0"/>
          </a:p>
          <a:p>
            <a:r>
              <a:rPr lang="en-US" dirty="0"/>
              <a:t>Reading aloud introduces children to rich and varied words used in authentic and interesting ways.</a:t>
            </a:r>
          </a:p>
          <a:p>
            <a:endParaRPr lang="en-US" dirty="0"/>
          </a:p>
          <a:p>
            <a:r>
              <a:rPr lang="en-US" dirty="0"/>
              <a:t>Word walls, personal dictionaries, writing</a:t>
            </a:r>
          </a:p>
        </p:txBody>
      </p:sp>
    </p:spTree>
    <p:extLst>
      <p:ext uri="{BB962C8B-B14F-4D97-AF65-F5344CB8AC3E}">
        <p14:creationId xmlns:p14="http://schemas.microsoft.com/office/powerpoint/2010/main" val="2518925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the Research Tells 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Reading is learned through reading</a:t>
            </a:r>
          </a:p>
          <a:p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Reading influences </a:t>
            </a:r>
            <a:r>
              <a:rPr lang="en-US" b="1" dirty="0"/>
              <a:t>fluency</a:t>
            </a:r>
            <a:r>
              <a:rPr lang="en-US" dirty="0"/>
              <a:t> (appropriate pace and prosody) and oral reading skills</a:t>
            </a:r>
          </a:p>
          <a:p>
            <a:endParaRPr lang="en-US" dirty="0"/>
          </a:p>
          <a:p>
            <a:r>
              <a:rPr lang="en-US" dirty="0"/>
              <a:t>Rate, pacing, pauses, prosody</a:t>
            </a:r>
          </a:p>
        </p:txBody>
      </p:sp>
    </p:spTree>
    <p:extLst>
      <p:ext uri="{BB962C8B-B14F-4D97-AF65-F5344CB8AC3E}">
        <p14:creationId xmlns:p14="http://schemas.microsoft.com/office/powerpoint/2010/main" val="1777464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33600" y="484188"/>
            <a:ext cx="10058400" cy="6140450"/>
          </a:xfrm>
        </p:spPr>
        <p:txBody>
          <a:bodyPr>
            <a:normAutofit fontScale="90000"/>
          </a:bodyPr>
          <a:lstStyle/>
          <a:p>
            <a:r>
              <a:rPr lang="en-US" dirty="0"/>
              <a:t>DR NT LWLY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DW YW WNT TW GW TW TXZS WF UZ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PLZ DW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WL HEF LSZ UF FUN WF R DWGZ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TXZS EZ A FUN PLS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825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29</TotalTime>
  <Words>337</Words>
  <Application>Microsoft Office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Bookman Old Style</vt:lpstr>
      <vt:lpstr>Century Gothic</vt:lpstr>
      <vt:lpstr>Wingdings</vt:lpstr>
      <vt:lpstr>Wood Type</vt:lpstr>
      <vt:lpstr>The Impact of Trade Books on Reading Achievement</vt:lpstr>
      <vt:lpstr>What the Research Tells Us</vt:lpstr>
      <vt:lpstr> What the Research Tells Us  </vt:lpstr>
      <vt:lpstr>What the Research Tells Us</vt:lpstr>
      <vt:lpstr>What the Research Tells Us</vt:lpstr>
      <vt:lpstr>DR NT LWLY  DW YW WNT TW GW TW TXZS WF UZ  PLZ DW  WL HEF LSZ UF FUN WF R DWGZ  TXZS EZ A FUN PLS   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Trade Books on Reading Achievement</dc:title>
  <dc:creator>Jacobs, Louanne C.</dc:creator>
  <cp:lastModifiedBy>Jacobs, Louanne C.</cp:lastModifiedBy>
  <cp:revision>5</cp:revision>
  <dcterms:created xsi:type="dcterms:W3CDTF">2020-10-15T16:37:49Z</dcterms:created>
  <dcterms:modified xsi:type="dcterms:W3CDTF">2022-02-03T19:38:03Z</dcterms:modified>
</cp:coreProperties>
</file>