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27"/>
  </p:notesMasterIdLst>
  <p:sldIdLst>
    <p:sldId id="287" r:id="rId2"/>
    <p:sldId id="315" r:id="rId3"/>
    <p:sldId id="288" r:id="rId4"/>
    <p:sldId id="289" r:id="rId5"/>
    <p:sldId id="290" r:id="rId6"/>
    <p:sldId id="306" r:id="rId7"/>
    <p:sldId id="307" r:id="rId8"/>
    <p:sldId id="308" r:id="rId9"/>
    <p:sldId id="294" r:id="rId10"/>
    <p:sldId id="304" r:id="rId11"/>
    <p:sldId id="295" r:id="rId12"/>
    <p:sldId id="309" r:id="rId13"/>
    <p:sldId id="296" r:id="rId14"/>
    <p:sldId id="297" r:id="rId15"/>
    <p:sldId id="310" r:id="rId16"/>
    <p:sldId id="298" r:id="rId17"/>
    <p:sldId id="299" r:id="rId18"/>
    <p:sldId id="300" r:id="rId19"/>
    <p:sldId id="301" r:id="rId20"/>
    <p:sldId id="302" r:id="rId21"/>
    <p:sldId id="311" r:id="rId22"/>
    <p:sldId id="314" r:id="rId23"/>
    <p:sldId id="312" r:id="rId24"/>
    <p:sldId id="313" r:id="rId25"/>
    <p:sldId id="316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>
      <p:cViewPr varScale="1">
        <p:scale>
          <a:sx n="79" d="100"/>
          <a:sy n="79" d="100"/>
        </p:scale>
        <p:origin x="15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7D6A575-89F6-4D88-893C-ADC47CAB9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70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11D918-2D07-4872-A28D-08FF390D860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0488" tIns="44450" rIns="90488" bIns="4445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62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609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609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240A7-A0E8-48D3-B701-FDC864C61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55FB9-38CA-4283-8E03-3208F7D28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E4CA1-517B-4DA6-9EAB-EA25D28E81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DEB06-D47C-4DB0-A888-F6FABD7FE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87A45-0EC5-4B82-9946-FE5906BD9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F30D0-9CE0-465F-9E2B-25D83A0E6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CB266-7E7F-4A5A-A76E-34F98C3016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51618-3BCB-4C17-9069-1747534B7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30D05-E312-450B-B4C0-094D84F39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EC8B9-FFE1-4F9B-B16B-0D6F82D0DF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1BA01-03A6-4D8A-AFB3-7114CBB19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34D10-302B-428E-9181-6B98FACD4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5BFB2E9-82CC-4C20-BE90-044BEE83F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506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4506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06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506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5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7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0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monitoringthefuture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iaaa.nih.gov/publications/brochures-and-fact-sheets/alcohol-facts-and-statistics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vZcChJozac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racked.com/video_18663_if-beer-commercials-were-honest.htm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2mCQM7L1r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XjANz9r5F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Alcohol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See Monitoring the Future for Prevalence Rates</a:t>
            </a:r>
          </a:p>
          <a:p>
            <a:pPr eaLnBrk="1" hangingPunct="1">
              <a:defRPr/>
            </a:pPr>
            <a:r>
              <a:rPr lang="en-US" dirty="0">
                <a:hlinkClick r:id="rId2"/>
              </a:rPr>
              <a:t>http://monitoringthefuture.org/</a:t>
            </a: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Action at the neuronal level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dirty="0"/>
              <a:t>Alcohol effects are widespread</a:t>
            </a:r>
          </a:p>
          <a:p>
            <a:pPr marL="609600" indent="-609600" eaLnBrk="1" hangingPunct="1">
              <a:defRPr/>
            </a:pPr>
            <a:r>
              <a:rPr lang="en-US" dirty="0"/>
              <a:t>It can act within neurons to stimulate or inhibit enzymes</a:t>
            </a:r>
          </a:p>
          <a:p>
            <a:pPr marL="609600" indent="-609600" eaLnBrk="1" hangingPunct="1">
              <a:defRPr/>
            </a:pPr>
            <a:r>
              <a:rPr lang="en-US" dirty="0"/>
              <a:t>Not clear if it acts at certain receptors or if one of its products does </a:t>
            </a:r>
          </a:p>
          <a:p>
            <a:pPr marL="609600" indent="-609600" eaLnBrk="1" hangingPunct="1">
              <a:defRPr/>
            </a:pPr>
            <a:endParaRPr lang="en-US" dirty="0"/>
          </a:p>
          <a:p>
            <a:pPr marL="990600" lvl="1" indent="-533400" eaLnBrk="1" hangingPunct="1">
              <a:defRPr/>
            </a:pPr>
            <a:endParaRPr lang="en-US" dirty="0"/>
          </a:p>
          <a:p>
            <a:pPr marL="609600" indent="-609600" eaLnBrk="1" hangingPunct="1">
              <a:defRPr/>
            </a:pPr>
            <a:endParaRPr lang="en-US" dirty="0"/>
          </a:p>
          <a:p>
            <a:pPr marL="609600" indent="-609600"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 bldLvl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/>
              <a:t>Genetic Influence on Alcohol Use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Genetic factors do influence the development of alcoholism.  See p. 55</a:t>
            </a:r>
          </a:p>
          <a:p>
            <a:pPr>
              <a:defRPr/>
            </a:pPr>
            <a:r>
              <a:rPr lang="en-US" dirty="0"/>
              <a:t>Higher risk of developing alcoholism among sons of alcoholics, identical twins, etc. </a:t>
            </a:r>
          </a:p>
          <a:p>
            <a:pPr lvl="1">
              <a:defRPr/>
            </a:pPr>
            <a:r>
              <a:rPr lang="en-US" dirty="0"/>
              <a:t>May have more powerful experience of pleasurable effects and less powerful experience of the impairing effects </a:t>
            </a:r>
          </a:p>
          <a:p>
            <a:pPr>
              <a:defRPr/>
            </a:pPr>
            <a:r>
              <a:rPr lang="en-US" dirty="0"/>
              <a:t>Perhaps abnormality in dopamine receptor or serotonin receptor.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Tolerance and Withdrawal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/>
              <a:t>Levels of liver drug-metabolizing (microsomal) enzymes are increased </a:t>
            </a:r>
          </a:p>
          <a:p>
            <a:pPr eaLnBrk="1" hangingPunct="1">
              <a:defRPr/>
            </a:pPr>
            <a:r>
              <a:rPr lang="en-US" sz="2800" dirty="0"/>
              <a:t>Cellular tolerance – neurons adapt to alc., BACs 2X those of </a:t>
            </a:r>
            <a:r>
              <a:rPr lang="en-US" sz="2800" dirty="0" err="1"/>
              <a:t>nontolerant</a:t>
            </a:r>
            <a:r>
              <a:rPr lang="en-US" sz="2800" dirty="0"/>
              <a:t> person at same level of behavioral intoxication</a:t>
            </a:r>
          </a:p>
          <a:p>
            <a:pPr eaLnBrk="1" hangingPunct="1">
              <a:defRPr/>
            </a:pPr>
            <a:r>
              <a:rPr lang="en-US" sz="2800" dirty="0"/>
              <a:t>Acute tolerance to positive reinforcing effects (feeling of being high)</a:t>
            </a:r>
          </a:p>
          <a:p>
            <a:pPr eaLnBrk="1" hangingPunct="1">
              <a:defRPr/>
            </a:pPr>
            <a:r>
              <a:rPr lang="en-US" sz="2800" dirty="0"/>
              <a:t>Tolerance to motor-disrupting, hypothermia, sedation, anxiolytic, anticonvulsant effects</a:t>
            </a:r>
          </a:p>
          <a:p>
            <a:pPr eaLnBrk="1" hangingPunct="1">
              <a:defRPr/>
            </a:pPr>
            <a:endParaRPr lang="en-US" sz="2800" dirty="0"/>
          </a:p>
          <a:p>
            <a:pPr eaLnBrk="1" hangingPunct="1">
              <a:defRPr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Withdrawal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/>
              <a:t>Hangover? Some think = minor withdrawal </a:t>
            </a:r>
          </a:p>
          <a:p>
            <a:pPr eaLnBrk="1" hangingPunct="1">
              <a:defRPr/>
            </a:pPr>
            <a:r>
              <a:rPr lang="en-US" sz="2800" dirty="0"/>
              <a:t>Withdrawal much more dangerous than that from opiates</a:t>
            </a:r>
          </a:p>
          <a:p>
            <a:pPr eaLnBrk="1" hangingPunct="1">
              <a:defRPr/>
            </a:pPr>
            <a:r>
              <a:rPr lang="en-US" sz="2800" dirty="0"/>
              <a:t>Stage 1 is tremors, increased heart rate and blood pressure, sweating, insomnia, anxiety</a:t>
            </a:r>
          </a:p>
          <a:p>
            <a:pPr eaLnBrk="1" hangingPunct="1">
              <a:defRPr/>
            </a:pPr>
            <a:r>
              <a:rPr lang="en-US" sz="2800" dirty="0"/>
              <a:t>Stage 2 is hallucinations</a:t>
            </a:r>
          </a:p>
          <a:p>
            <a:pPr eaLnBrk="1" hangingPunct="1">
              <a:defRPr/>
            </a:pPr>
            <a:r>
              <a:rPr lang="en-US" sz="2800" dirty="0"/>
              <a:t>Stage 3 is delusions, disorientation, delirium (confusion)</a:t>
            </a:r>
          </a:p>
          <a:p>
            <a:pPr eaLnBrk="1" hangingPunct="1">
              <a:defRPr/>
            </a:pPr>
            <a:r>
              <a:rPr lang="en-US" sz="2800" dirty="0"/>
              <a:t>Stage 4 is seizures (3 &amp; 4 = D.T.s)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Delirium Tremens (D.T.s)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include:</a:t>
            </a:r>
          </a:p>
          <a:p>
            <a:pPr>
              <a:defRPr/>
            </a:pPr>
            <a:r>
              <a:rPr lang="en-US"/>
              <a:t>Profound confusion, disorientation, hallucinations, hyperativity, extreme cardiovascular disturbances</a:t>
            </a:r>
          </a:p>
          <a:p>
            <a:pPr>
              <a:defRPr/>
            </a:pPr>
            <a:r>
              <a:rPr lang="en-US"/>
              <a:t>Person may harm self or others or die from medical complications</a:t>
            </a:r>
          </a:p>
          <a:p>
            <a:pPr>
              <a:defRPr/>
            </a:pPr>
            <a:r>
              <a:rPr lang="en-US"/>
              <a:t>Can use sedatives (e.g. Valium) to prevent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Long-term Health Effects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Normally fatty acids are fuel for liver</a:t>
            </a:r>
          </a:p>
          <a:p>
            <a:pPr eaLnBrk="1" hangingPunct="1">
              <a:defRPr/>
            </a:pPr>
            <a:r>
              <a:rPr lang="en-US" dirty="0"/>
              <a:t>Alcohol used as fuel first, so fat accumulates</a:t>
            </a:r>
          </a:p>
          <a:p>
            <a:pPr eaLnBrk="1" hangingPunct="1">
              <a:defRPr/>
            </a:pPr>
            <a:r>
              <a:rPr lang="en-US" dirty="0" err="1"/>
              <a:t>Cirrosis</a:t>
            </a:r>
            <a:r>
              <a:rPr lang="en-US" dirty="0"/>
              <a:t> of liver </a:t>
            </a:r>
          </a:p>
          <a:p>
            <a:pPr lvl="1" eaLnBrk="1" hangingPunct="1">
              <a:defRPr/>
            </a:pPr>
            <a:r>
              <a:rPr lang="en-US" dirty="0"/>
              <a:t>Liver cells replaced by collagen (scar tissue)</a:t>
            </a:r>
          </a:p>
          <a:p>
            <a:pPr lvl="1" eaLnBrk="1" hangingPunct="1">
              <a:defRPr/>
            </a:pPr>
            <a:r>
              <a:rPr lang="en-US" dirty="0"/>
              <a:t>Results in decreased ability of liver to function, and decreased blood flow</a:t>
            </a:r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 bldLvl="3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Long-Term Health Effects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Overall loss of brain tissue</a:t>
            </a:r>
          </a:p>
          <a:p>
            <a:pPr eaLnBrk="1" hangingPunct="1">
              <a:defRPr/>
            </a:pPr>
            <a:r>
              <a:rPr lang="en-US" dirty="0" err="1"/>
              <a:t>Wernicke-Korsakoff’s</a:t>
            </a:r>
            <a:r>
              <a:rPr lang="en-US" dirty="0"/>
              <a:t> syndrome</a:t>
            </a:r>
          </a:p>
          <a:p>
            <a:pPr lvl="1" eaLnBrk="1" hangingPunct="1">
              <a:defRPr/>
            </a:pPr>
            <a:r>
              <a:rPr lang="en-US" dirty="0"/>
              <a:t>Caused by thiamine deficiency, leads to:</a:t>
            </a:r>
          </a:p>
          <a:p>
            <a:pPr lvl="2" eaLnBrk="1" hangingPunct="1">
              <a:defRPr/>
            </a:pPr>
            <a:r>
              <a:rPr lang="en-US" dirty="0"/>
              <a:t>Confusion, impaired coordination</a:t>
            </a:r>
          </a:p>
          <a:p>
            <a:pPr lvl="2" eaLnBrk="1" hangingPunct="1">
              <a:defRPr/>
            </a:pPr>
            <a:r>
              <a:rPr lang="en-US" dirty="0"/>
              <a:t>severe memory problems</a:t>
            </a:r>
          </a:p>
          <a:p>
            <a:pPr lvl="2" eaLnBrk="1" hangingPunct="1">
              <a:defRPr/>
            </a:pPr>
            <a:r>
              <a:rPr lang="en-US" dirty="0"/>
              <a:t>Brain </a:t>
            </a:r>
            <a:r>
              <a:rPr lang="en-US"/>
              <a:t>tissue shrinkage</a:t>
            </a:r>
            <a:endParaRPr lang="en-US" dirty="0"/>
          </a:p>
          <a:p>
            <a:pPr lvl="2" eaLnBrk="1" hangingPunct="1">
              <a:defRPr/>
            </a:pPr>
            <a:r>
              <a:rPr lang="en-US" dirty="0"/>
              <a:t>brain damage =&gt; death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 bldLvl="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Long-Term Health Effects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Moderate drinking (1/2 to 1 drink per day) associated with lower risk of heart disease, but heavy drinking (2 per day or more) associated with increased heart disease.</a:t>
            </a:r>
          </a:p>
          <a:p>
            <a:pPr eaLnBrk="1" hangingPunct="1">
              <a:defRPr/>
            </a:pPr>
            <a:r>
              <a:rPr lang="en-US" dirty="0"/>
              <a:t>Increased risk for several cancers</a:t>
            </a:r>
          </a:p>
          <a:p>
            <a:pPr eaLnBrk="1" hangingPunct="1">
              <a:defRPr/>
            </a:pPr>
            <a:r>
              <a:rPr lang="en-US" dirty="0"/>
              <a:t>Suppression of the immune system</a:t>
            </a:r>
          </a:p>
          <a:p>
            <a:pPr eaLnBrk="1" hangingPunct="1">
              <a:defRPr/>
            </a:pPr>
            <a:r>
              <a:rPr lang="en-US" dirty="0"/>
              <a:t>Vitamin deficiencies, which lead to other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Alcohol and Pregnancy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/>
              <a:t>FAS includes growth retardation,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/>
              <a:t>	</a:t>
            </a:r>
            <a:r>
              <a:rPr lang="en-US" sz="2800" dirty="0" err="1"/>
              <a:t>cranio</a:t>
            </a:r>
            <a:r>
              <a:rPr lang="en-US" sz="2800" dirty="0"/>
              <a:t>-facial defects, and CNS abnormalities (mental retardation); book also mentions joint and limb abnormalities and heart defects.</a:t>
            </a:r>
          </a:p>
          <a:p>
            <a:pPr eaLnBrk="1" hangingPunct="1">
              <a:defRPr/>
            </a:pPr>
            <a:r>
              <a:rPr lang="en-US" sz="2800" dirty="0"/>
              <a:t>FAE hyperactive, </a:t>
            </a:r>
            <a:r>
              <a:rPr lang="en-US" sz="2800" dirty="0" err="1"/>
              <a:t>distractable</a:t>
            </a:r>
            <a:r>
              <a:rPr lang="en-US" sz="2800" dirty="0"/>
              <a:t>, impulsive, short attention span, significant intellectual impairment</a:t>
            </a:r>
          </a:p>
          <a:p>
            <a:pPr eaLnBrk="1" hangingPunct="1">
              <a:defRPr/>
            </a:pPr>
            <a:r>
              <a:rPr lang="en-US" sz="2800" dirty="0"/>
              <a:t>FASD fetal alcohol spectrum disorder</a:t>
            </a:r>
          </a:p>
          <a:p>
            <a:pPr eaLnBrk="1" hangingPunct="1">
              <a:defRPr/>
            </a:pPr>
            <a:r>
              <a:rPr lang="en-US" sz="2800" dirty="0"/>
              <a:t>No known “safe” amount of alcohol during pregnancy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 bldLvl="3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EEF8A-8902-4E83-8780-74F7A48ED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</a:t>
            </a:r>
            <a:r>
              <a:rPr lang="en-US"/>
              <a:t>Alcohol Statistics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BD67D-26BA-41EE-A8ED-7A509FEA1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https://www.niaaa.nih.gov/publications/brochures-and-fact-sheets/alcohol-facts-and-statistics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4989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Treatment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Alcoholics Anonymous/12-step programs</a:t>
            </a:r>
          </a:p>
          <a:p>
            <a:pPr eaLnBrk="1" hangingPunct="1">
              <a:defRPr/>
            </a:pPr>
            <a:r>
              <a:rPr lang="en-US" dirty="0"/>
              <a:t>Disulfiram (Antabuse) destroys acetaldehyde dehydrogenase so acetaldehyde builds up.  This makes people feel sick.  See the flushing response (p. 40)</a:t>
            </a:r>
          </a:p>
          <a:p>
            <a:pPr eaLnBrk="1" hangingPunct="1">
              <a:defRPr/>
            </a:pPr>
            <a:r>
              <a:rPr lang="en-US" dirty="0" err="1"/>
              <a:t>Naltrexone</a:t>
            </a:r>
            <a:r>
              <a:rPr lang="en-US" dirty="0"/>
              <a:t> – seems to reduce craving</a:t>
            </a:r>
          </a:p>
          <a:p>
            <a:pPr eaLnBrk="1" hangingPunct="1">
              <a:defRPr/>
            </a:pPr>
            <a:r>
              <a:rPr lang="en-US" dirty="0" err="1"/>
              <a:t>Acamprosate</a:t>
            </a:r>
            <a:r>
              <a:rPr lang="en-US" dirty="0"/>
              <a:t> (amino acid)</a:t>
            </a:r>
          </a:p>
          <a:p>
            <a:pPr lvl="1" eaLnBrk="1" hangingPunct="1">
              <a:defRPr/>
            </a:pPr>
            <a:r>
              <a:rPr lang="en-US" dirty="0"/>
              <a:t>GABA agonist, Glutamate NMDA antagonist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 bldLvl="3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points from </a:t>
            </a:r>
            <a:r>
              <a:rPr lang="en-US" i="1" dirty="0"/>
              <a:t>Buzzed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If someone has “passed out” what should you do?</a:t>
            </a:r>
          </a:p>
          <a:p>
            <a:r>
              <a:rPr lang="en-US" sz="2800" dirty="0"/>
              <a:t>What does some research suggest are unique risks for adolescents who drink?</a:t>
            </a:r>
          </a:p>
          <a:p>
            <a:r>
              <a:rPr lang="en-US" sz="2800" dirty="0">
                <a:hlinkClick r:id="rId2"/>
              </a:rPr>
              <a:t>http://www.youtube.com/watch?v=svZcChJozac</a:t>
            </a:r>
            <a:endParaRPr lang="en-US" sz="2800" dirty="0"/>
          </a:p>
          <a:p>
            <a:r>
              <a:rPr lang="en-US" sz="2800" dirty="0"/>
              <a:t>What other drugs should you avoid when drinking alcohol?</a:t>
            </a:r>
          </a:p>
          <a:p>
            <a:pPr lvl="1"/>
            <a:r>
              <a:rPr lang="en-US" sz="2400" dirty="0"/>
              <a:t>What does text say about combining </a:t>
            </a:r>
            <a:r>
              <a:rPr lang="en-US" sz="2400" dirty="0" err="1"/>
              <a:t>alc</a:t>
            </a:r>
            <a:r>
              <a:rPr lang="en-US" sz="2400" dirty="0"/>
              <a:t> and over the counter pain relievers? P. 34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points from </a:t>
            </a:r>
            <a:r>
              <a:rPr lang="en-US" i="1" dirty="0"/>
              <a:t>Buzzed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What did the text say about how alcohol affects young/developing brains differently than adult brains?</a:t>
            </a:r>
          </a:p>
          <a:p>
            <a:r>
              <a:rPr lang="en-US" sz="2800" dirty="0"/>
              <a:t>See p. 60-65.</a:t>
            </a:r>
          </a:p>
          <a:p>
            <a:r>
              <a:rPr lang="en-US" sz="2800" dirty="0"/>
              <a:t>The adolescent brain is less sensitive to the sleep inducing effects of alcohol, compared to adults.  They might have to drink a lot more alcohol than adults to feel sleepy.</a:t>
            </a:r>
          </a:p>
          <a:p>
            <a:r>
              <a:rPr lang="en-US" sz="2800" dirty="0"/>
              <a:t>People who start drinking early (early to mid teens) are much more likely to become dependent on alcohol, compared to those </a:t>
            </a:r>
            <a:r>
              <a:rPr lang="en-US" sz="2800"/>
              <a:t>that start at 21.</a:t>
            </a:r>
            <a:endParaRPr lang="en-US" sz="2800" dirty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2153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points from </a:t>
            </a:r>
            <a:r>
              <a:rPr lang="en-US" i="1" dirty="0"/>
              <a:t>Buzzed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5 areas of mental ability are consistently compromised by chronic alcohol abuse?</a:t>
            </a:r>
          </a:p>
          <a:p>
            <a:pPr lvl="1"/>
            <a:r>
              <a:rPr lang="en-US" dirty="0"/>
              <a:t>Memory Formation</a:t>
            </a:r>
          </a:p>
          <a:p>
            <a:pPr lvl="1"/>
            <a:r>
              <a:rPr lang="en-US" dirty="0"/>
              <a:t>Abstract Thinking</a:t>
            </a:r>
          </a:p>
          <a:p>
            <a:pPr lvl="1"/>
            <a:r>
              <a:rPr lang="en-US" dirty="0"/>
              <a:t>Problem Solving</a:t>
            </a:r>
          </a:p>
          <a:p>
            <a:pPr lvl="1"/>
            <a:r>
              <a:rPr lang="en-US" dirty="0"/>
              <a:t>Attention and Concentration</a:t>
            </a:r>
          </a:p>
          <a:p>
            <a:pPr lvl="1"/>
            <a:r>
              <a:rPr lang="en-US" dirty="0"/>
              <a:t>Perception of Emotion</a:t>
            </a:r>
          </a:p>
        </p:txBody>
      </p:sp>
    </p:spTree>
    <p:extLst>
      <p:ext uri="{BB962C8B-B14F-4D97-AF65-F5344CB8AC3E}">
        <p14:creationId xmlns:p14="http://schemas.microsoft.com/office/powerpoint/2010/main" val="40949600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points from </a:t>
            </a:r>
            <a:r>
              <a:rPr lang="en-US" i="1" dirty="0"/>
              <a:t>Buzzed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does the book say about the health benefits of moderate alcohol use related to heart disease? p. 68-69</a:t>
            </a:r>
          </a:p>
          <a:p>
            <a:pPr lvl="1"/>
            <a:r>
              <a:rPr lang="en-US" dirty="0"/>
              <a:t>.5 to 1.5 drinks per day may lower risk of coronary artery disease</a:t>
            </a:r>
          </a:p>
          <a:p>
            <a:pPr lvl="1"/>
            <a:r>
              <a:rPr lang="en-US" dirty="0"/>
              <a:t>Men who drank 2-4 per week less likely to die of heart or circulatory problem</a:t>
            </a:r>
          </a:p>
          <a:p>
            <a:pPr lvl="1"/>
            <a:r>
              <a:rPr lang="en-US" dirty="0"/>
              <a:t>But men who drank 2+ per day, 51% more likely to die</a:t>
            </a:r>
          </a:p>
          <a:p>
            <a:pPr lvl="1"/>
            <a:r>
              <a:rPr lang="en-US" dirty="0">
                <a:hlinkClick r:id="rId2"/>
              </a:rPr>
              <a:t>https://www.cracked.com/video_18663_if-beer-commercials-were-honest.html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8211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FE1EE-767C-4087-B75C-7DDD1D780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4E750E-4CB3-4F83-9A88-5FBEDED8D3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Later this semester, you will be asked to watch an Episode of “Intervention” on A&amp;E.</a:t>
            </a:r>
          </a:p>
          <a:p>
            <a:r>
              <a:rPr lang="en-US" dirty="0"/>
              <a:t>Here is </a:t>
            </a:r>
            <a:r>
              <a:rPr lang="en-US"/>
              <a:t>a sample:</a:t>
            </a:r>
            <a:endParaRPr lang="en-US" dirty="0"/>
          </a:p>
          <a:p>
            <a:r>
              <a:rPr lang="en-US" dirty="0">
                <a:hlinkClick r:id="rId2"/>
              </a:rPr>
              <a:t>https://www.youtube.com/watch?v=R2mCQM7L1r4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13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Some Background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dirty="0"/>
              <a:t>1 four </a:t>
            </a:r>
            <a:r>
              <a:rPr lang="en-US" dirty="0" err="1"/>
              <a:t>oz</a:t>
            </a:r>
            <a:r>
              <a:rPr lang="en-US" dirty="0"/>
              <a:t> glass wine = 1 beer (but not a high alcohol content beer) = 1 shot liquor = 1 wine cooler = 1 hard seltzer (in terms of average amount alcohol)</a:t>
            </a:r>
          </a:p>
          <a:p>
            <a:pPr marL="609600" indent="-609600" eaLnBrk="1" hangingPunct="1">
              <a:defRPr/>
            </a:pPr>
            <a:r>
              <a:rPr lang="en-US" dirty="0"/>
              <a:t>Proof is a measure of alcohol content, 2 times the alcohol percentage. </a:t>
            </a:r>
          </a:p>
          <a:p>
            <a:pPr marL="609600" indent="-609600" eaLnBrk="1" hangingPunct="1">
              <a:defRPr/>
            </a:pPr>
            <a:r>
              <a:rPr lang="en-US" dirty="0"/>
              <a:t>100 proof = 50% alcohol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bldLvl="3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Some Background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/>
              <a:t>Amount of alcohol in exhaled air is a reliable index of alcohol in blood.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/>
              <a:t>BAC = blood alcohol concentration =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/>
              <a:t># g alcohol in blood/100 ml of blood, as %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/>
              <a:t>BAC of 0.05 = 0.05 g alcohol per 100 ml blood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/>
              <a:t>Females more affected by alcohol, even at same BAC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z="2400" dirty="0"/>
              <a:t>Due to less gastric acid, higher percentage of </a:t>
            </a:r>
            <a:r>
              <a:rPr lang="en-US" sz="2400" dirty="0" err="1"/>
              <a:t>bodyfat</a:t>
            </a:r>
            <a:r>
              <a:rPr lang="en-US" sz="2400" dirty="0"/>
              <a:t>, less alcohol dehydrogenase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dirty="0"/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 bldLvl="3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Some Background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dirty="0"/>
              <a:t>Most alcohol absorption in small intestine</a:t>
            </a:r>
          </a:p>
          <a:p>
            <a:pPr marL="609600" indent="-609600" eaLnBrk="1" hangingPunct="1">
              <a:defRPr/>
            </a:pPr>
            <a:r>
              <a:rPr lang="en-US" dirty="0"/>
              <a:t>90% metabolism occurs in liver</a:t>
            </a:r>
          </a:p>
          <a:p>
            <a:pPr marL="609600" indent="-609600" eaLnBrk="1" hangingPunct="1">
              <a:defRPr/>
            </a:pPr>
            <a:r>
              <a:rPr lang="en-US" dirty="0"/>
              <a:t>Alcohol is converted to acetaldehyde by alcohol dehydrogenase (less in women)</a:t>
            </a:r>
          </a:p>
          <a:p>
            <a:pPr marL="609600" indent="-609600" eaLnBrk="1" hangingPunct="1">
              <a:defRPr/>
            </a:pPr>
            <a:r>
              <a:rPr lang="en-US" dirty="0"/>
              <a:t>Acetaldehyde is converted to acetic acid by </a:t>
            </a:r>
            <a:r>
              <a:rPr lang="en-US" dirty="0" err="1"/>
              <a:t>aldehyde</a:t>
            </a:r>
            <a:r>
              <a:rPr lang="en-US" dirty="0"/>
              <a:t> </a:t>
            </a:r>
            <a:r>
              <a:rPr lang="en-US" dirty="0" err="1"/>
              <a:t>dehydrogenase</a:t>
            </a:r>
            <a:endParaRPr lang="en-US" dirty="0"/>
          </a:p>
          <a:p>
            <a:pPr marL="609600" indent="-609600" eaLnBrk="1" hangingPunct="1">
              <a:defRPr/>
            </a:pPr>
            <a:r>
              <a:rPr lang="en-US" dirty="0"/>
              <a:t>Alcohol decreases breakdown of fat</a:t>
            </a:r>
          </a:p>
          <a:p>
            <a:pPr marL="609600" indent="-609600"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 bldLvl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Alcohol Effects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defRPr/>
            </a:pPr>
            <a:r>
              <a:rPr lang="en-US" sz="2800"/>
              <a:t>Alcohol generally depresses the CNS</a:t>
            </a:r>
          </a:p>
          <a:p>
            <a:pPr marL="609600" indent="-609600">
              <a:defRPr/>
            </a:pPr>
            <a:r>
              <a:rPr lang="en-US" sz="2800"/>
              <a:t>At low doses, alcohol affects the frontal lobes (involved in inhibitions, reasoning, judgment, cognitive functions, motor skills)</a:t>
            </a:r>
          </a:p>
          <a:p>
            <a:pPr marL="609600" indent="-609600">
              <a:defRPr/>
            </a:pPr>
            <a:r>
              <a:rPr lang="en-US" sz="2800"/>
              <a:t>At higher doses, alcohol affects the cerebellum</a:t>
            </a:r>
          </a:p>
          <a:p>
            <a:pPr marL="609600" indent="-609600">
              <a:defRPr/>
            </a:pPr>
            <a:r>
              <a:rPr lang="en-US" sz="2800"/>
              <a:t>At still higher doses, alcohol affects the spinal cord and medulla (controlling breathing, body temperature, heart rate)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3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Behavioral Effects at BACs</a:t>
            </a:r>
          </a:p>
        </p:txBody>
      </p:sp>
      <p:graphicFrame>
        <p:nvGraphicFramePr>
          <p:cNvPr id="32771" name="Group 3"/>
          <p:cNvGraphicFramePr>
            <a:graphicFrameLocks noGrp="1"/>
          </p:cNvGraphicFramePr>
          <p:nvPr>
            <p:ph type="tbl" idx="1"/>
          </p:nvPr>
        </p:nvGraphicFramePr>
        <p:xfrm>
          <a:off x="685800" y="1676400"/>
          <a:ext cx="7772400" cy="4937760"/>
        </p:xfrm>
        <a:graphic>
          <a:graphicData uri="http://schemas.openxmlformats.org/drawingml/2006/table">
            <a:tbl>
              <a:tblPr/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feel good, less alert, uninhibited, impaired judgment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slower reaction times, impaired motor function, less caution, poor judgment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Dysphoria, nausea, “sloppy drunk”, blackouts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Staggering, mental confusion, some vomiting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0.35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anesthesia, loss of consciousness, “pass out”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LD 50, coma, death is likely (usually due to respiratory failure, decreased heart rate)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BAC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defRPr/>
            </a:pPr>
            <a:r>
              <a:rPr lang="en-US" sz="2800" dirty="0"/>
              <a:t>The average person can metabolize 1 drink per hour</a:t>
            </a:r>
          </a:p>
          <a:p>
            <a:pPr marL="609600" indent="-609600">
              <a:defRPr/>
            </a:pPr>
            <a:r>
              <a:rPr lang="en-US" sz="2800" dirty="0"/>
              <a:t>BAC only drops .015% per hour once drinking has STOPPED (can’t do anything to speed it up)</a:t>
            </a:r>
          </a:p>
          <a:p>
            <a:pPr marL="609600" indent="-609600">
              <a:defRPr/>
            </a:pPr>
            <a:r>
              <a:rPr lang="en-US" sz="2800" dirty="0"/>
              <a:t>According to internet blood alcohol calculators, how many drinks in an hour would put you at or over the legal limit for driving in AL?</a:t>
            </a:r>
          </a:p>
          <a:p>
            <a:pPr marL="1009650" lvl="1" indent="-609600">
              <a:defRPr/>
            </a:pPr>
            <a:r>
              <a:rPr lang="en-US" sz="2400" dirty="0"/>
              <a:t>Bring in results (printed out) from a BAC calculator Wed.</a:t>
            </a:r>
          </a:p>
          <a:p>
            <a:pPr marL="609600" indent="-609600">
              <a:defRPr/>
            </a:pPr>
            <a:r>
              <a:rPr lang="en-US" sz="2800" dirty="0">
                <a:hlinkClick r:id="rId2"/>
              </a:rPr>
              <a:t>http://www.youtube.com/watch?v=zXjANz9r5F0</a:t>
            </a:r>
            <a:endParaRPr lang="en-US" sz="2800" dirty="0"/>
          </a:p>
          <a:p>
            <a:pPr marL="1009650" lvl="1" indent="-609600">
              <a:defRPr/>
            </a:pPr>
            <a:r>
              <a:rPr lang="en-US" sz="2400" dirty="0"/>
              <a:t>Go to 6:10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bldLvl="3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Alcohol action at the neuronal level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dirty="0"/>
              <a:t>Alcohol is a GABA agonist</a:t>
            </a:r>
          </a:p>
          <a:p>
            <a:pPr marL="609600" indent="-609600" eaLnBrk="1" hangingPunct="1">
              <a:defRPr/>
            </a:pPr>
            <a:r>
              <a:rPr lang="en-US" dirty="0"/>
              <a:t>Alcohol is an antagonist at the glutamate NMDA receptor (impairment of memory)</a:t>
            </a:r>
          </a:p>
          <a:p>
            <a:pPr marL="609600" indent="-609600" eaLnBrk="1" hangingPunct="1">
              <a:defRPr/>
            </a:pPr>
            <a:r>
              <a:rPr lang="en-US" dirty="0"/>
              <a:t>As a result of these effects, other NT systems affected as well</a:t>
            </a:r>
          </a:p>
          <a:p>
            <a:pPr marL="609600" indent="-609600" eaLnBrk="1" hangingPunct="1">
              <a:defRPr/>
            </a:pPr>
            <a:r>
              <a:rPr lang="en-US" dirty="0"/>
              <a:t>Causes DA release in NA while the concentration of alcohol in the blood is rising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bldLvl="3"/>
    </p:bld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1443</TotalTime>
  <Words>1294</Words>
  <Application>Microsoft Office PowerPoint</Application>
  <PresentationFormat>On-screen Show (4:3)</PresentationFormat>
  <Paragraphs>141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Garamond</vt:lpstr>
      <vt:lpstr>Times New Roman</vt:lpstr>
      <vt:lpstr>Wingdings</vt:lpstr>
      <vt:lpstr>Stream</vt:lpstr>
      <vt:lpstr>Alcohol</vt:lpstr>
      <vt:lpstr>Some Alcohol Statistics</vt:lpstr>
      <vt:lpstr>Some Background</vt:lpstr>
      <vt:lpstr>Some Background</vt:lpstr>
      <vt:lpstr>Some Background</vt:lpstr>
      <vt:lpstr>Alcohol Effects</vt:lpstr>
      <vt:lpstr>Behavioral Effects at BACs</vt:lpstr>
      <vt:lpstr>BAC</vt:lpstr>
      <vt:lpstr>Alcohol action at the neuronal level</vt:lpstr>
      <vt:lpstr>PowerPoint Presentation</vt:lpstr>
      <vt:lpstr>Action at the neuronal level</vt:lpstr>
      <vt:lpstr>Genetic Influence on Alcohol Use</vt:lpstr>
      <vt:lpstr>Tolerance and Withdrawal</vt:lpstr>
      <vt:lpstr>Withdrawal</vt:lpstr>
      <vt:lpstr>Delirium Tremens (D.T.s)</vt:lpstr>
      <vt:lpstr>Long-term Health Effects</vt:lpstr>
      <vt:lpstr>Long-Term Health Effects</vt:lpstr>
      <vt:lpstr>Long-Term Health Effects</vt:lpstr>
      <vt:lpstr>Alcohol and Pregnancy</vt:lpstr>
      <vt:lpstr>Treatment</vt:lpstr>
      <vt:lpstr>Some points from Buzzed</vt:lpstr>
      <vt:lpstr>Some points from Buzzed</vt:lpstr>
      <vt:lpstr>Some points from Buzzed</vt:lpstr>
      <vt:lpstr>Some points from Buzzed</vt:lpstr>
      <vt:lpstr>Intervention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organisms adapt to change?</dc:title>
  <dc:creator>Campus Computing</dc:creator>
  <cp:lastModifiedBy>Trench, Lynne S.</cp:lastModifiedBy>
  <cp:revision>98</cp:revision>
  <dcterms:created xsi:type="dcterms:W3CDTF">2002-09-03T13:54:12Z</dcterms:created>
  <dcterms:modified xsi:type="dcterms:W3CDTF">2022-02-20T16:59:25Z</dcterms:modified>
</cp:coreProperties>
</file>