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57" r:id="rId4"/>
    <p:sldId id="260" r:id="rId5"/>
    <p:sldId id="261" r:id="rId6"/>
    <p:sldId id="262" r:id="rId7"/>
    <p:sldId id="258" r:id="rId8"/>
    <p:sldId id="259" r:id="rId9"/>
    <p:sldId id="263" r:id="rId10"/>
    <p:sldId id="267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4571" autoAdjust="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99B95-CB44-4BAA-A173-FDD12BB50FAB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F0B09-1AB0-4A81-B1C4-0C821941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56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Open mem test doc on Moodle.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F0B09-1AB0-4A81-B1C4-0C82194197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83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F0B09-1AB0-4A81-B1C4-0C82194197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277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F0B09-1AB0-4A81-B1C4-0C82194197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23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F0B09-1AB0-4A81-B1C4-0C82194197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61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F0B09-1AB0-4A81-B1C4-0C82194197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183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F0B09-1AB0-4A81-B1C4-0C82194197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2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84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3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1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5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7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2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32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06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8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2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32B80-A57B-4772-B6E7-27DCAC544E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A0044-40B2-4D36-9C23-4EF4E4F5F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2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valenti.youcanbook.m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PY 221 – Info about Memorization Test, Exam 1, &amp; upcoming class periods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2/22/22</a:t>
            </a:r>
          </a:p>
        </p:txBody>
      </p:sp>
    </p:spTree>
    <p:extLst>
      <p:ext uri="{BB962C8B-B14F-4D97-AF65-F5344CB8AC3E}">
        <p14:creationId xmlns:p14="http://schemas.microsoft.com/office/powerpoint/2010/main" val="4173542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to do this week </a:t>
            </a:r>
            <a:r>
              <a:rPr lang="en-US" sz="3200" dirty="0"/>
              <a:t>(slide 1 of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n-US" dirty="0"/>
              <a:t>Review my feedback on Lab 1, if you haven’t already.</a:t>
            </a:r>
          </a:p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n-US" dirty="0"/>
              <a:t>Create a formula sheet or “cheat sheet” for yourself, which contains key formulas, symbols, definitions all in one place.</a:t>
            </a:r>
          </a:p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n-US" dirty="0"/>
              <a:t>Gather any physical materials you want access to during the exam (e.g., scrap paper/notebook, table of standard normal probabilities, calculator, formula sheet)</a:t>
            </a:r>
          </a:p>
          <a:p>
            <a:pPr marL="342900" lvl="1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marL="0" lvl="1" indent="0">
              <a:buNone/>
            </a:pPr>
            <a:r>
              <a:rPr lang="en-US" sz="2800" i="1" dirty="0"/>
              <a:t>The key is to look at your schedule TODAY, and make a plan for when you will do each of these things, rather than waiting until next Tuesday night to do all of them!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74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notes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6737152" y="1690688"/>
            <a:ext cx="4554430" cy="3392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dirty="0">
                <a:hlinkClick r:id="rId2"/>
              </a:rPr>
              <a:t>https://gvalenti.youcanbook.me/</a:t>
            </a:r>
            <a:endParaRPr lang="en-US" sz="2400" dirty="0"/>
          </a:p>
          <a:p>
            <a:pPr marL="0" indent="0">
              <a:buNone/>
            </a:pPr>
            <a:r>
              <a:rPr lang="en-US" sz="2400" u="sng" dirty="0"/>
              <a:t>Dr. V’s office </a:t>
            </a:r>
            <a:r>
              <a:rPr lang="en-US" sz="2400" u="sng" dirty="0" err="1"/>
              <a:t>hrs</a:t>
            </a:r>
            <a:r>
              <a:rPr lang="en-US" sz="2400" dirty="0"/>
              <a:t>: </a:t>
            </a:r>
          </a:p>
          <a:p>
            <a:r>
              <a:rPr lang="en-US" sz="2400" dirty="0"/>
              <a:t>M 2-3pm / Wed 3:30 – 4:30 </a:t>
            </a:r>
            <a:br>
              <a:rPr lang="en-US" sz="2400" dirty="0"/>
            </a:br>
            <a:r>
              <a:rPr lang="en-US" sz="2400" dirty="0"/>
              <a:t>/ </a:t>
            </a:r>
            <a:r>
              <a:rPr lang="en-US" sz="2400" dirty="0" err="1"/>
              <a:t>Th</a:t>
            </a:r>
            <a:r>
              <a:rPr lang="en-US" sz="2400" dirty="0"/>
              <a:t> 8 – 9:30 am</a:t>
            </a:r>
          </a:p>
          <a:p>
            <a:pPr marL="0" indent="0">
              <a:buNone/>
            </a:pPr>
            <a:endParaRPr lang="en-US" sz="2400" u="sng" dirty="0"/>
          </a:p>
          <a:p>
            <a:pPr marL="0" indent="0">
              <a:buNone/>
            </a:pPr>
            <a:r>
              <a:rPr lang="en-US" sz="2400" u="sng" dirty="0"/>
              <a:t>Academic Resource Center</a:t>
            </a:r>
            <a:endParaRPr lang="en-US" sz="2400" dirty="0"/>
          </a:p>
          <a:p>
            <a:r>
              <a:rPr lang="en-US" sz="2400" dirty="0"/>
              <a:t>https://www.bsc.edu/academics/arc/index.html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948799" y="1906904"/>
            <a:ext cx="5557520" cy="248888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Exam 1 is worth 12% of course grade.</a:t>
            </a:r>
          </a:p>
          <a:p>
            <a:r>
              <a:rPr lang="en-US" sz="2400" dirty="0"/>
              <a:t>Last year, the mean on Exam 1 was 74%.</a:t>
            </a:r>
          </a:p>
          <a:p>
            <a:pPr lvl="1"/>
            <a:r>
              <a:rPr lang="en-US" sz="2000" dirty="0"/>
              <a:t>Lowest grade = 52.5%</a:t>
            </a:r>
          </a:p>
          <a:p>
            <a:pPr lvl="1"/>
            <a:r>
              <a:rPr lang="en-US" sz="2000" dirty="0"/>
              <a:t>Highest grade = 90%</a:t>
            </a:r>
          </a:p>
          <a:p>
            <a:r>
              <a:rPr lang="en-US" sz="2400" dirty="0"/>
              <a:t>You still have plenty of time to prepare!</a:t>
            </a:r>
          </a:p>
          <a:p>
            <a:r>
              <a:rPr lang="en-US" sz="2400" dirty="0"/>
              <a:t>Start off the semester on a good note!</a:t>
            </a:r>
          </a:p>
        </p:txBody>
      </p:sp>
    </p:spTree>
    <p:extLst>
      <p:ext uri="{BB962C8B-B14F-4D97-AF65-F5344CB8AC3E}">
        <p14:creationId xmlns:p14="http://schemas.microsoft.com/office/powerpoint/2010/main" val="382543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this week and next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" y="1825624"/>
            <a:ext cx="5913120" cy="484246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Today</a:t>
            </a:r>
            <a:endParaRPr lang="en-US" sz="2000" dirty="0"/>
          </a:p>
          <a:p>
            <a:pPr lvl="1"/>
            <a:r>
              <a:rPr lang="en-US" sz="2000" dirty="0"/>
              <a:t>In class, we’ll work on </a:t>
            </a:r>
            <a:r>
              <a:rPr lang="en-US" sz="2000" i="1" dirty="0"/>
              <a:t>Pixar</a:t>
            </a:r>
            <a:r>
              <a:rPr lang="en-US" sz="2000" dirty="0"/>
              <a:t> exercise focused on z-scores, and additional exam 1 review exercise</a:t>
            </a:r>
          </a:p>
          <a:p>
            <a:r>
              <a:rPr lang="en-US" sz="2400" dirty="0"/>
              <a:t>Tomorrow</a:t>
            </a:r>
          </a:p>
          <a:p>
            <a:pPr lvl="1"/>
            <a:r>
              <a:rPr lang="en-US" sz="2000" dirty="0"/>
              <a:t>Take quiz prior to 2:00 pm</a:t>
            </a:r>
          </a:p>
          <a:p>
            <a:pPr lvl="1"/>
            <a:r>
              <a:rPr lang="en-US" sz="2000" dirty="0"/>
              <a:t>Lab 2 due on Moodle by 2:00 pm</a:t>
            </a:r>
          </a:p>
          <a:p>
            <a:pPr lvl="1"/>
            <a:r>
              <a:rPr lang="en-US" sz="2000" dirty="0"/>
              <a:t>In class</a:t>
            </a:r>
          </a:p>
          <a:p>
            <a:pPr lvl="2"/>
            <a:r>
              <a:rPr lang="en-US" sz="1800" dirty="0"/>
              <a:t>go over quiz</a:t>
            </a:r>
          </a:p>
          <a:p>
            <a:pPr lvl="2"/>
            <a:r>
              <a:rPr lang="en-US" sz="1800" dirty="0"/>
              <a:t>work on additional exam 1 review exercise</a:t>
            </a:r>
          </a:p>
          <a:p>
            <a:r>
              <a:rPr lang="en-US" sz="2400" dirty="0"/>
              <a:t>Thursday</a:t>
            </a:r>
          </a:p>
          <a:p>
            <a:pPr marL="576263" lvl="1"/>
            <a:r>
              <a:rPr lang="en-US" sz="2000" dirty="0"/>
              <a:t>Final quiz before exam (due 12:30 pm) </a:t>
            </a:r>
          </a:p>
          <a:p>
            <a:pPr marL="576263" lvl="1"/>
            <a:r>
              <a:rPr lang="en-US" sz="2000" dirty="0"/>
              <a:t>In class</a:t>
            </a:r>
          </a:p>
          <a:p>
            <a:pPr marL="914400" lvl="2"/>
            <a:r>
              <a:rPr lang="en-US" sz="1800" dirty="0"/>
              <a:t>go over quiz</a:t>
            </a:r>
          </a:p>
          <a:p>
            <a:pPr marL="914400" lvl="2"/>
            <a:r>
              <a:rPr lang="en-US" sz="1800" dirty="0"/>
              <a:t>take 23-question practice exam (timed) and go through answers</a:t>
            </a:r>
          </a:p>
          <a:p>
            <a:pPr lvl="2"/>
            <a:endParaRPr lang="en-US" sz="1800" dirty="0"/>
          </a:p>
          <a:p>
            <a:pPr lvl="1"/>
            <a:endParaRPr lang="en-US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47445" y="1822619"/>
            <a:ext cx="5319472" cy="4845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Next Tuesday – in class:</a:t>
            </a:r>
            <a:endParaRPr lang="en-US" sz="1800" dirty="0"/>
          </a:p>
          <a:p>
            <a:pPr lvl="1"/>
            <a:r>
              <a:rPr lang="en-US" sz="2200" dirty="0"/>
              <a:t>Participate in a team trivia review game for extra credit</a:t>
            </a:r>
          </a:p>
          <a:p>
            <a:pPr lvl="1"/>
            <a:r>
              <a:rPr lang="en-US" sz="2200" dirty="0"/>
              <a:t>You must be in class to work with your group in order to earn EC points</a:t>
            </a:r>
          </a:p>
          <a:p>
            <a:pPr lvl="1"/>
            <a:r>
              <a:rPr lang="en-US" sz="2200" dirty="0"/>
              <a:t>Take memorization test</a:t>
            </a:r>
          </a:p>
          <a:p>
            <a:r>
              <a:rPr lang="en-US" sz="2200" dirty="0"/>
              <a:t>Next Wednesday – take Exam 1 on Moodle (no class)</a:t>
            </a:r>
          </a:p>
          <a:p>
            <a:endParaRPr lang="en-US" sz="2200" dirty="0"/>
          </a:p>
          <a:p>
            <a:r>
              <a:rPr lang="en-US" sz="2200" dirty="0"/>
              <a:t>Next Thursday – start Chapter 6</a:t>
            </a:r>
          </a:p>
          <a:p>
            <a:pPr lvl="1"/>
            <a:r>
              <a:rPr lang="en-US" sz="1800" dirty="0"/>
              <a:t>No quiz</a:t>
            </a:r>
          </a:p>
          <a:p>
            <a:pPr lvl="1"/>
            <a:r>
              <a:rPr lang="en-US" sz="1800" dirty="0"/>
              <a:t>Discuss “exam corrections assignment”</a:t>
            </a:r>
          </a:p>
        </p:txBody>
      </p:sp>
    </p:spTree>
    <p:extLst>
      <p:ext uri="{BB962C8B-B14F-4D97-AF65-F5344CB8AC3E}">
        <p14:creationId xmlns:p14="http://schemas.microsoft.com/office/powerpoint/2010/main" val="377289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Memorization Test (3/1/22)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Purpose: To encourage you to memorize certain key terms and concepts, and to reward you for successful memorization.</a:t>
            </a:r>
          </a:p>
          <a:p>
            <a:r>
              <a:rPr lang="en-US" dirty="0"/>
              <a:t>The test is closed book, closed note.</a:t>
            </a:r>
          </a:p>
          <a:p>
            <a:r>
              <a:rPr lang="en-US" dirty="0"/>
              <a:t>There is a document on Moodle that contains a list of terms/concepts to know. (</a:t>
            </a:r>
            <a:r>
              <a:rPr lang="en-US" i="1" dirty="0"/>
              <a:t>See “Memorization Test” section of Moodle.)</a:t>
            </a:r>
            <a:endParaRPr lang="en-US" dirty="0"/>
          </a:p>
          <a:p>
            <a:r>
              <a:rPr lang="en-US" dirty="0"/>
              <a:t>The memorization test will take place </a:t>
            </a:r>
            <a:r>
              <a:rPr lang="en-US" b="1" dirty="0"/>
              <a:t>during class on Tuesday 3/1</a:t>
            </a:r>
            <a:r>
              <a:rPr lang="en-US" dirty="0"/>
              <a:t>.</a:t>
            </a:r>
          </a:p>
          <a:p>
            <a:r>
              <a:rPr lang="en-US" dirty="0"/>
              <a:t>The test is timed at </a:t>
            </a:r>
            <a:r>
              <a:rPr lang="en-US" b="1" dirty="0"/>
              <a:t>9 minutes</a:t>
            </a:r>
            <a:r>
              <a:rPr lang="en-US" dirty="0"/>
              <a:t> and there are </a:t>
            </a:r>
            <a:r>
              <a:rPr lang="en-US" b="1" dirty="0"/>
              <a:t>9 short answer </a:t>
            </a:r>
            <a:r>
              <a:rPr lang="en-US" dirty="0"/>
              <a:t>Qs.</a:t>
            </a:r>
          </a:p>
          <a:p>
            <a:pPr lvl="1"/>
            <a:r>
              <a:rPr lang="en-US" dirty="0"/>
              <a:t>No word box provided on test.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0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(3/2/22) – </a:t>
            </a:r>
            <a:r>
              <a:rPr lang="en-US" i="1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Chapters 1,3,4,5 (everything we have learned thus far in lectures)</a:t>
            </a:r>
          </a:p>
          <a:p>
            <a:r>
              <a:rPr lang="en-US" dirty="0"/>
              <a:t>How to use JAMOVI will </a:t>
            </a:r>
            <a:r>
              <a:rPr lang="en-US" b="1" u="sng" dirty="0"/>
              <a:t>NOT</a:t>
            </a:r>
            <a:r>
              <a:rPr lang="en-US" dirty="0"/>
              <a:t> be on the exam, but you should be able to </a:t>
            </a:r>
            <a:r>
              <a:rPr lang="en-US" i="1" dirty="0"/>
              <a:t>read</a:t>
            </a:r>
            <a:r>
              <a:rPr lang="en-US" dirty="0"/>
              <a:t> and </a:t>
            </a:r>
            <a:r>
              <a:rPr lang="en-US" i="1" dirty="0"/>
              <a:t>interpret</a:t>
            </a:r>
            <a:r>
              <a:rPr lang="en-US" dirty="0"/>
              <a:t> descriptive statistics, frequency tables, and histograms (like you are doing in Lab #2)</a:t>
            </a:r>
          </a:p>
          <a:p>
            <a:r>
              <a:rPr lang="en-US" dirty="0"/>
              <a:t>Exam questions will involve mostly </a:t>
            </a:r>
            <a:r>
              <a:rPr lang="en-US" i="1" dirty="0"/>
              <a:t>application</a:t>
            </a:r>
            <a:r>
              <a:rPr lang="en-US" dirty="0"/>
              <a:t>, not definitions</a:t>
            </a:r>
          </a:p>
          <a:p>
            <a:pPr lvl="1"/>
            <a:r>
              <a:rPr lang="en-US" dirty="0"/>
              <a:t>You will </a:t>
            </a:r>
            <a:r>
              <a:rPr lang="en-US" i="1" dirty="0"/>
              <a:t>apply</a:t>
            </a:r>
            <a:r>
              <a:rPr lang="en-US" dirty="0"/>
              <a:t> concepts to new scenarios, just like in lab assignments and exercises in class.</a:t>
            </a:r>
          </a:p>
          <a:p>
            <a:r>
              <a:rPr lang="en-US" dirty="0"/>
              <a:t>There will be 40 multiple-choice questions, and you have ~ 2 minutes per question (just like on quizzes)</a:t>
            </a:r>
          </a:p>
        </p:txBody>
      </p:sp>
    </p:spTree>
    <p:extLst>
      <p:ext uri="{BB962C8B-B14F-4D97-AF65-F5344CB8AC3E}">
        <p14:creationId xmlns:p14="http://schemas.microsoft.com/office/powerpoint/2010/main" val="50691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instructions for exam day </a:t>
            </a:r>
            <a:r>
              <a:rPr lang="en-US" sz="3200" dirty="0"/>
              <a:t>(slide 1 of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1825625"/>
            <a:ext cx="11432858" cy="4351338"/>
          </a:xfrm>
        </p:spPr>
        <p:txBody>
          <a:bodyPr/>
          <a:lstStyle/>
          <a:p>
            <a:r>
              <a:rPr lang="en-US" dirty="0"/>
              <a:t>Exam 1 will be available on Moodle on Wednesday, 3/2, 11:00 am – 3:20 pm</a:t>
            </a:r>
          </a:p>
          <a:p>
            <a:r>
              <a:rPr lang="en-US" dirty="0"/>
              <a:t>Your exam is timed at </a:t>
            </a:r>
            <a:r>
              <a:rPr lang="en-US" b="1" dirty="0"/>
              <a:t>80 minutes</a:t>
            </a:r>
            <a:r>
              <a:rPr lang="en-US" dirty="0"/>
              <a:t> (1 </a:t>
            </a:r>
            <a:r>
              <a:rPr lang="en-US" dirty="0" err="1"/>
              <a:t>hr</a:t>
            </a:r>
            <a:r>
              <a:rPr lang="en-US" dirty="0"/>
              <a:t>, 20 min)</a:t>
            </a:r>
          </a:p>
          <a:p>
            <a:r>
              <a:rPr lang="en-US" dirty="0"/>
              <a:t>Find a quiet place, free of distractions, with </a:t>
            </a:r>
            <a:r>
              <a:rPr lang="en-US" i="1" dirty="0"/>
              <a:t>reliable internet access</a:t>
            </a:r>
            <a:r>
              <a:rPr lang="en-US" dirty="0"/>
              <a:t>, where you can access Moodle on a computer.</a:t>
            </a:r>
          </a:p>
          <a:p>
            <a:pPr lvl="1"/>
            <a:r>
              <a:rPr lang="en-US" dirty="0"/>
              <a:t>You are welcome to use HB 101 between 2:00 pm and 3:20 pm. </a:t>
            </a:r>
          </a:p>
          <a:p>
            <a:pPr lvl="1"/>
            <a:r>
              <a:rPr lang="en-US" b="1" i="1" u="sng" dirty="0">
                <a:solidFill>
                  <a:srgbClr val="C00000"/>
                </a:solidFill>
              </a:rPr>
              <a:t>Make a plan, this week</a:t>
            </a:r>
            <a:r>
              <a:rPr lang="en-US" b="1" i="1" dirty="0">
                <a:solidFill>
                  <a:srgbClr val="C00000"/>
                </a:solidFill>
              </a:rPr>
              <a:t>, for where you will go to take the exam. 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Talk to roommates, family members, whoever you need to, this week, </a:t>
            </a:r>
            <a:br>
              <a:rPr lang="en-US" b="1" i="1" dirty="0">
                <a:solidFill>
                  <a:srgbClr val="C00000"/>
                </a:solidFill>
              </a:rPr>
            </a:br>
            <a:r>
              <a:rPr lang="en-US" b="1" i="1" dirty="0">
                <a:solidFill>
                  <a:srgbClr val="C00000"/>
                </a:solidFill>
              </a:rPr>
              <a:t>to ensure you will have a quiet and distraction-free place to take the exam in.</a:t>
            </a:r>
          </a:p>
        </p:txBody>
      </p:sp>
    </p:spTree>
    <p:extLst>
      <p:ext uri="{BB962C8B-B14F-4D97-AF65-F5344CB8AC3E}">
        <p14:creationId xmlns:p14="http://schemas.microsoft.com/office/powerpoint/2010/main" val="356540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instructions for exam day </a:t>
            </a:r>
            <a:r>
              <a:rPr lang="en-US" sz="3200" dirty="0"/>
              <a:t>(slide 2 </a:t>
            </a:r>
            <a:r>
              <a:rPr lang="en-US" sz="3200"/>
              <a:t>of 3)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During the exam, you may use the following resources, but no others:</a:t>
            </a:r>
          </a:p>
          <a:p>
            <a:endParaRPr lang="en-US" sz="2400" b="1" i="1" dirty="0">
              <a:solidFill>
                <a:srgbClr val="C00000"/>
              </a:solidFill>
            </a:endParaRPr>
          </a:p>
          <a:p>
            <a:endParaRPr lang="en-US" sz="2400" b="1" i="1" dirty="0">
              <a:solidFill>
                <a:srgbClr val="C00000"/>
              </a:solidFill>
            </a:endParaRPr>
          </a:p>
          <a:p>
            <a:endParaRPr lang="en-US" sz="2400" b="1" i="1" dirty="0">
              <a:solidFill>
                <a:srgbClr val="C00000"/>
              </a:solidFill>
            </a:endParaRPr>
          </a:p>
          <a:p>
            <a:r>
              <a:rPr lang="en-US" sz="2400" dirty="0"/>
              <a:t>During the exam, you may </a:t>
            </a:r>
            <a:r>
              <a:rPr lang="en-US" sz="2400" u="sng" dirty="0"/>
              <a:t>not</a:t>
            </a:r>
            <a:r>
              <a:rPr lang="en-US" sz="2400" dirty="0"/>
              <a:t> use the internet other than to access Moodle, to access your textbook, or to email Dr. Valenti.</a:t>
            </a:r>
          </a:p>
          <a:p>
            <a:r>
              <a:rPr lang="en-US" sz="2400" dirty="0"/>
              <a:t>During the exam, you may </a:t>
            </a:r>
            <a:r>
              <a:rPr lang="en-US" sz="2400" u="sng" dirty="0"/>
              <a:t>not</a:t>
            </a:r>
            <a:r>
              <a:rPr lang="en-US" sz="2400" dirty="0"/>
              <a:t> talk to any person, whether in person or via text, phone call, social media, etc., except for Dr. V.</a:t>
            </a:r>
          </a:p>
          <a:p>
            <a:r>
              <a:rPr lang="en-US" sz="2400" dirty="0"/>
              <a:t>Dr. V will be available during our typical class time (2-3:20pm), and can be reached via office phone (205-226-4803) and email (gvalenti@bsc.edu)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286443"/>
              </p:ext>
            </p:extLst>
          </p:nvPr>
        </p:nvGraphicFramePr>
        <p:xfrm>
          <a:off x="838200" y="2305579"/>
          <a:ext cx="10515600" cy="11074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430795">
                  <a:extLst>
                    <a:ext uri="{9D8B030D-6E8A-4147-A177-3AD203B41FA5}">
                      <a16:colId xmlns:a16="http://schemas.microsoft.com/office/drawing/2014/main" val="2564169439"/>
                    </a:ext>
                  </a:extLst>
                </a:gridCol>
                <a:gridCol w="5084805">
                  <a:extLst>
                    <a:ext uri="{9D8B030D-6E8A-4147-A177-3AD203B41FA5}">
                      <a16:colId xmlns:a16="http://schemas.microsoft.com/office/drawing/2014/main" val="905674662"/>
                    </a:ext>
                  </a:extLst>
                </a:gridCol>
              </a:tblGrid>
              <a:tr h="347134">
                <a:tc>
                  <a:txBody>
                    <a:bodyPr/>
                    <a:lstStyle/>
                    <a:p>
                      <a:r>
                        <a:rPr lang="en-US" b="1" dirty="0"/>
                        <a:t>Foster et al. textbook</a:t>
                      </a:r>
                      <a:r>
                        <a:rPr lang="en-US" b="1" baseline="0" dirty="0"/>
                        <a:t> (online or hard copy)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Lab assignments you have turned in &amp; my feedback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914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Any notes you have taken during lecture or lab periods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Any</a:t>
                      </a:r>
                      <a:r>
                        <a:rPr lang="en-US" b="1" baseline="0" dirty="0"/>
                        <a:t> handouts</a:t>
                      </a:r>
                      <a:r>
                        <a:rPr lang="en-US" b="1" dirty="0"/>
                        <a:t> from class, including keys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28159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/>
                        <a:t>Literally anything</a:t>
                      </a:r>
                      <a:r>
                        <a:rPr lang="en-US" b="1" dirty="0"/>
                        <a:t> on our PY 221 Moodle site</a:t>
                      </a:r>
                      <a:r>
                        <a:rPr lang="en-US" b="1" baseline="0" dirty="0"/>
                        <a:t> (e.g., </a:t>
                      </a:r>
                      <a:r>
                        <a:rPr lang="en-US" b="1" dirty="0"/>
                        <a:t>lecture slides, quizzes,</a:t>
                      </a:r>
                      <a:r>
                        <a:rPr lang="en-US" b="1" baseline="0" dirty="0"/>
                        <a:t> self-graded HWs with keys)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459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92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instructions for exam day </a:t>
            </a:r>
            <a:r>
              <a:rPr lang="en-US" sz="3200" dirty="0"/>
              <a:t>(slide 3 of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During the exam, you will not have time to consult your notes/textbook/etc. for each question. </a:t>
            </a:r>
            <a:r>
              <a:rPr lang="en-US" dirty="0"/>
              <a:t>Therefore, my advice is to:</a:t>
            </a:r>
          </a:p>
          <a:p>
            <a:pPr lvl="1"/>
            <a:r>
              <a:rPr lang="en-US" dirty="0"/>
              <a:t>study as if you will not have access to any materials</a:t>
            </a:r>
          </a:p>
          <a:p>
            <a:pPr lvl="1"/>
            <a:r>
              <a:rPr lang="en-US" dirty="0"/>
              <a:t>make sure all your materials are organized ahead of time, and you know where to find information</a:t>
            </a:r>
          </a:p>
        </p:txBody>
      </p:sp>
    </p:spTree>
    <p:extLst>
      <p:ext uri="{BB962C8B-B14F-4D97-AF65-F5344CB8AC3E}">
        <p14:creationId xmlns:p14="http://schemas.microsoft.com/office/powerpoint/2010/main" val="420256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how and what to study (slide 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Re-read the sections of the textbook that are recommended in the syllabus.</a:t>
            </a:r>
          </a:p>
          <a:p>
            <a:pPr marL="0" indent="0">
              <a:buNone/>
            </a:pPr>
            <a:r>
              <a:rPr lang="en-US" dirty="0"/>
              <a:t>*Review the lecture slides slowly and carefully. Identify any concepts, examples, or statements that you do not completely understand. </a:t>
            </a:r>
            <a:r>
              <a:rPr lang="en-US" i="1" dirty="0"/>
              <a:t>Make a plan </a:t>
            </a:r>
            <a:r>
              <a:rPr lang="en-US" dirty="0"/>
              <a:t>for when you will ask questions about these items.</a:t>
            </a:r>
          </a:p>
          <a:p>
            <a:pPr marL="0" indent="0">
              <a:buNone/>
            </a:pPr>
            <a:r>
              <a:rPr lang="en-US" dirty="0"/>
              <a:t>*Complete all the self-graded </a:t>
            </a:r>
            <a:r>
              <a:rPr lang="en-US" dirty="0" err="1"/>
              <a:t>homeworks</a:t>
            </a:r>
            <a:r>
              <a:rPr lang="en-US" dirty="0"/>
              <a:t>. As you are completing them, identify any questions that you had trouble with </a:t>
            </a:r>
            <a:r>
              <a:rPr lang="en-US" i="1" dirty="0"/>
              <a:t>even if you wind up getting them correct.</a:t>
            </a:r>
            <a:r>
              <a:rPr lang="en-US" dirty="0"/>
              <a:t> (Assuming you have these HWs already, do them again.) </a:t>
            </a:r>
            <a:r>
              <a:rPr lang="en-US" i="1" dirty="0"/>
              <a:t>Make a plan</a:t>
            </a:r>
            <a:r>
              <a:rPr lang="en-US" dirty="0"/>
              <a:t> for when you will ask questions about these exercises.</a:t>
            </a:r>
          </a:p>
        </p:txBody>
      </p:sp>
    </p:spTree>
    <p:extLst>
      <p:ext uri="{BB962C8B-B14F-4D97-AF65-F5344CB8AC3E}">
        <p14:creationId xmlns:p14="http://schemas.microsoft.com/office/powerpoint/2010/main" val="409955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how and what to study (slide 2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Re-do any worksheets or problems we did in class. As you are completing them, identify any questions that you are having trouble with </a:t>
            </a:r>
            <a:r>
              <a:rPr lang="en-US" i="1" dirty="0"/>
              <a:t>even if you wind up getting them correct.</a:t>
            </a:r>
            <a:r>
              <a:rPr lang="en-US" dirty="0"/>
              <a:t> </a:t>
            </a:r>
            <a:r>
              <a:rPr lang="en-US" i="1" dirty="0"/>
              <a:t>Make a plan</a:t>
            </a:r>
            <a:r>
              <a:rPr lang="en-US" dirty="0"/>
              <a:t> for when you will ask questions about these exercises.</a:t>
            </a:r>
          </a:p>
          <a:p>
            <a:endParaRPr lang="en-US" dirty="0"/>
          </a:p>
          <a:p>
            <a:r>
              <a:rPr lang="en-US" dirty="0"/>
              <a:t>Go through your old quizzes on Moodle. Identify any questions that you are still having trouble with </a:t>
            </a:r>
            <a:r>
              <a:rPr lang="en-US" i="1" dirty="0"/>
              <a:t>even if you wind up getting them correct.</a:t>
            </a:r>
            <a:r>
              <a:rPr lang="en-US" dirty="0"/>
              <a:t> </a:t>
            </a:r>
            <a:r>
              <a:rPr lang="en-US" i="1" dirty="0"/>
              <a:t>Make a plan</a:t>
            </a:r>
            <a:r>
              <a:rPr lang="en-US" dirty="0"/>
              <a:t> for when you will ask questions about quiz Qs.</a:t>
            </a:r>
          </a:p>
        </p:txBody>
      </p:sp>
    </p:spTree>
    <p:extLst>
      <p:ext uri="{BB962C8B-B14F-4D97-AF65-F5344CB8AC3E}">
        <p14:creationId xmlns:p14="http://schemas.microsoft.com/office/powerpoint/2010/main" val="172256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to do this week </a:t>
            </a:r>
            <a:r>
              <a:rPr lang="en-US" sz="3200" dirty="0"/>
              <a:t>(slide 1 of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Make a plan for where you will take the exam. </a:t>
            </a:r>
          </a:p>
          <a:p>
            <a:pPr marL="800100" lvl="2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Talk to roommates, family members, whoever you need to, this week, to ensure you will have a quiet and distraction-free place to take the exam in.</a:t>
            </a:r>
          </a:p>
          <a:p>
            <a:pPr marL="342900" lvl="1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Make a plan for when you will ask Dr. V questions about course content</a:t>
            </a:r>
          </a:p>
          <a:p>
            <a:pPr marL="800100" lvl="2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gvalenti.youcanbook.me – office hours are M 2-3 pm, W 3:30 – 4:30, </a:t>
            </a:r>
            <a:r>
              <a:rPr lang="en-US" dirty="0" err="1"/>
              <a:t>Th</a:t>
            </a:r>
            <a:r>
              <a:rPr lang="en-US" dirty="0"/>
              <a:t> 8 – 9:30 am</a:t>
            </a:r>
          </a:p>
          <a:p>
            <a:pPr marL="342900" lvl="1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Download to your hard drive or USB key any materials from Moodle that you would like to access during the exam. Alternatively, print these out.</a:t>
            </a:r>
          </a:p>
          <a:p>
            <a:pPr marL="800100" lvl="2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There will be some additional handouts or exercises we complete this week, but you can mostly complete this step right now.</a:t>
            </a:r>
          </a:p>
          <a:p>
            <a:pPr marL="800100" lvl="2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My slides, which are in PDF form, can be merged across days using a free online PDF merge program. E.g., https://www.ilovepdf.com/merge_pdf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52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1370</Words>
  <Application>Microsoft Office PowerPoint</Application>
  <PresentationFormat>Widescreen</PresentationFormat>
  <Paragraphs>104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PY 221 – Info about Memorization Test, Exam 1, &amp; upcoming class periods</vt:lpstr>
      <vt:lpstr>Memorization Test (3/1/22)</vt:lpstr>
      <vt:lpstr>Exam 1 (3/2/22) – content</vt:lpstr>
      <vt:lpstr>Exam 1 – instructions for exam day (slide 1 of 3)</vt:lpstr>
      <vt:lpstr>Exam 1 – instructions for exam day (slide 2 of 3)</vt:lpstr>
      <vt:lpstr>Exam 1 – instructions for exam day (slide 3 of 3)</vt:lpstr>
      <vt:lpstr>Exam 1 – how and what to study (slide 1 of 2)</vt:lpstr>
      <vt:lpstr>Exam 1 – how and what to study (slide 2 of 2)</vt:lpstr>
      <vt:lpstr>Exam 1 – to do this week (slide 1 of 2)</vt:lpstr>
      <vt:lpstr>Exam 1 – to do this week (slide 1 of 2)</vt:lpstr>
      <vt:lpstr>Final notes</vt:lpstr>
      <vt:lpstr>Plan for this week and next week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 204 – Info about Exam 1</dc:title>
  <dc:creator>Valenti, Greta Rachel</dc:creator>
  <cp:lastModifiedBy>Valenti, Greta Rachel</cp:lastModifiedBy>
  <cp:revision>31</cp:revision>
  <dcterms:created xsi:type="dcterms:W3CDTF">2020-09-14T14:08:24Z</dcterms:created>
  <dcterms:modified xsi:type="dcterms:W3CDTF">2022-02-22T19:03:47Z</dcterms:modified>
</cp:coreProperties>
</file>