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5" r:id="rId1"/>
  </p:sldMasterIdLst>
  <p:notesMasterIdLst>
    <p:notesMasterId r:id="rId33"/>
  </p:notesMasterIdLst>
  <p:handoutMasterIdLst>
    <p:handoutMasterId r:id="rId34"/>
  </p:handoutMasterIdLst>
  <p:sldIdLst>
    <p:sldId id="266" r:id="rId2"/>
    <p:sldId id="341" r:id="rId3"/>
    <p:sldId id="267" r:id="rId4"/>
    <p:sldId id="269" r:id="rId5"/>
    <p:sldId id="270" r:id="rId6"/>
    <p:sldId id="271" r:id="rId7"/>
    <p:sldId id="272" r:id="rId8"/>
    <p:sldId id="273" r:id="rId9"/>
    <p:sldId id="275" r:id="rId10"/>
    <p:sldId id="276" r:id="rId11"/>
    <p:sldId id="277" r:id="rId12"/>
    <p:sldId id="278" r:id="rId13"/>
    <p:sldId id="279" r:id="rId14"/>
    <p:sldId id="339" r:id="rId15"/>
    <p:sldId id="340" r:id="rId16"/>
    <p:sldId id="281" r:id="rId17"/>
    <p:sldId id="282" r:id="rId18"/>
    <p:sldId id="283" r:id="rId19"/>
    <p:sldId id="296" r:id="rId20"/>
    <p:sldId id="285" r:id="rId21"/>
    <p:sldId id="286" r:id="rId22"/>
    <p:sldId id="287" r:id="rId23"/>
    <p:sldId id="288" r:id="rId24"/>
    <p:sldId id="289" r:id="rId25"/>
    <p:sldId id="337" r:id="rId26"/>
    <p:sldId id="338" r:id="rId27"/>
    <p:sldId id="290" r:id="rId28"/>
    <p:sldId id="292" r:id="rId29"/>
    <p:sldId id="293" r:id="rId30"/>
    <p:sldId id="294" r:id="rId31"/>
    <p:sldId id="291" r:id="rId32"/>
  </p:sldIdLst>
  <p:sldSz cx="10058400" cy="77724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448">
          <p15:clr>
            <a:srgbClr val="A4A3A4"/>
          </p15:clr>
        </p15:guide>
        <p15:guide id="2" pos="3168">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arrington, Stephany" initials="HS" lastIdx="2" clrIdx="0">
    <p:extLst>
      <p:ext uri="{19B8F6BF-5375-455C-9EA6-DF929625EA0E}">
        <p15:presenceInfo xmlns:p15="http://schemas.microsoft.com/office/powerpoint/2012/main" userId="S-1-5-21-4250845945-3731851581-3800177176-58593" providerId="AD"/>
      </p:ext>
    </p:extLst>
  </p:cmAuthor>
  <p:cmAuthor id="2" name="Ravi Radhakrishnan" initials="RR" lastIdx="3" clrIdx="1">
    <p:extLst>
      <p:ext uri="{19B8F6BF-5375-455C-9EA6-DF929625EA0E}">
        <p15:presenceInfo xmlns:p15="http://schemas.microsoft.com/office/powerpoint/2012/main" userId="S-1-5-21-1292428093-1336601894-682003330-77256" providerId="AD"/>
      </p:ext>
    </p:extLst>
  </p:cmAuthor>
  <p:cmAuthor id="3" name="Vitaly Terekhov" initials="VT" lastIdx="2" clrIdx="2">
    <p:extLst>
      <p:ext uri="{19B8F6BF-5375-455C-9EA6-DF929625EA0E}">
        <p15:presenceInfo xmlns:p15="http://schemas.microsoft.com/office/powerpoint/2012/main" userId="S::V.Terekhov@marianopolis.com::d29cf180-11a1-43b8-807f-d5a9faad9a0a" providerId="AD"/>
      </p:ext>
    </p:extLst>
  </p:cmAuthor>
  <p:cmAuthor id="4" name="CE" initials="CE" lastIdx="1" clrIdx="3">
    <p:extLst>
      <p:ext uri="{19B8F6BF-5375-455C-9EA6-DF929625EA0E}">
        <p15:presenceInfo xmlns:p15="http://schemas.microsoft.com/office/powerpoint/2012/main" userId="C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A1B2C"/>
    <a:srgbClr val="4E4E4E"/>
    <a:srgbClr val="EDE5EF"/>
    <a:srgbClr val="E3EDF1"/>
    <a:srgbClr val="FFEACD"/>
    <a:srgbClr val="F8DCDD"/>
    <a:srgbClr val="F6D6D7"/>
    <a:srgbClr val="EFB3B4"/>
    <a:srgbClr val="F2D6D6"/>
    <a:srgbClr val="F3BC8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375" autoAdjust="0"/>
    <p:restoredTop sz="83304" autoAdjust="0"/>
  </p:normalViewPr>
  <p:slideViewPr>
    <p:cSldViewPr snapToGrid="0">
      <p:cViewPr varScale="1">
        <p:scale>
          <a:sx n="84" d="100"/>
          <a:sy n="84" d="100"/>
        </p:scale>
        <p:origin x="2286" y="90"/>
      </p:cViewPr>
      <p:guideLst>
        <p:guide orient="horz" pos="2448"/>
        <p:guide pos="3168"/>
      </p:guideLst>
    </p:cSldViewPr>
  </p:slideViewPr>
  <p:outlineViewPr>
    <p:cViewPr>
      <p:scale>
        <a:sx n="33" d="100"/>
        <a:sy n="33" d="100"/>
      </p:scale>
      <p:origin x="0" y="11184"/>
    </p:cViewPr>
  </p:outlineViewPr>
  <p:notesTextViewPr>
    <p:cViewPr>
      <p:scale>
        <a:sx n="3" d="2"/>
        <a:sy n="3" d="2"/>
      </p:scale>
      <p:origin x="0" y="0"/>
    </p:cViewPr>
  </p:notesTextViewPr>
  <p:notesViewPr>
    <p:cSldViewPr snapToGrid="0">
      <p:cViewPr varScale="1">
        <p:scale>
          <a:sx n="53" d="100"/>
          <a:sy n="53" d="100"/>
        </p:scale>
        <p:origin x="-2148"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1325CC6-5103-4F2C-A30C-D35EFB7B2A3A}" type="datetimeFigureOut">
              <a:rPr lang="en-US" smtClean="0"/>
              <a:pPr/>
              <a:t>2/22/2022</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39150F1-AD90-4255-89B7-CBA487B75218}" type="slidenum">
              <a:rPr lang="en-US" smtClean="0"/>
              <a:pPr/>
              <a:t>‹#›</a:t>
            </a:fld>
            <a:endParaRPr lang="en-US"/>
          </a:p>
        </p:txBody>
      </p:sp>
    </p:spTree>
    <p:extLst>
      <p:ext uri="{BB962C8B-B14F-4D97-AF65-F5344CB8AC3E}">
        <p14:creationId xmlns:p14="http://schemas.microsoft.com/office/powerpoint/2010/main" val="1568343377"/>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799" cy="457200"/>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509411" marR="0" lvl="1" indent="-1411" algn="l" rtl="0">
              <a:spcBef>
                <a:spcPts val="0"/>
              </a:spcBef>
              <a:buNone/>
              <a:defRPr sz="2000" b="0" i="0" u="none" strike="noStrike" cap="none">
                <a:solidFill>
                  <a:schemeClr val="dk1"/>
                </a:solidFill>
                <a:latin typeface="Calibri"/>
                <a:ea typeface="Calibri"/>
                <a:cs typeface="Calibri"/>
                <a:sym typeface="Calibri"/>
              </a:defRPr>
            </a:lvl2pPr>
            <a:lvl3pPr marL="1018823" marR="0" lvl="2" indent="-2823" algn="l" rtl="0">
              <a:spcBef>
                <a:spcPts val="0"/>
              </a:spcBef>
              <a:buNone/>
              <a:defRPr sz="2000" b="0" i="0" u="none" strike="noStrike" cap="none">
                <a:solidFill>
                  <a:schemeClr val="dk1"/>
                </a:solidFill>
                <a:latin typeface="Calibri"/>
                <a:ea typeface="Calibri"/>
                <a:cs typeface="Calibri"/>
                <a:sym typeface="Calibri"/>
              </a:defRPr>
            </a:lvl3pPr>
            <a:lvl4pPr marL="1528237" marR="0" lvl="3" indent="-4237" algn="l" rtl="0">
              <a:spcBef>
                <a:spcPts val="0"/>
              </a:spcBef>
              <a:buNone/>
              <a:defRPr sz="2000" b="0" i="0" u="none" strike="noStrike" cap="none">
                <a:solidFill>
                  <a:schemeClr val="dk1"/>
                </a:solidFill>
                <a:latin typeface="Calibri"/>
                <a:ea typeface="Calibri"/>
                <a:cs typeface="Calibri"/>
                <a:sym typeface="Calibri"/>
              </a:defRPr>
            </a:lvl4pPr>
            <a:lvl5pPr marL="2037649" marR="0" lvl="4" indent="-5649" algn="l" rtl="0">
              <a:spcBef>
                <a:spcPts val="0"/>
              </a:spcBef>
              <a:buNone/>
              <a:defRPr sz="2000" b="0" i="0" u="none" strike="noStrike" cap="none">
                <a:solidFill>
                  <a:schemeClr val="dk1"/>
                </a:solidFill>
                <a:latin typeface="Calibri"/>
                <a:ea typeface="Calibri"/>
                <a:cs typeface="Calibri"/>
                <a:sym typeface="Calibri"/>
              </a:defRPr>
            </a:lvl5pPr>
            <a:lvl6pPr marL="2547061" marR="0" lvl="5" indent="-7061" algn="l" rtl="0">
              <a:spcBef>
                <a:spcPts val="0"/>
              </a:spcBef>
              <a:buNone/>
              <a:defRPr sz="2000" b="0" i="0" u="none" strike="noStrike" cap="none">
                <a:solidFill>
                  <a:schemeClr val="dk1"/>
                </a:solidFill>
                <a:latin typeface="Calibri"/>
                <a:ea typeface="Calibri"/>
                <a:cs typeface="Calibri"/>
                <a:sym typeface="Calibri"/>
              </a:defRPr>
            </a:lvl6pPr>
            <a:lvl7pPr marL="3056473" marR="0" lvl="6" indent="-8472" algn="l" rtl="0">
              <a:spcBef>
                <a:spcPts val="0"/>
              </a:spcBef>
              <a:buNone/>
              <a:defRPr sz="2000" b="0" i="0" u="none" strike="noStrike" cap="none">
                <a:solidFill>
                  <a:schemeClr val="dk1"/>
                </a:solidFill>
                <a:latin typeface="Calibri"/>
                <a:ea typeface="Calibri"/>
                <a:cs typeface="Calibri"/>
                <a:sym typeface="Calibri"/>
              </a:defRPr>
            </a:lvl7pPr>
            <a:lvl8pPr marL="3565885" marR="0" lvl="7" indent="-9885" algn="l" rtl="0">
              <a:spcBef>
                <a:spcPts val="0"/>
              </a:spcBef>
              <a:buNone/>
              <a:defRPr sz="2000" b="0" i="0" u="none" strike="noStrike" cap="none">
                <a:solidFill>
                  <a:schemeClr val="dk1"/>
                </a:solidFill>
                <a:latin typeface="Calibri"/>
                <a:ea typeface="Calibri"/>
                <a:cs typeface="Calibri"/>
                <a:sym typeface="Calibri"/>
              </a:defRPr>
            </a:lvl8pPr>
            <a:lvl9pPr marL="4075298" marR="0" lvl="8" indent="-11298" algn="l" rtl="0">
              <a:spcBef>
                <a:spcPts val="0"/>
              </a:spcBef>
              <a:buNone/>
              <a:defRPr sz="2000" b="0" i="0" u="none" strike="noStrike" cap="none">
                <a:solidFill>
                  <a:schemeClr val="dk1"/>
                </a:solidFill>
                <a:latin typeface="Calibri"/>
                <a:ea typeface="Calibri"/>
                <a:cs typeface="Calibri"/>
                <a:sym typeface="Calibri"/>
              </a:defRPr>
            </a:lvl9pPr>
          </a:lstStyle>
          <a:p>
            <a:endParaRPr/>
          </a:p>
        </p:txBody>
      </p:sp>
      <p:sp>
        <p:nvSpPr>
          <p:cNvPr id="4" name="Shape 4"/>
          <p:cNvSpPr txBox="1">
            <a:spLocks noGrp="1"/>
          </p:cNvSpPr>
          <p:nvPr>
            <p:ph type="dt" idx="10"/>
          </p:nvPr>
        </p:nvSpPr>
        <p:spPr>
          <a:xfrm>
            <a:off x="3884612" y="0"/>
            <a:ext cx="2971799" cy="457200"/>
          </a:xfrm>
          <a:prstGeom prst="rect">
            <a:avLst/>
          </a:prstGeom>
          <a:noFill/>
          <a:ln>
            <a:noFill/>
          </a:ln>
        </p:spPr>
        <p:txBody>
          <a:bodyPr lIns="91425" tIns="91425" rIns="91425" bIns="91425" anchor="t" anchorCtr="0"/>
          <a:lstStyle>
            <a:lvl1pPr marL="0" marR="0" lvl="0" indent="0" algn="r" rtl="0">
              <a:spcBef>
                <a:spcPts val="0"/>
              </a:spcBef>
              <a:buNone/>
              <a:defRPr sz="1200" b="0" i="0" u="none" strike="noStrike" cap="none">
                <a:solidFill>
                  <a:schemeClr val="dk1"/>
                </a:solidFill>
                <a:latin typeface="Calibri"/>
                <a:ea typeface="Calibri"/>
                <a:cs typeface="Calibri"/>
                <a:sym typeface="Calibri"/>
              </a:defRPr>
            </a:lvl1pPr>
            <a:lvl2pPr marL="509411" marR="0" lvl="1" indent="-1411" algn="l" rtl="0">
              <a:spcBef>
                <a:spcPts val="0"/>
              </a:spcBef>
              <a:buNone/>
              <a:defRPr sz="2000" b="0" i="0" u="none" strike="noStrike" cap="none">
                <a:solidFill>
                  <a:schemeClr val="dk1"/>
                </a:solidFill>
                <a:latin typeface="Calibri"/>
                <a:ea typeface="Calibri"/>
                <a:cs typeface="Calibri"/>
                <a:sym typeface="Calibri"/>
              </a:defRPr>
            </a:lvl2pPr>
            <a:lvl3pPr marL="1018823" marR="0" lvl="2" indent="-2823" algn="l" rtl="0">
              <a:spcBef>
                <a:spcPts val="0"/>
              </a:spcBef>
              <a:buNone/>
              <a:defRPr sz="2000" b="0" i="0" u="none" strike="noStrike" cap="none">
                <a:solidFill>
                  <a:schemeClr val="dk1"/>
                </a:solidFill>
                <a:latin typeface="Calibri"/>
                <a:ea typeface="Calibri"/>
                <a:cs typeface="Calibri"/>
                <a:sym typeface="Calibri"/>
              </a:defRPr>
            </a:lvl3pPr>
            <a:lvl4pPr marL="1528237" marR="0" lvl="3" indent="-4237" algn="l" rtl="0">
              <a:spcBef>
                <a:spcPts val="0"/>
              </a:spcBef>
              <a:buNone/>
              <a:defRPr sz="2000" b="0" i="0" u="none" strike="noStrike" cap="none">
                <a:solidFill>
                  <a:schemeClr val="dk1"/>
                </a:solidFill>
                <a:latin typeface="Calibri"/>
                <a:ea typeface="Calibri"/>
                <a:cs typeface="Calibri"/>
                <a:sym typeface="Calibri"/>
              </a:defRPr>
            </a:lvl4pPr>
            <a:lvl5pPr marL="2037649" marR="0" lvl="4" indent="-5649" algn="l" rtl="0">
              <a:spcBef>
                <a:spcPts val="0"/>
              </a:spcBef>
              <a:buNone/>
              <a:defRPr sz="2000" b="0" i="0" u="none" strike="noStrike" cap="none">
                <a:solidFill>
                  <a:schemeClr val="dk1"/>
                </a:solidFill>
                <a:latin typeface="Calibri"/>
                <a:ea typeface="Calibri"/>
                <a:cs typeface="Calibri"/>
                <a:sym typeface="Calibri"/>
              </a:defRPr>
            </a:lvl5pPr>
            <a:lvl6pPr marL="2547061" marR="0" lvl="5" indent="-7061" algn="l" rtl="0">
              <a:spcBef>
                <a:spcPts val="0"/>
              </a:spcBef>
              <a:buNone/>
              <a:defRPr sz="2000" b="0" i="0" u="none" strike="noStrike" cap="none">
                <a:solidFill>
                  <a:schemeClr val="dk1"/>
                </a:solidFill>
                <a:latin typeface="Calibri"/>
                <a:ea typeface="Calibri"/>
                <a:cs typeface="Calibri"/>
                <a:sym typeface="Calibri"/>
              </a:defRPr>
            </a:lvl6pPr>
            <a:lvl7pPr marL="3056473" marR="0" lvl="6" indent="-8472" algn="l" rtl="0">
              <a:spcBef>
                <a:spcPts val="0"/>
              </a:spcBef>
              <a:buNone/>
              <a:defRPr sz="2000" b="0" i="0" u="none" strike="noStrike" cap="none">
                <a:solidFill>
                  <a:schemeClr val="dk1"/>
                </a:solidFill>
                <a:latin typeface="Calibri"/>
                <a:ea typeface="Calibri"/>
                <a:cs typeface="Calibri"/>
                <a:sym typeface="Calibri"/>
              </a:defRPr>
            </a:lvl7pPr>
            <a:lvl8pPr marL="3565885" marR="0" lvl="7" indent="-9885" algn="l" rtl="0">
              <a:spcBef>
                <a:spcPts val="0"/>
              </a:spcBef>
              <a:buNone/>
              <a:defRPr sz="2000" b="0" i="0" u="none" strike="noStrike" cap="none">
                <a:solidFill>
                  <a:schemeClr val="dk1"/>
                </a:solidFill>
                <a:latin typeface="Calibri"/>
                <a:ea typeface="Calibri"/>
                <a:cs typeface="Calibri"/>
                <a:sym typeface="Calibri"/>
              </a:defRPr>
            </a:lvl8pPr>
            <a:lvl9pPr marL="4075298" marR="0" lvl="8" indent="-11298" algn="l" rtl="0">
              <a:spcBef>
                <a:spcPts val="0"/>
              </a:spcBef>
              <a:buNone/>
              <a:defRPr sz="2000" b="0" i="0" u="none" strike="noStrike" cap="none">
                <a:solidFill>
                  <a:schemeClr val="dk1"/>
                </a:solidFill>
                <a:latin typeface="Calibri"/>
                <a:ea typeface="Calibri"/>
                <a:cs typeface="Calibri"/>
                <a:sym typeface="Calibri"/>
              </a:defRPr>
            </a:lvl9pPr>
          </a:lstStyle>
          <a:p>
            <a:endParaRPr/>
          </a:p>
        </p:txBody>
      </p:sp>
      <p:sp>
        <p:nvSpPr>
          <p:cNvPr id="5" name="Shape 5"/>
          <p:cNvSpPr>
            <a:spLocks noGrp="1" noRot="1" noChangeAspect="1"/>
          </p:cNvSpPr>
          <p:nvPr>
            <p:ph type="sldImg" idx="3"/>
          </p:nvPr>
        </p:nvSpPr>
        <p:spPr>
          <a:xfrm>
            <a:off x="1209675" y="685800"/>
            <a:ext cx="443865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 name="Shape 6"/>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marL="0" marR="0" lvl="0" indent="0" algn="l" rtl="0">
              <a:spcBef>
                <a:spcPts val="0"/>
              </a:spcBef>
              <a:buNone/>
              <a:defRPr sz="1300" b="0" i="0" u="none" strike="noStrike" cap="none">
                <a:solidFill>
                  <a:schemeClr val="dk1"/>
                </a:solidFill>
                <a:latin typeface="Calibri"/>
                <a:ea typeface="Calibri"/>
                <a:cs typeface="Calibri"/>
                <a:sym typeface="Calibri"/>
              </a:defRPr>
            </a:lvl1pPr>
            <a:lvl2pPr marL="509411" marR="0" lvl="1" indent="-1411" algn="l" rtl="0">
              <a:spcBef>
                <a:spcPts val="0"/>
              </a:spcBef>
              <a:buNone/>
              <a:defRPr sz="1300" b="0" i="0" u="none" strike="noStrike" cap="none">
                <a:solidFill>
                  <a:schemeClr val="dk1"/>
                </a:solidFill>
                <a:latin typeface="Calibri"/>
                <a:ea typeface="Calibri"/>
                <a:cs typeface="Calibri"/>
                <a:sym typeface="Calibri"/>
              </a:defRPr>
            </a:lvl2pPr>
            <a:lvl3pPr marL="1018823" marR="0" lvl="2" indent="-2823" algn="l" rtl="0">
              <a:spcBef>
                <a:spcPts val="0"/>
              </a:spcBef>
              <a:buNone/>
              <a:defRPr sz="1300" b="0" i="0" u="none" strike="noStrike" cap="none">
                <a:solidFill>
                  <a:schemeClr val="dk1"/>
                </a:solidFill>
                <a:latin typeface="Calibri"/>
                <a:ea typeface="Calibri"/>
                <a:cs typeface="Calibri"/>
                <a:sym typeface="Calibri"/>
              </a:defRPr>
            </a:lvl3pPr>
            <a:lvl4pPr marL="1528237" marR="0" lvl="3" indent="-4237" algn="l" rtl="0">
              <a:spcBef>
                <a:spcPts val="0"/>
              </a:spcBef>
              <a:buNone/>
              <a:defRPr sz="1300" b="0" i="0" u="none" strike="noStrike" cap="none">
                <a:solidFill>
                  <a:schemeClr val="dk1"/>
                </a:solidFill>
                <a:latin typeface="Calibri"/>
                <a:ea typeface="Calibri"/>
                <a:cs typeface="Calibri"/>
                <a:sym typeface="Calibri"/>
              </a:defRPr>
            </a:lvl4pPr>
            <a:lvl5pPr marL="2037649" marR="0" lvl="4" indent="-5649" algn="l" rtl="0">
              <a:spcBef>
                <a:spcPts val="0"/>
              </a:spcBef>
              <a:buNone/>
              <a:defRPr sz="1300" b="0" i="0" u="none" strike="noStrike" cap="none">
                <a:solidFill>
                  <a:schemeClr val="dk1"/>
                </a:solidFill>
                <a:latin typeface="Calibri"/>
                <a:ea typeface="Calibri"/>
                <a:cs typeface="Calibri"/>
                <a:sym typeface="Calibri"/>
              </a:defRPr>
            </a:lvl5pPr>
            <a:lvl6pPr marL="2547061" marR="0" lvl="5" indent="-7061" algn="l" rtl="0">
              <a:spcBef>
                <a:spcPts val="0"/>
              </a:spcBef>
              <a:buNone/>
              <a:defRPr sz="1300" b="0" i="0" u="none" strike="noStrike" cap="none">
                <a:solidFill>
                  <a:schemeClr val="dk1"/>
                </a:solidFill>
                <a:latin typeface="Calibri"/>
                <a:ea typeface="Calibri"/>
                <a:cs typeface="Calibri"/>
                <a:sym typeface="Calibri"/>
              </a:defRPr>
            </a:lvl6pPr>
            <a:lvl7pPr marL="3056473" marR="0" lvl="6" indent="-8472" algn="l" rtl="0">
              <a:spcBef>
                <a:spcPts val="0"/>
              </a:spcBef>
              <a:buNone/>
              <a:defRPr sz="1300" b="0" i="0" u="none" strike="noStrike" cap="none">
                <a:solidFill>
                  <a:schemeClr val="dk1"/>
                </a:solidFill>
                <a:latin typeface="Calibri"/>
                <a:ea typeface="Calibri"/>
                <a:cs typeface="Calibri"/>
                <a:sym typeface="Calibri"/>
              </a:defRPr>
            </a:lvl7pPr>
            <a:lvl8pPr marL="3565885" marR="0" lvl="7" indent="-9885" algn="l" rtl="0">
              <a:spcBef>
                <a:spcPts val="0"/>
              </a:spcBef>
              <a:buNone/>
              <a:defRPr sz="1300" b="0" i="0" u="none" strike="noStrike" cap="none">
                <a:solidFill>
                  <a:schemeClr val="dk1"/>
                </a:solidFill>
                <a:latin typeface="Calibri"/>
                <a:ea typeface="Calibri"/>
                <a:cs typeface="Calibri"/>
                <a:sym typeface="Calibri"/>
              </a:defRPr>
            </a:lvl8pPr>
            <a:lvl9pPr marL="4075298" marR="0" lvl="8" indent="-11298" algn="l" rtl="0">
              <a:spcBef>
                <a:spcPts val="0"/>
              </a:spcBef>
              <a:buNone/>
              <a:defRPr sz="13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8685213"/>
            <a:ext cx="2971799" cy="457200"/>
          </a:xfrm>
          <a:prstGeom prst="rect">
            <a:avLst/>
          </a:prstGeom>
          <a:noFill/>
          <a:ln>
            <a:noFill/>
          </a:ln>
        </p:spPr>
        <p:txBody>
          <a:bodyPr lIns="91425" tIns="91425" rIns="91425" bIns="91425" anchor="b"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509411" marR="0" lvl="1" indent="-1411" algn="l" rtl="0">
              <a:spcBef>
                <a:spcPts val="0"/>
              </a:spcBef>
              <a:buNone/>
              <a:defRPr sz="2000" b="0" i="0" u="none" strike="noStrike" cap="none">
                <a:solidFill>
                  <a:schemeClr val="dk1"/>
                </a:solidFill>
                <a:latin typeface="Calibri"/>
                <a:ea typeface="Calibri"/>
                <a:cs typeface="Calibri"/>
                <a:sym typeface="Calibri"/>
              </a:defRPr>
            </a:lvl2pPr>
            <a:lvl3pPr marL="1018823" marR="0" lvl="2" indent="-2823" algn="l" rtl="0">
              <a:spcBef>
                <a:spcPts val="0"/>
              </a:spcBef>
              <a:buNone/>
              <a:defRPr sz="2000" b="0" i="0" u="none" strike="noStrike" cap="none">
                <a:solidFill>
                  <a:schemeClr val="dk1"/>
                </a:solidFill>
                <a:latin typeface="Calibri"/>
                <a:ea typeface="Calibri"/>
                <a:cs typeface="Calibri"/>
                <a:sym typeface="Calibri"/>
              </a:defRPr>
            </a:lvl3pPr>
            <a:lvl4pPr marL="1528237" marR="0" lvl="3" indent="-4237" algn="l" rtl="0">
              <a:spcBef>
                <a:spcPts val="0"/>
              </a:spcBef>
              <a:buNone/>
              <a:defRPr sz="2000" b="0" i="0" u="none" strike="noStrike" cap="none">
                <a:solidFill>
                  <a:schemeClr val="dk1"/>
                </a:solidFill>
                <a:latin typeface="Calibri"/>
                <a:ea typeface="Calibri"/>
                <a:cs typeface="Calibri"/>
                <a:sym typeface="Calibri"/>
              </a:defRPr>
            </a:lvl4pPr>
            <a:lvl5pPr marL="2037649" marR="0" lvl="4" indent="-5649" algn="l" rtl="0">
              <a:spcBef>
                <a:spcPts val="0"/>
              </a:spcBef>
              <a:buNone/>
              <a:defRPr sz="2000" b="0" i="0" u="none" strike="noStrike" cap="none">
                <a:solidFill>
                  <a:schemeClr val="dk1"/>
                </a:solidFill>
                <a:latin typeface="Calibri"/>
                <a:ea typeface="Calibri"/>
                <a:cs typeface="Calibri"/>
                <a:sym typeface="Calibri"/>
              </a:defRPr>
            </a:lvl5pPr>
            <a:lvl6pPr marL="2547061" marR="0" lvl="5" indent="-7061" algn="l" rtl="0">
              <a:spcBef>
                <a:spcPts val="0"/>
              </a:spcBef>
              <a:buNone/>
              <a:defRPr sz="2000" b="0" i="0" u="none" strike="noStrike" cap="none">
                <a:solidFill>
                  <a:schemeClr val="dk1"/>
                </a:solidFill>
                <a:latin typeface="Calibri"/>
                <a:ea typeface="Calibri"/>
                <a:cs typeface="Calibri"/>
                <a:sym typeface="Calibri"/>
              </a:defRPr>
            </a:lvl6pPr>
            <a:lvl7pPr marL="3056473" marR="0" lvl="6" indent="-8472" algn="l" rtl="0">
              <a:spcBef>
                <a:spcPts val="0"/>
              </a:spcBef>
              <a:buNone/>
              <a:defRPr sz="2000" b="0" i="0" u="none" strike="noStrike" cap="none">
                <a:solidFill>
                  <a:schemeClr val="dk1"/>
                </a:solidFill>
                <a:latin typeface="Calibri"/>
                <a:ea typeface="Calibri"/>
                <a:cs typeface="Calibri"/>
                <a:sym typeface="Calibri"/>
              </a:defRPr>
            </a:lvl7pPr>
            <a:lvl8pPr marL="3565885" marR="0" lvl="7" indent="-9885" algn="l" rtl="0">
              <a:spcBef>
                <a:spcPts val="0"/>
              </a:spcBef>
              <a:buNone/>
              <a:defRPr sz="2000" b="0" i="0" u="none" strike="noStrike" cap="none">
                <a:solidFill>
                  <a:schemeClr val="dk1"/>
                </a:solidFill>
                <a:latin typeface="Calibri"/>
                <a:ea typeface="Calibri"/>
                <a:cs typeface="Calibri"/>
                <a:sym typeface="Calibri"/>
              </a:defRPr>
            </a:lvl8pPr>
            <a:lvl9pPr marL="4075298" marR="0" lvl="8" indent="-11298" algn="l" rtl="0">
              <a:spcBef>
                <a:spcPts val="0"/>
              </a:spcBef>
              <a:buNone/>
              <a:defRPr sz="2000" b="0" i="0" u="none" strike="noStrike" cap="none">
                <a:solidFill>
                  <a:schemeClr val="dk1"/>
                </a:solidFill>
                <a:latin typeface="Calibri"/>
                <a:ea typeface="Calibri"/>
                <a:cs typeface="Calibri"/>
                <a:sym typeface="Calibri"/>
              </a:defRPr>
            </a:lvl9pPr>
          </a:lstStyle>
          <a:p>
            <a:endParaRPr/>
          </a:p>
        </p:txBody>
      </p:sp>
      <p:sp>
        <p:nvSpPr>
          <p:cNvPr id="8" name="Shape 8"/>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pPr marL="0" marR="0" lvl="0" indent="0" algn="r" rtl="0">
                <a:spcBef>
                  <a:spcPts val="0"/>
                </a:spcBef>
                <a:buSzPct val="25000"/>
                <a:buNone/>
              </a:pPr>
              <a:t>‹#›</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546174678"/>
      </p:ext>
    </p:extLst>
  </p:cSld>
  <p:clrMap bg1="lt1" tx1="dk1" bg2="dk2" tx2="lt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1356383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300" b="0" i="0" u="none" strike="noStrike" kern="1200" cap="none" dirty="0">
              <a:solidFill>
                <a:schemeClr val="dk1"/>
              </a:solidFill>
              <a:effectLst/>
              <a:latin typeface="Calibri"/>
              <a:ea typeface="Calibri"/>
              <a:cs typeface="Calibri"/>
              <a:sym typeface="Calibri"/>
            </a:endParaRPr>
          </a:p>
        </p:txBody>
      </p:sp>
    </p:spTree>
    <p:extLst>
      <p:ext uri="{BB962C8B-B14F-4D97-AF65-F5344CB8AC3E}">
        <p14:creationId xmlns:p14="http://schemas.microsoft.com/office/powerpoint/2010/main" val="5823984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300" b="0" i="0" u="none" strike="noStrike" kern="1200" cap="none" dirty="0">
              <a:solidFill>
                <a:schemeClr val="dk1"/>
              </a:solidFill>
              <a:effectLst/>
              <a:latin typeface="Calibri"/>
              <a:ea typeface="Calibri"/>
              <a:cs typeface="Calibri"/>
              <a:sym typeface="Calibri"/>
            </a:endParaRPr>
          </a:p>
        </p:txBody>
      </p:sp>
    </p:spTree>
    <p:extLst>
      <p:ext uri="{BB962C8B-B14F-4D97-AF65-F5344CB8AC3E}">
        <p14:creationId xmlns:p14="http://schemas.microsoft.com/office/powerpoint/2010/main" val="8695159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name="title_w_pictures">
    <p:spTree>
      <p:nvGrpSpPr>
        <p:cNvPr id="1" name="Shape 15"/>
        <p:cNvGrpSpPr/>
        <p:nvPr/>
      </p:nvGrpSpPr>
      <p:grpSpPr>
        <a:xfrm>
          <a:off x="0" y="0"/>
          <a:ext cx="0" cy="0"/>
          <a:chOff x="0" y="0"/>
          <a:chExt cx="0" cy="0"/>
        </a:xfrm>
      </p:grpSpPr>
      <p:sp>
        <p:nvSpPr>
          <p:cNvPr id="16" name="Textbox 1"/>
          <p:cNvSpPr txBox="1">
            <a:spLocks noGrp="1"/>
          </p:cNvSpPr>
          <p:nvPr>
            <p:ph type="subTitle" idx="1"/>
          </p:nvPr>
        </p:nvSpPr>
        <p:spPr>
          <a:xfrm>
            <a:off x="370580" y="5029200"/>
            <a:ext cx="4980926" cy="1392809"/>
          </a:xfrm>
          <a:prstGeom prst="rect">
            <a:avLst/>
          </a:prstGeom>
          <a:noFill/>
          <a:ln>
            <a:noFill/>
          </a:ln>
        </p:spPr>
        <p:txBody>
          <a:bodyPr lIns="91425" tIns="91425" rIns="91425" bIns="91425" anchor="t" anchorCtr="0"/>
          <a:lstStyle>
            <a:lvl1pPr marL="0" marR="0" lvl="0" indent="0" algn="l" rtl="0">
              <a:spcBef>
                <a:spcPts val="480"/>
              </a:spcBef>
              <a:buClr>
                <a:srgbClr val="FFFFFF"/>
              </a:buClr>
              <a:buFont typeface="Arial"/>
              <a:buNone/>
              <a:defRPr sz="2400" b="0" i="0" u="none" strike="noStrike" cap="none">
                <a:solidFill>
                  <a:srgbClr val="FFFFFF"/>
                </a:solidFill>
                <a:latin typeface="Helvetica Neue"/>
                <a:ea typeface="Helvetica Neue"/>
                <a:cs typeface="Helvetica Neue"/>
                <a:sym typeface="Helvetica Neue"/>
              </a:defRPr>
            </a:lvl1pPr>
            <a:lvl2pPr marL="509411" marR="0" lvl="1" indent="-1411" algn="ctr" rtl="0">
              <a:spcBef>
                <a:spcPts val="620"/>
              </a:spcBef>
              <a:buClr>
                <a:srgbClr val="888888"/>
              </a:buClr>
              <a:buFont typeface="Arial"/>
              <a:buNone/>
              <a:defRPr sz="3100" b="0" i="0" u="none" strike="noStrike" cap="none">
                <a:solidFill>
                  <a:srgbClr val="888888"/>
                </a:solidFill>
                <a:latin typeface="Helvetica Neue"/>
                <a:ea typeface="Helvetica Neue"/>
                <a:cs typeface="Helvetica Neue"/>
                <a:sym typeface="Helvetica Neue"/>
              </a:defRPr>
            </a:lvl2pPr>
            <a:lvl3pPr marL="1018823" marR="0" lvl="2" indent="-2823" algn="ctr" rtl="0">
              <a:spcBef>
                <a:spcPts val="540"/>
              </a:spcBef>
              <a:buClr>
                <a:srgbClr val="888888"/>
              </a:buClr>
              <a:buFont typeface="Arial"/>
              <a:buNone/>
              <a:defRPr sz="2700" b="0" i="0" u="none" strike="noStrike" cap="none">
                <a:solidFill>
                  <a:srgbClr val="888888"/>
                </a:solidFill>
                <a:latin typeface="Helvetica Neue"/>
                <a:ea typeface="Helvetica Neue"/>
                <a:cs typeface="Helvetica Neue"/>
                <a:sym typeface="Helvetica Neue"/>
              </a:defRPr>
            </a:lvl3pPr>
            <a:lvl4pPr marL="1528237" marR="0" lvl="3" indent="-4237" algn="ctr" rtl="0">
              <a:spcBef>
                <a:spcPts val="440"/>
              </a:spcBef>
              <a:buClr>
                <a:srgbClr val="888888"/>
              </a:buClr>
              <a:buFont typeface="Arial"/>
              <a:buNone/>
              <a:defRPr sz="2200" b="0" i="0" u="none" strike="noStrike" cap="none">
                <a:solidFill>
                  <a:srgbClr val="888888"/>
                </a:solidFill>
                <a:latin typeface="Helvetica Neue"/>
                <a:ea typeface="Helvetica Neue"/>
                <a:cs typeface="Helvetica Neue"/>
                <a:sym typeface="Helvetica Neue"/>
              </a:defRPr>
            </a:lvl4pPr>
            <a:lvl5pPr marL="2037649" marR="0" lvl="4" indent="-5649" algn="ctr" rtl="0">
              <a:spcBef>
                <a:spcPts val="440"/>
              </a:spcBef>
              <a:buClr>
                <a:srgbClr val="888888"/>
              </a:buClr>
              <a:buFont typeface="Arial"/>
              <a:buNone/>
              <a:defRPr sz="2200" b="0" i="0" u="none" strike="noStrike" cap="none">
                <a:solidFill>
                  <a:srgbClr val="888888"/>
                </a:solidFill>
                <a:latin typeface="Helvetica Neue"/>
                <a:ea typeface="Helvetica Neue"/>
                <a:cs typeface="Helvetica Neue"/>
                <a:sym typeface="Helvetica Neue"/>
              </a:defRPr>
            </a:lvl5pPr>
            <a:lvl6pPr marL="2547061" marR="0" lvl="5" indent="-7061" algn="ctr" rtl="0">
              <a:spcBef>
                <a:spcPts val="440"/>
              </a:spcBef>
              <a:buClr>
                <a:srgbClr val="888888"/>
              </a:buClr>
              <a:buFont typeface="Arial"/>
              <a:buNone/>
              <a:defRPr sz="2200" b="0" i="0" u="none" strike="noStrike" cap="none">
                <a:solidFill>
                  <a:srgbClr val="888888"/>
                </a:solidFill>
                <a:latin typeface="Calibri"/>
                <a:ea typeface="Calibri"/>
                <a:cs typeface="Calibri"/>
                <a:sym typeface="Calibri"/>
              </a:defRPr>
            </a:lvl6pPr>
            <a:lvl7pPr marL="3056473" marR="0" lvl="6" indent="-8472" algn="ctr" rtl="0">
              <a:spcBef>
                <a:spcPts val="440"/>
              </a:spcBef>
              <a:buClr>
                <a:srgbClr val="888888"/>
              </a:buClr>
              <a:buFont typeface="Arial"/>
              <a:buNone/>
              <a:defRPr sz="2200" b="0" i="0" u="none" strike="noStrike" cap="none">
                <a:solidFill>
                  <a:srgbClr val="888888"/>
                </a:solidFill>
                <a:latin typeface="Calibri"/>
                <a:ea typeface="Calibri"/>
                <a:cs typeface="Calibri"/>
                <a:sym typeface="Calibri"/>
              </a:defRPr>
            </a:lvl7pPr>
            <a:lvl8pPr marL="3565885" marR="0" lvl="7" indent="-9885" algn="ctr" rtl="0">
              <a:spcBef>
                <a:spcPts val="440"/>
              </a:spcBef>
              <a:buClr>
                <a:srgbClr val="888888"/>
              </a:buClr>
              <a:buFont typeface="Arial"/>
              <a:buNone/>
              <a:defRPr sz="2200" b="0" i="0" u="none" strike="noStrike" cap="none">
                <a:solidFill>
                  <a:srgbClr val="888888"/>
                </a:solidFill>
                <a:latin typeface="Calibri"/>
                <a:ea typeface="Calibri"/>
                <a:cs typeface="Calibri"/>
                <a:sym typeface="Calibri"/>
              </a:defRPr>
            </a:lvl8pPr>
            <a:lvl9pPr marL="4075298" marR="0" lvl="8" indent="-11298" algn="ctr" rtl="0">
              <a:spcBef>
                <a:spcPts val="440"/>
              </a:spcBef>
              <a:buClr>
                <a:srgbClr val="888888"/>
              </a:buClr>
              <a:buFont typeface="Arial"/>
              <a:buNone/>
              <a:defRPr sz="2200" b="0" i="0" u="none" strike="noStrike" cap="none">
                <a:solidFill>
                  <a:srgbClr val="888888"/>
                </a:solidFill>
                <a:latin typeface="Calibri"/>
                <a:ea typeface="Calibri"/>
                <a:cs typeface="Calibri"/>
                <a:sym typeface="Calibri"/>
              </a:defRPr>
            </a:lvl9pPr>
          </a:lstStyle>
          <a:p>
            <a:r>
              <a:rPr lang="en-US"/>
              <a:t>Click to edit Master subtitle style</a:t>
            </a:r>
            <a:endParaRPr/>
          </a:p>
        </p:txBody>
      </p:sp>
      <p:cxnSp>
        <p:nvCxnSpPr>
          <p:cNvPr id="18" name="Textbox 2"/>
          <p:cNvCxnSpPr/>
          <p:nvPr/>
        </p:nvCxnSpPr>
        <p:spPr>
          <a:xfrm>
            <a:off x="469743" y="4845794"/>
            <a:ext cx="3604823" cy="0"/>
          </a:xfrm>
          <a:prstGeom prst="straightConnector1">
            <a:avLst/>
          </a:prstGeom>
          <a:noFill/>
          <a:ln w="127000" cap="flat" cmpd="sng">
            <a:solidFill>
              <a:schemeClr val="lt1"/>
            </a:solidFill>
            <a:prstDash val="solid"/>
            <a:round/>
            <a:headEnd type="none" w="med" len="med"/>
            <a:tailEnd type="none" w="med" len="med"/>
          </a:ln>
        </p:spPr>
      </p:cxnSp>
      <p:sp>
        <p:nvSpPr>
          <p:cNvPr id="19" name="TextBox 3"/>
          <p:cNvSpPr txBox="1">
            <a:spLocks noGrp="1"/>
          </p:cNvSpPr>
          <p:nvPr>
            <p:ph type="body" idx="2"/>
          </p:nvPr>
        </p:nvSpPr>
        <p:spPr>
          <a:xfrm>
            <a:off x="364260" y="3588682"/>
            <a:ext cx="9313139" cy="1036320"/>
          </a:xfrm>
          <a:prstGeom prst="rect">
            <a:avLst/>
          </a:prstGeom>
          <a:noFill/>
          <a:ln>
            <a:noFill/>
          </a:ln>
        </p:spPr>
        <p:txBody>
          <a:bodyPr lIns="91425" tIns="91425" rIns="91425" bIns="91425" anchor="t" anchorCtr="0"/>
          <a:lstStyle>
            <a:lvl1pPr marL="0" marR="0" lvl="0" indent="0" algn="l" rtl="0">
              <a:spcBef>
                <a:spcPts val="1360"/>
              </a:spcBef>
              <a:buClr>
                <a:schemeClr val="lt1"/>
              </a:buClr>
              <a:buFont typeface="Arial"/>
              <a:buNone/>
              <a:defRPr sz="6800" b="1" i="0" u="none" strike="noStrike" cap="none">
                <a:solidFill>
                  <a:schemeClr val="lt1"/>
                </a:solidFill>
                <a:latin typeface="Helvetica Neue"/>
                <a:ea typeface="Helvetica Neue"/>
                <a:cs typeface="Helvetica Neue"/>
                <a:sym typeface="Helvetica Neue"/>
              </a:defRPr>
            </a:lvl1pPr>
            <a:lvl2pPr marL="509411" marR="0" lvl="1" indent="-1411" algn="l" rtl="0">
              <a:spcBef>
                <a:spcPts val="620"/>
              </a:spcBef>
              <a:buClr>
                <a:schemeClr val="lt1"/>
              </a:buClr>
              <a:buFont typeface="Arial"/>
              <a:buNone/>
              <a:defRPr sz="3100" b="0" i="0" u="none" strike="noStrike" cap="none">
                <a:solidFill>
                  <a:schemeClr val="lt1"/>
                </a:solidFill>
                <a:latin typeface="Helvetica Neue"/>
                <a:ea typeface="Helvetica Neue"/>
                <a:cs typeface="Helvetica Neue"/>
                <a:sym typeface="Helvetica Neue"/>
              </a:defRPr>
            </a:lvl2pPr>
            <a:lvl3pPr marL="1018825" marR="0" lvl="2" indent="-2825" algn="l" rtl="0">
              <a:spcBef>
                <a:spcPts val="540"/>
              </a:spcBef>
              <a:buClr>
                <a:schemeClr val="lt1"/>
              </a:buClr>
              <a:buFont typeface="Arial"/>
              <a:buNone/>
              <a:defRPr sz="2700" b="0" i="0" u="none" strike="noStrike" cap="none">
                <a:solidFill>
                  <a:schemeClr val="lt1"/>
                </a:solidFill>
                <a:latin typeface="Helvetica Neue"/>
                <a:ea typeface="Helvetica Neue"/>
                <a:cs typeface="Helvetica Neue"/>
                <a:sym typeface="Helvetica Neue"/>
              </a:defRPr>
            </a:lvl3pPr>
            <a:lvl4pPr marL="1528237" marR="0" lvl="3" indent="-4237" algn="l" rtl="0">
              <a:spcBef>
                <a:spcPts val="440"/>
              </a:spcBef>
              <a:buClr>
                <a:schemeClr val="lt1"/>
              </a:buClr>
              <a:buFont typeface="Arial"/>
              <a:buNone/>
              <a:defRPr sz="2200" b="0" i="0" u="none" strike="noStrike" cap="none">
                <a:solidFill>
                  <a:schemeClr val="lt1"/>
                </a:solidFill>
                <a:latin typeface="Helvetica Neue"/>
                <a:ea typeface="Helvetica Neue"/>
                <a:cs typeface="Helvetica Neue"/>
                <a:sym typeface="Helvetica Neue"/>
              </a:defRPr>
            </a:lvl4pPr>
            <a:lvl5pPr marL="2037649" marR="0" lvl="4" indent="-5649" algn="l" rtl="0">
              <a:spcBef>
                <a:spcPts val="440"/>
              </a:spcBef>
              <a:buClr>
                <a:schemeClr val="lt1"/>
              </a:buClr>
              <a:buFont typeface="Arial"/>
              <a:buNone/>
              <a:defRPr sz="2200" b="0" i="0" u="none" strike="noStrike" cap="none">
                <a:solidFill>
                  <a:schemeClr val="lt1"/>
                </a:solidFill>
                <a:latin typeface="Helvetica Neue"/>
                <a:ea typeface="Helvetica Neue"/>
                <a:cs typeface="Helvetica Neue"/>
                <a:sym typeface="Helvetica Neue"/>
              </a:defRPr>
            </a:lvl5pPr>
            <a:lvl6pPr marL="2801767" marR="0" lvl="5" indent="-122066"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6pPr>
            <a:lvl7pPr marL="3311180" marR="0" lvl="6" indent="-123480"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7pPr>
            <a:lvl8pPr marL="3820592" marR="0" lvl="7" indent="-124891"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8pPr>
            <a:lvl9pPr marL="4330004" marR="0" lvl="8" indent="-126303"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9pPr>
          </a:lstStyle>
          <a:p>
            <a:pPr lvl="0"/>
            <a:r>
              <a:rPr lang="en-US"/>
              <a:t>Click to edit Master text styles</a:t>
            </a:r>
          </a:p>
        </p:txBody>
      </p:sp>
    </p:spTree>
    <p:extLst>
      <p:ext uri="{BB962C8B-B14F-4D97-AF65-F5344CB8AC3E}">
        <p14:creationId xmlns:p14="http://schemas.microsoft.com/office/powerpoint/2010/main" val="20422508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2_title_w_pictures">
    <p:spTree>
      <p:nvGrpSpPr>
        <p:cNvPr id="1" name="Shape 44"/>
        <p:cNvGrpSpPr/>
        <p:nvPr/>
      </p:nvGrpSpPr>
      <p:grpSpPr>
        <a:xfrm>
          <a:off x="0" y="0"/>
          <a:ext cx="0" cy="0"/>
          <a:chOff x="0" y="0"/>
          <a:chExt cx="0" cy="0"/>
        </a:xfrm>
      </p:grpSpPr>
      <p:cxnSp>
        <p:nvCxnSpPr>
          <p:cNvPr id="47" name="Textbox  47"/>
          <p:cNvCxnSpPr/>
          <p:nvPr/>
        </p:nvCxnSpPr>
        <p:spPr>
          <a:xfrm>
            <a:off x="469743" y="4845794"/>
            <a:ext cx="3604823" cy="0"/>
          </a:xfrm>
          <a:prstGeom prst="straightConnector1">
            <a:avLst/>
          </a:prstGeom>
          <a:noFill/>
          <a:ln w="127000" cap="flat" cmpd="sng">
            <a:solidFill>
              <a:schemeClr val="lt1"/>
            </a:solidFill>
            <a:prstDash val="solid"/>
            <a:round/>
            <a:headEnd type="none" w="med" len="med"/>
            <a:tailEnd type="none" w="med" len="med"/>
          </a:ln>
        </p:spPr>
      </p:cxnSp>
      <p:sp>
        <p:nvSpPr>
          <p:cNvPr id="45" name="Textbox 45"/>
          <p:cNvSpPr txBox="1">
            <a:spLocks noGrp="1"/>
          </p:cNvSpPr>
          <p:nvPr>
            <p:ph type="subTitle" idx="1"/>
          </p:nvPr>
        </p:nvSpPr>
        <p:spPr>
          <a:xfrm>
            <a:off x="370580" y="5029200"/>
            <a:ext cx="4980926" cy="1392809"/>
          </a:xfrm>
          <a:prstGeom prst="rect">
            <a:avLst/>
          </a:prstGeom>
          <a:noFill/>
          <a:ln>
            <a:noFill/>
          </a:ln>
        </p:spPr>
        <p:txBody>
          <a:bodyPr lIns="91425" tIns="91425" rIns="91425" bIns="91425" anchor="t" anchorCtr="0"/>
          <a:lstStyle>
            <a:lvl1pPr marL="0" marR="0" lvl="0" indent="0" algn="l" rtl="0">
              <a:spcBef>
                <a:spcPts val="480"/>
              </a:spcBef>
              <a:buClr>
                <a:srgbClr val="FFFFFF"/>
              </a:buClr>
              <a:buFont typeface="Arial"/>
              <a:buNone/>
              <a:defRPr sz="2400" b="0" i="0" u="none" strike="noStrike" cap="none">
                <a:solidFill>
                  <a:srgbClr val="FFFFFF"/>
                </a:solidFill>
                <a:latin typeface="Helvetica Neue"/>
                <a:ea typeface="Helvetica Neue"/>
                <a:cs typeface="Helvetica Neue"/>
                <a:sym typeface="Helvetica Neue"/>
              </a:defRPr>
            </a:lvl1pPr>
            <a:lvl2pPr marL="509411" marR="0" lvl="1" indent="-1411" algn="ctr" rtl="0">
              <a:spcBef>
                <a:spcPts val="620"/>
              </a:spcBef>
              <a:buClr>
                <a:srgbClr val="888888"/>
              </a:buClr>
              <a:buFont typeface="Arial"/>
              <a:buNone/>
              <a:defRPr sz="3100" b="0" i="0" u="none" strike="noStrike" cap="none">
                <a:solidFill>
                  <a:srgbClr val="888888"/>
                </a:solidFill>
                <a:latin typeface="Helvetica Neue"/>
                <a:ea typeface="Helvetica Neue"/>
                <a:cs typeface="Helvetica Neue"/>
                <a:sym typeface="Helvetica Neue"/>
              </a:defRPr>
            </a:lvl2pPr>
            <a:lvl3pPr marL="1018823" marR="0" lvl="2" indent="-2823" algn="ctr" rtl="0">
              <a:spcBef>
                <a:spcPts val="540"/>
              </a:spcBef>
              <a:buClr>
                <a:srgbClr val="888888"/>
              </a:buClr>
              <a:buFont typeface="Arial"/>
              <a:buNone/>
              <a:defRPr sz="2700" b="0" i="0" u="none" strike="noStrike" cap="none">
                <a:solidFill>
                  <a:srgbClr val="888888"/>
                </a:solidFill>
                <a:latin typeface="Helvetica Neue"/>
                <a:ea typeface="Helvetica Neue"/>
                <a:cs typeface="Helvetica Neue"/>
                <a:sym typeface="Helvetica Neue"/>
              </a:defRPr>
            </a:lvl3pPr>
            <a:lvl4pPr marL="1528237" marR="0" lvl="3" indent="-4237" algn="ctr" rtl="0">
              <a:spcBef>
                <a:spcPts val="440"/>
              </a:spcBef>
              <a:buClr>
                <a:srgbClr val="888888"/>
              </a:buClr>
              <a:buFont typeface="Arial"/>
              <a:buNone/>
              <a:defRPr sz="2200" b="0" i="0" u="none" strike="noStrike" cap="none">
                <a:solidFill>
                  <a:srgbClr val="888888"/>
                </a:solidFill>
                <a:latin typeface="Helvetica Neue"/>
                <a:ea typeface="Helvetica Neue"/>
                <a:cs typeface="Helvetica Neue"/>
                <a:sym typeface="Helvetica Neue"/>
              </a:defRPr>
            </a:lvl4pPr>
            <a:lvl5pPr marL="2037649" marR="0" lvl="4" indent="-5649" algn="ctr" rtl="0">
              <a:spcBef>
                <a:spcPts val="440"/>
              </a:spcBef>
              <a:buClr>
                <a:srgbClr val="888888"/>
              </a:buClr>
              <a:buFont typeface="Arial"/>
              <a:buNone/>
              <a:defRPr sz="2200" b="0" i="0" u="none" strike="noStrike" cap="none">
                <a:solidFill>
                  <a:srgbClr val="888888"/>
                </a:solidFill>
                <a:latin typeface="Helvetica Neue"/>
                <a:ea typeface="Helvetica Neue"/>
                <a:cs typeface="Helvetica Neue"/>
                <a:sym typeface="Helvetica Neue"/>
              </a:defRPr>
            </a:lvl5pPr>
            <a:lvl6pPr marL="2547061" marR="0" lvl="5" indent="-7061" algn="ctr" rtl="0">
              <a:spcBef>
                <a:spcPts val="440"/>
              </a:spcBef>
              <a:buClr>
                <a:srgbClr val="888888"/>
              </a:buClr>
              <a:buFont typeface="Arial"/>
              <a:buNone/>
              <a:defRPr sz="2200" b="0" i="0" u="none" strike="noStrike" cap="none">
                <a:solidFill>
                  <a:srgbClr val="888888"/>
                </a:solidFill>
                <a:latin typeface="Calibri"/>
                <a:ea typeface="Calibri"/>
                <a:cs typeface="Calibri"/>
                <a:sym typeface="Calibri"/>
              </a:defRPr>
            </a:lvl6pPr>
            <a:lvl7pPr marL="3056473" marR="0" lvl="6" indent="-8472" algn="ctr" rtl="0">
              <a:spcBef>
                <a:spcPts val="440"/>
              </a:spcBef>
              <a:buClr>
                <a:srgbClr val="888888"/>
              </a:buClr>
              <a:buFont typeface="Arial"/>
              <a:buNone/>
              <a:defRPr sz="2200" b="0" i="0" u="none" strike="noStrike" cap="none">
                <a:solidFill>
                  <a:srgbClr val="888888"/>
                </a:solidFill>
                <a:latin typeface="Calibri"/>
                <a:ea typeface="Calibri"/>
                <a:cs typeface="Calibri"/>
                <a:sym typeface="Calibri"/>
              </a:defRPr>
            </a:lvl7pPr>
            <a:lvl8pPr marL="3565885" marR="0" lvl="7" indent="-9885" algn="ctr" rtl="0">
              <a:spcBef>
                <a:spcPts val="440"/>
              </a:spcBef>
              <a:buClr>
                <a:srgbClr val="888888"/>
              </a:buClr>
              <a:buFont typeface="Arial"/>
              <a:buNone/>
              <a:defRPr sz="2200" b="0" i="0" u="none" strike="noStrike" cap="none">
                <a:solidFill>
                  <a:srgbClr val="888888"/>
                </a:solidFill>
                <a:latin typeface="Calibri"/>
                <a:ea typeface="Calibri"/>
                <a:cs typeface="Calibri"/>
                <a:sym typeface="Calibri"/>
              </a:defRPr>
            </a:lvl8pPr>
            <a:lvl9pPr marL="4075298" marR="0" lvl="8" indent="-11298" algn="ctr" rtl="0">
              <a:spcBef>
                <a:spcPts val="440"/>
              </a:spcBef>
              <a:buClr>
                <a:srgbClr val="888888"/>
              </a:buClr>
              <a:buFont typeface="Arial"/>
              <a:buNone/>
              <a:defRPr sz="2200" b="0" i="0" u="none" strike="noStrike" cap="none">
                <a:solidFill>
                  <a:srgbClr val="888888"/>
                </a:solidFill>
                <a:latin typeface="Calibri"/>
                <a:ea typeface="Calibri"/>
                <a:cs typeface="Calibri"/>
                <a:sym typeface="Calibri"/>
              </a:defRPr>
            </a:lvl9pPr>
          </a:lstStyle>
          <a:p>
            <a:r>
              <a:rPr lang="en-US"/>
              <a:t>Click to edit Master subtitle style</a:t>
            </a:r>
            <a:endParaRPr dirty="0"/>
          </a:p>
        </p:txBody>
      </p:sp>
      <p:sp>
        <p:nvSpPr>
          <p:cNvPr id="48" name="Textbox 48"/>
          <p:cNvSpPr txBox="1">
            <a:spLocks noGrp="1"/>
          </p:cNvSpPr>
          <p:nvPr>
            <p:ph type="body" idx="2"/>
          </p:nvPr>
        </p:nvSpPr>
        <p:spPr>
          <a:xfrm>
            <a:off x="364260" y="3611880"/>
            <a:ext cx="9313139" cy="1036320"/>
          </a:xfrm>
          <a:prstGeom prst="rect">
            <a:avLst/>
          </a:prstGeom>
          <a:noFill/>
          <a:ln>
            <a:noFill/>
          </a:ln>
        </p:spPr>
        <p:txBody>
          <a:bodyPr lIns="91425" tIns="91425" rIns="91425" bIns="91425" anchor="t" anchorCtr="0"/>
          <a:lstStyle>
            <a:lvl1pPr marL="0" marR="0" lvl="0" indent="0" algn="l" rtl="0">
              <a:spcBef>
                <a:spcPts val="1360"/>
              </a:spcBef>
              <a:buClr>
                <a:schemeClr val="lt1"/>
              </a:buClr>
              <a:buFont typeface="Arial"/>
              <a:buNone/>
              <a:defRPr sz="6800" b="1" i="0" u="none" strike="noStrike" cap="none">
                <a:solidFill>
                  <a:schemeClr val="lt1"/>
                </a:solidFill>
                <a:latin typeface="Helvetica Neue"/>
                <a:ea typeface="Helvetica Neue"/>
                <a:cs typeface="Helvetica Neue"/>
                <a:sym typeface="Helvetica Neue"/>
              </a:defRPr>
            </a:lvl1pPr>
            <a:lvl2pPr marL="509411" marR="0" lvl="1" indent="-1411" algn="l" rtl="0">
              <a:spcBef>
                <a:spcPts val="620"/>
              </a:spcBef>
              <a:buClr>
                <a:schemeClr val="lt1"/>
              </a:buClr>
              <a:buFont typeface="Arial"/>
              <a:buNone/>
              <a:defRPr sz="3100" b="0" i="0" u="none" strike="noStrike" cap="none">
                <a:solidFill>
                  <a:schemeClr val="lt1"/>
                </a:solidFill>
                <a:latin typeface="Helvetica Neue"/>
                <a:ea typeface="Helvetica Neue"/>
                <a:cs typeface="Helvetica Neue"/>
                <a:sym typeface="Helvetica Neue"/>
              </a:defRPr>
            </a:lvl2pPr>
            <a:lvl3pPr marL="1018825" marR="0" lvl="2" indent="-2825" algn="l" rtl="0">
              <a:spcBef>
                <a:spcPts val="540"/>
              </a:spcBef>
              <a:buClr>
                <a:schemeClr val="lt1"/>
              </a:buClr>
              <a:buFont typeface="Arial"/>
              <a:buNone/>
              <a:defRPr sz="2700" b="0" i="0" u="none" strike="noStrike" cap="none">
                <a:solidFill>
                  <a:schemeClr val="lt1"/>
                </a:solidFill>
                <a:latin typeface="Helvetica Neue"/>
                <a:ea typeface="Helvetica Neue"/>
                <a:cs typeface="Helvetica Neue"/>
                <a:sym typeface="Helvetica Neue"/>
              </a:defRPr>
            </a:lvl3pPr>
            <a:lvl4pPr marL="1528237" marR="0" lvl="3" indent="-4237" algn="l" rtl="0">
              <a:spcBef>
                <a:spcPts val="440"/>
              </a:spcBef>
              <a:buClr>
                <a:schemeClr val="lt1"/>
              </a:buClr>
              <a:buFont typeface="Arial"/>
              <a:buNone/>
              <a:defRPr sz="2200" b="0" i="0" u="none" strike="noStrike" cap="none">
                <a:solidFill>
                  <a:schemeClr val="lt1"/>
                </a:solidFill>
                <a:latin typeface="Helvetica Neue"/>
                <a:ea typeface="Helvetica Neue"/>
                <a:cs typeface="Helvetica Neue"/>
                <a:sym typeface="Helvetica Neue"/>
              </a:defRPr>
            </a:lvl4pPr>
            <a:lvl5pPr marL="2037649" marR="0" lvl="4" indent="-5649" algn="l" rtl="0">
              <a:spcBef>
                <a:spcPts val="440"/>
              </a:spcBef>
              <a:buClr>
                <a:schemeClr val="lt1"/>
              </a:buClr>
              <a:buFont typeface="Arial"/>
              <a:buNone/>
              <a:defRPr sz="2200" b="0" i="0" u="none" strike="noStrike" cap="none">
                <a:solidFill>
                  <a:schemeClr val="lt1"/>
                </a:solidFill>
                <a:latin typeface="Helvetica Neue"/>
                <a:ea typeface="Helvetica Neue"/>
                <a:cs typeface="Helvetica Neue"/>
                <a:sym typeface="Helvetica Neue"/>
              </a:defRPr>
            </a:lvl5pPr>
            <a:lvl6pPr marL="2801767" marR="0" lvl="5" indent="-122066"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6pPr>
            <a:lvl7pPr marL="3311180" marR="0" lvl="6" indent="-123480"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7pPr>
            <a:lvl8pPr marL="3820592" marR="0" lvl="7" indent="-124891"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8pPr>
            <a:lvl9pPr marL="4330004" marR="0" lvl="8" indent="-126303"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9pPr>
          </a:lstStyle>
          <a:p>
            <a:pPr lvl="0"/>
            <a:r>
              <a:rPr lang="en-US"/>
              <a:t>Click to edit Master text styles</a:t>
            </a:r>
          </a:p>
        </p:txBody>
      </p:sp>
    </p:spTree>
    <p:extLst>
      <p:ext uri="{BB962C8B-B14F-4D97-AF65-F5344CB8AC3E}">
        <p14:creationId xmlns:p14="http://schemas.microsoft.com/office/powerpoint/2010/main" val="1841763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cSld name="Title and Content 1">
    <p:spTree>
      <p:nvGrpSpPr>
        <p:cNvPr id="1" name="Shape 81"/>
        <p:cNvGrpSpPr/>
        <p:nvPr/>
      </p:nvGrpSpPr>
      <p:grpSpPr>
        <a:xfrm>
          <a:off x="0" y="0"/>
          <a:ext cx="0" cy="0"/>
          <a:chOff x="0" y="0"/>
          <a:chExt cx="0" cy="0"/>
        </a:xfrm>
      </p:grpSpPr>
      <p:sp>
        <p:nvSpPr>
          <p:cNvPr id="2" name="Title 1"/>
          <p:cNvSpPr>
            <a:spLocks noGrp="1"/>
          </p:cNvSpPr>
          <p:nvPr>
            <p:ph type="title"/>
          </p:nvPr>
        </p:nvSpPr>
        <p:spPr>
          <a:xfrm>
            <a:off x="0" y="379608"/>
            <a:ext cx="10058400" cy="815797"/>
          </a:xfrm>
        </p:spPr>
        <p:txBody>
          <a:bodyPr>
            <a:normAutofit/>
          </a:bodyPr>
          <a:lstStyle>
            <a:lvl1pPr>
              <a:spcBef>
                <a:spcPts val="624"/>
              </a:spcBef>
              <a:defRPr sz="3600" b="0">
                <a:solidFill>
                  <a:srgbClr val="002060"/>
                </a:solidFill>
                <a:latin typeface="Arial" pitchFamily="34" charset="0"/>
                <a:cs typeface="Arial" pitchFamily="34" charset="0"/>
              </a:defRPr>
            </a:lvl1pPr>
          </a:lstStyle>
          <a:p>
            <a:r>
              <a:rPr lang="en-US"/>
              <a:t>Click to edit Master title style</a:t>
            </a:r>
            <a:endParaRPr lang="en-US" dirty="0"/>
          </a:p>
        </p:txBody>
      </p:sp>
      <p:sp>
        <p:nvSpPr>
          <p:cNvPr id="6" name="Content Placeholder 5"/>
          <p:cNvSpPr>
            <a:spLocks noGrp="1"/>
          </p:cNvSpPr>
          <p:nvPr>
            <p:ph sz="quarter" idx="10"/>
          </p:nvPr>
        </p:nvSpPr>
        <p:spPr>
          <a:xfrm>
            <a:off x="117582" y="1933292"/>
            <a:ext cx="9804186" cy="2339072"/>
          </a:xfrm>
        </p:spPr>
        <p:txBody>
          <a:bodyPr>
            <a:normAutofit/>
          </a:bodyPr>
          <a:lstStyle>
            <a:lvl1pPr marL="457200" indent="-457200">
              <a:spcBef>
                <a:spcPts val="624"/>
              </a:spcBef>
              <a:buClr>
                <a:srgbClr val="4E4E4E"/>
              </a:buClr>
              <a:buFont typeface="Arial" pitchFamily="34" charset="0"/>
              <a:buChar char="•"/>
              <a:defRPr sz="2800">
                <a:solidFill>
                  <a:schemeClr val="tx1"/>
                </a:solidFill>
                <a:latin typeface="Arial" pitchFamily="34" charset="0"/>
                <a:cs typeface="Arial" pitchFamily="34" charset="0"/>
              </a:defRPr>
            </a:lvl1pPr>
            <a:lvl2pPr marL="965200" indent="-457200">
              <a:spcBef>
                <a:spcPts val="624"/>
              </a:spcBef>
              <a:buClr>
                <a:srgbClr val="4E4E4E"/>
              </a:buClr>
              <a:buFont typeface="Arial" pitchFamily="34" charset="0"/>
              <a:buChar char="–"/>
              <a:defRPr sz="2600">
                <a:solidFill>
                  <a:schemeClr val="tx1"/>
                </a:solidFill>
                <a:latin typeface="Arial" pitchFamily="34" charset="0"/>
                <a:cs typeface="Arial" pitchFamily="34" charset="0"/>
              </a:defRPr>
            </a:lvl2pPr>
            <a:lvl3pPr marL="1473200" indent="-457200">
              <a:spcBef>
                <a:spcPts val="624"/>
              </a:spcBef>
              <a:buClr>
                <a:srgbClr val="4E4E4E"/>
              </a:buClr>
              <a:buFont typeface="Wingdings" pitchFamily="2" charset="2"/>
              <a:buChar char="§"/>
              <a:defRPr sz="2400">
                <a:solidFill>
                  <a:schemeClr val="tx1"/>
                </a:solidFill>
                <a:latin typeface="Arial" pitchFamily="34" charset="0"/>
                <a:cs typeface="Arial" pitchFamily="34" charset="0"/>
              </a:defRPr>
            </a:lvl3pPr>
            <a:lvl4pPr marL="1866900" indent="-342900">
              <a:spcBef>
                <a:spcPts val="624"/>
              </a:spcBef>
              <a:buClr>
                <a:srgbClr val="4E4E4E"/>
              </a:buClr>
              <a:buFont typeface="Wingdings" pitchFamily="2" charset="2"/>
              <a:buChar char="q"/>
              <a:defRPr sz="2000">
                <a:solidFill>
                  <a:schemeClr val="tx1"/>
                </a:solidFill>
                <a:latin typeface="Arial" pitchFamily="34" charset="0"/>
                <a:cs typeface="Arial" pitchFamily="34" charset="0"/>
              </a:defRPr>
            </a:lvl4pPr>
            <a:lvl5pPr marL="2374900" indent="-342900">
              <a:spcBef>
                <a:spcPts val="624"/>
              </a:spcBef>
              <a:buClr>
                <a:srgbClr val="4E4E4E"/>
              </a:buClr>
              <a:buFont typeface="Arial" pitchFamily="34" charset="0"/>
              <a:buChar char="•"/>
              <a:defRPr>
                <a:solidFill>
                  <a:schemeClr val="tx1"/>
                </a:solidFill>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4" name="Textbox 89" descr="MacLearn_logo_reverse.png">
            <a:extLst>
              <a:ext uri="{FF2B5EF4-FFF2-40B4-BE49-F238E27FC236}">
                <a16:creationId xmlns:a16="http://schemas.microsoft.com/office/drawing/2014/main" id="{8BC05C7F-DE96-42AA-AB4A-694CBE2F687F}"/>
              </a:ext>
            </a:extLst>
          </p:cNvPr>
          <p:cNvPicPr preferRelativeResize="0"/>
          <p:nvPr userDrawn="1"/>
        </p:nvPicPr>
        <p:blipFill rotWithShape="1">
          <a:blip r:embed="rId2">
            <a:alphaModFix/>
          </a:blip>
          <a:srcRect/>
          <a:stretch/>
        </p:blipFill>
        <p:spPr>
          <a:xfrm>
            <a:off x="57148" y="117555"/>
            <a:ext cx="1524000" cy="468227"/>
          </a:xfrm>
          <a:prstGeom prst="rect">
            <a:avLst/>
          </a:prstGeom>
          <a:noFill/>
          <a:ln>
            <a:noFill/>
          </a:ln>
        </p:spPr>
      </p:pic>
    </p:spTree>
    <p:extLst>
      <p:ext uri="{BB962C8B-B14F-4D97-AF65-F5344CB8AC3E}">
        <p14:creationId xmlns:p14="http://schemas.microsoft.com/office/powerpoint/2010/main" val="25785690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9"/>
        <p:cNvGrpSpPr/>
        <p:nvPr/>
      </p:nvGrpSpPr>
      <p:grpSpPr>
        <a:xfrm>
          <a:off x="0" y="0"/>
          <a:ext cx="0" cy="0"/>
          <a:chOff x="0" y="0"/>
          <a:chExt cx="0" cy="0"/>
        </a:xfrm>
      </p:grpSpPr>
      <p:pic>
        <p:nvPicPr>
          <p:cNvPr id="14" name="Textbox 14" descr="MacLearn_logo_reverse.png"/>
          <p:cNvPicPr preferRelativeResize="0"/>
          <p:nvPr/>
        </p:nvPicPr>
        <p:blipFill rotWithShape="1">
          <a:blip r:embed="rId5">
            <a:alphaModFix/>
          </a:blip>
          <a:srcRect/>
          <a:stretch/>
        </p:blipFill>
        <p:spPr>
          <a:xfrm>
            <a:off x="228600" y="217571"/>
            <a:ext cx="1524000" cy="468227"/>
          </a:xfrm>
          <a:prstGeom prst="rect">
            <a:avLst/>
          </a:prstGeom>
          <a:noFill/>
          <a:ln>
            <a:noFill/>
          </a:ln>
        </p:spPr>
      </p:pic>
      <p:sp>
        <p:nvSpPr>
          <p:cNvPr id="15" name="Textbox 10"/>
          <p:cNvSpPr txBox="1">
            <a:spLocks noGrp="1"/>
          </p:cNvSpPr>
          <p:nvPr>
            <p:ph type="title"/>
          </p:nvPr>
        </p:nvSpPr>
        <p:spPr>
          <a:xfrm>
            <a:off x="2659577" y="311256"/>
            <a:ext cx="6895900" cy="1295400"/>
          </a:xfrm>
          <a:prstGeom prst="rect">
            <a:avLst/>
          </a:prstGeom>
          <a:noFill/>
          <a:ln>
            <a:noFill/>
          </a:ln>
        </p:spPr>
        <p:txBody>
          <a:bodyPr lIns="91425" tIns="91425" rIns="91425" bIns="91425" anchor="ctr" anchorCtr="0"/>
          <a:lstStyle>
            <a:lvl1pPr marL="0" marR="0" lvl="0" indent="0" algn="ctr" rtl="0">
              <a:spcBef>
                <a:spcPts val="0"/>
              </a:spcBef>
              <a:buClr>
                <a:schemeClr val="lt1"/>
              </a:buClr>
              <a:buFont typeface="Helvetica Neue"/>
              <a:buNone/>
              <a:defRPr sz="4900" b="1" i="0" u="none" strike="noStrike" cap="none">
                <a:solidFill>
                  <a:schemeClr val="lt1"/>
                </a:solidFill>
                <a:latin typeface="Helvetica Neue"/>
                <a:ea typeface="Helvetica Neue"/>
                <a:cs typeface="Helvetica Neue"/>
                <a:sym typeface="Helvetica Neue"/>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6" name="Textbox 11"/>
          <p:cNvSpPr txBox="1">
            <a:spLocks noGrp="1"/>
          </p:cNvSpPr>
          <p:nvPr>
            <p:ph type="body" idx="1"/>
          </p:nvPr>
        </p:nvSpPr>
        <p:spPr>
          <a:xfrm>
            <a:off x="502920" y="1813559"/>
            <a:ext cx="9052559" cy="5129425"/>
          </a:xfrm>
          <a:prstGeom prst="rect">
            <a:avLst/>
          </a:prstGeom>
          <a:noFill/>
          <a:ln>
            <a:noFill/>
          </a:ln>
        </p:spPr>
        <p:txBody>
          <a:bodyPr lIns="91425" tIns="91425" rIns="91425" bIns="91425" anchor="t" anchorCtr="0"/>
          <a:lstStyle>
            <a:lvl1pPr marL="0" marR="0" lvl="0" indent="0" algn="l" rtl="0">
              <a:spcBef>
                <a:spcPts val="720"/>
              </a:spcBef>
              <a:buClr>
                <a:schemeClr val="lt1"/>
              </a:buClr>
              <a:buFont typeface="Arial"/>
              <a:buNone/>
              <a:defRPr sz="3600" b="0" i="0" u="none" strike="noStrike" cap="none">
                <a:solidFill>
                  <a:schemeClr val="lt1"/>
                </a:solidFill>
                <a:latin typeface="Helvetica Neue"/>
                <a:ea typeface="Helvetica Neue"/>
                <a:cs typeface="Helvetica Neue"/>
                <a:sym typeface="Helvetica Neue"/>
              </a:defRPr>
            </a:lvl1pPr>
            <a:lvl2pPr marL="509411" marR="0" lvl="1" indent="-1411" algn="l" rtl="0">
              <a:spcBef>
                <a:spcPts val="620"/>
              </a:spcBef>
              <a:buClr>
                <a:schemeClr val="lt1"/>
              </a:buClr>
              <a:buFont typeface="Arial"/>
              <a:buNone/>
              <a:defRPr sz="3100" b="0" i="0" u="none" strike="noStrike" cap="none">
                <a:solidFill>
                  <a:schemeClr val="lt1"/>
                </a:solidFill>
                <a:latin typeface="Helvetica Neue"/>
                <a:ea typeface="Helvetica Neue"/>
                <a:cs typeface="Helvetica Neue"/>
                <a:sym typeface="Helvetica Neue"/>
              </a:defRPr>
            </a:lvl2pPr>
            <a:lvl3pPr marL="1018825" marR="0" lvl="2" indent="-2825" algn="l" rtl="0">
              <a:spcBef>
                <a:spcPts val="540"/>
              </a:spcBef>
              <a:buClr>
                <a:schemeClr val="lt1"/>
              </a:buClr>
              <a:buFont typeface="Arial"/>
              <a:buNone/>
              <a:defRPr sz="2700" b="0" i="0" u="none" strike="noStrike" cap="none">
                <a:solidFill>
                  <a:schemeClr val="lt1"/>
                </a:solidFill>
                <a:latin typeface="Helvetica Neue"/>
                <a:ea typeface="Helvetica Neue"/>
                <a:cs typeface="Helvetica Neue"/>
                <a:sym typeface="Helvetica Neue"/>
              </a:defRPr>
            </a:lvl3pPr>
            <a:lvl4pPr marL="1528237" marR="0" lvl="3" indent="-4237" algn="l" rtl="0">
              <a:spcBef>
                <a:spcPts val="440"/>
              </a:spcBef>
              <a:buClr>
                <a:schemeClr val="lt1"/>
              </a:buClr>
              <a:buFont typeface="Arial"/>
              <a:buNone/>
              <a:defRPr sz="2200" b="0" i="0" u="none" strike="noStrike" cap="none">
                <a:solidFill>
                  <a:schemeClr val="lt1"/>
                </a:solidFill>
                <a:latin typeface="Helvetica Neue"/>
                <a:ea typeface="Helvetica Neue"/>
                <a:cs typeface="Helvetica Neue"/>
                <a:sym typeface="Helvetica Neue"/>
              </a:defRPr>
            </a:lvl4pPr>
            <a:lvl5pPr marL="2037649" marR="0" lvl="4" indent="-5649" algn="l" rtl="0">
              <a:spcBef>
                <a:spcPts val="440"/>
              </a:spcBef>
              <a:buClr>
                <a:schemeClr val="lt1"/>
              </a:buClr>
              <a:buFont typeface="Arial"/>
              <a:buNone/>
              <a:defRPr sz="2200" b="0" i="0" u="none" strike="noStrike" cap="none">
                <a:solidFill>
                  <a:schemeClr val="lt1"/>
                </a:solidFill>
                <a:latin typeface="Helvetica Neue"/>
                <a:ea typeface="Helvetica Neue"/>
                <a:cs typeface="Helvetica Neue"/>
                <a:sym typeface="Helvetica Neue"/>
              </a:defRPr>
            </a:lvl5pPr>
            <a:lvl6pPr marL="2801767" marR="0" lvl="5" indent="-122066"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6pPr>
            <a:lvl7pPr marL="3311180" marR="0" lvl="6" indent="-123480"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7pPr>
            <a:lvl8pPr marL="3820592" marR="0" lvl="7" indent="-124891"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8pPr>
            <a:lvl9pPr marL="4330004" marR="0" lvl="8" indent="-126303"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9pPr>
          </a:lstStyle>
          <a:p>
            <a:endParaRPr dirty="0"/>
          </a:p>
        </p:txBody>
      </p:sp>
      <p:sp>
        <p:nvSpPr>
          <p:cNvPr id="5" name="Rectangle 4">
            <a:extLst>
              <a:ext uri="{FF2B5EF4-FFF2-40B4-BE49-F238E27FC236}">
                <a16:creationId xmlns:a16="http://schemas.microsoft.com/office/drawing/2014/main" id="{1BED2A51-21A1-42D9-B005-314CCDB2417A}"/>
              </a:ext>
            </a:extLst>
          </p:cNvPr>
          <p:cNvSpPr/>
          <p:nvPr/>
        </p:nvSpPr>
        <p:spPr>
          <a:xfrm>
            <a:off x="3954780" y="7401580"/>
            <a:ext cx="6103620" cy="307777"/>
          </a:xfrm>
          <a:prstGeom prst="rect">
            <a:avLst/>
          </a:prstGeom>
        </p:spPr>
        <p:txBody>
          <a:bodyPr wrap="square">
            <a:spAutoFit/>
          </a:bodyPr>
          <a:lstStyle/>
          <a:p>
            <a:pPr algn="r"/>
            <a:r>
              <a:rPr lang="en-US" dirty="0">
                <a:solidFill>
                  <a:schemeClr val="bg1"/>
                </a:solidFill>
              </a:rPr>
              <a:t>Krugman, </a:t>
            </a:r>
            <a:r>
              <a:rPr lang="en-US" i="1" dirty="0">
                <a:solidFill>
                  <a:schemeClr val="bg1"/>
                </a:solidFill>
              </a:rPr>
              <a:t>Economics</a:t>
            </a:r>
            <a:r>
              <a:rPr lang="en-US" dirty="0">
                <a:solidFill>
                  <a:schemeClr val="bg1"/>
                </a:solidFill>
              </a:rPr>
              <a:t>, 6e, © 2020 Worth Publishers</a:t>
            </a:r>
          </a:p>
        </p:txBody>
      </p:sp>
      <p:sp>
        <p:nvSpPr>
          <p:cNvPr id="8" name="Rectangle 7">
            <a:extLst>
              <a:ext uri="{FF2B5EF4-FFF2-40B4-BE49-F238E27FC236}">
                <a16:creationId xmlns:a16="http://schemas.microsoft.com/office/drawing/2014/main" id="{D71AA27C-287D-40B4-97BD-D01D3FBEEC50}"/>
              </a:ext>
            </a:extLst>
          </p:cNvPr>
          <p:cNvSpPr/>
          <p:nvPr/>
        </p:nvSpPr>
        <p:spPr>
          <a:xfrm>
            <a:off x="0" y="7401580"/>
            <a:ext cx="10058400" cy="307777"/>
          </a:xfrm>
          <a:prstGeom prst="rect">
            <a:avLst/>
          </a:prstGeom>
        </p:spPr>
        <p:txBody>
          <a:bodyPr wrap="square">
            <a:spAutoFit/>
          </a:bodyPr>
          <a:lstStyle/>
          <a:p>
            <a:pPr algn="r"/>
            <a:r>
              <a:rPr lang="en-US" dirty="0">
                <a:solidFill>
                  <a:schemeClr val="bg1"/>
                </a:solidFill>
              </a:rPr>
              <a:t>Krugman, </a:t>
            </a:r>
            <a:r>
              <a:rPr lang="en-US" i="1" dirty="0">
                <a:solidFill>
                  <a:schemeClr val="bg1"/>
                </a:solidFill>
              </a:rPr>
              <a:t>Economics</a:t>
            </a:r>
            <a:r>
              <a:rPr lang="en-US" dirty="0">
                <a:solidFill>
                  <a:schemeClr val="bg1"/>
                </a:solidFill>
              </a:rPr>
              <a:t>, 6e, © 2021 Worth Publishers</a:t>
            </a:r>
          </a:p>
        </p:txBody>
      </p:sp>
      <p:pic>
        <p:nvPicPr>
          <p:cNvPr id="9" name="Google Shape;10;p1" descr="MacLearn_logo_reverse.png">
            <a:extLst>
              <a:ext uri="{FF2B5EF4-FFF2-40B4-BE49-F238E27FC236}">
                <a16:creationId xmlns:a16="http://schemas.microsoft.com/office/drawing/2014/main" id="{9F072656-7BE0-4F2A-9CDB-DB58D1D6752A}"/>
              </a:ext>
            </a:extLst>
          </p:cNvPr>
          <p:cNvPicPr preferRelativeResize="0"/>
          <p:nvPr/>
        </p:nvPicPr>
        <p:blipFill rotWithShape="1">
          <a:blip r:embed="rId5">
            <a:alphaModFix/>
          </a:blip>
          <a:srcRect/>
          <a:stretch/>
        </p:blipFill>
        <p:spPr>
          <a:xfrm>
            <a:off x="76200" y="7424440"/>
            <a:ext cx="1001762" cy="307777"/>
          </a:xfrm>
          <a:prstGeom prst="rect">
            <a:avLst/>
          </a:prstGeom>
          <a:noFill/>
          <a:ln>
            <a:noFill/>
          </a:ln>
        </p:spPr>
      </p:pic>
    </p:spTree>
    <p:extLst>
      <p:ext uri="{BB962C8B-B14F-4D97-AF65-F5344CB8AC3E}">
        <p14:creationId xmlns:p14="http://schemas.microsoft.com/office/powerpoint/2010/main" val="3523161953"/>
      </p:ext>
    </p:extLst>
  </p:cSld>
  <p:clrMap bg1="lt1" tx1="dk1" bg2="dk2" tx2="lt2" accent1="accent1" accent2="accent2" accent3="accent3" accent4="accent4" accent5="accent5" accent6="accent6" hlink="hlink" folHlink="folHlink"/>
  <p:sldLayoutIdLst>
    <p:sldLayoutId id="2147483676" r:id="rId1"/>
    <p:sldLayoutId id="2147483677" r:id="rId2"/>
    <p:sldLayoutId id="2147483678" r:id="rId3"/>
  </p:sldLayoutIdLst>
  <p:hf sldNum="0"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Chapter 4</a:t>
            </a:r>
          </a:p>
        </p:txBody>
      </p:sp>
      <p:sp>
        <p:nvSpPr>
          <p:cNvPr id="7" name="TextBox 6">
            <a:extLst>
              <a:ext uri="{FF2B5EF4-FFF2-40B4-BE49-F238E27FC236}">
                <a16:creationId xmlns:a16="http://schemas.microsoft.com/office/drawing/2014/main" id="{0AC793FA-DCA7-4F44-80AD-3EC6BB7809FB}"/>
              </a:ext>
            </a:extLst>
          </p:cNvPr>
          <p:cNvSpPr txBox="1"/>
          <p:nvPr/>
        </p:nvSpPr>
        <p:spPr>
          <a:xfrm>
            <a:off x="1394460" y="2869347"/>
            <a:ext cx="6595110" cy="1200329"/>
          </a:xfrm>
          <a:prstGeom prst="rect">
            <a:avLst/>
          </a:prstGeom>
          <a:noFill/>
        </p:spPr>
        <p:txBody>
          <a:bodyPr wrap="square">
            <a:spAutoFit/>
          </a:bodyPr>
          <a:lstStyle/>
          <a:p>
            <a:pPr algn="ctr"/>
            <a:r>
              <a:rPr lang="en-US" sz="3600" dirty="0"/>
              <a:t>Price Controls and Quotas: Meddling With Markets</a:t>
            </a:r>
          </a:p>
        </p:txBody>
      </p:sp>
    </p:spTree>
    <p:extLst>
      <p:ext uri="{BB962C8B-B14F-4D97-AF65-F5344CB8AC3E}">
        <p14:creationId xmlns:p14="http://schemas.microsoft.com/office/powerpoint/2010/main" val="32448687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ＭＳ Ｐゴシック"/>
              </a:rPr>
              <a:t>WASTED RESOURCES</a:t>
            </a:r>
            <a:endParaRPr lang="en-US" dirty="0"/>
          </a:p>
        </p:txBody>
      </p:sp>
      <p:sp>
        <p:nvSpPr>
          <p:cNvPr id="3" name="Content Placeholder 2"/>
          <p:cNvSpPr>
            <a:spLocks noGrp="1"/>
          </p:cNvSpPr>
          <p:nvPr>
            <p:ph sz="quarter" idx="10"/>
          </p:nvPr>
        </p:nvSpPr>
        <p:spPr>
          <a:xfrm>
            <a:off x="117582" y="1933292"/>
            <a:ext cx="9804186" cy="4227478"/>
          </a:xfrm>
        </p:spPr>
        <p:txBody>
          <a:bodyPr>
            <a:normAutofit fontScale="92500"/>
          </a:bodyPr>
          <a:lstStyle/>
          <a:p>
            <a:pPr>
              <a:spcAft>
                <a:spcPts val="1200"/>
              </a:spcAft>
              <a:defRPr/>
            </a:pPr>
            <a:r>
              <a:rPr lang="en-US" dirty="0"/>
              <a:t>People expend money, effort, and time to cope with shortages caused by the price ceiling. </a:t>
            </a:r>
          </a:p>
          <a:p>
            <a:pPr>
              <a:spcAft>
                <a:spcPts val="1200"/>
              </a:spcAft>
              <a:defRPr/>
            </a:pPr>
            <a:r>
              <a:rPr lang="en-US" dirty="0"/>
              <a:t>Just another day in a USSR bread line: Average time in line for a Soviet woman was 2 hours every day, 7 days a week.</a:t>
            </a:r>
          </a:p>
          <a:p>
            <a:pPr>
              <a:spcAft>
                <a:spcPts val="1200"/>
              </a:spcAft>
              <a:defRPr/>
            </a:pPr>
            <a:r>
              <a:rPr lang="en-US" dirty="0"/>
              <a:t>The opportunity cost of the time spent in lines—the wages not earned, the leisure time not enjoyed—constituted wasted resources.</a:t>
            </a:r>
          </a:p>
          <a:p>
            <a:pPr>
              <a:spcAft>
                <a:spcPts val="1200"/>
              </a:spcAft>
              <a:defRPr/>
            </a:pPr>
            <a:r>
              <a:rPr lang="en-US" dirty="0"/>
              <a:t>Rent control creates missed opportunities.</a:t>
            </a:r>
          </a:p>
          <a:p>
            <a:pPr marL="457200" lvl="5" indent="-457200">
              <a:spcBef>
                <a:spcPts val="624"/>
              </a:spcBef>
              <a:spcAft>
                <a:spcPts val="1200"/>
              </a:spcAft>
              <a:buClr>
                <a:srgbClr val="4E4E4E"/>
              </a:buClr>
              <a:buFont typeface="Arial" pitchFamily="34" charset="0"/>
              <a:buChar char="•"/>
              <a:defRPr/>
            </a:pPr>
            <a:endParaRPr lang="en-US" sz="2800" dirty="0">
              <a:solidFill>
                <a:schemeClr val="tx1"/>
              </a:solidFill>
              <a:latin typeface="Arial" pitchFamily="34" charset="0"/>
              <a:ea typeface="Helvetica Neue"/>
              <a:cs typeface="Arial" pitchFamily="34" charset="0"/>
              <a:sym typeface="Helvetica Neue"/>
            </a:endParaRPr>
          </a:p>
          <a:p>
            <a:pPr marL="457200" lvl="5" indent="-457200">
              <a:spcBef>
                <a:spcPts val="624"/>
              </a:spcBef>
              <a:spcAft>
                <a:spcPts val="1200"/>
              </a:spcAft>
              <a:buClr>
                <a:srgbClr val="4E4E4E"/>
              </a:buClr>
              <a:buFont typeface="Arial" pitchFamily="34" charset="0"/>
              <a:buChar char="•"/>
              <a:defRPr/>
            </a:pPr>
            <a:endParaRPr lang="en-US" sz="2800" b="1" dirty="0">
              <a:solidFill>
                <a:schemeClr val="tx1"/>
              </a:solidFill>
              <a:latin typeface="Arial" pitchFamily="34" charset="0"/>
              <a:ea typeface="Helvetica Neue"/>
              <a:cs typeface="Arial" pitchFamily="34" charset="0"/>
              <a:sym typeface="Helvetica Neue"/>
            </a:endParaRPr>
          </a:p>
        </p:txBody>
      </p:sp>
    </p:spTree>
    <p:extLst>
      <p:ext uri="{BB962C8B-B14F-4D97-AF65-F5344CB8AC3E}">
        <p14:creationId xmlns:p14="http://schemas.microsoft.com/office/powerpoint/2010/main" val="14372321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INEFFICIENTLY LOW QUALITY</a:t>
            </a:r>
          </a:p>
        </p:txBody>
      </p:sp>
      <p:sp>
        <p:nvSpPr>
          <p:cNvPr id="3" name="Content Placeholder 2"/>
          <p:cNvSpPr>
            <a:spLocks noGrp="1"/>
          </p:cNvSpPr>
          <p:nvPr>
            <p:ph sz="quarter" idx="10"/>
          </p:nvPr>
        </p:nvSpPr>
        <p:spPr>
          <a:xfrm>
            <a:off x="117582" y="1933292"/>
            <a:ext cx="9804186" cy="3358798"/>
          </a:xfrm>
        </p:spPr>
        <p:txBody>
          <a:bodyPr>
            <a:normAutofit fontScale="77500" lnSpcReduction="20000"/>
          </a:bodyPr>
          <a:lstStyle/>
          <a:p>
            <a:pPr eaLnBrk="1" hangingPunct="1">
              <a:spcAft>
                <a:spcPts val="600"/>
              </a:spcAft>
            </a:pPr>
            <a:r>
              <a:rPr lang="en-US" dirty="0"/>
              <a:t>At the controlled price, sellers have more customers than goods.</a:t>
            </a:r>
          </a:p>
          <a:p>
            <a:pPr lvl="1" eaLnBrk="1" hangingPunct="1">
              <a:spcAft>
                <a:spcPts val="600"/>
              </a:spcAft>
            </a:pPr>
            <a:r>
              <a:rPr lang="en-US" dirty="0">
                <a:ea typeface="Century Gothic" charset="0"/>
              </a:rPr>
              <a:t>In a free market, this would be an opportunity to profit by raising prices.</a:t>
            </a:r>
          </a:p>
          <a:p>
            <a:pPr lvl="1" eaLnBrk="1" hangingPunct="1">
              <a:spcAft>
                <a:spcPts val="600"/>
              </a:spcAft>
            </a:pPr>
            <a:r>
              <a:rPr lang="en-US" b="1" dirty="0">
                <a:ea typeface="Century Gothic" charset="0"/>
              </a:rPr>
              <a:t>But when prices are controlled, sellers cannot raise prices.</a:t>
            </a:r>
          </a:p>
          <a:p>
            <a:pPr lvl="1" eaLnBrk="1" hangingPunct="1">
              <a:spcAft>
                <a:spcPts val="600"/>
              </a:spcAft>
            </a:pPr>
            <a:r>
              <a:rPr lang="en-US" dirty="0">
                <a:ea typeface="Century Gothic" charset="0"/>
              </a:rPr>
              <a:t>Sellers respond to this problem in two ways:</a:t>
            </a:r>
          </a:p>
          <a:p>
            <a:pPr marL="1371600" lvl="2" indent="-514350" eaLnBrk="1" hangingPunct="1">
              <a:spcAft>
                <a:spcPts val="600"/>
              </a:spcAft>
            </a:pPr>
            <a:r>
              <a:rPr lang="en-US" b="1" dirty="0">
                <a:ea typeface="Century Gothic" charset="0"/>
              </a:rPr>
              <a:t>Reduce quality</a:t>
            </a:r>
          </a:p>
          <a:p>
            <a:pPr marL="1371600" lvl="2" indent="-514350" eaLnBrk="1" hangingPunct="1">
              <a:spcAft>
                <a:spcPts val="600"/>
              </a:spcAft>
            </a:pPr>
            <a:r>
              <a:rPr lang="en-US" b="1" dirty="0">
                <a:ea typeface="Century Gothic" charset="0"/>
              </a:rPr>
              <a:t>Reduce service</a:t>
            </a:r>
          </a:p>
          <a:p>
            <a:pPr>
              <a:spcAft>
                <a:spcPts val="600"/>
              </a:spcAft>
            </a:pPr>
            <a:r>
              <a:rPr lang="en-US" dirty="0"/>
              <a:t>When did full-service gas stations go away? During the price ceilings in the 1970s.</a:t>
            </a:r>
            <a:endParaRPr lang="en-US" dirty="0">
              <a:solidFill>
                <a:schemeClr val="tx1">
                  <a:lumMod val="75000"/>
                  <a:lumOff val="25000"/>
                </a:schemeClr>
              </a:solidFill>
              <a:ea typeface="MS PGothic" pitchFamily="34" charset="-128"/>
              <a:cs typeface="Arial" charset="0"/>
            </a:endParaRPr>
          </a:p>
        </p:txBody>
      </p:sp>
    </p:spTree>
    <p:extLst>
      <p:ext uri="{BB962C8B-B14F-4D97-AF65-F5344CB8AC3E}">
        <p14:creationId xmlns:p14="http://schemas.microsoft.com/office/powerpoint/2010/main" val="39024882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BLACK MARKETS</a:t>
            </a:r>
          </a:p>
        </p:txBody>
      </p:sp>
      <p:sp>
        <p:nvSpPr>
          <p:cNvPr id="3" name="Content Placeholder 2"/>
          <p:cNvSpPr>
            <a:spLocks noGrp="1"/>
          </p:cNvSpPr>
          <p:nvPr>
            <p:ph sz="quarter" idx="10"/>
          </p:nvPr>
        </p:nvSpPr>
        <p:spPr>
          <a:xfrm>
            <a:off x="117582" y="1933292"/>
            <a:ext cx="9804186" cy="4033168"/>
          </a:xfrm>
        </p:spPr>
        <p:txBody>
          <a:bodyPr>
            <a:normAutofit/>
          </a:bodyPr>
          <a:lstStyle/>
          <a:p>
            <a:r>
              <a:rPr lang="en-US" dirty="0"/>
              <a:t>A </a:t>
            </a:r>
            <a:r>
              <a:rPr lang="en-US" b="1" dirty="0"/>
              <a:t>black market</a:t>
            </a:r>
            <a:r>
              <a:rPr lang="en-US" dirty="0"/>
              <a:t> is a market in which goods or services are bought and sold illegally—either because they are prohibited or because the equilibrium price is illegal.</a:t>
            </a:r>
          </a:p>
          <a:p>
            <a:r>
              <a:rPr lang="en-US" dirty="0"/>
              <a:t>Some tenants are willing to bribe landlords.</a:t>
            </a:r>
          </a:p>
          <a:p>
            <a:r>
              <a:rPr lang="en-US" dirty="0"/>
              <a:t>Black markets encourage disrespect for the law in general and worsens the position of those who are honest.</a:t>
            </a:r>
          </a:p>
          <a:p>
            <a:r>
              <a:rPr lang="en-US" dirty="0"/>
              <a:t>Black markets can diminish some of the inefficiencies, but in the end, society as a whole is made worse.</a:t>
            </a:r>
          </a:p>
        </p:txBody>
      </p:sp>
    </p:spTree>
    <p:extLst>
      <p:ext uri="{BB962C8B-B14F-4D97-AF65-F5344CB8AC3E}">
        <p14:creationId xmlns:p14="http://schemas.microsoft.com/office/powerpoint/2010/main" val="30288460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SO WHY ARE THERE PRICE CEILINGS?</a:t>
            </a:r>
          </a:p>
        </p:txBody>
      </p:sp>
      <p:sp>
        <p:nvSpPr>
          <p:cNvPr id="3" name="Content Placeholder 2"/>
          <p:cNvSpPr>
            <a:spLocks noGrp="1"/>
          </p:cNvSpPr>
          <p:nvPr>
            <p:ph sz="quarter" idx="10"/>
          </p:nvPr>
        </p:nvSpPr>
        <p:spPr>
          <a:xfrm>
            <a:off x="127107" y="1577417"/>
            <a:ext cx="9804186" cy="4811026"/>
          </a:xfrm>
        </p:spPr>
        <p:txBody>
          <a:bodyPr>
            <a:normAutofit fontScale="92500"/>
          </a:bodyPr>
          <a:lstStyle/>
          <a:p>
            <a:pPr>
              <a:spcAft>
                <a:spcPts val="600"/>
              </a:spcAft>
              <a:buFont typeface="Arial" charset="0"/>
              <a:buChar char="•"/>
            </a:pPr>
            <a:r>
              <a:rPr lang="en-US" dirty="0"/>
              <a:t>They </a:t>
            </a:r>
            <a:r>
              <a:rPr lang="en-US" b="1" dirty="0"/>
              <a:t>do benefit some people </a:t>
            </a:r>
            <a:r>
              <a:rPr lang="en-US" dirty="0"/>
              <a:t>(who are typically better organized and more vocal than those who are harmed by them).</a:t>
            </a:r>
          </a:p>
          <a:p>
            <a:pPr>
              <a:spcAft>
                <a:spcPts val="600"/>
              </a:spcAft>
              <a:buFont typeface="Arial" charset="0"/>
              <a:buChar char="•"/>
            </a:pPr>
            <a:r>
              <a:rPr lang="en-US" dirty="0"/>
              <a:t>If the price ceiling has been in effect for a long time, buyers </a:t>
            </a:r>
            <a:r>
              <a:rPr lang="en-US" b="1" dirty="0"/>
              <a:t>may not have a realistic idea of what would happen without it.</a:t>
            </a:r>
          </a:p>
          <a:p>
            <a:pPr>
              <a:spcAft>
                <a:spcPts val="600"/>
              </a:spcAft>
              <a:buFont typeface="Arial" charset="0"/>
              <a:buChar char="•"/>
            </a:pPr>
            <a:r>
              <a:rPr lang="en-US" dirty="0"/>
              <a:t>Government </a:t>
            </a:r>
            <a:r>
              <a:rPr lang="en-US" b="1" dirty="0"/>
              <a:t>officials</a:t>
            </a:r>
            <a:r>
              <a:rPr lang="en-US" dirty="0"/>
              <a:t> often </a:t>
            </a:r>
            <a:r>
              <a:rPr lang="en-US" b="1" dirty="0"/>
              <a:t>do</a:t>
            </a:r>
            <a:r>
              <a:rPr lang="en-US" dirty="0"/>
              <a:t> </a:t>
            </a:r>
            <a:r>
              <a:rPr lang="en-US" b="1" dirty="0"/>
              <a:t>not understand supply and demand analysis.</a:t>
            </a:r>
          </a:p>
          <a:p>
            <a:pPr marL="0" indent="0">
              <a:spcAft>
                <a:spcPts val="600"/>
              </a:spcAft>
              <a:buNone/>
            </a:pPr>
            <a:r>
              <a:rPr lang="en-US" i="1" dirty="0"/>
              <a:t>Venezuela’s food shortages show how price controls disproportionately hurt the people they were designed to benefit.</a:t>
            </a:r>
          </a:p>
        </p:txBody>
      </p:sp>
    </p:spTree>
    <p:extLst>
      <p:ext uri="{BB962C8B-B14F-4D97-AF65-F5344CB8AC3E}">
        <p14:creationId xmlns:p14="http://schemas.microsoft.com/office/powerpoint/2010/main" val="23881177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0"/>
          </p:nvPr>
        </p:nvSpPr>
        <p:spPr>
          <a:xfrm>
            <a:off x="119584" y="1574704"/>
            <a:ext cx="9646208" cy="5658416"/>
          </a:xfrm>
        </p:spPr>
        <p:txBody>
          <a:bodyPr/>
          <a:lstStyle/>
          <a:p>
            <a:pPr marL="0" indent="0">
              <a:buNone/>
            </a:pPr>
            <a:r>
              <a:rPr lang="en-US" dirty="0"/>
              <a:t>Suppose the accompanying graph represents the supply and demand for taxi rides. What is the equilibrium price in the market?</a:t>
            </a:r>
          </a:p>
          <a:p>
            <a:pPr marL="0" indent="0" algn="ctr">
              <a:buNone/>
            </a:pPr>
            <a:endParaRPr lang="en-US" dirty="0"/>
          </a:p>
        </p:txBody>
      </p:sp>
      <p:sp>
        <p:nvSpPr>
          <p:cNvPr id="41" name="TextBox 40"/>
          <p:cNvSpPr txBox="1"/>
          <p:nvPr/>
        </p:nvSpPr>
        <p:spPr>
          <a:xfrm>
            <a:off x="3845521" y="6076475"/>
            <a:ext cx="399578" cy="564257"/>
          </a:xfrm>
          <a:prstGeom prst="rect">
            <a:avLst/>
          </a:prstGeom>
          <a:noFill/>
        </p:spPr>
        <p:txBody>
          <a:bodyPr wrap="square" rtlCol="0">
            <a:spAutoFit/>
          </a:bodyPr>
          <a:lstStyle/>
          <a:p>
            <a:endParaRPr lang="en-US" sz="2000" b="1" dirty="0"/>
          </a:p>
          <a:p>
            <a:endParaRPr lang="en-US" sz="1600" baseline="-25000" dirty="0"/>
          </a:p>
        </p:txBody>
      </p:sp>
      <p:sp>
        <p:nvSpPr>
          <p:cNvPr id="29" name="Title 1">
            <a:extLst>
              <a:ext uri="{FF2B5EF4-FFF2-40B4-BE49-F238E27FC236}">
                <a16:creationId xmlns:a16="http://schemas.microsoft.com/office/drawing/2014/main" id="{5AE2235B-10CC-46AE-B66A-16AD1D0C955C}"/>
              </a:ext>
            </a:extLst>
          </p:cNvPr>
          <p:cNvSpPr txBox="1">
            <a:spLocks/>
          </p:cNvSpPr>
          <p:nvPr/>
        </p:nvSpPr>
        <p:spPr>
          <a:xfrm>
            <a:off x="0" y="335933"/>
            <a:ext cx="10058400" cy="815797"/>
          </a:xfrm>
          <a:prstGeom prst="rect">
            <a:avLst/>
          </a:prstGeom>
          <a:noFill/>
          <a:ln>
            <a:noFill/>
          </a:ln>
        </p:spPr>
        <p:txBody>
          <a:bodyPr lIns="91425" tIns="91425" rIns="91425" bIns="91425" anchor="ctr" anchorCtr="0">
            <a:normAutofit/>
          </a:bodyPr>
          <a:lstStyle>
            <a:defPPr marR="0" lvl="0" algn="l" rtl="0">
              <a:lnSpc>
                <a:spcPct val="100000"/>
              </a:lnSpc>
              <a:spcBef>
                <a:spcPts val="0"/>
              </a:spcBef>
              <a:spcAft>
                <a:spcPts val="0"/>
              </a:spcAft>
            </a:defPPr>
            <a:lvl1pPr marL="0" marR="0" lvl="0" indent="0" algn="ctr" rtl="0" eaLnBrk="1" hangingPunct="1">
              <a:lnSpc>
                <a:spcPct val="100000"/>
              </a:lnSpc>
              <a:spcBef>
                <a:spcPts val="624"/>
              </a:spcBef>
              <a:spcAft>
                <a:spcPts val="0"/>
              </a:spcAft>
              <a:buClr>
                <a:schemeClr val="lt1"/>
              </a:buClr>
              <a:buFont typeface="Helvetica Neue"/>
              <a:buNone/>
              <a:defRPr sz="3600" b="0" i="0" u="none" strike="noStrike" cap="none">
                <a:solidFill>
                  <a:srgbClr val="002060"/>
                </a:solidFill>
                <a:latin typeface="Arial" pitchFamily="34" charset="0"/>
                <a:ea typeface="Helvetica Neue"/>
                <a:cs typeface="Arial" pitchFamily="34" charset="0"/>
                <a:sym typeface="Helvetica Neue"/>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r>
              <a:rPr lang="en-US" dirty="0"/>
              <a:t>LEARN BY DOING: </a:t>
            </a:r>
            <a:r>
              <a:rPr lang="en-US" dirty="0">
                <a:latin typeface="Arial" panose="020B0604020202020204" pitchFamily="34" charset="0"/>
                <a:cs typeface="Arial" panose="020B0604020202020204" pitchFamily="34" charset="0"/>
              </a:rPr>
              <a:t>PRACTICE</a:t>
            </a:r>
            <a:r>
              <a:rPr lang="en-US" dirty="0"/>
              <a:t> QUESTION 1</a:t>
            </a:r>
          </a:p>
        </p:txBody>
      </p:sp>
      <p:sp>
        <p:nvSpPr>
          <p:cNvPr id="37" name="Content Placeholder 4">
            <a:extLst>
              <a:ext uri="{FF2B5EF4-FFF2-40B4-BE49-F238E27FC236}">
                <a16:creationId xmlns:a16="http://schemas.microsoft.com/office/drawing/2014/main" id="{F0357E7F-4826-461C-AA2A-84398EFBFF84}"/>
              </a:ext>
            </a:extLst>
          </p:cNvPr>
          <p:cNvSpPr txBox="1">
            <a:spLocks/>
          </p:cNvSpPr>
          <p:nvPr/>
        </p:nvSpPr>
        <p:spPr>
          <a:xfrm>
            <a:off x="5858764" y="3890435"/>
            <a:ext cx="2350506" cy="3446297"/>
          </a:xfrm>
          <a:prstGeom prst="rect">
            <a:avLst/>
          </a:prstGeom>
          <a:noFill/>
          <a:ln>
            <a:noFill/>
          </a:ln>
        </p:spPr>
        <p:txBody>
          <a:bodyPr lIns="91425" tIns="91425" rIns="91425" bIns="91425" anchor="t" anchorCtr="0">
            <a:normAutofit/>
          </a:bodyPr>
          <a:lstStyle>
            <a:defPPr marR="0" lvl="0" algn="l" rtl="0">
              <a:lnSpc>
                <a:spcPct val="100000"/>
              </a:lnSpc>
              <a:spcBef>
                <a:spcPts val="0"/>
              </a:spcBef>
              <a:spcAft>
                <a:spcPts val="0"/>
              </a:spcAft>
            </a:defPPr>
            <a:lvl1pPr marL="457200" marR="0" lvl="0" indent="-457200" algn="l" rtl="0" eaLnBrk="1" hangingPunct="1">
              <a:lnSpc>
                <a:spcPct val="100000"/>
              </a:lnSpc>
              <a:spcBef>
                <a:spcPts val="624"/>
              </a:spcBef>
              <a:spcAft>
                <a:spcPts val="0"/>
              </a:spcAft>
              <a:buClr>
                <a:srgbClr val="4E4E4E"/>
              </a:buClr>
              <a:buFont typeface="Arial" pitchFamily="34" charset="0"/>
              <a:buChar char="•"/>
              <a:defRPr sz="2800" b="0" i="0" u="none" strike="noStrike" cap="none">
                <a:solidFill>
                  <a:schemeClr val="tx1"/>
                </a:solidFill>
                <a:latin typeface="Arial" pitchFamily="34" charset="0"/>
                <a:ea typeface="Helvetica Neue"/>
                <a:cs typeface="Arial" pitchFamily="34" charset="0"/>
                <a:sym typeface="Helvetica Neue"/>
              </a:defRPr>
            </a:lvl1pPr>
            <a:lvl2pPr marL="965200" marR="0" lvl="1" indent="-457200" algn="l" rtl="0" eaLnBrk="1" hangingPunct="1">
              <a:lnSpc>
                <a:spcPct val="100000"/>
              </a:lnSpc>
              <a:spcBef>
                <a:spcPts val="624"/>
              </a:spcBef>
              <a:spcAft>
                <a:spcPts val="0"/>
              </a:spcAft>
              <a:buClr>
                <a:srgbClr val="4E4E4E"/>
              </a:buClr>
              <a:buFont typeface="Arial" pitchFamily="34" charset="0"/>
              <a:buChar char="–"/>
              <a:defRPr sz="2600" b="0" i="0" u="none" strike="noStrike" cap="none">
                <a:solidFill>
                  <a:schemeClr val="tx1"/>
                </a:solidFill>
                <a:latin typeface="Arial" pitchFamily="34" charset="0"/>
                <a:ea typeface="Helvetica Neue"/>
                <a:cs typeface="Arial" pitchFamily="34" charset="0"/>
                <a:sym typeface="Helvetica Neue"/>
              </a:defRPr>
            </a:lvl2pPr>
            <a:lvl3pPr marL="1473200" marR="0" lvl="2" indent="-457200" algn="l" rtl="0" eaLnBrk="1" hangingPunct="1">
              <a:lnSpc>
                <a:spcPct val="100000"/>
              </a:lnSpc>
              <a:spcBef>
                <a:spcPts val="624"/>
              </a:spcBef>
              <a:spcAft>
                <a:spcPts val="0"/>
              </a:spcAft>
              <a:buClr>
                <a:srgbClr val="4E4E4E"/>
              </a:buClr>
              <a:buFont typeface="Wingdings" pitchFamily="2" charset="2"/>
              <a:buChar char="§"/>
              <a:defRPr sz="2400" b="0" i="0" u="none" strike="noStrike" cap="none">
                <a:solidFill>
                  <a:schemeClr val="tx1"/>
                </a:solidFill>
                <a:latin typeface="Arial" pitchFamily="34" charset="0"/>
                <a:ea typeface="Helvetica Neue"/>
                <a:cs typeface="Arial" pitchFamily="34" charset="0"/>
                <a:sym typeface="Helvetica Neue"/>
              </a:defRPr>
            </a:lvl3pPr>
            <a:lvl4pPr marL="1866900" marR="0" lvl="3" indent="-342900" algn="l" rtl="0" eaLnBrk="1" hangingPunct="1">
              <a:lnSpc>
                <a:spcPct val="100000"/>
              </a:lnSpc>
              <a:spcBef>
                <a:spcPts val="624"/>
              </a:spcBef>
              <a:spcAft>
                <a:spcPts val="0"/>
              </a:spcAft>
              <a:buClr>
                <a:srgbClr val="4E4E4E"/>
              </a:buClr>
              <a:buFont typeface="Wingdings" pitchFamily="2" charset="2"/>
              <a:buChar char="q"/>
              <a:defRPr sz="2000" b="0" i="0" u="none" strike="noStrike" cap="none">
                <a:solidFill>
                  <a:schemeClr val="tx1"/>
                </a:solidFill>
                <a:latin typeface="Arial" pitchFamily="34" charset="0"/>
                <a:ea typeface="Helvetica Neue"/>
                <a:cs typeface="Arial" pitchFamily="34" charset="0"/>
                <a:sym typeface="Helvetica Neue"/>
              </a:defRPr>
            </a:lvl4pPr>
            <a:lvl5pPr marL="2374900" marR="0" lvl="4" indent="-342900" algn="l" rtl="0" eaLnBrk="1" hangingPunct="1">
              <a:lnSpc>
                <a:spcPct val="100000"/>
              </a:lnSpc>
              <a:spcBef>
                <a:spcPts val="624"/>
              </a:spcBef>
              <a:spcAft>
                <a:spcPts val="0"/>
              </a:spcAft>
              <a:buClr>
                <a:srgbClr val="4E4E4E"/>
              </a:buClr>
              <a:buFont typeface="Arial" pitchFamily="34" charset="0"/>
              <a:buChar char="•"/>
              <a:defRPr sz="2200" b="0" i="0" u="none" strike="noStrike" cap="none">
                <a:solidFill>
                  <a:schemeClr val="tx1"/>
                </a:solidFill>
                <a:latin typeface="Arial" pitchFamily="34" charset="0"/>
                <a:ea typeface="Helvetica Neue"/>
                <a:cs typeface="Arial" pitchFamily="34" charset="0"/>
                <a:sym typeface="Helvetica Neue"/>
              </a:defRPr>
            </a:lvl5pPr>
            <a:lvl6pPr marL="2801767" marR="0" lvl="5" indent="-122066" algn="l" rtl="0" eaLnBrk="1" hangingPunct="1">
              <a:lnSpc>
                <a:spcPct val="100000"/>
              </a:lnSpc>
              <a:spcBef>
                <a:spcPts val="440"/>
              </a:spcBef>
              <a:spcAft>
                <a:spcPts val="0"/>
              </a:spcAft>
              <a:buClr>
                <a:schemeClr val="dk1"/>
              </a:buClr>
              <a:buSzPct val="100000"/>
              <a:buFont typeface="Arial"/>
              <a:buChar char="•"/>
              <a:defRPr sz="2200" b="0" i="0" u="none" strike="noStrike" cap="none">
                <a:solidFill>
                  <a:schemeClr val="dk1"/>
                </a:solidFill>
                <a:latin typeface="Calibri"/>
                <a:ea typeface="Calibri"/>
                <a:cs typeface="Calibri"/>
                <a:sym typeface="Calibri"/>
              </a:defRPr>
            </a:lvl6pPr>
            <a:lvl7pPr marL="3311180" marR="0" lvl="6" indent="-123480" algn="l" rtl="0" eaLnBrk="1" hangingPunct="1">
              <a:lnSpc>
                <a:spcPct val="100000"/>
              </a:lnSpc>
              <a:spcBef>
                <a:spcPts val="440"/>
              </a:spcBef>
              <a:spcAft>
                <a:spcPts val="0"/>
              </a:spcAft>
              <a:buClr>
                <a:schemeClr val="dk1"/>
              </a:buClr>
              <a:buSzPct val="100000"/>
              <a:buFont typeface="Arial"/>
              <a:buChar char="•"/>
              <a:defRPr sz="2200" b="0" i="0" u="none" strike="noStrike" cap="none">
                <a:solidFill>
                  <a:schemeClr val="dk1"/>
                </a:solidFill>
                <a:latin typeface="Calibri"/>
                <a:ea typeface="Calibri"/>
                <a:cs typeface="Calibri"/>
                <a:sym typeface="Calibri"/>
              </a:defRPr>
            </a:lvl7pPr>
            <a:lvl8pPr marL="3820592" marR="0" lvl="7" indent="-124891" algn="l" rtl="0" eaLnBrk="1" hangingPunct="1">
              <a:lnSpc>
                <a:spcPct val="100000"/>
              </a:lnSpc>
              <a:spcBef>
                <a:spcPts val="440"/>
              </a:spcBef>
              <a:spcAft>
                <a:spcPts val="0"/>
              </a:spcAft>
              <a:buClr>
                <a:schemeClr val="dk1"/>
              </a:buClr>
              <a:buSzPct val="100000"/>
              <a:buFont typeface="Arial"/>
              <a:buChar char="•"/>
              <a:defRPr sz="2200" b="0" i="0" u="none" strike="noStrike" cap="none">
                <a:solidFill>
                  <a:schemeClr val="dk1"/>
                </a:solidFill>
                <a:latin typeface="Calibri"/>
                <a:ea typeface="Calibri"/>
                <a:cs typeface="Calibri"/>
                <a:sym typeface="Calibri"/>
              </a:defRPr>
            </a:lvl8pPr>
            <a:lvl9pPr marL="4330004" marR="0" lvl="8" indent="-126303" algn="l" rtl="0" eaLnBrk="1" hangingPunct="1">
              <a:lnSpc>
                <a:spcPct val="100000"/>
              </a:lnSpc>
              <a:spcBef>
                <a:spcPts val="440"/>
              </a:spcBef>
              <a:spcAft>
                <a:spcPts val="0"/>
              </a:spcAft>
              <a:buClr>
                <a:schemeClr val="dk1"/>
              </a:buClr>
              <a:buSzPct val="100000"/>
              <a:buFont typeface="Arial"/>
              <a:buChar char="•"/>
              <a:defRPr sz="2200" b="0" i="0" u="none" strike="noStrike" cap="none">
                <a:solidFill>
                  <a:schemeClr val="dk1"/>
                </a:solidFill>
                <a:latin typeface="Calibri"/>
                <a:ea typeface="Calibri"/>
                <a:cs typeface="Calibri"/>
                <a:sym typeface="Calibri"/>
              </a:defRPr>
            </a:lvl9pPr>
          </a:lstStyle>
          <a:p>
            <a:pPr marL="914400" lvl="1">
              <a:spcAft>
                <a:spcPts val="600"/>
              </a:spcAft>
              <a:buFont typeface="+mj-lt"/>
              <a:buAutoNum type="alphaLcParenR"/>
              <a:defRPr/>
            </a:pPr>
            <a:r>
              <a:rPr lang="en-US" dirty="0"/>
              <a:t>$0</a:t>
            </a:r>
          </a:p>
          <a:p>
            <a:pPr marL="914400" lvl="1">
              <a:spcAft>
                <a:spcPts val="600"/>
              </a:spcAft>
              <a:buFont typeface="+mj-lt"/>
              <a:buAutoNum type="alphaLcParenR"/>
              <a:defRPr/>
            </a:pPr>
            <a:r>
              <a:rPr lang="en-US" dirty="0"/>
              <a:t>$20</a:t>
            </a:r>
          </a:p>
          <a:p>
            <a:pPr marL="914400" lvl="1">
              <a:spcAft>
                <a:spcPts val="600"/>
              </a:spcAft>
              <a:buFont typeface="+mj-lt"/>
              <a:buAutoNum type="alphaLcParenR"/>
              <a:defRPr/>
            </a:pPr>
            <a:r>
              <a:rPr lang="en-US" dirty="0"/>
              <a:t>$25</a:t>
            </a:r>
          </a:p>
          <a:p>
            <a:pPr marL="914400" lvl="1">
              <a:spcAft>
                <a:spcPts val="600"/>
              </a:spcAft>
              <a:buFont typeface="+mj-lt"/>
              <a:buAutoNum type="alphaLcParenR"/>
              <a:defRPr/>
            </a:pPr>
            <a:r>
              <a:rPr lang="en-US" dirty="0"/>
              <a:t>$30</a:t>
            </a:r>
          </a:p>
        </p:txBody>
      </p:sp>
      <p:pic>
        <p:nvPicPr>
          <p:cNvPr id="2" name="Picture 1" descr="A graph with depicting the Demand and Supply Curves of Price per rides on the vertical axis and the Quantity of rides on the horizontal axis. The vertical axis has P=$20, P=$25, P=$30. "/>
          <p:cNvPicPr>
            <a:picLocks noChangeAspect="1"/>
          </p:cNvPicPr>
          <p:nvPr/>
        </p:nvPicPr>
        <p:blipFill>
          <a:blip r:embed="rId3"/>
          <a:stretch>
            <a:fillRect/>
          </a:stretch>
        </p:blipFill>
        <p:spPr>
          <a:xfrm>
            <a:off x="465391" y="3353654"/>
            <a:ext cx="4890379" cy="3337878"/>
          </a:xfrm>
          <a:prstGeom prst="rect">
            <a:avLst/>
          </a:prstGeom>
        </p:spPr>
      </p:pic>
    </p:spTree>
    <p:extLst>
      <p:ext uri="{BB962C8B-B14F-4D97-AF65-F5344CB8AC3E}">
        <p14:creationId xmlns:p14="http://schemas.microsoft.com/office/powerpoint/2010/main" val="34804278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0"/>
          </p:nvPr>
        </p:nvSpPr>
        <p:spPr>
          <a:xfrm>
            <a:off x="119584" y="1574704"/>
            <a:ext cx="9646208" cy="5658416"/>
          </a:xfrm>
        </p:spPr>
        <p:txBody>
          <a:bodyPr/>
          <a:lstStyle/>
          <a:p>
            <a:pPr marL="0" indent="0">
              <a:buNone/>
            </a:pPr>
            <a:r>
              <a:rPr lang="en-US" dirty="0"/>
              <a:t>Suppose the accompanying graph represents the supply and demand for taxi rides. What is the equilibrium price in the market?</a:t>
            </a:r>
          </a:p>
          <a:p>
            <a:pPr marL="0" indent="0" algn="ctr">
              <a:buNone/>
            </a:pPr>
            <a:endParaRPr lang="en-US" dirty="0"/>
          </a:p>
        </p:txBody>
      </p:sp>
      <p:sp>
        <p:nvSpPr>
          <p:cNvPr id="29" name="Title 1">
            <a:extLst>
              <a:ext uri="{FF2B5EF4-FFF2-40B4-BE49-F238E27FC236}">
                <a16:creationId xmlns:a16="http://schemas.microsoft.com/office/drawing/2014/main" id="{5AE2235B-10CC-46AE-B66A-16AD1D0C955C}"/>
              </a:ext>
            </a:extLst>
          </p:cNvPr>
          <p:cNvSpPr txBox="1">
            <a:spLocks/>
          </p:cNvSpPr>
          <p:nvPr/>
        </p:nvSpPr>
        <p:spPr>
          <a:xfrm>
            <a:off x="0" y="335933"/>
            <a:ext cx="10058400" cy="815797"/>
          </a:xfrm>
          <a:prstGeom prst="rect">
            <a:avLst/>
          </a:prstGeom>
          <a:noFill/>
          <a:ln>
            <a:noFill/>
          </a:ln>
        </p:spPr>
        <p:txBody>
          <a:bodyPr lIns="91425" tIns="91425" rIns="91425" bIns="91425" anchor="ctr" anchorCtr="0">
            <a:normAutofit fontScale="77500" lnSpcReduction="20000"/>
          </a:bodyPr>
          <a:lstStyle>
            <a:defPPr marR="0" lvl="0" algn="l" rtl="0">
              <a:lnSpc>
                <a:spcPct val="100000"/>
              </a:lnSpc>
              <a:spcBef>
                <a:spcPts val="0"/>
              </a:spcBef>
              <a:spcAft>
                <a:spcPts val="0"/>
              </a:spcAft>
            </a:defPPr>
            <a:lvl1pPr marL="0" marR="0" lvl="0" indent="0" algn="ctr" rtl="0" eaLnBrk="1" hangingPunct="1">
              <a:lnSpc>
                <a:spcPct val="100000"/>
              </a:lnSpc>
              <a:spcBef>
                <a:spcPts val="624"/>
              </a:spcBef>
              <a:spcAft>
                <a:spcPts val="0"/>
              </a:spcAft>
              <a:buClr>
                <a:schemeClr val="lt1"/>
              </a:buClr>
              <a:buFont typeface="Helvetica Neue"/>
              <a:buNone/>
              <a:defRPr sz="3600" b="0" i="0" u="none" strike="noStrike" cap="none">
                <a:solidFill>
                  <a:srgbClr val="002060"/>
                </a:solidFill>
                <a:latin typeface="Arial" pitchFamily="34" charset="0"/>
                <a:ea typeface="Helvetica Neue"/>
                <a:cs typeface="Arial" pitchFamily="34" charset="0"/>
                <a:sym typeface="Helvetica Neue"/>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r>
              <a:rPr lang="en-US" dirty="0"/>
              <a:t>LEARN BY DOING DISCUSSION QUESTION 1 - ANSWER</a:t>
            </a:r>
          </a:p>
        </p:txBody>
      </p:sp>
      <p:sp>
        <p:nvSpPr>
          <p:cNvPr id="37" name="Content Placeholder 4">
            <a:extLst>
              <a:ext uri="{FF2B5EF4-FFF2-40B4-BE49-F238E27FC236}">
                <a16:creationId xmlns:a16="http://schemas.microsoft.com/office/drawing/2014/main" id="{F0357E7F-4826-461C-AA2A-84398EFBFF84}"/>
              </a:ext>
            </a:extLst>
          </p:cNvPr>
          <p:cNvSpPr txBox="1">
            <a:spLocks/>
          </p:cNvSpPr>
          <p:nvPr/>
        </p:nvSpPr>
        <p:spPr>
          <a:xfrm>
            <a:off x="5858764" y="3890435"/>
            <a:ext cx="4142274" cy="3446297"/>
          </a:xfrm>
          <a:prstGeom prst="rect">
            <a:avLst/>
          </a:prstGeom>
          <a:noFill/>
          <a:ln>
            <a:noFill/>
          </a:ln>
        </p:spPr>
        <p:txBody>
          <a:bodyPr lIns="91425" tIns="91425" rIns="91425" bIns="91425" anchor="t" anchorCtr="0">
            <a:normAutofit/>
          </a:bodyPr>
          <a:lstStyle>
            <a:defPPr marR="0" lvl="0" algn="l" rtl="0">
              <a:lnSpc>
                <a:spcPct val="100000"/>
              </a:lnSpc>
              <a:spcBef>
                <a:spcPts val="0"/>
              </a:spcBef>
              <a:spcAft>
                <a:spcPts val="0"/>
              </a:spcAft>
            </a:defPPr>
            <a:lvl1pPr marL="457200" marR="0" lvl="0" indent="-457200" algn="l" rtl="0" eaLnBrk="1" hangingPunct="1">
              <a:lnSpc>
                <a:spcPct val="100000"/>
              </a:lnSpc>
              <a:spcBef>
                <a:spcPts val="624"/>
              </a:spcBef>
              <a:spcAft>
                <a:spcPts val="0"/>
              </a:spcAft>
              <a:buClr>
                <a:srgbClr val="4E4E4E"/>
              </a:buClr>
              <a:buFont typeface="Arial" pitchFamily="34" charset="0"/>
              <a:buChar char="•"/>
              <a:defRPr sz="2800" b="0" i="0" u="none" strike="noStrike" cap="none">
                <a:solidFill>
                  <a:schemeClr val="tx1"/>
                </a:solidFill>
                <a:latin typeface="Arial" pitchFamily="34" charset="0"/>
                <a:ea typeface="Helvetica Neue"/>
                <a:cs typeface="Arial" pitchFamily="34" charset="0"/>
                <a:sym typeface="Helvetica Neue"/>
              </a:defRPr>
            </a:lvl1pPr>
            <a:lvl2pPr marL="965200" marR="0" lvl="1" indent="-457200" algn="l" rtl="0" eaLnBrk="1" hangingPunct="1">
              <a:lnSpc>
                <a:spcPct val="100000"/>
              </a:lnSpc>
              <a:spcBef>
                <a:spcPts val="624"/>
              </a:spcBef>
              <a:spcAft>
                <a:spcPts val="0"/>
              </a:spcAft>
              <a:buClr>
                <a:srgbClr val="4E4E4E"/>
              </a:buClr>
              <a:buFont typeface="Arial" pitchFamily="34" charset="0"/>
              <a:buChar char="–"/>
              <a:defRPr sz="2600" b="0" i="0" u="none" strike="noStrike" cap="none">
                <a:solidFill>
                  <a:schemeClr val="tx1"/>
                </a:solidFill>
                <a:latin typeface="Arial" pitchFamily="34" charset="0"/>
                <a:ea typeface="Helvetica Neue"/>
                <a:cs typeface="Arial" pitchFamily="34" charset="0"/>
                <a:sym typeface="Helvetica Neue"/>
              </a:defRPr>
            </a:lvl2pPr>
            <a:lvl3pPr marL="1473200" marR="0" lvl="2" indent="-457200" algn="l" rtl="0" eaLnBrk="1" hangingPunct="1">
              <a:lnSpc>
                <a:spcPct val="100000"/>
              </a:lnSpc>
              <a:spcBef>
                <a:spcPts val="624"/>
              </a:spcBef>
              <a:spcAft>
                <a:spcPts val="0"/>
              </a:spcAft>
              <a:buClr>
                <a:srgbClr val="4E4E4E"/>
              </a:buClr>
              <a:buFont typeface="Wingdings" pitchFamily="2" charset="2"/>
              <a:buChar char="§"/>
              <a:defRPr sz="2400" b="0" i="0" u="none" strike="noStrike" cap="none">
                <a:solidFill>
                  <a:schemeClr val="tx1"/>
                </a:solidFill>
                <a:latin typeface="Arial" pitchFamily="34" charset="0"/>
                <a:ea typeface="Helvetica Neue"/>
                <a:cs typeface="Arial" pitchFamily="34" charset="0"/>
                <a:sym typeface="Helvetica Neue"/>
              </a:defRPr>
            </a:lvl3pPr>
            <a:lvl4pPr marL="1866900" marR="0" lvl="3" indent="-342900" algn="l" rtl="0" eaLnBrk="1" hangingPunct="1">
              <a:lnSpc>
                <a:spcPct val="100000"/>
              </a:lnSpc>
              <a:spcBef>
                <a:spcPts val="624"/>
              </a:spcBef>
              <a:spcAft>
                <a:spcPts val="0"/>
              </a:spcAft>
              <a:buClr>
                <a:srgbClr val="4E4E4E"/>
              </a:buClr>
              <a:buFont typeface="Wingdings" pitchFamily="2" charset="2"/>
              <a:buChar char="q"/>
              <a:defRPr sz="2000" b="0" i="0" u="none" strike="noStrike" cap="none">
                <a:solidFill>
                  <a:schemeClr val="tx1"/>
                </a:solidFill>
                <a:latin typeface="Arial" pitchFamily="34" charset="0"/>
                <a:ea typeface="Helvetica Neue"/>
                <a:cs typeface="Arial" pitchFamily="34" charset="0"/>
                <a:sym typeface="Helvetica Neue"/>
              </a:defRPr>
            </a:lvl4pPr>
            <a:lvl5pPr marL="2374900" marR="0" lvl="4" indent="-342900" algn="l" rtl="0" eaLnBrk="1" hangingPunct="1">
              <a:lnSpc>
                <a:spcPct val="100000"/>
              </a:lnSpc>
              <a:spcBef>
                <a:spcPts val="624"/>
              </a:spcBef>
              <a:spcAft>
                <a:spcPts val="0"/>
              </a:spcAft>
              <a:buClr>
                <a:srgbClr val="4E4E4E"/>
              </a:buClr>
              <a:buFont typeface="Arial" pitchFamily="34" charset="0"/>
              <a:buChar char="•"/>
              <a:defRPr sz="2200" b="0" i="0" u="none" strike="noStrike" cap="none">
                <a:solidFill>
                  <a:schemeClr val="tx1"/>
                </a:solidFill>
                <a:latin typeface="Arial" pitchFamily="34" charset="0"/>
                <a:ea typeface="Helvetica Neue"/>
                <a:cs typeface="Arial" pitchFamily="34" charset="0"/>
                <a:sym typeface="Helvetica Neue"/>
              </a:defRPr>
            </a:lvl5pPr>
            <a:lvl6pPr marL="2801767" marR="0" lvl="5" indent="-122066" algn="l" rtl="0" eaLnBrk="1" hangingPunct="1">
              <a:lnSpc>
                <a:spcPct val="100000"/>
              </a:lnSpc>
              <a:spcBef>
                <a:spcPts val="440"/>
              </a:spcBef>
              <a:spcAft>
                <a:spcPts val="0"/>
              </a:spcAft>
              <a:buClr>
                <a:schemeClr val="dk1"/>
              </a:buClr>
              <a:buSzPct val="100000"/>
              <a:buFont typeface="Arial"/>
              <a:buChar char="•"/>
              <a:defRPr sz="2200" b="0" i="0" u="none" strike="noStrike" cap="none">
                <a:solidFill>
                  <a:schemeClr val="dk1"/>
                </a:solidFill>
                <a:latin typeface="Calibri"/>
                <a:ea typeface="Calibri"/>
                <a:cs typeface="Calibri"/>
                <a:sym typeface="Calibri"/>
              </a:defRPr>
            </a:lvl6pPr>
            <a:lvl7pPr marL="3311180" marR="0" lvl="6" indent="-123480" algn="l" rtl="0" eaLnBrk="1" hangingPunct="1">
              <a:lnSpc>
                <a:spcPct val="100000"/>
              </a:lnSpc>
              <a:spcBef>
                <a:spcPts val="440"/>
              </a:spcBef>
              <a:spcAft>
                <a:spcPts val="0"/>
              </a:spcAft>
              <a:buClr>
                <a:schemeClr val="dk1"/>
              </a:buClr>
              <a:buSzPct val="100000"/>
              <a:buFont typeface="Arial"/>
              <a:buChar char="•"/>
              <a:defRPr sz="2200" b="0" i="0" u="none" strike="noStrike" cap="none">
                <a:solidFill>
                  <a:schemeClr val="dk1"/>
                </a:solidFill>
                <a:latin typeface="Calibri"/>
                <a:ea typeface="Calibri"/>
                <a:cs typeface="Calibri"/>
                <a:sym typeface="Calibri"/>
              </a:defRPr>
            </a:lvl7pPr>
            <a:lvl8pPr marL="3820592" marR="0" lvl="7" indent="-124891" algn="l" rtl="0" eaLnBrk="1" hangingPunct="1">
              <a:lnSpc>
                <a:spcPct val="100000"/>
              </a:lnSpc>
              <a:spcBef>
                <a:spcPts val="440"/>
              </a:spcBef>
              <a:spcAft>
                <a:spcPts val="0"/>
              </a:spcAft>
              <a:buClr>
                <a:schemeClr val="dk1"/>
              </a:buClr>
              <a:buSzPct val="100000"/>
              <a:buFont typeface="Arial"/>
              <a:buChar char="•"/>
              <a:defRPr sz="2200" b="0" i="0" u="none" strike="noStrike" cap="none">
                <a:solidFill>
                  <a:schemeClr val="dk1"/>
                </a:solidFill>
                <a:latin typeface="Calibri"/>
                <a:ea typeface="Calibri"/>
                <a:cs typeface="Calibri"/>
                <a:sym typeface="Calibri"/>
              </a:defRPr>
            </a:lvl8pPr>
            <a:lvl9pPr marL="4330004" marR="0" lvl="8" indent="-126303" algn="l" rtl="0" eaLnBrk="1" hangingPunct="1">
              <a:lnSpc>
                <a:spcPct val="100000"/>
              </a:lnSpc>
              <a:spcBef>
                <a:spcPts val="440"/>
              </a:spcBef>
              <a:spcAft>
                <a:spcPts val="0"/>
              </a:spcAft>
              <a:buClr>
                <a:schemeClr val="dk1"/>
              </a:buClr>
              <a:buSzPct val="100000"/>
              <a:buFont typeface="Arial"/>
              <a:buChar char="•"/>
              <a:defRPr sz="2200" b="0" i="0" u="none" strike="noStrike" cap="none">
                <a:solidFill>
                  <a:schemeClr val="dk1"/>
                </a:solidFill>
                <a:latin typeface="Calibri"/>
                <a:ea typeface="Calibri"/>
                <a:cs typeface="Calibri"/>
                <a:sym typeface="Calibri"/>
              </a:defRPr>
            </a:lvl9pPr>
          </a:lstStyle>
          <a:p>
            <a:pPr marL="914400" lvl="1">
              <a:spcAft>
                <a:spcPts val="600"/>
              </a:spcAft>
              <a:buFont typeface="+mj-lt"/>
              <a:buAutoNum type="alphaLcParenR"/>
              <a:defRPr/>
            </a:pPr>
            <a:r>
              <a:rPr lang="en-US" dirty="0"/>
              <a:t>$0</a:t>
            </a:r>
          </a:p>
          <a:p>
            <a:pPr marL="914400" lvl="1">
              <a:spcAft>
                <a:spcPts val="600"/>
              </a:spcAft>
              <a:buFont typeface="+mj-lt"/>
              <a:buAutoNum type="alphaLcParenR"/>
              <a:defRPr/>
            </a:pPr>
            <a:r>
              <a:rPr lang="en-US" dirty="0"/>
              <a:t>$20</a:t>
            </a:r>
          </a:p>
          <a:p>
            <a:pPr marL="914400" lvl="1">
              <a:spcAft>
                <a:spcPts val="600"/>
              </a:spcAft>
              <a:buFont typeface="+mj-lt"/>
              <a:buAutoNum type="alphaLcParenR"/>
              <a:defRPr/>
            </a:pPr>
            <a:r>
              <a:rPr lang="en-US" b="1" dirty="0"/>
              <a:t>$25 (correct answer)</a:t>
            </a:r>
          </a:p>
          <a:p>
            <a:pPr marL="914400" lvl="1">
              <a:spcAft>
                <a:spcPts val="600"/>
              </a:spcAft>
              <a:buFont typeface="+mj-lt"/>
              <a:buAutoNum type="alphaLcParenR"/>
              <a:defRPr/>
            </a:pPr>
            <a:r>
              <a:rPr lang="en-US" dirty="0"/>
              <a:t>$30</a:t>
            </a:r>
          </a:p>
        </p:txBody>
      </p:sp>
      <p:pic>
        <p:nvPicPr>
          <p:cNvPr id="23" name="Picture 22" descr="A graph with depicting the Demand and Supply Curves of Price per rides on the vertical axis and the Quantity of rides on the horizontal axis. The vertical axis has P=$20, P=$25, P=$30. "/>
          <p:cNvPicPr>
            <a:picLocks noChangeAspect="1"/>
          </p:cNvPicPr>
          <p:nvPr/>
        </p:nvPicPr>
        <p:blipFill>
          <a:blip r:embed="rId3"/>
          <a:stretch>
            <a:fillRect/>
          </a:stretch>
        </p:blipFill>
        <p:spPr>
          <a:xfrm>
            <a:off x="487163" y="3331883"/>
            <a:ext cx="4890379" cy="3337878"/>
          </a:xfrm>
          <a:prstGeom prst="rect">
            <a:avLst/>
          </a:prstGeom>
        </p:spPr>
      </p:pic>
    </p:spTree>
    <p:extLst>
      <p:ext uri="{BB962C8B-B14F-4D97-AF65-F5344CB8AC3E}">
        <p14:creationId xmlns:p14="http://schemas.microsoft.com/office/powerpoint/2010/main" val="16491475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PRICE FLOORS </a:t>
            </a:r>
          </a:p>
        </p:txBody>
      </p:sp>
      <p:sp>
        <p:nvSpPr>
          <p:cNvPr id="7" name="Content Placeholder 6"/>
          <p:cNvSpPr>
            <a:spLocks noGrp="1"/>
          </p:cNvSpPr>
          <p:nvPr>
            <p:ph sz="quarter" idx="10"/>
          </p:nvPr>
        </p:nvSpPr>
        <p:spPr/>
        <p:txBody>
          <a:bodyPr>
            <a:normAutofit lnSpcReduction="10000"/>
          </a:bodyPr>
          <a:lstStyle/>
          <a:p>
            <a:pPr marL="0" indent="0" eaLnBrk="1" hangingPunct="1">
              <a:buClr>
                <a:schemeClr val="tx1"/>
              </a:buClr>
              <a:buNone/>
            </a:pPr>
            <a:r>
              <a:rPr lang="en-US" b="1" dirty="0"/>
              <a:t>Sometimes governments intervene to push market prices up instead of down.</a:t>
            </a:r>
          </a:p>
          <a:p>
            <a:pPr marL="0" indent="0">
              <a:buClr>
                <a:schemeClr val="tx1"/>
              </a:buClr>
              <a:buNone/>
            </a:pPr>
            <a:r>
              <a:rPr lang="en-US" i="1" dirty="0"/>
              <a:t>The generous </a:t>
            </a:r>
            <a:r>
              <a:rPr lang="en-US" i="1" dirty="0">
                <a:solidFill>
                  <a:srgbClr val="FF0000"/>
                </a:solidFill>
              </a:rPr>
              <a:t>minimum wage </a:t>
            </a:r>
            <a:r>
              <a:rPr lang="en-US" i="1" dirty="0"/>
              <a:t>in many European countries has contributed to a high rate of unemployment and the flourishing of an illegal labor market.</a:t>
            </a:r>
          </a:p>
        </p:txBody>
      </p:sp>
    </p:spTree>
    <p:extLst>
      <p:ext uri="{BB962C8B-B14F-4D97-AF65-F5344CB8AC3E}">
        <p14:creationId xmlns:p14="http://schemas.microsoft.com/office/powerpoint/2010/main" val="11671072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t>MODELING A PRICE FLOOR</a:t>
            </a:r>
          </a:p>
        </p:txBody>
      </p:sp>
      <p:sp>
        <p:nvSpPr>
          <p:cNvPr id="5" name="Content Placeholder 4"/>
          <p:cNvSpPr>
            <a:spLocks noGrp="1"/>
          </p:cNvSpPr>
          <p:nvPr>
            <p:ph sz="quarter" idx="10"/>
          </p:nvPr>
        </p:nvSpPr>
        <p:spPr>
          <a:xfrm>
            <a:off x="117582" y="1933292"/>
            <a:ext cx="3654358" cy="4650388"/>
          </a:xfrm>
        </p:spPr>
        <p:txBody>
          <a:bodyPr>
            <a:normAutofit/>
          </a:bodyPr>
          <a:lstStyle/>
          <a:p>
            <a:pPr marL="0" indent="0">
              <a:buNone/>
            </a:pPr>
            <a:r>
              <a:rPr lang="en-US" i="1" dirty="0">
                <a:ea typeface="Century Gothic" charset="0"/>
              </a:rPr>
              <a:t>The quantity of butter demanded falls to 9 million pounds, and the quantity supplied rises to 12 million</a:t>
            </a:r>
          </a:p>
          <a:p>
            <a:pPr marL="0" indent="0">
              <a:buNone/>
            </a:pPr>
            <a:r>
              <a:rPr lang="en-US" i="1" dirty="0">
                <a:ea typeface="Century Gothic" charset="0"/>
              </a:rPr>
              <a:t>pounds, generating a </a:t>
            </a:r>
            <a:r>
              <a:rPr lang="en-US" i="1" dirty="0">
                <a:solidFill>
                  <a:srgbClr val="FF0000"/>
                </a:solidFill>
                <a:ea typeface="Century Gothic" charset="0"/>
              </a:rPr>
              <a:t>persistent surplus </a:t>
            </a:r>
            <a:r>
              <a:rPr lang="en-US" i="1" dirty="0">
                <a:ea typeface="Century Gothic" charset="0"/>
              </a:rPr>
              <a:t>of 3 million pounds of butter.</a:t>
            </a:r>
          </a:p>
        </p:txBody>
      </p:sp>
      <p:sp>
        <p:nvSpPr>
          <p:cNvPr id="7" name="TextBox 6"/>
          <p:cNvSpPr txBox="1"/>
          <p:nvPr/>
        </p:nvSpPr>
        <p:spPr>
          <a:xfrm>
            <a:off x="5706797" y="1983792"/>
            <a:ext cx="3654358" cy="400110"/>
          </a:xfrm>
          <a:prstGeom prst="rect">
            <a:avLst/>
          </a:prstGeom>
          <a:noFill/>
        </p:spPr>
        <p:txBody>
          <a:bodyPr wrap="square" rtlCol="0">
            <a:spAutoFit/>
          </a:bodyPr>
          <a:lstStyle/>
          <a:p>
            <a:pPr algn="ctr"/>
            <a:r>
              <a:rPr lang="en-US" sz="2000" dirty="0"/>
              <a:t>Figure 4-5</a:t>
            </a:r>
          </a:p>
        </p:txBody>
      </p:sp>
      <p:pic>
        <p:nvPicPr>
          <p:cNvPr id="6" name="Picture 5" descr="Line graph of Price of butter versus Quantity of butter, as in Figure 5-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73158" y="2436737"/>
            <a:ext cx="5813780" cy="4860789"/>
          </a:xfrm>
          <a:prstGeom prst="rect">
            <a:avLst/>
          </a:prstGeom>
        </p:spPr>
      </p:pic>
      <p:pic>
        <p:nvPicPr>
          <p:cNvPr id="9" name="Picture 8" descr="A horizontal line at a price of $1.20 is labeled &quot;Price floor.&quot; It intersects the demand curve at Point A, which  represents a demand of 9 million pounds of butter at $1.20. It intersects the supply curve at Point B, which represents 12 million pounds of butter at $1.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73158" y="2436737"/>
            <a:ext cx="5813780" cy="4860789"/>
          </a:xfrm>
          <a:prstGeom prst="rect">
            <a:avLst/>
          </a:prstGeom>
        </p:spPr>
      </p:pic>
      <p:pic>
        <p:nvPicPr>
          <p:cNvPr id="10" name="Picture 9" descr="The distance between points A and B is labeled &quot;Butter surplus of 3 million pounds caused by price floor.&quo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73158" y="2436737"/>
            <a:ext cx="5813780" cy="4860789"/>
          </a:xfrm>
          <a:prstGeom prst="rect">
            <a:avLst/>
          </a:prstGeom>
        </p:spPr>
      </p:pic>
    </p:spTree>
    <p:extLst>
      <p:ext uri="{BB962C8B-B14F-4D97-AF65-F5344CB8AC3E}">
        <p14:creationId xmlns:p14="http://schemas.microsoft.com/office/powerpoint/2010/main" val="1584273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nodeType="clickEffect">
                                  <p:stCondLst>
                                    <p:cond delay="0"/>
                                  </p:stCondLst>
                                  <p:childTnLst>
                                    <p:set>
                                      <p:cBhvr>
                                        <p:cTn id="12" dur="1" fill="hold">
                                          <p:stCondLst>
                                            <p:cond delay="0"/>
                                          </p:stCondLst>
                                        </p:cTn>
                                        <p:tgtEl>
                                          <p:spTgt spid="9"/>
                                        </p:tgtEl>
                                        <p:attrNameLst>
                                          <p:attrName>style.visibility</p:attrName>
                                        </p:attrNameLst>
                                      </p:cBhvr>
                                      <p:to>
                                        <p:strVal val="hidden"/>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HOW A PRICE FLOOR CAUSES INEFFICIENCY</a:t>
            </a:r>
          </a:p>
        </p:txBody>
      </p:sp>
      <p:sp>
        <p:nvSpPr>
          <p:cNvPr id="3" name="Content Placeholder 2"/>
          <p:cNvSpPr>
            <a:spLocks noGrp="1"/>
          </p:cNvSpPr>
          <p:nvPr>
            <p:ph sz="quarter" idx="10"/>
          </p:nvPr>
        </p:nvSpPr>
        <p:spPr>
          <a:xfrm>
            <a:off x="117582" y="1933292"/>
            <a:ext cx="9804186" cy="3427378"/>
          </a:xfrm>
        </p:spPr>
        <p:txBody>
          <a:bodyPr>
            <a:normAutofit fontScale="92500"/>
          </a:bodyPr>
          <a:lstStyle/>
          <a:p>
            <a:pPr marL="0" indent="0" eaLnBrk="1" hangingPunct="1">
              <a:spcAft>
                <a:spcPts val="1200"/>
              </a:spcAft>
              <a:buNone/>
            </a:pPr>
            <a:r>
              <a:rPr lang="en-US" dirty="0"/>
              <a:t>Price floors cause predictable side effects:</a:t>
            </a:r>
          </a:p>
          <a:p>
            <a:pPr marL="571500" indent="-571500">
              <a:spcBef>
                <a:spcPts val="0"/>
              </a:spcBef>
              <a:spcAft>
                <a:spcPts val="1200"/>
              </a:spcAft>
              <a:buFont typeface="Arial" charset="0"/>
              <a:buChar char="•"/>
            </a:pPr>
            <a:r>
              <a:rPr lang="en-US" b="1" dirty="0"/>
              <a:t>Deadweight loss</a:t>
            </a:r>
          </a:p>
          <a:p>
            <a:pPr marL="571500" indent="-571500">
              <a:spcBef>
                <a:spcPts val="0"/>
              </a:spcBef>
              <a:spcAft>
                <a:spcPts val="1200"/>
              </a:spcAft>
              <a:buFont typeface="Arial" charset="0"/>
              <a:buChar char="•"/>
            </a:pPr>
            <a:r>
              <a:rPr lang="en-US" b="1" dirty="0"/>
              <a:t>Inefficient allocation of sales </a:t>
            </a:r>
            <a:r>
              <a:rPr lang="en-US" dirty="0"/>
              <a:t>among sellers</a:t>
            </a:r>
          </a:p>
          <a:p>
            <a:pPr marL="571500" indent="-571500">
              <a:spcBef>
                <a:spcPts val="0"/>
              </a:spcBef>
              <a:spcAft>
                <a:spcPts val="1200"/>
              </a:spcAft>
              <a:buFont typeface="Arial" charset="0"/>
              <a:buChar char="•"/>
            </a:pPr>
            <a:r>
              <a:rPr lang="en-US" b="1" dirty="0"/>
              <a:t>Waste of resources</a:t>
            </a:r>
          </a:p>
          <a:p>
            <a:pPr marL="571500" indent="-571500">
              <a:spcBef>
                <a:spcPts val="0"/>
              </a:spcBef>
              <a:spcAft>
                <a:spcPts val="1200"/>
              </a:spcAft>
              <a:buFont typeface="Arial" charset="0"/>
              <a:buChar char="•"/>
            </a:pPr>
            <a:r>
              <a:rPr lang="en-US" b="1" dirty="0"/>
              <a:t>Inefficiently high quality</a:t>
            </a:r>
          </a:p>
          <a:p>
            <a:pPr marL="571500" indent="-571500">
              <a:spcBef>
                <a:spcPts val="0"/>
              </a:spcBef>
              <a:spcAft>
                <a:spcPts val="1200"/>
              </a:spcAft>
              <a:buFont typeface="Arial" charset="0"/>
              <a:buChar char="•"/>
            </a:pPr>
            <a:r>
              <a:rPr lang="en-US" b="1" dirty="0"/>
              <a:t>Temptation to break the law</a:t>
            </a:r>
            <a:r>
              <a:rPr lang="en-US" dirty="0"/>
              <a:t> by selling below the legal price</a:t>
            </a:r>
          </a:p>
        </p:txBody>
      </p:sp>
    </p:spTree>
    <p:extLst>
      <p:ext uri="{BB962C8B-B14F-4D97-AF65-F5344CB8AC3E}">
        <p14:creationId xmlns:p14="http://schemas.microsoft.com/office/powerpoint/2010/main" val="23527456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t>INEFFICIENTLY LOW QUANTITY</a:t>
            </a:r>
          </a:p>
        </p:txBody>
      </p:sp>
      <p:sp>
        <p:nvSpPr>
          <p:cNvPr id="5" name="Content Placeholder 4"/>
          <p:cNvSpPr>
            <a:spLocks noGrp="1"/>
          </p:cNvSpPr>
          <p:nvPr>
            <p:ph sz="quarter" idx="10"/>
          </p:nvPr>
        </p:nvSpPr>
        <p:spPr>
          <a:xfrm>
            <a:off x="117582" y="1933292"/>
            <a:ext cx="3357138" cy="3678838"/>
          </a:xfrm>
        </p:spPr>
        <p:txBody>
          <a:bodyPr>
            <a:normAutofit fontScale="92500" lnSpcReduction="10000"/>
          </a:bodyPr>
          <a:lstStyle/>
          <a:p>
            <a:r>
              <a:rPr lang="en-US" i="1" dirty="0">
                <a:ea typeface="Century Gothic" charset="0"/>
              </a:rPr>
              <a:t>A price floor reduces the quantity demanded below the market equilibrium quantity and leads to a </a:t>
            </a:r>
            <a:r>
              <a:rPr lang="en-US" i="1" dirty="0">
                <a:solidFill>
                  <a:srgbClr val="FF0000"/>
                </a:solidFill>
                <a:ea typeface="Century Gothic" charset="0"/>
              </a:rPr>
              <a:t>deadweight loss</a:t>
            </a:r>
            <a:r>
              <a:rPr lang="en-US" i="1" dirty="0">
                <a:ea typeface="Century Gothic" charset="0"/>
              </a:rPr>
              <a:t>.</a:t>
            </a:r>
          </a:p>
        </p:txBody>
      </p:sp>
      <p:sp>
        <p:nvSpPr>
          <p:cNvPr id="7" name="TextBox 6"/>
          <p:cNvSpPr txBox="1"/>
          <p:nvPr/>
        </p:nvSpPr>
        <p:spPr>
          <a:xfrm>
            <a:off x="5182055" y="1234583"/>
            <a:ext cx="4348716" cy="400110"/>
          </a:xfrm>
          <a:prstGeom prst="rect">
            <a:avLst/>
          </a:prstGeom>
          <a:noFill/>
        </p:spPr>
        <p:txBody>
          <a:bodyPr wrap="square" rtlCol="0">
            <a:spAutoFit/>
          </a:bodyPr>
          <a:lstStyle/>
          <a:p>
            <a:pPr algn="ctr"/>
            <a:r>
              <a:rPr lang="en-US" sz="2000" dirty="0"/>
              <a:t>Figure 4-6</a:t>
            </a:r>
          </a:p>
        </p:txBody>
      </p:sp>
      <p:pic>
        <p:nvPicPr>
          <p:cNvPr id="10" name="Picture 2" descr="A graph shows the effect of price floor and the quantity of butter demanded with and without price floor. The graph plots price of butter in pounds in the vertical axis against the quantity of butter in millions of pounds in the horizontal axis and shows a supply curve intersecting a demand curve. The vertical axis is truncated close to the origin and ranges from 0.60 to 1.40 dollars in increments of 0.20 dollars. The horizontal axis is truncated close to the origin and has the following marked points from left to right: 6, 8, 9, 10, 12, and 24. A positive sloping line supply curve S starts at (6, 0.60) and ends at (14, 1.40). A negative sloping line demand curve D starts at (8, 1.40) and ends at (12, 0.60). The supply curve S intersects the demand curve D at E (10, 1.00). The quantity demanded without price floor is 10 million pounds. A line labeled Price floor runs parallel to the horizontal axis, starting from (0, 1.20) and passing through two points (9, 1.20) and (12, 1.20), on the demand and supply curves, respectively. The quantity demanded without price floor is 10 million pounds. The quantity demanded with price floor is 9 million pounds. Two points (9, 0.9) and (9, 1.20) are marked on the supply and demand curves, respectively. All values are estimated."/>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980258" y="1858966"/>
            <a:ext cx="5450684" cy="50124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2017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YOU WILL LEARN IN THIS CHAPTER</a:t>
            </a:r>
          </a:p>
        </p:txBody>
      </p:sp>
      <p:sp>
        <p:nvSpPr>
          <p:cNvPr id="24" name="Content Placeholder 2"/>
          <p:cNvSpPr>
            <a:spLocks noGrp="1"/>
          </p:cNvSpPr>
          <p:nvPr>
            <p:ph sz="quarter" idx="10"/>
          </p:nvPr>
        </p:nvSpPr>
        <p:spPr>
          <a:xfrm>
            <a:off x="117582" y="1933292"/>
            <a:ext cx="9804186" cy="3393088"/>
          </a:xfrm>
        </p:spPr>
        <p:txBody>
          <a:bodyPr>
            <a:normAutofit fontScale="92500" lnSpcReduction="10000"/>
          </a:bodyPr>
          <a:lstStyle/>
          <a:p>
            <a:pPr marL="457200" indent="-457200">
              <a:spcBef>
                <a:spcPts val="624"/>
              </a:spcBef>
              <a:spcAft>
                <a:spcPts val="1200"/>
              </a:spcAft>
              <a:buClr>
                <a:srgbClr val="4E4E4E"/>
              </a:buClr>
              <a:buFont typeface="Arial" pitchFamily="34" charset="0"/>
              <a:buChar char="•"/>
            </a:pPr>
            <a:r>
              <a:rPr lang="en-US" sz="2800" dirty="0">
                <a:solidFill>
                  <a:schemeClr val="tx1"/>
                </a:solidFill>
              </a:rPr>
              <a:t>What is a market intervention, and why are price controls and quantity controls the two main forms it takes?</a:t>
            </a:r>
          </a:p>
          <a:p>
            <a:pPr marL="457200" indent="-457200">
              <a:spcBef>
                <a:spcPts val="624"/>
              </a:spcBef>
              <a:spcAft>
                <a:spcPts val="1200"/>
              </a:spcAft>
              <a:buClr>
                <a:srgbClr val="4E4E4E"/>
              </a:buClr>
              <a:buFont typeface="Arial" pitchFamily="34" charset="0"/>
              <a:buChar char="•"/>
            </a:pPr>
            <a:r>
              <a:rPr lang="en-US" sz="2800" dirty="0">
                <a:solidFill>
                  <a:schemeClr val="tx1"/>
                </a:solidFill>
              </a:rPr>
              <a:t>Why do price and quantity controls create deadweight losses?</a:t>
            </a:r>
          </a:p>
          <a:p>
            <a:pPr marL="457200" indent="-457200">
              <a:spcBef>
                <a:spcPts val="624"/>
              </a:spcBef>
              <a:spcAft>
                <a:spcPts val="1200"/>
              </a:spcAft>
              <a:buClr>
                <a:srgbClr val="4E4E4E"/>
              </a:buClr>
              <a:buFont typeface="Arial" pitchFamily="34" charset="0"/>
              <a:buChar char="•"/>
            </a:pPr>
            <a:r>
              <a:rPr lang="en-US" sz="2800" dirty="0">
                <a:solidFill>
                  <a:schemeClr val="tx1"/>
                </a:solidFill>
              </a:rPr>
              <a:t>Who benefits and who loses from market interventions?</a:t>
            </a:r>
          </a:p>
          <a:p>
            <a:pPr marL="457200" indent="-457200">
              <a:spcBef>
                <a:spcPts val="624"/>
              </a:spcBef>
              <a:spcAft>
                <a:spcPts val="1200"/>
              </a:spcAft>
              <a:buClr>
                <a:srgbClr val="4E4E4E"/>
              </a:buClr>
              <a:buFont typeface="Arial" pitchFamily="34" charset="0"/>
              <a:buChar char="•"/>
            </a:pPr>
            <a:r>
              <a:rPr lang="en-US" sz="2800" dirty="0">
                <a:solidFill>
                  <a:schemeClr val="tx1"/>
                </a:solidFill>
              </a:rPr>
              <a:t>Why are economists often skeptical of market interventions? And why do governments undertake market interventions even though they create losses to society?</a:t>
            </a:r>
          </a:p>
        </p:txBody>
      </p:sp>
    </p:spTree>
    <p:extLst>
      <p:ext uri="{BB962C8B-B14F-4D97-AF65-F5344CB8AC3E}">
        <p14:creationId xmlns:p14="http://schemas.microsoft.com/office/powerpoint/2010/main" val="4748868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WASTED RESOURCES</a:t>
            </a:r>
          </a:p>
        </p:txBody>
      </p:sp>
      <p:sp>
        <p:nvSpPr>
          <p:cNvPr id="3" name="Content Placeholder 2"/>
          <p:cNvSpPr>
            <a:spLocks noGrp="1"/>
          </p:cNvSpPr>
          <p:nvPr>
            <p:ph sz="quarter" idx="10"/>
          </p:nvPr>
        </p:nvSpPr>
        <p:spPr/>
        <p:txBody>
          <a:bodyPr>
            <a:normAutofit fontScale="92500" lnSpcReduction="10000"/>
          </a:bodyPr>
          <a:lstStyle/>
          <a:p>
            <a:pPr marL="0" lvl="0" indent="0">
              <a:spcAft>
                <a:spcPts val="600"/>
              </a:spcAft>
              <a:buClrTx/>
              <a:buNone/>
            </a:pPr>
            <a:r>
              <a:rPr lang="en-US" b="1" kern="1200" dirty="0">
                <a:solidFill>
                  <a:prstClr val="black"/>
                </a:solidFill>
                <a:ea typeface=""/>
              </a:rPr>
              <a:t>Price floors encourage waste.</a:t>
            </a:r>
          </a:p>
          <a:p>
            <a:pPr marL="0" lvl="0" indent="0">
              <a:spcBef>
                <a:spcPct val="20000"/>
              </a:spcBef>
              <a:buClrTx/>
              <a:buNone/>
            </a:pPr>
            <a:r>
              <a:rPr lang="en-US" kern="1200" dirty="0">
                <a:solidFill>
                  <a:prstClr val="black"/>
                </a:solidFill>
                <a:ea typeface=""/>
              </a:rPr>
              <a:t>To deal with the surplus generated by dairy price floors, the U.S. government sometimes buys back the excess and donates or destroys it.</a:t>
            </a:r>
          </a:p>
          <a:p>
            <a:pPr marL="0" lvl="0" indent="0">
              <a:spcBef>
                <a:spcPct val="20000"/>
              </a:spcBef>
              <a:buClrTx/>
              <a:buNone/>
            </a:pPr>
            <a:r>
              <a:rPr lang="en-US" kern="1200" dirty="0">
                <a:solidFill>
                  <a:prstClr val="black"/>
                </a:solidFill>
                <a:ea typeface=""/>
              </a:rPr>
              <a:t>Example, minimum support price to dairy farmers</a:t>
            </a:r>
          </a:p>
        </p:txBody>
      </p:sp>
    </p:spTree>
    <p:extLst>
      <p:ext uri="{BB962C8B-B14F-4D97-AF65-F5344CB8AC3E}">
        <p14:creationId xmlns:p14="http://schemas.microsoft.com/office/powerpoint/2010/main" val="19459771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INEFFICIENTLY HIGH QUALITY</a:t>
            </a:r>
          </a:p>
        </p:txBody>
      </p:sp>
      <p:sp>
        <p:nvSpPr>
          <p:cNvPr id="3" name="Content Placeholder 2"/>
          <p:cNvSpPr>
            <a:spLocks noGrp="1"/>
          </p:cNvSpPr>
          <p:nvPr>
            <p:ph sz="quarter" idx="10"/>
          </p:nvPr>
        </p:nvSpPr>
        <p:spPr>
          <a:xfrm>
            <a:off x="117582" y="1933292"/>
            <a:ext cx="9804186" cy="3335938"/>
          </a:xfrm>
        </p:spPr>
        <p:txBody>
          <a:bodyPr>
            <a:normAutofit lnSpcReduction="10000"/>
          </a:bodyPr>
          <a:lstStyle/>
          <a:p>
            <a:pPr>
              <a:spcBef>
                <a:spcPts val="0"/>
              </a:spcBef>
              <a:spcAft>
                <a:spcPts val="1800"/>
              </a:spcAft>
              <a:defRPr/>
            </a:pPr>
            <a:r>
              <a:rPr lang="en-US" dirty="0"/>
              <a:t>Price floors encourage sellers to offer goods of inefficiently high quality—the quality that is </a:t>
            </a:r>
            <a:r>
              <a:rPr lang="en-US" b="1" dirty="0"/>
              <a:t>higher than buyers are willing to pay for.</a:t>
            </a:r>
          </a:p>
          <a:p>
            <a:pPr>
              <a:spcBef>
                <a:spcPts val="0"/>
              </a:spcBef>
              <a:spcAft>
                <a:spcPts val="1800"/>
              </a:spcAft>
              <a:defRPr/>
            </a:pPr>
            <a:r>
              <a:rPr lang="en-US" dirty="0"/>
              <a:t>When transatlantic airfares were set by international treaty, airlines could not offer lower prices, so they offered expensive services instead. Most flyers, however, would prefer lower airfares and less food.</a:t>
            </a:r>
          </a:p>
        </p:txBody>
      </p:sp>
    </p:spTree>
    <p:extLst>
      <p:ext uri="{BB962C8B-B14F-4D97-AF65-F5344CB8AC3E}">
        <p14:creationId xmlns:p14="http://schemas.microsoft.com/office/powerpoint/2010/main" val="24991147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ILLEGAL ACTIVITY</a:t>
            </a:r>
          </a:p>
        </p:txBody>
      </p:sp>
      <p:sp>
        <p:nvSpPr>
          <p:cNvPr id="5" name="Content Placeholder 4"/>
          <p:cNvSpPr>
            <a:spLocks noGrp="1"/>
          </p:cNvSpPr>
          <p:nvPr>
            <p:ph sz="quarter" idx="10"/>
          </p:nvPr>
        </p:nvSpPr>
        <p:spPr>
          <a:xfrm>
            <a:off x="117582" y="1260355"/>
            <a:ext cx="9804186" cy="2339072"/>
          </a:xfrm>
        </p:spPr>
        <p:txBody>
          <a:bodyPr>
            <a:normAutofit fontScale="92500" lnSpcReduction="10000"/>
          </a:bodyPr>
          <a:lstStyle/>
          <a:p>
            <a:pPr marL="0" indent="0">
              <a:spcAft>
                <a:spcPts val="600"/>
              </a:spcAft>
              <a:buNone/>
            </a:pPr>
            <a:r>
              <a:rPr lang="en-US" b="1" dirty="0"/>
              <a:t>Price floors encourage black markets.</a:t>
            </a:r>
          </a:p>
          <a:p>
            <a:pPr marL="0" indent="0">
              <a:spcAft>
                <a:spcPts val="600"/>
              </a:spcAft>
              <a:buNone/>
            </a:pPr>
            <a:r>
              <a:rPr lang="en-US" dirty="0"/>
              <a:t>There are willing sellers (and buyers) at illegal prices, so they are tempted to break the law and trade with each other.</a:t>
            </a:r>
          </a:p>
          <a:p>
            <a:pPr marL="0" indent="0">
              <a:spcAft>
                <a:spcPts val="600"/>
              </a:spcAft>
              <a:buNone/>
            </a:pPr>
            <a:r>
              <a:rPr lang="en-US" i="1" dirty="0"/>
              <a:t>In Spain it’s estimated that 1/3 of the “unemployed” have under-the-table jobs.</a:t>
            </a:r>
          </a:p>
        </p:txBody>
      </p:sp>
      <p:pic>
        <p:nvPicPr>
          <p:cNvPr id="7" name="Picture Placeholder 5" descr="A bar graph shows the global comparison of minimum wages. The minimum wage per hour for different countries is as follows.&#10;Australia: 19.49 Australian dollar or 13.09 U S dollars; Canada: 15 Canadian dollar or 11.27 U S dollars; France: 10.03 Euros or 11.12 U S dollars; Ireland: 9.80 Euros or 10.86 U S dollars; Britain: 8.21 pounds or 10.03 U S dollars; and the United States: 7.25 U S dollars.">
            <a:extLst>
              <a:ext uri="{FF2B5EF4-FFF2-40B4-BE49-F238E27FC236}">
                <a16:creationId xmlns:a16="http://schemas.microsoft.com/office/drawing/2014/main" id="{FAE0E38E-4651-497A-B08B-DE3D3347E3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75499" y="3225935"/>
            <a:ext cx="5653393" cy="4056955"/>
          </a:xfrm>
          <a:prstGeom prst="rect">
            <a:avLst/>
          </a:prstGeom>
        </p:spPr>
      </p:pic>
    </p:spTree>
    <p:extLst>
      <p:ext uri="{BB962C8B-B14F-4D97-AF65-F5344CB8AC3E}">
        <p14:creationId xmlns:p14="http://schemas.microsoft.com/office/powerpoint/2010/main" val="6959972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 WHY ARE THERE PRICE FLOORS?</a:t>
            </a:r>
          </a:p>
        </p:txBody>
      </p:sp>
      <p:sp>
        <p:nvSpPr>
          <p:cNvPr id="3" name="Content Placeholder 2"/>
          <p:cNvSpPr>
            <a:spLocks noGrp="1"/>
          </p:cNvSpPr>
          <p:nvPr>
            <p:ph sz="quarter" idx="10"/>
          </p:nvPr>
        </p:nvSpPr>
        <p:spPr>
          <a:xfrm>
            <a:off x="117582" y="1933292"/>
            <a:ext cx="9804186" cy="2741578"/>
          </a:xfrm>
        </p:spPr>
        <p:txBody>
          <a:bodyPr>
            <a:normAutofit fontScale="92500" lnSpcReduction="10000"/>
          </a:bodyPr>
          <a:lstStyle/>
          <a:p>
            <a:pPr marL="0" indent="0" eaLnBrk="1" hangingPunct="1">
              <a:spcAft>
                <a:spcPts val="1200"/>
              </a:spcAft>
              <a:buNone/>
            </a:pPr>
            <a:r>
              <a:rPr lang="en-US" dirty="0"/>
              <a:t>Same as price ceilings:</a:t>
            </a:r>
          </a:p>
          <a:p>
            <a:pPr>
              <a:spcBef>
                <a:spcPts val="0"/>
              </a:spcBef>
              <a:spcAft>
                <a:spcPts val="1200"/>
              </a:spcAft>
              <a:buFont typeface="Arial" charset="0"/>
              <a:buChar char="•"/>
            </a:pPr>
            <a:r>
              <a:rPr lang="en-US" dirty="0"/>
              <a:t>They do </a:t>
            </a:r>
            <a:r>
              <a:rPr lang="en-US" b="1" dirty="0"/>
              <a:t>benefit some people </a:t>
            </a:r>
            <a:r>
              <a:rPr lang="en-US" dirty="0"/>
              <a:t>(who are typically better organized and more vocal than those who are harmed by them).</a:t>
            </a:r>
          </a:p>
          <a:p>
            <a:pPr>
              <a:spcBef>
                <a:spcPts val="0"/>
              </a:spcBef>
              <a:spcAft>
                <a:spcPts val="1200"/>
              </a:spcAft>
              <a:buFont typeface="Arial" charset="0"/>
              <a:buChar char="•"/>
            </a:pPr>
            <a:r>
              <a:rPr lang="en-US" b="1" dirty="0"/>
              <a:t>Government officials often do not understand supply and demand analysis.</a:t>
            </a:r>
          </a:p>
        </p:txBody>
      </p:sp>
    </p:spTree>
    <p:extLst>
      <p:ext uri="{BB962C8B-B14F-4D97-AF65-F5344CB8AC3E}">
        <p14:creationId xmlns:p14="http://schemas.microsoft.com/office/powerpoint/2010/main" val="32980775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CONTROLLING QUANTITIES</a:t>
            </a:r>
          </a:p>
        </p:txBody>
      </p:sp>
      <p:sp>
        <p:nvSpPr>
          <p:cNvPr id="3" name="Content Placeholder 2"/>
          <p:cNvSpPr>
            <a:spLocks noGrp="1"/>
          </p:cNvSpPr>
          <p:nvPr>
            <p:ph sz="quarter" idx="10"/>
          </p:nvPr>
        </p:nvSpPr>
        <p:spPr/>
        <p:txBody>
          <a:bodyPr>
            <a:noAutofit/>
          </a:bodyPr>
          <a:lstStyle/>
          <a:p>
            <a:pPr>
              <a:spcBef>
                <a:spcPts val="0"/>
              </a:spcBef>
              <a:spcAft>
                <a:spcPts val="1200"/>
              </a:spcAft>
            </a:pPr>
            <a:r>
              <a:rPr lang="en-US" sz="2400" b="1" kern="1200" dirty="0">
                <a:ea typeface=""/>
              </a:rPr>
              <a:t>Governments sometimes control quantity instead of price.</a:t>
            </a:r>
          </a:p>
          <a:p>
            <a:pPr marL="914400" lvl="1">
              <a:spcBef>
                <a:spcPts val="0"/>
              </a:spcBef>
              <a:spcAft>
                <a:spcPts val="1200"/>
              </a:spcAft>
            </a:pPr>
            <a:r>
              <a:rPr lang="en-US" sz="2400" b="1" kern="1200" dirty="0">
                <a:ea typeface=""/>
              </a:rPr>
              <a:t>Quota: </a:t>
            </a:r>
            <a:r>
              <a:rPr lang="en-US" sz="2400" kern="1200" dirty="0">
                <a:ea typeface=""/>
              </a:rPr>
              <a:t>an upper limit, set by the government, on the quantity of some good that can be bought or sold; also referred to as a </a:t>
            </a:r>
            <a:r>
              <a:rPr lang="en-US" sz="2400" b="1" kern="1200" dirty="0">
                <a:ea typeface=""/>
              </a:rPr>
              <a:t>quantity control.</a:t>
            </a:r>
          </a:p>
          <a:p>
            <a:pPr marL="914400" lvl="1">
              <a:spcBef>
                <a:spcPts val="0"/>
              </a:spcBef>
              <a:spcAft>
                <a:spcPts val="1200"/>
              </a:spcAft>
            </a:pPr>
            <a:r>
              <a:rPr lang="en-US" sz="2400" b="1" kern="1200" dirty="0">
                <a:ea typeface=""/>
              </a:rPr>
              <a:t>Quota limit: </a:t>
            </a:r>
            <a:r>
              <a:rPr lang="en-US" sz="2400" kern="1200" dirty="0">
                <a:ea typeface=""/>
              </a:rPr>
              <a:t>the total amount of a good that can be legally transacted.</a:t>
            </a:r>
            <a:r>
              <a:rPr lang="en-US" sz="2400" b="1" kern="1200" dirty="0">
                <a:ea typeface=""/>
              </a:rPr>
              <a:t> quota</a:t>
            </a:r>
            <a:r>
              <a:rPr lang="en-US" sz="2400" kern="1200" dirty="0">
                <a:ea typeface=""/>
              </a:rPr>
              <a:t> or </a:t>
            </a:r>
            <a:r>
              <a:rPr lang="en-US" sz="2400" b="1" kern="1200" dirty="0">
                <a:ea typeface=""/>
              </a:rPr>
              <a:t>quantity control </a:t>
            </a:r>
            <a:endParaRPr lang="en-US" sz="2400" kern="1200" dirty="0">
              <a:ea typeface=""/>
            </a:endParaRPr>
          </a:p>
          <a:p>
            <a:pPr marL="914400" lvl="1">
              <a:spcBef>
                <a:spcPts val="0"/>
              </a:spcBef>
              <a:spcAft>
                <a:spcPts val="1200"/>
              </a:spcAft>
            </a:pPr>
            <a:r>
              <a:rPr lang="en-US" sz="2400" b="1" kern="1200" dirty="0">
                <a:ea typeface=""/>
              </a:rPr>
              <a:t>License: </a:t>
            </a:r>
            <a:r>
              <a:rPr lang="en-US" sz="2400" kern="1200" dirty="0">
                <a:ea typeface=""/>
              </a:rPr>
              <a:t>the right, conferred by the government, to supply a good.</a:t>
            </a:r>
          </a:p>
        </p:txBody>
      </p:sp>
    </p:spTree>
    <p:extLst>
      <p:ext uri="{BB962C8B-B14F-4D97-AF65-F5344CB8AC3E}">
        <p14:creationId xmlns:p14="http://schemas.microsoft.com/office/powerpoint/2010/main" val="12826756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E63F940-E207-4999-81B6-8916FE7FC204}"/>
              </a:ext>
            </a:extLst>
          </p:cNvPr>
          <p:cNvSpPr>
            <a:spLocks noGrp="1"/>
          </p:cNvSpPr>
          <p:nvPr>
            <p:ph type="title"/>
          </p:nvPr>
        </p:nvSpPr>
        <p:spPr>
          <a:xfrm>
            <a:off x="0" y="379413"/>
            <a:ext cx="10058400" cy="815975"/>
          </a:xfrm>
        </p:spPr>
        <p:txBody>
          <a:bodyPr>
            <a:normAutofit/>
          </a:bodyPr>
          <a:lstStyle/>
          <a:p>
            <a:r>
              <a:rPr lang="en-US" dirty="0">
                <a:latin typeface="Arial" panose="020B0604020202020204" pitchFamily="34" charset="0"/>
                <a:cs typeface="Arial" panose="020B0604020202020204" pitchFamily="34" charset="0"/>
              </a:rPr>
              <a:t>LEARN BY DOING: PRACTICE QUESTION 3</a:t>
            </a:r>
          </a:p>
        </p:txBody>
      </p:sp>
      <p:sp>
        <p:nvSpPr>
          <p:cNvPr id="5" name="Content Placeholder 2">
            <a:extLst>
              <a:ext uri="{FF2B5EF4-FFF2-40B4-BE49-F238E27FC236}">
                <a16:creationId xmlns:a16="http://schemas.microsoft.com/office/drawing/2014/main" id="{0DE08894-ABA5-4C5E-97DE-0EDE6B458B58}"/>
              </a:ext>
            </a:extLst>
          </p:cNvPr>
          <p:cNvSpPr>
            <a:spLocks noGrp="1"/>
          </p:cNvSpPr>
          <p:nvPr>
            <p:ph sz="quarter" idx="10"/>
          </p:nvPr>
        </p:nvSpPr>
        <p:spPr>
          <a:xfrm>
            <a:off x="117475" y="1933575"/>
            <a:ext cx="9804400" cy="2338388"/>
          </a:xfrm>
        </p:spPr>
        <p:txBody>
          <a:bodyPr>
            <a:noAutofit/>
          </a:bodyPr>
          <a:lstStyle/>
          <a:p>
            <a:pPr>
              <a:spcAft>
                <a:spcPts val="600"/>
              </a:spcAft>
            </a:pPr>
            <a:r>
              <a:rPr lang="en-US" sz="2600" dirty="0">
                <a:latin typeface="Arial" panose="020B0604020202020204" pitchFamily="34" charset="0"/>
                <a:cs typeface="Arial" panose="020B0604020202020204" pitchFamily="34" charset="0"/>
              </a:rPr>
              <a:t>Both price ceilings and price floors result in:</a:t>
            </a:r>
          </a:p>
          <a:p>
            <a:pPr marL="914400" lvl="1">
              <a:spcAft>
                <a:spcPts val="600"/>
              </a:spcAft>
              <a:buFont typeface="+mj-lt"/>
              <a:buAutoNum type="alphaLcParenR"/>
            </a:pPr>
            <a:r>
              <a:rPr lang="en-US" dirty="0"/>
              <a:t>wasted resources</a:t>
            </a:r>
          </a:p>
          <a:p>
            <a:pPr marL="914400" lvl="1">
              <a:spcAft>
                <a:spcPts val="600"/>
              </a:spcAft>
              <a:buFont typeface="+mj-lt"/>
              <a:buAutoNum type="alphaLcParenR"/>
            </a:pPr>
            <a:r>
              <a:rPr lang="en-US" dirty="0"/>
              <a:t>inefficiently</a:t>
            </a:r>
            <a:r>
              <a:rPr lang="en-US" dirty="0">
                <a:latin typeface="Arial" panose="020B0604020202020204" pitchFamily="34" charset="0"/>
                <a:cs typeface="Arial" panose="020B0604020202020204" pitchFamily="34" charset="0"/>
              </a:rPr>
              <a:t> low quantity</a:t>
            </a:r>
            <a:endParaRPr lang="en-US" dirty="0"/>
          </a:p>
          <a:p>
            <a:pPr marL="914400" lvl="1">
              <a:spcAft>
                <a:spcPts val="600"/>
              </a:spcAft>
              <a:buFont typeface="+mj-lt"/>
              <a:buAutoNum type="alphaLcParenR"/>
            </a:pPr>
            <a:r>
              <a:rPr lang="en-US" dirty="0"/>
              <a:t>inefficiently high quality</a:t>
            </a:r>
          </a:p>
          <a:p>
            <a:pPr marL="914400" lvl="1">
              <a:spcAft>
                <a:spcPts val="600"/>
              </a:spcAft>
              <a:buFont typeface="+mj-lt"/>
              <a:buAutoNum type="alphaLcParenR"/>
            </a:pPr>
            <a:r>
              <a:rPr lang="en-US" dirty="0"/>
              <a:t>m</a:t>
            </a:r>
            <a:r>
              <a:rPr lang="en-US" dirty="0">
                <a:latin typeface="Arial" panose="020B0604020202020204" pitchFamily="34" charset="0"/>
                <a:cs typeface="Arial" panose="020B0604020202020204" pitchFamily="34" charset="0"/>
              </a:rPr>
              <a:t>arket equilibrium</a:t>
            </a:r>
          </a:p>
          <a:p>
            <a:pPr marL="457200" lvl="1" indent="0">
              <a:spcAft>
                <a:spcPts val="600"/>
              </a:spcAft>
              <a:buNone/>
            </a:pP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582665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E63F940-E207-4999-81B6-8916FE7FC204}"/>
              </a:ext>
            </a:extLst>
          </p:cNvPr>
          <p:cNvSpPr>
            <a:spLocks noGrp="1"/>
          </p:cNvSpPr>
          <p:nvPr>
            <p:ph type="title"/>
          </p:nvPr>
        </p:nvSpPr>
        <p:spPr>
          <a:xfrm>
            <a:off x="0" y="379413"/>
            <a:ext cx="10058400" cy="815975"/>
          </a:xfrm>
        </p:spPr>
        <p:txBody>
          <a:bodyPr>
            <a:normAutofit fontScale="90000"/>
          </a:bodyPr>
          <a:lstStyle/>
          <a:p>
            <a:r>
              <a:rPr lang="en-US" dirty="0">
                <a:latin typeface="Arial" panose="020B0604020202020204" pitchFamily="34" charset="0"/>
                <a:cs typeface="Arial" panose="020B0604020202020204" pitchFamily="34" charset="0"/>
              </a:rPr>
              <a:t>LEARN BY DOING: PRACTICE QUESTION 3 - ANSWER</a:t>
            </a:r>
          </a:p>
        </p:txBody>
      </p:sp>
      <p:sp>
        <p:nvSpPr>
          <p:cNvPr id="5" name="Content Placeholder 2">
            <a:extLst>
              <a:ext uri="{FF2B5EF4-FFF2-40B4-BE49-F238E27FC236}">
                <a16:creationId xmlns:a16="http://schemas.microsoft.com/office/drawing/2014/main" id="{0DE08894-ABA5-4C5E-97DE-0EDE6B458B58}"/>
              </a:ext>
            </a:extLst>
          </p:cNvPr>
          <p:cNvSpPr>
            <a:spLocks noGrp="1"/>
          </p:cNvSpPr>
          <p:nvPr>
            <p:ph sz="quarter" idx="10"/>
          </p:nvPr>
        </p:nvSpPr>
        <p:spPr>
          <a:xfrm>
            <a:off x="117475" y="1933575"/>
            <a:ext cx="9804400" cy="2338388"/>
          </a:xfrm>
        </p:spPr>
        <p:txBody>
          <a:bodyPr>
            <a:noAutofit/>
          </a:bodyPr>
          <a:lstStyle/>
          <a:p>
            <a:pPr>
              <a:spcAft>
                <a:spcPts val="600"/>
              </a:spcAft>
            </a:pPr>
            <a:r>
              <a:rPr lang="en-US" sz="2600" dirty="0">
                <a:latin typeface="Arial" panose="020B0604020202020204" pitchFamily="34" charset="0"/>
                <a:cs typeface="Arial" panose="020B0604020202020204" pitchFamily="34" charset="0"/>
              </a:rPr>
              <a:t>Both price ceilings and price floors result in:</a:t>
            </a:r>
          </a:p>
          <a:p>
            <a:pPr marL="914400" lvl="1">
              <a:spcAft>
                <a:spcPts val="600"/>
              </a:spcAft>
              <a:buFont typeface="+mj-lt"/>
              <a:buAutoNum type="alphaLcParenR"/>
            </a:pPr>
            <a:r>
              <a:rPr lang="en-US" b="1" dirty="0"/>
              <a:t>wasted resources (correct answer)</a:t>
            </a:r>
          </a:p>
          <a:p>
            <a:pPr marL="914400" lvl="1">
              <a:spcAft>
                <a:spcPts val="600"/>
              </a:spcAft>
              <a:buFont typeface="+mj-lt"/>
              <a:buAutoNum type="alphaLcParenR"/>
            </a:pPr>
            <a:r>
              <a:rPr lang="en-US" dirty="0"/>
              <a:t>inefficiently</a:t>
            </a:r>
            <a:r>
              <a:rPr lang="en-US" dirty="0">
                <a:latin typeface="Arial" panose="020B0604020202020204" pitchFamily="34" charset="0"/>
                <a:cs typeface="Arial" panose="020B0604020202020204" pitchFamily="34" charset="0"/>
              </a:rPr>
              <a:t> low quantity</a:t>
            </a:r>
            <a:endParaRPr lang="en-US" dirty="0"/>
          </a:p>
          <a:p>
            <a:pPr marL="914400" lvl="1">
              <a:spcAft>
                <a:spcPts val="600"/>
              </a:spcAft>
              <a:buFont typeface="+mj-lt"/>
              <a:buAutoNum type="alphaLcParenR"/>
            </a:pPr>
            <a:r>
              <a:rPr lang="en-US" dirty="0"/>
              <a:t>inefficiently high quality</a:t>
            </a:r>
          </a:p>
          <a:p>
            <a:pPr marL="914400" lvl="1">
              <a:spcAft>
                <a:spcPts val="600"/>
              </a:spcAft>
              <a:buFont typeface="+mj-lt"/>
              <a:buAutoNum type="alphaLcParenR"/>
            </a:pPr>
            <a:r>
              <a:rPr lang="en-US" dirty="0"/>
              <a:t>m</a:t>
            </a:r>
            <a:r>
              <a:rPr lang="en-US" dirty="0">
                <a:latin typeface="Arial" panose="020B0604020202020204" pitchFamily="34" charset="0"/>
                <a:cs typeface="Arial" panose="020B0604020202020204" pitchFamily="34" charset="0"/>
              </a:rPr>
              <a:t>arket equilibrium</a:t>
            </a:r>
          </a:p>
          <a:p>
            <a:pPr marL="457200" lvl="1" indent="0">
              <a:spcAft>
                <a:spcPts val="600"/>
              </a:spcAft>
              <a:buNone/>
            </a:pP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7627269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a:t>THE MARKET FOR TAXI RIDES IN THE ABSENCE OF GOVERNMENT CONTROLS</a:t>
            </a:r>
          </a:p>
        </p:txBody>
      </p:sp>
      <p:sp>
        <p:nvSpPr>
          <p:cNvPr id="5" name="Content Placeholder 4"/>
          <p:cNvSpPr>
            <a:spLocks noGrp="1"/>
          </p:cNvSpPr>
          <p:nvPr>
            <p:ph sz="quarter" idx="10"/>
          </p:nvPr>
        </p:nvSpPr>
        <p:spPr>
          <a:xfrm>
            <a:off x="117582" y="6048092"/>
            <a:ext cx="9804186" cy="1621438"/>
          </a:xfrm>
        </p:spPr>
        <p:txBody>
          <a:bodyPr/>
          <a:lstStyle/>
          <a:p>
            <a:pPr marL="0" indent="0">
              <a:buNone/>
            </a:pPr>
            <a:r>
              <a:rPr lang="en-US" i="1" dirty="0"/>
              <a:t>Without government intervention, the market reaches equilibrium with 10 million rides taken per year at a fare of $5 per ride.</a:t>
            </a:r>
          </a:p>
        </p:txBody>
      </p:sp>
      <p:sp>
        <p:nvSpPr>
          <p:cNvPr id="9" name="TextBox 8"/>
          <p:cNvSpPr txBox="1"/>
          <p:nvPr/>
        </p:nvSpPr>
        <p:spPr>
          <a:xfrm>
            <a:off x="3133311" y="1735016"/>
            <a:ext cx="4248150" cy="400110"/>
          </a:xfrm>
          <a:prstGeom prst="rect">
            <a:avLst/>
          </a:prstGeom>
          <a:noFill/>
        </p:spPr>
        <p:txBody>
          <a:bodyPr wrap="square" rtlCol="0">
            <a:spAutoFit/>
          </a:bodyPr>
          <a:lstStyle/>
          <a:p>
            <a:pPr algn="ctr"/>
            <a:r>
              <a:rPr lang="en-US" sz="2000" dirty="0"/>
              <a:t>Figure 4-7</a:t>
            </a:r>
          </a:p>
        </p:txBody>
      </p:sp>
      <p:pic>
        <p:nvPicPr>
          <p:cNvPr id="7" name="Picture 6" descr="Graph of Fare (per ride) versus Quantity of rides (millions per year), similar to Figure 5-1.The attachment for Figure 5-8, page 146, is a table of values for the nine points on each line.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9277" y="2065135"/>
            <a:ext cx="9141911" cy="4157248"/>
          </a:xfrm>
          <a:prstGeom prst="rect">
            <a:avLst/>
          </a:prstGeom>
        </p:spPr>
      </p:pic>
      <p:pic>
        <p:nvPicPr>
          <p:cNvPr id="8" name="Picture 7" descr="Equilibrium is found at where quantity demanded and quanitity supplied is at 5.00 dollars per rid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57665" y="3663014"/>
            <a:ext cx="2387365" cy="2079859"/>
          </a:xfrm>
          <a:prstGeom prst="rect">
            <a:avLst/>
          </a:prstGeom>
        </p:spPr>
      </p:pic>
    </p:spTree>
    <p:extLst>
      <p:ext uri="{BB962C8B-B14F-4D97-AF65-F5344CB8AC3E}">
        <p14:creationId xmlns:p14="http://schemas.microsoft.com/office/powerpoint/2010/main" val="1750573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a:t>EFFECT OF A QUOTA ON THE MARKET FOR TAXI RIDES PART 1</a:t>
            </a:r>
          </a:p>
        </p:txBody>
      </p:sp>
      <p:sp>
        <p:nvSpPr>
          <p:cNvPr id="5" name="Content Placeholder 4"/>
          <p:cNvSpPr>
            <a:spLocks noGrp="1"/>
          </p:cNvSpPr>
          <p:nvPr>
            <p:ph sz="quarter" idx="10"/>
          </p:nvPr>
        </p:nvSpPr>
        <p:spPr>
          <a:xfrm>
            <a:off x="127106" y="5470884"/>
            <a:ext cx="9804186" cy="1975768"/>
          </a:xfrm>
        </p:spPr>
        <p:txBody>
          <a:bodyPr/>
          <a:lstStyle/>
          <a:p>
            <a:r>
              <a:rPr lang="en-US" b="1" dirty="0"/>
              <a:t>Demand price:  </a:t>
            </a:r>
            <a:r>
              <a:rPr lang="en-US" dirty="0"/>
              <a:t>the price of a given quantity at which consumers will demand that quantity.</a:t>
            </a:r>
          </a:p>
          <a:p>
            <a:r>
              <a:rPr lang="en-US" b="1" dirty="0"/>
              <a:t>Supply price: </a:t>
            </a:r>
            <a:r>
              <a:rPr lang="en-US" dirty="0"/>
              <a:t>the price of a given quantity at which producers will supply that quantity.</a:t>
            </a:r>
          </a:p>
        </p:txBody>
      </p:sp>
      <p:sp>
        <p:nvSpPr>
          <p:cNvPr id="9" name="TextBox 8"/>
          <p:cNvSpPr txBox="1"/>
          <p:nvPr/>
        </p:nvSpPr>
        <p:spPr>
          <a:xfrm>
            <a:off x="2468789" y="1364751"/>
            <a:ext cx="4953000" cy="400110"/>
          </a:xfrm>
          <a:prstGeom prst="rect">
            <a:avLst/>
          </a:prstGeom>
          <a:noFill/>
        </p:spPr>
        <p:txBody>
          <a:bodyPr wrap="square" rtlCol="0">
            <a:spAutoFit/>
          </a:bodyPr>
          <a:lstStyle/>
          <a:p>
            <a:pPr algn="ctr"/>
            <a:r>
              <a:rPr lang="en-US" sz="2000" dirty="0"/>
              <a:t>Figure 4-8</a:t>
            </a:r>
          </a:p>
        </p:txBody>
      </p:sp>
      <p:pic>
        <p:nvPicPr>
          <p:cNvPr id="10" name="Picture 2" descr="A graph shows the effect of a quota on the market for taxi rides. The graph plots fare per ride in dollars in the vertical axis against quantity of rides in millions per year in the horizontal axis. The vertical axis is truncated close to the origin and ranges from 3.00 to 7.00 dollars in increments of 0.50 dollars. The quantity of rides is truncated close to the origin and ranges from 6 to 14 million per year in increments of 1 million per year. A positive sloping line supply curve S rises through (6, 3.00), (7, 3.50), (8, 4.00), (9, 4.50), (10, 5.00), (11, 5.50), (12, 6.00), (13, 6.50), and (14, 7.00). A negative sloping line demand curve D falls through (6, 7.00), (7, 6.50), (8, 6.00), (9, 5.50), (10, 5.00), (11, 4.50), (12, 4.00), (13, 3.50), and (14, 3.00). The supply curve intersects the demand curve at point E (10, 5.00). A line parallel to the vertical axis denotes the quota and extends upward from (8, 0). It intersects the supply curve at point B (8, 4.00) and the demand curve at point A (8, 6.00) respectively. The price difference between points A and B is labeled, “The ‘wedge.’” An inset table lists the fare per ride in dollars, quantity of rides demanded in millions per year, and the quantity of rides supplied in millions per year as per the graph. In the table, the quantity demanded at 6 dollars per ride and quantity supplied at 4 dollars per ride, are highlighted. All values are estimated."/>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58700" y="1697134"/>
            <a:ext cx="8940999" cy="38141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37198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a:t>EFFECT OF A QUOTA ON THE MARKET FOR TAXI RIDES PART 2</a:t>
            </a:r>
          </a:p>
        </p:txBody>
      </p:sp>
      <p:sp>
        <p:nvSpPr>
          <p:cNvPr id="5" name="Content Placeholder 4"/>
          <p:cNvSpPr>
            <a:spLocks noGrp="1"/>
          </p:cNvSpPr>
          <p:nvPr>
            <p:ph sz="quarter" idx="10"/>
          </p:nvPr>
        </p:nvSpPr>
        <p:spPr>
          <a:xfrm>
            <a:off x="117582" y="5773772"/>
            <a:ext cx="9804186" cy="1801900"/>
          </a:xfrm>
        </p:spPr>
        <p:txBody>
          <a:bodyPr>
            <a:normAutofit lnSpcReduction="10000"/>
          </a:bodyPr>
          <a:lstStyle/>
          <a:p>
            <a:r>
              <a:rPr lang="en-US" b="1" dirty="0"/>
              <a:t>The Wedge, or Quota, rent:</a:t>
            </a:r>
            <a:r>
              <a:rPr lang="en-US" dirty="0"/>
              <a:t> the difference between the demand price and the supply price at the quota limit.  Equal to the market price of the license when the license is traded.</a:t>
            </a:r>
          </a:p>
        </p:txBody>
      </p:sp>
      <p:sp>
        <p:nvSpPr>
          <p:cNvPr id="10" name="TextBox 9"/>
          <p:cNvSpPr txBox="1"/>
          <p:nvPr/>
        </p:nvSpPr>
        <p:spPr>
          <a:xfrm>
            <a:off x="2454275" y="1435067"/>
            <a:ext cx="4953000" cy="400110"/>
          </a:xfrm>
          <a:prstGeom prst="rect">
            <a:avLst/>
          </a:prstGeom>
          <a:noFill/>
        </p:spPr>
        <p:txBody>
          <a:bodyPr wrap="square" rtlCol="0">
            <a:spAutoFit/>
          </a:bodyPr>
          <a:lstStyle/>
          <a:p>
            <a:pPr algn="ctr"/>
            <a:r>
              <a:rPr lang="en-US" sz="2000" dirty="0"/>
              <a:t>Figure 4-8</a:t>
            </a:r>
          </a:p>
        </p:txBody>
      </p:sp>
      <p:pic>
        <p:nvPicPr>
          <p:cNvPr id="7" name="Picture 2" descr="A graph shows the effect of a quota on the market for taxi rides. The graph plots fare per ride in dollars in the vertical axis against quantity of rides in millions per year in the horizontal axis. The vertical axis is truncated close to the origin and ranges from 3.00 to 7.00 dollars in increments of 0.50 dollars. The quantity of rides is truncated close to the origin and ranges from 6 to 14 million per year in increments of 1 million per year. A positive sloping line supply curve S rises through (6, 3.00), (7, 3.50), (8, 4.00), (9, 4.50), (10, 5.00), (11, 5.50), (12, 6.00), (13, 6.50), and (14, 7.00). A negative sloping line demand curve D falls through (6, 7.00), (7, 6.50), (8, 6.00), (9, 5.50), (10, 5.00), (11, 4.50), (12, 4.00), (13, 3.50), and (14, 3.00). The supply curve intersects the demand curve at point E (10, 5.00). A line parallel to the vertical axis denotes the quota and extends upward from (8, 0). It intersects the supply curve at point B (8, 4.00) and the demand curve at point A (8, 6.00) respectively. The price difference between points A and B is labeled, “The ‘wedge.’” An inset table lists the fare per ride in dollars, quantity of rides demanded in millions per year, and the quantity of rides supplied in millions per year as per the graph. In the table, the quantity demanded at 6 dollars per ride and quantity supplied at 4 dollars per ride, are highlighted. All values are estimated."/>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49175" y="1835177"/>
            <a:ext cx="8940999" cy="38141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44721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INTERFERENCE IN MARKETS HAS CONSEQUENCES</a:t>
            </a:r>
          </a:p>
        </p:txBody>
      </p:sp>
      <p:sp>
        <p:nvSpPr>
          <p:cNvPr id="14" name="Content Placeholder 2"/>
          <p:cNvSpPr>
            <a:spLocks noGrp="1"/>
          </p:cNvSpPr>
          <p:nvPr>
            <p:ph sz="quarter" idx="10"/>
          </p:nvPr>
        </p:nvSpPr>
        <p:spPr>
          <a:xfrm>
            <a:off x="117582" y="1933292"/>
            <a:ext cx="3734328" cy="3370228"/>
          </a:xfrm>
        </p:spPr>
        <p:txBody>
          <a:bodyPr>
            <a:normAutofit/>
          </a:bodyPr>
          <a:lstStyle/>
          <a:p>
            <a:pPr marL="0" indent="0">
              <a:buNone/>
            </a:pPr>
            <a:r>
              <a:rPr lang="en-US" dirty="0"/>
              <a:t>Because of rent control policies, an affordable and available rental apartment is hard to find in New York City. </a:t>
            </a:r>
          </a:p>
        </p:txBody>
      </p:sp>
      <p:pic>
        <p:nvPicPr>
          <p:cNvPr id="5" name="Picture Placeholder 5" descr="A photo shows a sign. Text on the sign reads, “For rent: No Vacancy, Large 1 and 2 Bedrooms Remodeled, Heat Included.”">
            <a:extLst>
              <a:ext uri="{FF2B5EF4-FFF2-40B4-BE49-F238E27FC236}">
                <a16:creationId xmlns:a16="http://schemas.microsoft.com/office/drawing/2014/main" id="{620771BB-EBE4-4953-926F-BFD5633826B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85009" y="1933292"/>
            <a:ext cx="5973391" cy="4219884"/>
          </a:xfrm>
          <a:prstGeom prst="rect">
            <a:avLst/>
          </a:prstGeom>
        </p:spPr>
      </p:pic>
    </p:spTree>
    <p:extLst>
      <p:ext uri="{BB962C8B-B14F-4D97-AF65-F5344CB8AC3E}">
        <p14:creationId xmlns:p14="http://schemas.microsoft.com/office/powerpoint/2010/main" val="382728405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COSTS OF QUANTITY CONTROLS</a:t>
            </a:r>
          </a:p>
        </p:txBody>
      </p:sp>
      <p:sp>
        <p:nvSpPr>
          <p:cNvPr id="3" name="Content Placeholder 2"/>
          <p:cNvSpPr>
            <a:spLocks noGrp="1"/>
          </p:cNvSpPr>
          <p:nvPr>
            <p:ph sz="quarter" idx="10"/>
          </p:nvPr>
        </p:nvSpPr>
        <p:spPr>
          <a:xfrm>
            <a:off x="117582" y="1933291"/>
            <a:ext cx="9804186" cy="3602535"/>
          </a:xfrm>
        </p:spPr>
        <p:txBody>
          <a:bodyPr>
            <a:noAutofit/>
          </a:bodyPr>
          <a:lstStyle/>
          <a:p>
            <a:pPr>
              <a:spcAft>
                <a:spcPts val="1200"/>
              </a:spcAft>
            </a:pPr>
            <a:r>
              <a:rPr lang="en-US" sz="2400" dirty="0"/>
              <a:t>Like price controls, </a:t>
            </a:r>
            <a:r>
              <a:rPr lang="en-US" sz="2400" b="1" dirty="0"/>
              <a:t>quotas impose losses on society.</a:t>
            </a:r>
          </a:p>
          <a:p>
            <a:pPr lvl="1">
              <a:spcAft>
                <a:spcPts val="1200"/>
              </a:spcAft>
            </a:pPr>
            <a:r>
              <a:rPr lang="en-US" sz="2400" b="1" dirty="0"/>
              <a:t>Deadweight loss </a:t>
            </a:r>
            <a:r>
              <a:rPr lang="en-US" sz="2400" dirty="0"/>
              <a:t>(some mutually beneficial transactions don’t occur)</a:t>
            </a:r>
          </a:p>
          <a:p>
            <a:pPr lvl="1">
              <a:spcAft>
                <a:spcPts val="1200"/>
              </a:spcAft>
            </a:pPr>
            <a:r>
              <a:rPr lang="en-US" sz="2400" b="1" dirty="0"/>
              <a:t>Incentives for illegal activities</a:t>
            </a:r>
          </a:p>
          <a:p>
            <a:pPr>
              <a:spcAft>
                <a:spcPts val="1200"/>
              </a:spcAft>
            </a:pPr>
            <a:r>
              <a:rPr lang="en-US" sz="2400" dirty="0"/>
              <a:t>Unlicensed cabs are a side effect of quantity controls… but also an opportunity for alternate models like </a:t>
            </a:r>
            <a:r>
              <a:rPr lang="en-US" sz="2400" dirty="0" err="1"/>
              <a:t>Uber</a:t>
            </a:r>
            <a:r>
              <a:rPr lang="en-US" sz="2400" dirty="0"/>
              <a:t>.</a:t>
            </a:r>
          </a:p>
        </p:txBody>
      </p:sp>
    </p:spTree>
    <p:extLst>
      <p:ext uri="{BB962C8B-B14F-4D97-AF65-F5344CB8AC3E}">
        <p14:creationId xmlns:p14="http://schemas.microsoft.com/office/powerpoint/2010/main" val="278139658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sz="quarter" idx="10"/>
          </p:nvPr>
        </p:nvSpPr>
        <p:spPr>
          <a:xfrm>
            <a:off x="117582" y="1933292"/>
            <a:ext cx="9804186" cy="3255928"/>
          </a:xfrm>
        </p:spPr>
        <p:txBody>
          <a:bodyPr>
            <a:normAutofit fontScale="92500" lnSpcReduction="20000"/>
          </a:bodyPr>
          <a:lstStyle/>
          <a:p>
            <a:pPr marL="0" indent="0">
              <a:spcAft>
                <a:spcPts val="1200"/>
              </a:spcAft>
              <a:buNone/>
            </a:pPr>
            <a:r>
              <a:rPr lang="en-US" dirty="0"/>
              <a:t>With a partner, choose either to</a:t>
            </a:r>
          </a:p>
          <a:p>
            <a:pPr marL="742950" indent="-742950">
              <a:spcBef>
                <a:spcPts val="0"/>
              </a:spcBef>
              <a:spcAft>
                <a:spcPts val="1200"/>
              </a:spcAft>
              <a:buAutoNum type="arabicPeriod"/>
            </a:pPr>
            <a:r>
              <a:rPr lang="en-US" b="1" dirty="0"/>
              <a:t>defend the United States’ sugar import quotas </a:t>
            </a:r>
            <a:r>
              <a:rPr lang="en-US" dirty="0"/>
              <a:t>or </a:t>
            </a:r>
          </a:p>
          <a:p>
            <a:pPr marL="742950" indent="-742950">
              <a:spcBef>
                <a:spcPts val="0"/>
              </a:spcBef>
              <a:spcAft>
                <a:spcPts val="1200"/>
              </a:spcAft>
              <a:buAutoNum type="arabicPeriod"/>
            </a:pPr>
            <a:r>
              <a:rPr lang="en-US" b="1" dirty="0"/>
              <a:t>attack them. </a:t>
            </a:r>
          </a:p>
          <a:p>
            <a:pPr marL="0" indent="0">
              <a:spcAft>
                <a:spcPts val="600"/>
              </a:spcAft>
              <a:buNone/>
            </a:pPr>
            <a:r>
              <a:rPr lang="en-US" dirty="0"/>
              <a:t>Imagine you are a young congressional staffer charged with collecting arguments to use for your side in  Congress.</a:t>
            </a:r>
          </a:p>
          <a:p>
            <a:pPr marL="0" indent="0">
              <a:spcAft>
                <a:spcPts val="600"/>
              </a:spcAft>
              <a:buNone/>
            </a:pPr>
            <a:r>
              <a:rPr lang="en-US" b="1" dirty="0"/>
              <a:t>Brainstorm two or more arguments you would use and be ready to share.</a:t>
            </a:r>
          </a:p>
        </p:txBody>
      </p:sp>
      <p:sp>
        <p:nvSpPr>
          <p:cNvPr id="10" name="Title 1">
            <a:extLst>
              <a:ext uri="{FF2B5EF4-FFF2-40B4-BE49-F238E27FC236}">
                <a16:creationId xmlns:a16="http://schemas.microsoft.com/office/drawing/2014/main" id="{783FE25C-C7B5-40E2-8CF7-963CFCA8B9E6}"/>
              </a:ext>
            </a:extLst>
          </p:cNvPr>
          <p:cNvSpPr>
            <a:spLocks noGrp="1"/>
          </p:cNvSpPr>
          <p:nvPr>
            <p:ph type="title"/>
          </p:nvPr>
        </p:nvSpPr>
        <p:spPr>
          <a:xfrm>
            <a:off x="0" y="379413"/>
            <a:ext cx="10058400" cy="815975"/>
          </a:xfrm>
        </p:spPr>
        <p:txBody>
          <a:bodyPr/>
          <a:lstStyle/>
          <a:p>
            <a:r>
              <a:rPr lang="en-US" dirty="0">
                <a:latin typeface="Arial" panose="020B0604020202020204" pitchFamily="34" charset="0"/>
                <a:cs typeface="Arial" panose="020B0604020202020204" pitchFamily="34" charset="0"/>
              </a:rPr>
              <a:t>LEARN BY DOING DISCUSSION QUESTION 1</a:t>
            </a:r>
          </a:p>
        </p:txBody>
      </p:sp>
    </p:spTree>
    <p:extLst>
      <p:ext uri="{BB962C8B-B14F-4D97-AF65-F5344CB8AC3E}">
        <p14:creationId xmlns:p14="http://schemas.microsoft.com/office/powerpoint/2010/main" val="35448773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WHY GOVERNMENTS CONTROL PRICES</a:t>
            </a:r>
          </a:p>
        </p:txBody>
      </p:sp>
      <p:sp>
        <p:nvSpPr>
          <p:cNvPr id="3" name="Content Placeholder 2"/>
          <p:cNvSpPr>
            <a:spLocks noGrp="1"/>
          </p:cNvSpPr>
          <p:nvPr>
            <p:ph sz="quarter" idx="10"/>
          </p:nvPr>
        </p:nvSpPr>
        <p:spPr>
          <a:xfrm>
            <a:off x="117582" y="1933292"/>
            <a:ext cx="9804186" cy="3987448"/>
          </a:xfrm>
        </p:spPr>
        <p:txBody>
          <a:bodyPr>
            <a:normAutofit fontScale="92500" lnSpcReduction="10000"/>
          </a:bodyPr>
          <a:lstStyle/>
          <a:p>
            <a:r>
              <a:rPr lang="en-US" b="1" dirty="0"/>
              <a:t>Market prices </a:t>
            </a:r>
            <a:r>
              <a:rPr lang="en-US" dirty="0"/>
              <a:t>do not necessarily please buyers or sellers: they may lobby the government to help them by altering the price.</a:t>
            </a:r>
          </a:p>
          <a:p>
            <a:pPr>
              <a:spcAft>
                <a:spcPts val="1200"/>
              </a:spcAft>
            </a:pPr>
            <a:r>
              <a:rPr lang="en-US" b="1" dirty="0"/>
              <a:t>Price controls: </a:t>
            </a:r>
            <a:r>
              <a:rPr lang="en-US" dirty="0"/>
              <a:t>legal restrictions on how high or low a market price may go.  There are two main types:</a:t>
            </a:r>
          </a:p>
          <a:p>
            <a:pPr lvl="1">
              <a:spcAft>
                <a:spcPts val="600"/>
              </a:spcAft>
            </a:pPr>
            <a:r>
              <a:rPr lang="en-US" b="1" dirty="0">
                <a:ea typeface="Century Gothic" charset="0"/>
              </a:rPr>
              <a:t>Price</a:t>
            </a:r>
            <a:r>
              <a:rPr lang="en-US" dirty="0">
                <a:ea typeface="Century Gothic" charset="0"/>
              </a:rPr>
              <a:t> </a:t>
            </a:r>
            <a:r>
              <a:rPr lang="en-US" b="1" dirty="0">
                <a:ea typeface="Century Gothic" charset="0"/>
              </a:rPr>
              <a:t>ceiling:</a:t>
            </a:r>
            <a:r>
              <a:rPr lang="en-US" dirty="0">
                <a:ea typeface="Century Gothic" charset="0"/>
              </a:rPr>
              <a:t> a maximum price sellers are allowed to charge for a good or service</a:t>
            </a:r>
            <a:r>
              <a:rPr lang="en-US" i="1" dirty="0">
                <a:ea typeface="Century Gothic" charset="0"/>
              </a:rPr>
              <a:t> (usually set </a:t>
            </a:r>
            <a:r>
              <a:rPr lang="en-US" i="1" dirty="0">
                <a:solidFill>
                  <a:srgbClr val="FF0000"/>
                </a:solidFill>
                <a:ea typeface="Century Gothic" charset="0"/>
              </a:rPr>
              <a:t>BELOW equilibrium</a:t>
            </a:r>
            <a:r>
              <a:rPr lang="en-US" i="1" dirty="0">
                <a:ea typeface="Century Gothic" charset="0"/>
              </a:rPr>
              <a:t>).</a:t>
            </a:r>
          </a:p>
          <a:p>
            <a:pPr lvl="1">
              <a:spcAft>
                <a:spcPts val="600"/>
              </a:spcAft>
            </a:pPr>
            <a:r>
              <a:rPr lang="en-US" b="1" dirty="0">
                <a:ea typeface="Century Gothic" charset="0"/>
              </a:rPr>
              <a:t>Price</a:t>
            </a:r>
            <a:r>
              <a:rPr lang="en-US" dirty="0">
                <a:ea typeface="Century Gothic" charset="0"/>
              </a:rPr>
              <a:t> </a:t>
            </a:r>
            <a:r>
              <a:rPr lang="en-US" b="1" dirty="0">
                <a:ea typeface="Century Gothic" charset="0"/>
              </a:rPr>
              <a:t>floor: </a:t>
            </a:r>
            <a:r>
              <a:rPr lang="en-US" dirty="0">
                <a:ea typeface="Century Gothic" charset="0"/>
              </a:rPr>
              <a:t>a minimum price buyers are required to pay for a good or service</a:t>
            </a:r>
            <a:r>
              <a:rPr lang="en-US" i="1" dirty="0">
                <a:ea typeface="Century Gothic" charset="0"/>
              </a:rPr>
              <a:t> (usually set </a:t>
            </a:r>
            <a:r>
              <a:rPr lang="en-US" i="1" dirty="0">
                <a:solidFill>
                  <a:srgbClr val="FF0000"/>
                </a:solidFill>
                <a:ea typeface="Century Gothic" charset="0"/>
              </a:rPr>
              <a:t>ABOVE equilibrium</a:t>
            </a:r>
            <a:r>
              <a:rPr lang="en-US" i="1" dirty="0">
                <a:ea typeface="Century Gothic" charset="0"/>
              </a:rPr>
              <a:t>).</a:t>
            </a:r>
            <a:endParaRPr lang="en-US" dirty="0">
              <a:ea typeface="Century Gothic" charset="0"/>
            </a:endParaRPr>
          </a:p>
          <a:p>
            <a:endParaRPr lang="en-US" dirty="0">
              <a:latin typeface="Century Gothic" charset="0"/>
              <a:ea typeface="Century Gothic" charset="0"/>
              <a:cs typeface="Century Gothic" charset="0"/>
            </a:endParaRPr>
          </a:p>
        </p:txBody>
      </p:sp>
    </p:spTree>
    <p:extLst>
      <p:ext uri="{BB962C8B-B14F-4D97-AF65-F5344CB8AC3E}">
        <p14:creationId xmlns:p14="http://schemas.microsoft.com/office/powerpoint/2010/main" val="21658929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t>MODELING A PRICE CEILING (1 of 2)</a:t>
            </a:r>
          </a:p>
        </p:txBody>
      </p:sp>
      <p:sp>
        <p:nvSpPr>
          <p:cNvPr id="5" name="Content Placeholder 4"/>
          <p:cNvSpPr>
            <a:spLocks noGrp="1"/>
          </p:cNvSpPr>
          <p:nvPr>
            <p:ph sz="quarter" idx="10"/>
          </p:nvPr>
        </p:nvSpPr>
        <p:spPr>
          <a:xfrm>
            <a:off x="83292" y="5956652"/>
            <a:ext cx="9804186" cy="1529998"/>
          </a:xfrm>
        </p:spPr>
        <p:txBody>
          <a:bodyPr/>
          <a:lstStyle/>
          <a:p>
            <a:pPr marL="0" indent="0">
              <a:buNone/>
            </a:pPr>
            <a:r>
              <a:rPr lang="en-US" i="1" dirty="0">
                <a:ea typeface="Century Gothic" charset="0"/>
              </a:rPr>
              <a:t>Without government intervention, the market for apartments reaches equilibrium at point E with a market rent of $1,000 per month and 2 million apartments rented.</a:t>
            </a:r>
          </a:p>
        </p:txBody>
      </p:sp>
      <p:sp>
        <p:nvSpPr>
          <p:cNvPr id="14" name="TextBox 13"/>
          <p:cNvSpPr txBox="1"/>
          <p:nvPr/>
        </p:nvSpPr>
        <p:spPr>
          <a:xfrm>
            <a:off x="2619321" y="1750937"/>
            <a:ext cx="2578100" cy="400110"/>
          </a:xfrm>
          <a:prstGeom prst="rect">
            <a:avLst/>
          </a:prstGeom>
          <a:noFill/>
        </p:spPr>
        <p:txBody>
          <a:bodyPr wrap="square" rtlCol="0">
            <a:spAutoFit/>
          </a:bodyPr>
          <a:lstStyle/>
          <a:p>
            <a:pPr algn="ctr"/>
            <a:r>
              <a:rPr lang="en-US" sz="2000" dirty="0"/>
              <a:t>Figure 4-1</a:t>
            </a:r>
          </a:p>
        </p:txBody>
      </p:sp>
      <p:pic>
        <p:nvPicPr>
          <p:cNvPr id="17" name="Picture 16" descr="A upward sloping supply line is now shown.&#10;&#10;The attachment for Figure 5-1, page 131, is a table of values for the nine points on the line."/>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4887" y="1972628"/>
            <a:ext cx="8245899" cy="3996261"/>
          </a:xfrm>
          <a:prstGeom prst="rect">
            <a:avLst/>
          </a:prstGeom>
        </p:spPr>
      </p:pic>
      <p:pic>
        <p:nvPicPr>
          <p:cNvPr id="18" name="Picture 17" descr="The equilibrium point represents two million apartments and one thousand dollars per month. "/>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4887" y="1972628"/>
            <a:ext cx="8245899" cy="3996261"/>
          </a:xfrm>
          <a:prstGeom prst="rect">
            <a:avLst/>
          </a:prstGeom>
        </p:spPr>
      </p:pic>
    </p:spTree>
    <p:extLst>
      <p:ext uri="{BB962C8B-B14F-4D97-AF65-F5344CB8AC3E}">
        <p14:creationId xmlns:p14="http://schemas.microsoft.com/office/powerpoint/2010/main" val="1686652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17"/>
                                        </p:tgtEl>
                                        <p:attrNameLst>
                                          <p:attrName>style.visibility</p:attrName>
                                        </p:attrNameLst>
                                      </p:cBhvr>
                                      <p:to>
                                        <p:strVal val="hidden"/>
                                      </p:to>
                                    </p:set>
                                  </p:childTnLst>
                                </p:cTn>
                              </p:par>
                              <p:par>
                                <p:cTn id="11" presetID="1" presetClass="entr" presetSubtype="0"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t>MODELING A PRICE CEILING (2 of 2)</a:t>
            </a:r>
          </a:p>
        </p:txBody>
      </p:sp>
      <p:sp>
        <p:nvSpPr>
          <p:cNvPr id="5" name="Content Placeholder 4"/>
          <p:cNvSpPr>
            <a:spLocks noGrp="1"/>
          </p:cNvSpPr>
          <p:nvPr>
            <p:ph sz="quarter" idx="10"/>
          </p:nvPr>
        </p:nvSpPr>
        <p:spPr>
          <a:xfrm>
            <a:off x="117582" y="6025232"/>
            <a:ext cx="9804186" cy="1667158"/>
          </a:xfrm>
        </p:spPr>
        <p:txBody>
          <a:bodyPr/>
          <a:lstStyle/>
          <a:p>
            <a:pPr marL="0" indent="0">
              <a:buNone/>
            </a:pPr>
            <a:r>
              <a:rPr lang="en-US" i="1" dirty="0">
                <a:ea typeface="Century Gothic" charset="0"/>
              </a:rPr>
              <a:t>This price ceiling creates a </a:t>
            </a:r>
            <a:r>
              <a:rPr lang="en-US" i="1" dirty="0">
                <a:solidFill>
                  <a:srgbClr val="FF0000"/>
                </a:solidFill>
                <a:ea typeface="Century Gothic" charset="0"/>
              </a:rPr>
              <a:t>persistent shortage of 400,000 units</a:t>
            </a:r>
            <a:r>
              <a:rPr lang="en-US" i="1" dirty="0">
                <a:ea typeface="Century Gothic" charset="0"/>
              </a:rPr>
              <a:t>: 400,000 households who want apartments at the legal rent of $800 but cannot get them.</a:t>
            </a:r>
          </a:p>
        </p:txBody>
      </p:sp>
      <p:sp>
        <p:nvSpPr>
          <p:cNvPr id="8" name="TextBox 7"/>
          <p:cNvSpPr txBox="1"/>
          <p:nvPr/>
        </p:nvSpPr>
        <p:spPr>
          <a:xfrm>
            <a:off x="4135437" y="1750937"/>
            <a:ext cx="2578100" cy="400110"/>
          </a:xfrm>
          <a:prstGeom prst="rect">
            <a:avLst/>
          </a:prstGeom>
          <a:noFill/>
        </p:spPr>
        <p:txBody>
          <a:bodyPr wrap="square" rtlCol="0">
            <a:spAutoFit/>
          </a:bodyPr>
          <a:lstStyle/>
          <a:p>
            <a:pPr algn="ctr"/>
            <a:r>
              <a:rPr lang="en-US" sz="2000" dirty="0"/>
              <a:t>Figure 4-2</a:t>
            </a:r>
          </a:p>
        </p:txBody>
      </p:sp>
      <p:pic>
        <p:nvPicPr>
          <p:cNvPr id="7" name="Picture 6" descr="Line graph of Monthly rent (per apartment) versus Quantity of apartments (millions), as in Figure 5-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89057" y="2151047"/>
            <a:ext cx="4809633" cy="3970340"/>
          </a:xfrm>
          <a:prstGeom prst="rect">
            <a:avLst/>
          </a:prstGeom>
        </p:spPr>
      </p:pic>
      <p:pic>
        <p:nvPicPr>
          <p:cNvPr id="10" name="Picture 9" descr="A horizontal line representing a price ceiling is drawn at 800 dollars, which is below the equilibrium. Points A and B are on the line where the line intersects Supply and Demand, respectively. Point A represents a supply of 1.8 million apartments at 800 dollars and point B represents a demand of 2.2 million apartments at 800 dollar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89057" y="2151047"/>
            <a:ext cx="4809633" cy="3970340"/>
          </a:xfrm>
          <a:prstGeom prst="rect">
            <a:avLst/>
          </a:prstGeom>
        </p:spPr>
      </p:pic>
      <p:pic>
        <p:nvPicPr>
          <p:cNvPr id="11" name="Picture 10" descr="The difference between points A and B represents a &quot;Housing shortage of 400,000 apartments caused by price ceiling&quo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89057" y="2151047"/>
            <a:ext cx="4809633" cy="3970340"/>
          </a:xfrm>
          <a:prstGeom prst="rect">
            <a:avLst/>
          </a:prstGeom>
        </p:spPr>
      </p:pic>
    </p:spTree>
    <p:extLst>
      <p:ext uri="{BB962C8B-B14F-4D97-AF65-F5344CB8AC3E}">
        <p14:creationId xmlns:p14="http://schemas.microsoft.com/office/powerpoint/2010/main" val="3474578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7"/>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nodeType="clickEffect">
                                  <p:stCondLst>
                                    <p:cond delay="0"/>
                                  </p:stCondLst>
                                  <p:childTnLst>
                                    <p:set>
                                      <p:cBhvr>
                                        <p:cTn id="12" dur="1" fill="hold">
                                          <p:stCondLst>
                                            <p:cond delay="0"/>
                                          </p:stCondLst>
                                        </p:cTn>
                                        <p:tgtEl>
                                          <p:spTgt spid="10"/>
                                        </p:tgtEl>
                                        <p:attrNameLst>
                                          <p:attrName>style.visibility</p:attrName>
                                        </p:attrNameLst>
                                      </p:cBhvr>
                                      <p:to>
                                        <p:strVal val="hidden"/>
                                      </p:to>
                                    </p:set>
                                  </p:childTnLst>
                                </p:cTn>
                              </p:par>
                              <p:par>
                                <p:cTn id="13" presetID="1"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HOW PRICE CEILINGS CAUSE INEFFICIENCY </a:t>
            </a:r>
          </a:p>
        </p:txBody>
      </p:sp>
      <p:sp>
        <p:nvSpPr>
          <p:cNvPr id="3" name="Content Placeholder 2"/>
          <p:cNvSpPr>
            <a:spLocks noGrp="1"/>
          </p:cNvSpPr>
          <p:nvPr>
            <p:ph sz="quarter" idx="10"/>
          </p:nvPr>
        </p:nvSpPr>
        <p:spPr>
          <a:xfrm>
            <a:off x="117582" y="1933292"/>
            <a:ext cx="9804186" cy="2718718"/>
          </a:xfrm>
        </p:spPr>
        <p:txBody>
          <a:bodyPr>
            <a:normAutofit fontScale="92500" lnSpcReduction="10000"/>
          </a:bodyPr>
          <a:lstStyle/>
          <a:p>
            <a:pPr eaLnBrk="1" hangingPunct="1"/>
            <a:r>
              <a:rPr lang="en-US" dirty="0"/>
              <a:t>Price ceilings cause predictable side effects:</a:t>
            </a:r>
          </a:p>
          <a:p>
            <a:pPr lvl="1"/>
            <a:r>
              <a:rPr lang="en-US" dirty="0"/>
              <a:t>Inefficiently </a:t>
            </a:r>
            <a:r>
              <a:rPr lang="en-US" b="1" dirty="0"/>
              <a:t>low quantity</a:t>
            </a:r>
          </a:p>
          <a:p>
            <a:pPr lvl="1"/>
            <a:r>
              <a:rPr lang="en-US" b="1" dirty="0"/>
              <a:t>Inefficient</a:t>
            </a:r>
            <a:r>
              <a:rPr lang="en-US" dirty="0"/>
              <a:t> </a:t>
            </a:r>
            <a:r>
              <a:rPr lang="en-US" b="1" dirty="0"/>
              <a:t>allocation</a:t>
            </a:r>
            <a:r>
              <a:rPr lang="en-US" dirty="0"/>
              <a:t> to customers</a:t>
            </a:r>
          </a:p>
          <a:p>
            <a:pPr lvl="1"/>
            <a:r>
              <a:rPr lang="en-US" b="1" dirty="0"/>
              <a:t>Wasted</a:t>
            </a:r>
            <a:r>
              <a:rPr lang="en-US" dirty="0"/>
              <a:t> </a:t>
            </a:r>
            <a:r>
              <a:rPr lang="en-US" b="1" dirty="0"/>
              <a:t>resources</a:t>
            </a:r>
          </a:p>
          <a:p>
            <a:pPr lvl="1"/>
            <a:r>
              <a:rPr lang="en-US" dirty="0"/>
              <a:t>Inefficiently </a:t>
            </a:r>
            <a:r>
              <a:rPr lang="en-US" b="1" dirty="0"/>
              <a:t>low</a:t>
            </a:r>
            <a:r>
              <a:rPr lang="en-US" dirty="0"/>
              <a:t> </a:t>
            </a:r>
            <a:r>
              <a:rPr lang="en-US" b="1" dirty="0"/>
              <a:t>quality</a:t>
            </a:r>
          </a:p>
          <a:p>
            <a:pPr lvl="1"/>
            <a:r>
              <a:rPr lang="en-US" b="1" dirty="0"/>
              <a:t>Black</a:t>
            </a:r>
            <a:r>
              <a:rPr lang="en-US" dirty="0"/>
              <a:t> </a:t>
            </a:r>
            <a:r>
              <a:rPr lang="en-US" b="1" dirty="0"/>
              <a:t>markets</a:t>
            </a:r>
          </a:p>
        </p:txBody>
      </p:sp>
    </p:spTree>
    <p:extLst>
      <p:ext uri="{BB962C8B-B14F-4D97-AF65-F5344CB8AC3E}">
        <p14:creationId xmlns:p14="http://schemas.microsoft.com/office/powerpoint/2010/main" val="13468759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200" dirty="0"/>
              <a:t>INEFFICIENTLY LOW QUANTITY</a:t>
            </a:r>
          </a:p>
        </p:txBody>
      </p:sp>
      <p:sp>
        <p:nvSpPr>
          <p:cNvPr id="5" name="Content Placeholder 4"/>
          <p:cNvSpPr>
            <a:spLocks noGrp="1"/>
          </p:cNvSpPr>
          <p:nvPr>
            <p:ph sz="quarter" idx="10"/>
          </p:nvPr>
        </p:nvSpPr>
        <p:spPr>
          <a:xfrm>
            <a:off x="117582" y="5933792"/>
            <a:ext cx="9804186" cy="1701345"/>
          </a:xfrm>
        </p:spPr>
        <p:txBody>
          <a:bodyPr/>
          <a:lstStyle/>
          <a:p>
            <a:pPr marL="0" indent="0">
              <a:buNone/>
            </a:pPr>
            <a:r>
              <a:rPr lang="en-US" i="1" dirty="0">
                <a:ea typeface="Century Gothic" charset="0"/>
              </a:rPr>
              <a:t>Because buyers can’t buy more units of a good than sellers are willing to sell, a price ceiling reduces the quantity of a good bought and sold. </a:t>
            </a:r>
          </a:p>
        </p:txBody>
      </p:sp>
      <p:sp>
        <p:nvSpPr>
          <p:cNvPr id="10" name="TextBox 9"/>
          <p:cNvSpPr txBox="1"/>
          <p:nvPr/>
        </p:nvSpPr>
        <p:spPr>
          <a:xfrm>
            <a:off x="3406296" y="1059829"/>
            <a:ext cx="2870791" cy="400110"/>
          </a:xfrm>
          <a:prstGeom prst="rect">
            <a:avLst/>
          </a:prstGeom>
          <a:noFill/>
        </p:spPr>
        <p:txBody>
          <a:bodyPr wrap="square" rtlCol="0">
            <a:spAutoFit/>
          </a:bodyPr>
          <a:lstStyle/>
          <a:p>
            <a:pPr algn="ctr"/>
            <a:r>
              <a:rPr lang="en-US" sz="2000" dirty="0"/>
              <a:t>Figure 5-3</a:t>
            </a:r>
          </a:p>
        </p:txBody>
      </p:sp>
      <p:pic>
        <p:nvPicPr>
          <p:cNvPr id="9" name="Picture 2" descr="A graph shows the effect of price ceiling and the quantity of apartments supplied with and without rent control. The graph plots monthly rent per apartment in dollars on the vertical axis against the quantity of apartments in millions on the horizontal axis. The vertical axis is truncated close to the origin and ranges from 600 to 1,400 dollars in increments of 200 dollars. The horizontal axis is truncated close to the origin and ranges from 1.6 to 2.4 million in increments of 0.2 million. The positive sloping supply curve S rises through (1.6, 600), (1.8, 800), (2.0, 1,000), (2.2, 1,200), and (2.4, 1,400). The negative sloping demand curve D falls through (1.6, 1,400), (1.8, 1,200), (2.0, 1,000), (2.2, 800), and (2.4, 600). A line labeled Price ceiling runs parallel to the horizontal axis, starting from (0, 800) and passing through two points (1.8, 800) and (2.2, 800). The supply curve S intersects the demand curve D at E (2.0, 1,000), a point above the price ceiling line. The quantity supplied without rent control is 2.0 million, and the quantity supplied with rent control is 1.8 million. Points (1.8, 800) and (1.8, 1,200) are marked on the supply and demand curves, respectively. All values are estimated."/>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2144402" y="1510768"/>
            <a:ext cx="4904285" cy="44230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72606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INEFFICIENT ALLOCATION TO CUSTOMERS</a:t>
            </a:r>
          </a:p>
        </p:txBody>
      </p:sp>
      <p:sp>
        <p:nvSpPr>
          <p:cNvPr id="7" name="Content Placeholder 6"/>
          <p:cNvSpPr>
            <a:spLocks noGrp="1"/>
          </p:cNvSpPr>
          <p:nvPr>
            <p:ph sz="quarter" idx="10"/>
          </p:nvPr>
        </p:nvSpPr>
        <p:spPr>
          <a:xfrm>
            <a:off x="117582" y="1933292"/>
            <a:ext cx="9804186" cy="3781708"/>
          </a:xfrm>
        </p:spPr>
        <p:txBody>
          <a:bodyPr>
            <a:normAutofit/>
          </a:bodyPr>
          <a:lstStyle/>
          <a:p>
            <a:pPr>
              <a:spcAft>
                <a:spcPts val="600"/>
              </a:spcAft>
              <a:defRPr/>
            </a:pPr>
            <a:r>
              <a:rPr lang="en-US" dirty="0"/>
              <a:t>Price controls leads to misallocation of apartments: people who badly need a place to live may not find one, but some apartments may be occupied by people with much less urgent needs. </a:t>
            </a:r>
          </a:p>
          <a:p>
            <a:pPr>
              <a:spcAft>
                <a:spcPts val="600"/>
              </a:spcAft>
              <a:defRPr/>
            </a:pPr>
            <a:r>
              <a:rPr lang="en-US" dirty="0"/>
              <a:t>Under rent control, people usually get apartments through luck or personal connections.</a:t>
            </a:r>
          </a:p>
        </p:txBody>
      </p:sp>
    </p:spTree>
    <p:extLst>
      <p:ext uri="{BB962C8B-B14F-4D97-AF65-F5344CB8AC3E}">
        <p14:creationId xmlns:p14="http://schemas.microsoft.com/office/powerpoint/2010/main" val="3251569648"/>
      </p:ext>
    </p:extLst>
  </p:cSld>
  <p:clrMapOvr>
    <a:masterClrMapping/>
  </p:clrMapOvr>
</p:sld>
</file>

<file path=ppt/theme/theme1.xml><?xml version="1.0" encoding="utf-8"?>
<a:theme xmlns:a="http://schemas.openxmlformats.org/drawingml/2006/main" name="KRUGMAN">
  <a:themeElements>
    <a:clrScheme name="Macmillan Learning Brand Colors">
      <a:dk1>
        <a:srgbClr val="000000"/>
      </a:dk1>
      <a:lt1>
        <a:srgbClr val="FFFFFF"/>
      </a:lt1>
      <a:dk2>
        <a:srgbClr val="DA1B2C"/>
      </a:dk2>
      <a:lt2>
        <a:srgbClr val="FFFFFE"/>
      </a:lt2>
      <a:accent1>
        <a:srgbClr val="4E4E4E"/>
      </a:accent1>
      <a:accent2>
        <a:srgbClr val="999999"/>
      </a:accent2>
      <a:accent3>
        <a:srgbClr val="CCCCCC"/>
      </a:accent3>
      <a:accent4>
        <a:srgbClr val="E6E6E6"/>
      </a:accent4>
      <a:accent5>
        <a:srgbClr val="DA1B2C"/>
      </a:accent5>
      <a:accent6>
        <a:srgbClr val="A90F1E"/>
      </a:accent6>
      <a:hlink>
        <a:srgbClr val="0000FF"/>
      </a:hlink>
      <a:folHlink>
        <a:srgbClr val="4C4C4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KRUGMAN" id="{87A71779-86F1-47FA-B17A-DFF83DF6C9C1}" vid="{728D33A6-D228-4DE7-95AA-2E85DFBFAA88}"/>
    </a:ext>
  </a:ext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KRUGMAN</Template>
  <TotalTime>15370</TotalTime>
  <Words>1502</Words>
  <Application>Microsoft Office PowerPoint</Application>
  <PresentationFormat>Custom</PresentationFormat>
  <Paragraphs>138</Paragraphs>
  <Slides>31</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31</vt:i4>
      </vt:variant>
    </vt:vector>
  </HeadingPairs>
  <TitlesOfParts>
    <vt:vector size="37" baseType="lpstr">
      <vt:lpstr>Arial</vt:lpstr>
      <vt:lpstr>Calibri</vt:lpstr>
      <vt:lpstr>Century Gothic</vt:lpstr>
      <vt:lpstr>Helvetica Neue</vt:lpstr>
      <vt:lpstr>Wingdings</vt:lpstr>
      <vt:lpstr>KRUGMAN</vt:lpstr>
      <vt:lpstr>Chapter 4</vt:lpstr>
      <vt:lpstr>WHAT YOU WILL LEARN IN THIS CHAPTER</vt:lpstr>
      <vt:lpstr>INTERFERENCE IN MARKETS HAS CONSEQUENCES</vt:lpstr>
      <vt:lpstr>WHY GOVERNMENTS CONTROL PRICES</vt:lpstr>
      <vt:lpstr>MODELING A PRICE CEILING (1 of 2)</vt:lpstr>
      <vt:lpstr>MODELING A PRICE CEILING (2 of 2)</vt:lpstr>
      <vt:lpstr>HOW PRICE CEILINGS CAUSE INEFFICIENCY </vt:lpstr>
      <vt:lpstr>INEFFICIENTLY LOW QUANTITY</vt:lpstr>
      <vt:lpstr>INEFFICIENT ALLOCATION TO CUSTOMERS</vt:lpstr>
      <vt:lpstr>WASTED RESOURCES</vt:lpstr>
      <vt:lpstr>INEFFICIENTLY LOW QUALITY</vt:lpstr>
      <vt:lpstr>BLACK MARKETS</vt:lpstr>
      <vt:lpstr>SO WHY ARE THERE PRICE CEILINGS?</vt:lpstr>
      <vt:lpstr>PowerPoint Presentation</vt:lpstr>
      <vt:lpstr>PowerPoint Presentation</vt:lpstr>
      <vt:lpstr>PRICE FLOORS </vt:lpstr>
      <vt:lpstr>MODELING A PRICE FLOOR</vt:lpstr>
      <vt:lpstr>HOW A PRICE FLOOR CAUSES INEFFICIENCY</vt:lpstr>
      <vt:lpstr>INEFFICIENTLY LOW QUANTITY</vt:lpstr>
      <vt:lpstr>WASTED RESOURCES</vt:lpstr>
      <vt:lpstr>INEFFICIENTLY HIGH QUALITY</vt:lpstr>
      <vt:lpstr>ILLEGAL ACTIVITY</vt:lpstr>
      <vt:lpstr>SO WHY ARE THERE PRICE FLOORS?</vt:lpstr>
      <vt:lpstr>CONTROLLING QUANTITIES</vt:lpstr>
      <vt:lpstr>LEARN BY DOING: PRACTICE QUESTION 3</vt:lpstr>
      <vt:lpstr>LEARN BY DOING: PRACTICE QUESTION 3 - ANSWER</vt:lpstr>
      <vt:lpstr>THE MARKET FOR TAXI RIDES IN THE ABSENCE OF GOVERNMENT CONTROLS</vt:lpstr>
      <vt:lpstr>EFFECT OF A QUOTA ON THE MARKET FOR TAXI RIDES PART 1</vt:lpstr>
      <vt:lpstr>EFFECT OF A QUOTA ON THE MARKET FOR TAXI RIDES PART 2</vt:lpstr>
      <vt:lpstr>THE COSTS OF QUANTITY CONTROLS</vt:lpstr>
      <vt:lpstr>LEARN BY DOING DISCUSSION QUESTION 1</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4 PRICE CONTROLS AND QUOTAS: MEDDLING WITH MARKETS</dc:title>
  <dc:creator>Krugman</dc:creator>
  <cp:lastModifiedBy>Ghimire, Umesh</cp:lastModifiedBy>
  <cp:revision>338</cp:revision>
  <dcterms:modified xsi:type="dcterms:W3CDTF">2022-02-22T14:43:50Z</dcterms:modified>
</cp:coreProperties>
</file>