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Lst>
  <p:notesMasterIdLst>
    <p:notesMasterId r:id="rId35"/>
  </p:notesMasterIdLst>
  <p:handoutMasterIdLst>
    <p:handoutMasterId r:id="rId36"/>
  </p:handoutMasterIdLst>
  <p:sldIdLst>
    <p:sldId id="327" r:id="rId5"/>
    <p:sldId id="675" r:id="rId6"/>
    <p:sldId id="314" r:id="rId7"/>
    <p:sldId id="614" r:id="rId8"/>
    <p:sldId id="744" r:id="rId9"/>
    <p:sldId id="652" r:id="rId10"/>
    <p:sldId id="752" r:id="rId11"/>
    <p:sldId id="664" r:id="rId12"/>
    <p:sldId id="660" r:id="rId13"/>
    <p:sldId id="663" r:id="rId14"/>
    <p:sldId id="745" r:id="rId15"/>
    <p:sldId id="746" r:id="rId16"/>
    <p:sldId id="747" r:id="rId17"/>
    <p:sldId id="748" r:id="rId18"/>
    <p:sldId id="667" r:id="rId19"/>
    <p:sldId id="749" r:id="rId20"/>
    <p:sldId id="425" r:id="rId21"/>
    <p:sldId id="443" r:id="rId22"/>
    <p:sldId id="679" r:id="rId23"/>
    <p:sldId id="429" r:id="rId24"/>
    <p:sldId id="430" r:id="rId25"/>
    <p:sldId id="673" r:id="rId26"/>
    <p:sldId id="627" r:id="rId27"/>
    <p:sldId id="543" r:id="rId28"/>
    <p:sldId id="544" r:id="rId29"/>
    <p:sldId id="550" r:id="rId30"/>
    <p:sldId id="553" r:id="rId31"/>
    <p:sldId id="651" r:id="rId32"/>
    <p:sldId id="695" r:id="rId33"/>
    <p:sldId id="563" r:id="rId34"/>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5120" userDrawn="1">
          <p15:clr>
            <a:srgbClr val="A4A3A4"/>
          </p15:clr>
        </p15:guide>
        <p15:guide id="3" pos="3840" userDrawn="1">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uery, Christina" initials="FC" lastIdx="9"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8E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92FC5F3-31D5-4055-8335-AF7AB13ED111}" v="1" dt="2022-02-22T15:21:18.3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7227" autoAdjust="0"/>
    <p:restoredTop sz="54524" autoAdjust="0"/>
  </p:normalViewPr>
  <p:slideViewPr>
    <p:cSldViewPr snapToGrid="0">
      <p:cViewPr varScale="1">
        <p:scale>
          <a:sx n="58" d="100"/>
          <a:sy n="58" d="100"/>
        </p:scale>
        <p:origin x="1224" y="114"/>
      </p:cViewPr>
      <p:guideLst>
        <p:guide orient="horz" pos="2160"/>
        <p:guide pos="5120"/>
        <p:guide pos="384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p:scale>
          <a:sx n="125" d="100"/>
          <a:sy n="125" d="100"/>
        </p:scale>
        <p:origin x="-1771" y="1075"/>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itts, Shane" userId="d968cff0-3181-4b7f-808a-c10e69f80458" providerId="ADAL" clId="{F92FC5F3-31D5-4055-8335-AF7AB13ED111}"/>
    <pc:docChg chg="delSld modSld modNotesMaster modHandout">
      <pc:chgData name="Pitts, Shane" userId="d968cff0-3181-4b7f-808a-c10e69f80458" providerId="ADAL" clId="{F92FC5F3-31D5-4055-8335-AF7AB13ED111}" dt="2022-02-22T15:21:18.314" v="5"/>
      <pc:docMkLst>
        <pc:docMk/>
      </pc:docMkLst>
      <pc:sldChg chg="modNotes">
        <pc:chgData name="Pitts, Shane" userId="d968cff0-3181-4b7f-808a-c10e69f80458" providerId="ADAL" clId="{F92FC5F3-31D5-4055-8335-AF7AB13ED111}" dt="2022-02-22T15:21:18.314" v="5"/>
        <pc:sldMkLst>
          <pc:docMk/>
          <pc:sldMk cId="675422685" sldId="314"/>
        </pc:sldMkLst>
      </pc:sldChg>
      <pc:sldChg chg="modNotes">
        <pc:chgData name="Pitts, Shane" userId="d968cff0-3181-4b7f-808a-c10e69f80458" providerId="ADAL" clId="{F92FC5F3-31D5-4055-8335-AF7AB13ED111}" dt="2022-02-22T15:21:18.314" v="5"/>
        <pc:sldMkLst>
          <pc:docMk/>
          <pc:sldMk cId="2451040976" sldId="327"/>
        </pc:sldMkLst>
      </pc:sldChg>
      <pc:sldChg chg="del">
        <pc:chgData name="Pitts, Shane" userId="d968cff0-3181-4b7f-808a-c10e69f80458" providerId="ADAL" clId="{F92FC5F3-31D5-4055-8335-AF7AB13ED111}" dt="2022-02-22T15:20:31.322" v="3" actId="47"/>
        <pc:sldMkLst>
          <pc:docMk/>
          <pc:sldMk cId="3165890573" sldId="366"/>
        </pc:sldMkLst>
      </pc:sldChg>
      <pc:sldChg chg="del">
        <pc:chgData name="Pitts, Shane" userId="d968cff0-3181-4b7f-808a-c10e69f80458" providerId="ADAL" clId="{F92FC5F3-31D5-4055-8335-AF7AB13ED111}" dt="2022-02-22T15:20:28.119" v="2" actId="47"/>
        <pc:sldMkLst>
          <pc:docMk/>
          <pc:sldMk cId="432457435" sldId="636"/>
        </pc:sldMkLst>
      </pc:sldChg>
      <pc:sldChg chg="del">
        <pc:chgData name="Pitts, Shane" userId="d968cff0-3181-4b7f-808a-c10e69f80458" providerId="ADAL" clId="{F92FC5F3-31D5-4055-8335-AF7AB13ED111}" dt="2022-02-22T15:20:03.050" v="0" actId="47"/>
        <pc:sldMkLst>
          <pc:docMk/>
          <pc:sldMk cId="1007477778" sldId="650"/>
        </pc:sldMkLst>
      </pc:sldChg>
      <pc:sldChg chg="modNotes">
        <pc:chgData name="Pitts, Shane" userId="d968cff0-3181-4b7f-808a-c10e69f80458" providerId="ADAL" clId="{F92FC5F3-31D5-4055-8335-AF7AB13ED111}" dt="2022-02-22T15:21:18.314" v="5"/>
        <pc:sldMkLst>
          <pc:docMk/>
          <pc:sldMk cId="200776304" sldId="651"/>
        </pc:sldMkLst>
      </pc:sldChg>
      <pc:sldChg chg="modNotes">
        <pc:chgData name="Pitts, Shane" userId="d968cff0-3181-4b7f-808a-c10e69f80458" providerId="ADAL" clId="{F92FC5F3-31D5-4055-8335-AF7AB13ED111}" dt="2022-02-22T15:21:18.314" v="5"/>
        <pc:sldMkLst>
          <pc:docMk/>
          <pc:sldMk cId="2575125241" sldId="652"/>
        </pc:sldMkLst>
      </pc:sldChg>
      <pc:sldChg chg="modNotes">
        <pc:chgData name="Pitts, Shane" userId="d968cff0-3181-4b7f-808a-c10e69f80458" providerId="ADAL" clId="{F92FC5F3-31D5-4055-8335-AF7AB13ED111}" dt="2022-02-22T15:21:18.314" v="5"/>
        <pc:sldMkLst>
          <pc:docMk/>
          <pc:sldMk cId="3467947309" sldId="663"/>
        </pc:sldMkLst>
      </pc:sldChg>
      <pc:sldChg chg="modNotes">
        <pc:chgData name="Pitts, Shane" userId="d968cff0-3181-4b7f-808a-c10e69f80458" providerId="ADAL" clId="{F92FC5F3-31D5-4055-8335-AF7AB13ED111}" dt="2022-02-22T15:21:18.314" v="5"/>
        <pc:sldMkLst>
          <pc:docMk/>
          <pc:sldMk cId="2596367655" sldId="695"/>
        </pc:sldMkLst>
      </pc:sldChg>
      <pc:sldChg chg="del">
        <pc:chgData name="Pitts, Shane" userId="d968cff0-3181-4b7f-808a-c10e69f80458" providerId="ADAL" clId="{F92FC5F3-31D5-4055-8335-AF7AB13ED111}" dt="2022-02-22T15:20:09.845" v="1" actId="47"/>
        <pc:sldMkLst>
          <pc:docMk/>
          <pc:sldMk cId="4023628496" sldId="696"/>
        </pc:sldMkLst>
      </pc:sldChg>
      <pc:sldChg chg="modNotes">
        <pc:chgData name="Pitts, Shane" userId="d968cff0-3181-4b7f-808a-c10e69f80458" providerId="ADAL" clId="{F92FC5F3-31D5-4055-8335-AF7AB13ED111}" dt="2022-02-22T15:21:18.314" v="5"/>
        <pc:sldMkLst>
          <pc:docMk/>
          <pc:sldMk cId="715020881" sldId="744"/>
        </pc:sldMkLst>
      </pc:sldChg>
      <pc:sldChg chg="modNotes">
        <pc:chgData name="Pitts, Shane" userId="d968cff0-3181-4b7f-808a-c10e69f80458" providerId="ADAL" clId="{F92FC5F3-31D5-4055-8335-AF7AB13ED111}" dt="2022-02-22T15:21:18.314" v="5"/>
        <pc:sldMkLst>
          <pc:docMk/>
          <pc:sldMk cId="1721920975" sldId="745"/>
        </pc:sldMkLst>
      </pc:sldChg>
      <pc:sldChg chg="modNotes">
        <pc:chgData name="Pitts, Shane" userId="d968cff0-3181-4b7f-808a-c10e69f80458" providerId="ADAL" clId="{F92FC5F3-31D5-4055-8335-AF7AB13ED111}" dt="2022-02-22T15:21:18.314" v="5"/>
        <pc:sldMkLst>
          <pc:docMk/>
          <pc:sldMk cId="230993418" sldId="746"/>
        </pc:sldMkLst>
      </pc:sldChg>
      <pc:sldChg chg="del">
        <pc:chgData name="Pitts, Shane" userId="d968cff0-3181-4b7f-808a-c10e69f80458" providerId="ADAL" clId="{F92FC5F3-31D5-4055-8335-AF7AB13ED111}" dt="2022-02-22T15:20:55.314" v="4" actId="47"/>
        <pc:sldMkLst>
          <pc:docMk/>
          <pc:sldMk cId="840948619" sldId="754"/>
        </pc:sldMkLst>
      </pc:sldChg>
      <pc:sldMasterChg chg="delSldLayout">
        <pc:chgData name="Pitts, Shane" userId="d968cff0-3181-4b7f-808a-c10e69f80458" providerId="ADAL" clId="{F92FC5F3-31D5-4055-8335-AF7AB13ED111}" dt="2022-02-22T15:20:31.322" v="3" actId="47"/>
        <pc:sldMasterMkLst>
          <pc:docMk/>
          <pc:sldMasterMk cId="1018564023" sldId="2147483660"/>
        </pc:sldMasterMkLst>
        <pc:sldLayoutChg chg="del">
          <pc:chgData name="Pitts, Shane" userId="d968cff0-3181-4b7f-808a-c10e69f80458" providerId="ADAL" clId="{F92FC5F3-31D5-4055-8335-AF7AB13ED111}" dt="2022-02-22T15:20:31.322" v="3" actId="47"/>
          <pc:sldLayoutMkLst>
            <pc:docMk/>
            <pc:sldMasterMk cId="1018564023" sldId="2147483660"/>
            <pc:sldLayoutMk cId="648951569" sldId="2147483686"/>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44A1F8DB-2A0C-6745-9FBF-B0CBBCC1CC0C}" type="datetimeFigureOut">
              <a:rPr lang="en-US" smtClean="0"/>
              <a:t>2/22/2022</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607A209F-0C1C-CE40-9EC0-48884BF2AA97}" type="slidenum">
              <a:rPr lang="en-US" smtClean="0"/>
              <a:t>‹#›</a:t>
            </a:fld>
            <a:endParaRPr lang="en-US"/>
          </a:p>
        </p:txBody>
      </p:sp>
    </p:spTree>
    <p:extLst>
      <p:ext uri="{BB962C8B-B14F-4D97-AF65-F5344CB8AC3E}">
        <p14:creationId xmlns:p14="http://schemas.microsoft.com/office/powerpoint/2010/main" val="206841975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3215DB05-EF3E-466E-8167-80F8DB9E7644}" type="datetimeFigureOut">
              <a:rPr lang="en-US" smtClean="0"/>
              <a:t>2/22/2022</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FBBFAA90-80AE-4368-B0CF-28F163187664}" type="slidenum">
              <a:rPr lang="en-US" smtClean="0"/>
              <a:t>‹#›</a:t>
            </a:fld>
            <a:endParaRPr lang="en-US" dirty="0"/>
          </a:p>
        </p:txBody>
      </p:sp>
    </p:spTree>
    <p:extLst>
      <p:ext uri="{BB962C8B-B14F-4D97-AF65-F5344CB8AC3E}">
        <p14:creationId xmlns:p14="http://schemas.microsoft.com/office/powerpoint/2010/main" val="25880696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93763" y="1141413"/>
            <a:ext cx="5472112" cy="30781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1</a:t>
            </a:fld>
            <a:endParaRPr lang="en-US" dirty="0"/>
          </a:p>
        </p:txBody>
      </p:sp>
    </p:spTree>
    <p:extLst>
      <p:ext uri="{BB962C8B-B14F-4D97-AF65-F5344CB8AC3E}">
        <p14:creationId xmlns:p14="http://schemas.microsoft.com/office/powerpoint/2010/main" val="36922238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6913"/>
            <a:ext cx="6181725" cy="3476625"/>
          </a:xfrm>
        </p:spPr>
      </p:sp>
      <p:sp>
        <p:nvSpPr>
          <p:cNvPr id="3" name="Notes Placeholder 2"/>
          <p:cNvSpPr>
            <a:spLocks noGrp="1"/>
          </p:cNvSpPr>
          <p:nvPr>
            <p:ph type="body" idx="1"/>
          </p:nvPr>
        </p:nvSpPr>
        <p:spPr/>
        <p:txBody>
          <a:bodyPr/>
          <a:lstStyle/>
          <a:p>
            <a:endParaRPr lang="en-US" dirty="0">
              <a:solidFill>
                <a:srgbClr val="000000"/>
              </a:solidFill>
              <a:cs typeface="Times New Roman" charset="0"/>
            </a:endParaRPr>
          </a:p>
        </p:txBody>
      </p:sp>
      <p:sp>
        <p:nvSpPr>
          <p:cNvPr id="4" name="Slide Number Placeholder 3"/>
          <p:cNvSpPr>
            <a:spLocks noGrp="1"/>
          </p:cNvSpPr>
          <p:nvPr>
            <p:ph type="sldNum" idx="10"/>
          </p:nvPr>
        </p:nvSpPr>
        <p:spPr/>
        <p:txBody>
          <a:bodyPr/>
          <a:lstStyle/>
          <a:p>
            <a:pPr>
              <a:defRPr/>
            </a:pPr>
            <a:fld id="{E2AB548F-EE85-504B-8BA1-E503B1E84738}" type="slidenum">
              <a:rPr lang="en-GB" smtClean="0"/>
              <a:pPr>
                <a:defRPr/>
              </a:pPr>
              <a:t>10</a:t>
            </a:fld>
            <a:endParaRPr lang="en-GB"/>
          </a:p>
        </p:txBody>
      </p:sp>
    </p:spTree>
    <p:extLst>
      <p:ext uri="{BB962C8B-B14F-4D97-AF65-F5344CB8AC3E}">
        <p14:creationId xmlns:p14="http://schemas.microsoft.com/office/powerpoint/2010/main" val="41903911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5180" indent="-286608" eaLnBrk="0" hangingPunct="0">
              <a:defRPr sz="2400">
                <a:solidFill>
                  <a:schemeClr val="tx1"/>
                </a:solidFill>
                <a:latin typeface="Arial" charset="0"/>
                <a:ea typeface="ＭＳ Ｐゴシック" charset="0"/>
              </a:defRPr>
            </a:lvl2pPr>
            <a:lvl3pPr marL="1146431" indent="-229286" eaLnBrk="0" hangingPunct="0">
              <a:defRPr sz="2400">
                <a:solidFill>
                  <a:schemeClr val="tx1"/>
                </a:solidFill>
                <a:latin typeface="Arial" charset="0"/>
                <a:ea typeface="ＭＳ Ｐゴシック" charset="0"/>
              </a:defRPr>
            </a:lvl3pPr>
            <a:lvl4pPr marL="1605003" indent="-229286" eaLnBrk="0" hangingPunct="0">
              <a:defRPr sz="2400">
                <a:solidFill>
                  <a:schemeClr val="tx1"/>
                </a:solidFill>
                <a:latin typeface="Arial" charset="0"/>
                <a:ea typeface="ＭＳ Ｐゴシック" charset="0"/>
              </a:defRPr>
            </a:lvl4pPr>
            <a:lvl5pPr marL="2063576" indent="-229286" eaLnBrk="0" hangingPunct="0">
              <a:defRPr sz="2400">
                <a:solidFill>
                  <a:schemeClr val="tx1"/>
                </a:solidFill>
                <a:latin typeface="Arial" charset="0"/>
                <a:ea typeface="ＭＳ Ｐゴシック" charset="0"/>
              </a:defRPr>
            </a:lvl5pPr>
            <a:lvl6pPr marL="2522148" indent="-229286" eaLnBrk="0" fontAlgn="base" hangingPunct="0">
              <a:spcBef>
                <a:spcPct val="0"/>
              </a:spcBef>
              <a:spcAft>
                <a:spcPct val="0"/>
              </a:spcAft>
              <a:defRPr sz="2400">
                <a:solidFill>
                  <a:schemeClr val="tx1"/>
                </a:solidFill>
                <a:latin typeface="Arial" charset="0"/>
                <a:ea typeface="ＭＳ Ｐゴシック" charset="0"/>
              </a:defRPr>
            </a:lvl6pPr>
            <a:lvl7pPr marL="2980721" indent="-229286" eaLnBrk="0" fontAlgn="base" hangingPunct="0">
              <a:spcBef>
                <a:spcPct val="0"/>
              </a:spcBef>
              <a:spcAft>
                <a:spcPct val="0"/>
              </a:spcAft>
              <a:defRPr sz="2400">
                <a:solidFill>
                  <a:schemeClr val="tx1"/>
                </a:solidFill>
                <a:latin typeface="Arial" charset="0"/>
                <a:ea typeface="ＭＳ Ｐゴシック" charset="0"/>
              </a:defRPr>
            </a:lvl7pPr>
            <a:lvl8pPr marL="3439293" indent="-229286" eaLnBrk="0" fontAlgn="base" hangingPunct="0">
              <a:spcBef>
                <a:spcPct val="0"/>
              </a:spcBef>
              <a:spcAft>
                <a:spcPct val="0"/>
              </a:spcAft>
              <a:defRPr sz="2400">
                <a:solidFill>
                  <a:schemeClr val="tx1"/>
                </a:solidFill>
                <a:latin typeface="Arial" charset="0"/>
                <a:ea typeface="ＭＳ Ｐゴシック" charset="0"/>
              </a:defRPr>
            </a:lvl8pPr>
            <a:lvl9pPr marL="3897866" indent="-229286"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D648D7AE-F76A-F547-A74B-9283E97C3C3F}" type="slidenum">
              <a:rPr lang="en-US" sz="1200">
                <a:latin typeface="Calibri" charset="0"/>
              </a:rPr>
              <a:pPr eaLnBrk="1" hangingPunct="1"/>
              <a:t>11</a:t>
            </a:fld>
            <a:endParaRPr lang="en-US" sz="1200">
              <a:latin typeface="Calibri" charset="0"/>
            </a:endParaRPr>
          </a:p>
        </p:txBody>
      </p:sp>
      <p:sp>
        <p:nvSpPr>
          <p:cNvPr id="126978" name="Rectangle 2"/>
          <p:cNvSpPr>
            <a:spLocks noGrp="1" noRot="1" noChangeAspect="1" noChangeArrowheads="1" noTextEdit="1"/>
          </p:cNvSpPr>
          <p:nvPr>
            <p:ph type="sldImg"/>
          </p:nvPr>
        </p:nvSpPr>
        <p:spPr bwMode="auto">
          <a:xfrm>
            <a:off x="433388" y="708025"/>
            <a:ext cx="6302375" cy="3544888"/>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26979" name="Rectangle 3"/>
          <p:cNvSpPr>
            <a:spLocks noGrp="1" noChangeArrowheads="1"/>
          </p:cNvSpPr>
          <p:nvPr>
            <p:ph type="body" idx="1"/>
          </p:nvPr>
        </p:nvSpPr>
        <p:spPr bwMode="auto">
          <a:xfrm>
            <a:off x="956036" y="4489387"/>
            <a:ext cx="5254118" cy="4253103"/>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232471" indent="-232471"/>
            <a:endParaRPr lang="en-US" sz="1000" dirty="0">
              <a:latin typeface="Calibri" charset="0"/>
            </a:endParaRPr>
          </a:p>
        </p:txBody>
      </p:sp>
    </p:spTree>
    <p:extLst>
      <p:ext uri="{BB962C8B-B14F-4D97-AF65-F5344CB8AC3E}">
        <p14:creationId xmlns:p14="http://schemas.microsoft.com/office/powerpoint/2010/main" val="30633669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5180" indent="-286608" eaLnBrk="0" hangingPunct="0">
              <a:defRPr sz="2400">
                <a:solidFill>
                  <a:schemeClr val="tx1"/>
                </a:solidFill>
                <a:latin typeface="Arial" charset="0"/>
                <a:ea typeface="ＭＳ Ｐゴシック" charset="0"/>
              </a:defRPr>
            </a:lvl2pPr>
            <a:lvl3pPr marL="1146431" indent="-229286" eaLnBrk="0" hangingPunct="0">
              <a:defRPr sz="2400">
                <a:solidFill>
                  <a:schemeClr val="tx1"/>
                </a:solidFill>
                <a:latin typeface="Arial" charset="0"/>
                <a:ea typeface="ＭＳ Ｐゴシック" charset="0"/>
              </a:defRPr>
            </a:lvl3pPr>
            <a:lvl4pPr marL="1605003" indent="-229286" eaLnBrk="0" hangingPunct="0">
              <a:defRPr sz="2400">
                <a:solidFill>
                  <a:schemeClr val="tx1"/>
                </a:solidFill>
                <a:latin typeface="Arial" charset="0"/>
                <a:ea typeface="ＭＳ Ｐゴシック" charset="0"/>
              </a:defRPr>
            </a:lvl4pPr>
            <a:lvl5pPr marL="2063576" indent="-229286" eaLnBrk="0" hangingPunct="0">
              <a:defRPr sz="2400">
                <a:solidFill>
                  <a:schemeClr val="tx1"/>
                </a:solidFill>
                <a:latin typeface="Arial" charset="0"/>
                <a:ea typeface="ＭＳ Ｐゴシック" charset="0"/>
              </a:defRPr>
            </a:lvl5pPr>
            <a:lvl6pPr marL="2522148" indent="-229286" eaLnBrk="0" fontAlgn="base" hangingPunct="0">
              <a:spcBef>
                <a:spcPct val="0"/>
              </a:spcBef>
              <a:spcAft>
                <a:spcPct val="0"/>
              </a:spcAft>
              <a:defRPr sz="2400">
                <a:solidFill>
                  <a:schemeClr val="tx1"/>
                </a:solidFill>
                <a:latin typeface="Arial" charset="0"/>
                <a:ea typeface="ＭＳ Ｐゴシック" charset="0"/>
              </a:defRPr>
            </a:lvl6pPr>
            <a:lvl7pPr marL="2980721" indent="-229286" eaLnBrk="0" fontAlgn="base" hangingPunct="0">
              <a:spcBef>
                <a:spcPct val="0"/>
              </a:spcBef>
              <a:spcAft>
                <a:spcPct val="0"/>
              </a:spcAft>
              <a:defRPr sz="2400">
                <a:solidFill>
                  <a:schemeClr val="tx1"/>
                </a:solidFill>
                <a:latin typeface="Arial" charset="0"/>
                <a:ea typeface="ＭＳ Ｐゴシック" charset="0"/>
              </a:defRPr>
            </a:lvl7pPr>
            <a:lvl8pPr marL="3439293" indent="-229286" eaLnBrk="0" fontAlgn="base" hangingPunct="0">
              <a:spcBef>
                <a:spcPct val="0"/>
              </a:spcBef>
              <a:spcAft>
                <a:spcPct val="0"/>
              </a:spcAft>
              <a:defRPr sz="2400">
                <a:solidFill>
                  <a:schemeClr val="tx1"/>
                </a:solidFill>
                <a:latin typeface="Arial" charset="0"/>
                <a:ea typeface="ＭＳ Ｐゴシック" charset="0"/>
              </a:defRPr>
            </a:lvl8pPr>
            <a:lvl9pPr marL="3897866" indent="-229286"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ECA3D2F2-196A-8541-A9A0-F1FD2519D617}" type="slidenum">
              <a:rPr lang="en-US" sz="1200">
                <a:latin typeface="Times New Roman" charset="0"/>
              </a:rPr>
              <a:pPr eaLnBrk="1" hangingPunct="1"/>
              <a:t>12</a:t>
            </a:fld>
            <a:endParaRPr lang="en-US" sz="1200">
              <a:latin typeface="Times New Roman" charset="0"/>
            </a:endParaRPr>
          </a:p>
        </p:txBody>
      </p:sp>
      <p:sp>
        <p:nvSpPr>
          <p:cNvPr id="13107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84995" name="Rectangle 3"/>
          <p:cNvSpPr>
            <a:spLocks noGrp="1" noChangeArrowheads="1"/>
          </p:cNvSpPr>
          <p:nvPr>
            <p:ph type="body" idx="1"/>
          </p:nvPr>
        </p:nvSpPr>
        <p:spPr bwMode="auto">
          <a:xfrm>
            <a:off x="956036" y="4489387"/>
            <a:ext cx="5254118" cy="4253103"/>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232471" indent="-232471">
              <a:defRPr/>
            </a:pPr>
            <a:endParaRPr lang="en-US" dirty="0">
              <a:latin typeface="Times New Roman" charset="0"/>
            </a:endParaRPr>
          </a:p>
        </p:txBody>
      </p:sp>
    </p:spTree>
    <p:extLst>
      <p:ext uri="{BB962C8B-B14F-4D97-AF65-F5344CB8AC3E}">
        <p14:creationId xmlns:p14="http://schemas.microsoft.com/office/powerpoint/2010/main" val="3385937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318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a:p>
            <a:pPr eaLnBrk="1" hangingPunct="1">
              <a:spcBef>
                <a:spcPct val="0"/>
              </a:spcBef>
            </a:pPr>
            <a:endParaRPr lang="en-US" altLang="en-US" dirty="0"/>
          </a:p>
        </p:txBody>
      </p:sp>
      <p:sp>
        <p:nvSpPr>
          <p:cNvPr id="2" name="Slide Number Placeholder 3"/>
          <p:cNvSpPr>
            <a:spLocks noGrp="1"/>
          </p:cNvSpPr>
          <p:nvPr>
            <p:ph type="sldNum" sz="quarter" idx="5"/>
          </p:nvPr>
        </p:nvSpPr>
        <p:spPr bwMode="auto">
          <a:ln>
            <a:miter lim="800000"/>
            <a:headEnd/>
            <a:tailEnd/>
          </a:ln>
        </p:spPr>
        <p:txBody>
          <a:bodyPr/>
          <a:lstStyle>
            <a:lvl1pPr eaLnBrk="0" hangingPunct="0">
              <a:defRPr sz="2400">
                <a:solidFill>
                  <a:schemeClr val="tx1"/>
                </a:solidFill>
                <a:latin typeface="Arial" charset="0"/>
                <a:ea typeface="ＭＳ Ｐゴシック" charset="-128"/>
              </a:defRPr>
            </a:lvl1pPr>
            <a:lvl2pPr marL="38652428" indent="-38186541"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65887" eaLnBrk="0" fontAlgn="base" hangingPunct="0">
              <a:spcBef>
                <a:spcPct val="0"/>
              </a:spcBef>
              <a:spcAft>
                <a:spcPct val="0"/>
              </a:spcAft>
              <a:defRPr sz="2400">
                <a:solidFill>
                  <a:schemeClr val="tx1"/>
                </a:solidFill>
                <a:latin typeface="Arial" charset="0"/>
                <a:ea typeface="ＭＳ Ｐゴシック" charset="-128"/>
              </a:defRPr>
            </a:lvl6pPr>
            <a:lvl7pPr marL="931774" eaLnBrk="0" fontAlgn="base" hangingPunct="0">
              <a:spcBef>
                <a:spcPct val="0"/>
              </a:spcBef>
              <a:spcAft>
                <a:spcPct val="0"/>
              </a:spcAft>
              <a:defRPr sz="2400">
                <a:solidFill>
                  <a:schemeClr val="tx1"/>
                </a:solidFill>
                <a:latin typeface="Arial" charset="0"/>
                <a:ea typeface="ＭＳ Ｐゴシック" charset="-128"/>
              </a:defRPr>
            </a:lvl7pPr>
            <a:lvl8pPr marL="1397660" eaLnBrk="0" fontAlgn="base" hangingPunct="0">
              <a:spcBef>
                <a:spcPct val="0"/>
              </a:spcBef>
              <a:spcAft>
                <a:spcPct val="0"/>
              </a:spcAft>
              <a:defRPr sz="2400">
                <a:solidFill>
                  <a:schemeClr val="tx1"/>
                </a:solidFill>
                <a:latin typeface="Arial" charset="0"/>
                <a:ea typeface="ＭＳ Ｐゴシック" charset="-128"/>
              </a:defRPr>
            </a:lvl8pPr>
            <a:lvl9pPr marL="1863547"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AE2EB97E-B364-4643-9A3F-44EDE4EF327A}" type="slidenum">
              <a:rPr lang="en-US" altLang="en-US" sz="1200">
                <a:latin typeface="Calibri" charset="0"/>
              </a:rPr>
              <a:pPr eaLnBrk="1" hangingPunct="1"/>
              <a:t>13</a:t>
            </a:fld>
            <a:endParaRPr lang="en-US" altLang="en-US" sz="1200" dirty="0">
              <a:latin typeface="Calibri" charset="0"/>
            </a:endParaRPr>
          </a:p>
        </p:txBody>
      </p:sp>
    </p:spTree>
    <p:extLst>
      <p:ext uri="{BB962C8B-B14F-4D97-AF65-F5344CB8AC3E}">
        <p14:creationId xmlns:p14="http://schemas.microsoft.com/office/powerpoint/2010/main" val="29282947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B8FC00E-DCA3-2545-B5A1-26E8639173B3}" type="slidenum">
              <a:rPr lang="en-US" smtClean="0"/>
              <a:t>14</a:t>
            </a:fld>
            <a:endParaRPr lang="en-US"/>
          </a:p>
        </p:txBody>
      </p:sp>
    </p:spTree>
    <p:extLst>
      <p:ext uri="{BB962C8B-B14F-4D97-AF65-F5344CB8AC3E}">
        <p14:creationId xmlns:p14="http://schemas.microsoft.com/office/powerpoint/2010/main" val="36961213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2529519-5D31-9D44-B0BB-FD4F1C6BC6A0}" type="slidenum">
              <a:rPr lang="en-US" smtClean="0"/>
              <a:t>16</a:t>
            </a:fld>
            <a:endParaRPr lang="en-US"/>
          </a:p>
        </p:txBody>
      </p:sp>
    </p:spTree>
    <p:extLst>
      <p:ext uri="{BB962C8B-B14F-4D97-AF65-F5344CB8AC3E}">
        <p14:creationId xmlns:p14="http://schemas.microsoft.com/office/powerpoint/2010/main" val="29587265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529519-5D31-9D44-B0BB-FD4F1C6BC6A0}" type="slidenum">
              <a:rPr lang="en-US" smtClean="0"/>
              <a:t>17</a:t>
            </a:fld>
            <a:endParaRPr lang="en-US"/>
          </a:p>
        </p:txBody>
      </p:sp>
    </p:spTree>
    <p:extLst>
      <p:ext uri="{BB962C8B-B14F-4D97-AF65-F5344CB8AC3E}">
        <p14:creationId xmlns:p14="http://schemas.microsoft.com/office/powerpoint/2010/main" val="8668604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CBBEE34-6CE2-FE4D-B7BF-57B90E492E00}" type="slidenum">
              <a:rPr lang="en-US" smtClean="0"/>
              <a:pPr/>
              <a:t>18</a:t>
            </a:fld>
            <a:endParaRPr lang="en-US"/>
          </a:p>
        </p:txBody>
      </p:sp>
    </p:spTree>
    <p:extLst>
      <p:ext uri="{BB962C8B-B14F-4D97-AF65-F5344CB8AC3E}">
        <p14:creationId xmlns:p14="http://schemas.microsoft.com/office/powerpoint/2010/main" val="24517907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529519-5D31-9D44-B0BB-FD4F1C6BC6A0}" type="slidenum">
              <a:rPr lang="en-US" smtClean="0"/>
              <a:t>19</a:t>
            </a:fld>
            <a:endParaRPr lang="en-US"/>
          </a:p>
        </p:txBody>
      </p:sp>
    </p:spTree>
    <p:extLst>
      <p:ext uri="{BB962C8B-B14F-4D97-AF65-F5344CB8AC3E}">
        <p14:creationId xmlns:p14="http://schemas.microsoft.com/office/powerpoint/2010/main" val="37059601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CBBEE34-6CE2-FE4D-B7BF-57B90E492E00}" type="slidenum">
              <a:rPr lang="en-US" smtClean="0"/>
              <a:pPr/>
              <a:t>20</a:t>
            </a:fld>
            <a:endParaRPr lang="en-US"/>
          </a:p>
        </p:txBody>
      </p:sp>
    </p:spTree>
    <p:extLst>
      <p:ext uri="{BB962C8B-B14F-4D97-AF65-F5344CB8AC3E}">
        <p14:creationId xmlns:p14="http://schemas.microsoft.com/office/powerpoint/2010/main" val="32015620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BBFAA90-80AE-4368-B0CF-28F163187664}" type="slidenum">
              <a:rPr lang="en-US" smtClean="0"/>
              <a:t>2</a:t>
            </a:fld>
            <a:endParaRPr lang="en-US" dirty="0"/>
          </a:p>
        </p:txBody>
      </p:sp>
    </p:spTree>
    <p:extLst>
      <p:ext uri="{BB962C8B-B14F-4D97-AF65-F5344CB8AC3E}">
        <p14:creationId xmlns:p14="http://schemas.microsoft.com/office/powerpoint/2010/main" val="16735735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CBBEE34-6CE2-FE4D-B7BF-57B90E492E00}" type="slidenum">
              <a:rPr lang="en-US" smtClean="0"/>
              <a:pPr/>
              <a:t>21</a:t>
            </a:fld>
            <a:endParaRPr lang="en-US"/>
          </a:p>
        </p:txBody>
      </p:sp>
    </p:spTree>
    <p:extLst>
      <p:ext uri="{BB962C8B-B14F-4D97-AF65-F5344CB8AC3E}">
        <p14:creationId xmlns:p14="http://schemas.microsoft.com/office/powerpoint/2010/main" val="30539960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137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2" name="Slide Number Placeholder 3"/>
          <p:cNvSpPr>
            <a:spLocks noGrp="1"/>
          </p:cNvSpPr>
          <p:nvPr>
            <p:ph type="sldNum" sz="quarter" idx="5"/>
          </p:nvPr>
        </p:nvSpPr>
        <p:spPr bwMode="auto">
          <a:ln>
            <a:miter lim="800000"/>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8652428" indent="-38186541"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65887"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31774"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9766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63547"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34A6A576-B9D7-4D34-958A-68167731208B}" type="slidenum">
              <a:rPr lang="en-US" altLang="en-US" sz="1200">
                <a:latin typeface="Calibri" panose="020F0502020204030204" pitchFamily="34" charset="0"/>
              </a:rPr>
              <a:pPr eaLnBrk="1" hangingPunct="1"/>
              <a:t>22</a:t>
            </a:fld>
            <a:endParaRPr lang="en-US" altLang="en-US" sz="1200">
              <a:latin typeface="Calibri" panose="020F0502020204030204" pitchFamily="34" charset="0"/>
            </a:endParaRPr>
          </a:p>
        </p:txBody>
      </p:sp>
    </p:spTree>
    <p:extLst>
      <p:ext uri="{BB962C8B-B14F-4D97-AF65-F5344CB8AC3E}">
        <p14:creationId xmlns:p14="http://schemas.microsoft.com/office/powerpoint/2010/main" val="26541614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BFAA90-80AE-4368-B0CF-28F163187664}" type="slidenum">
              <a:rPr lang="en-US" smtClean="0"/>
              <a:t>23</a:t>
            </a:fld>
            <a:endParaRPr lang="en-US" dirty="0"/>
          </a:p>
        </p:txBody>
      </p:sp>
    </p:spTree>
    <p:extLst>
      <p:ext uri="{BB962C8B-B14F-4D97-AF65-F5344CB8AC3E}">
        <p14:creationId xmlns:p14="http://schemas.microsoft.com/office/powerpoint/2010/main" val="20868443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lnSpc>
                <a:spcPct val="120000"/>
              </a:lnSpc>
              <a:spcAft>
                <a:spcPts val="600"/>
              </a:spcAft>
            </a:pPr>
            <a:endParaRPr lang="en-US" sz="1400" dirty="0">
              <a:solidFill>
                <a:srgbClr val="595959"/>
              </a:solidFill>
              <a:latin typeface="Arial"/>
              <a:cs typeface="Arial"/>
            </a:endParaRPr>
          </a:p>
        </p:txBody>
      </p:sp>
      <p:sp>
        <p:nvSpPr>
          <p:cNvPr id="2" name="Slide Number Placeholder 3"/>
          <p:cNvSpPr>
            <a:spLocks noGrp="1"/>
          </p:cNvSpPr>
          <p:nvPr>
            <p:ph type="sldNum" sz="quarter" idx="5"/>
          </p:nvPr>
        </p:nvSpPr>
        <p:spPr bwMode="auto">
          <a:ln>
            <a:miter lim="800000"/>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23839" indent="-3746673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10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21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31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42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245872A8-2098-4F1A-9665-4EE88437614E}" type="slidenum">
              <a:rPr lang="en-US" altLang="en-US" sz="1200">
                <a:latin typeface="Calibri" panose="020F0502020204030204" pitchFamily="34" charset="0"/>
              </a:rPr>
              <a:pPr eaLnBrk="1" hangingPunct="1"/>
              <a:t>24</a:t>
            </a:fld>
            <a:endParaRPr lang="en-US" altLang="en-US" sz="1200">
              <a:latin typeface="Calibri" panose="020F0502020204030204" pitchFamily="34" charset="0"/>
            </a:endParaRPr>
          </a:p>
        </p:txBody>
      </p:sp>
    </p:spTree>
    <p:extLst>
      <p:ext uri="{BB962C8B-B14F-4D97-AF65-F5344CB8AC3E}">
        <p14:creationId xmlns:p14="http://schemas.microsoft.com/office/powerpoint/2010/main" val="32924732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p:spPr>
        <p:txBody>
          <a:bodyPr/>
          <a:lstStyle/>
          <a:p>
            <a:pPr>
              <a:buFontTx/>
              <a:buNone/>
            </a:pPr>
            <a:endParaRPr lang="en-US" dirty="0"/>
          </a:p>
        </p:txBody>
      </p:sp>
    </p:spTree>
    <p:extLst>
      <p:ext uri="{BB962C8B-B14F-4D97-AF65-F5344CB8AC3E}">
        <p14:creationId xmlns:p14="http://schemas.microsoft.com/office/powerpoint/2010/main" val="29841726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529519-5D31-9D44-B0BB-FD4F1C6BC6A0}" type="slidenum">
              <a:rPr lang="en-US" smtClean="0"/>
              <a:t>26</a:t>
            </a:fld>
            <a:endParaRPr lang="en-US"/>
          </a:p>
        </p:txBody>
      </p:sp>
    </p:spTree>
    <p:extLst>
      <p:ext uri="{BB962C8B-B14F-4D97-AF65-F5344CB8AC3E}">
        <p14:creationId xmlns:p14="http://schemas.microsoft.com/office/powerpoint/2010/main" val="21685452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eaLnBrk="1" hangingPunct="1"/>
            <a:endParaRPr lang="en-US" sz="1600" dirty="0">
              <a:latin typeface="+mj-lt"/>
              <a:cs typeface="Arial" charset="0"/>
            </a:endParaRPr>
          </a:p>
        </p:txBody>
      </p:sp>
      <p:sp>
        <p:nvSpPr>
          <p:cNvPr id="4" name="Slide Number Placeholder 3"/>
          <p:cNvSpPr>
            <a:spLocks noGrp="1"/>
          </p:cNvSpPr>
          <p:nvPr>
            <p:ph type="sldNum" sz="quarter" idx="10"/>
          </p:nvPr>
        </p:nvSpPr>
        <p:spPr/>
        <p:txBody>
          <a:bodyPr/>
          <a:lstStyle/>
          <a:p>
            <a:fld id="{A2529519-5D31-9D44-B0BB-FD4F1C6BC6A0}" type="slidenum">
              <a:rPr lang="en-US" smtClean="0"/>
              <a:t>27</a:t>
            </a:fld>
            <a:endParaRPr lang="en-US"/>
          </a:p>
        </p:txBody>
      </p:sp>
    </p:spTree>
    <p:extLst>
      <p:ext uri="{BB962C8B-B14F-4D97-AF65-F5344CB8AC3E}">
        <p14:creationId xmlns:p14="http://schemas.microsoft.com/office/powerpoint/2010/main" val="24971148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4538" y="1179513"/>
            <a:ext cx="5651500" cy="3179762"/>
          </a:xfrm>
        </p:spPr>
      </p:sp>
      <p:sp>
        <p:nvSpPr>
          <p:cNvPr id="3" name="Notes Placeholder 2"/>
          <p:cNvSpPr>
            <a:spLocks noGrp="1"/>
          </p:cNvSpPr>
          <p:nvPr>
            <p:ph type="body" idx="1"/>
          </p:nvPr>
        </p:nvSpPr>
        <p:spPr/>
        <p:txBody>
          <a:bodyPr/>
          <a:lstStyle/>
          <a:p>
            <a:pPr>
              <a:spcBef>
                <a:spcPts val="611"/>
              </a:spcBef>
            </a:pPr>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28</a:t>
            </a:fld>
            <a:endParaRPr lang="en-US" dirty="0"/>
          </a:p>
        </p:txBody>
      </p:sp>
    </p:spTree>
    <p:extLst>
      <p:ext uri="{BB962C8B-B14F-4D97-AF65-F5344CB8AC3E}">
        <p14:creationId xmlns:p14="http://schemas.microsoft.com/office/powerpoint/2010/main" val="4920344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4538" y="1179513"/>
            <a:ext cx="5651500" cy="31797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29</a:t>
            </a:fld>
            <a:endParaRPr lang="en-US" dirty="0"/>
          </a:p>
        </p:txBody>
      </p:sp>
    </p:spTree>
    <p:extLst>
      <p:ext uri="{BB962C8B-B14F-4D97-AF65-F5344CB8AC3E}">
        <p14:creationId xmlns:p14="http://schemas.microsoft.com/office/powerpoint/2010/main" val="18832366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3794"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marL="232943" indent="-232943">
              <a:buAutoNum type="alphaUcPeriod"/>
            </a:pPr>
            <a:endParaRPr lang="en-US" sz="1800" dirty="0">
              <a:latin typeface="Calibri" charset="0"/>
            </a:endParaRPr>
          </a:p>
        </p:txBody>
      </p:sp>
      <p:sp>
        <p:nvSpPr>
          <p:cNvPr id="33795"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31137" indent="-281206" eaLnBrk="0" hangingPunct="0">
              <a:defRPr sz="2400">
                <a:solidFill>
                  <a:schemeClr val="tx1"/>
                </a:solidFill>
                <a:latin typeface="Arial" charset="0"/>
                <a:ea typeface="ＭＳ Ｐゴシック" charset="0"/>
              </a:defRPr>
            </a:lvl2pPr>
            <a:lvl3pPr marL="1124827" indent="-224966" eaLnBrk="0" hangingPunct="0">
              <a:defRPr sz="2400">
                <a:solidFill>
                  <a:schemeClr val="tx1"/>
                </a:solidFill>
                <a:latin typeface="Arial" charset="0"/>
                <a:ea typeface="ＭＳ Ｐゴシック" charset="0"/>
              </a:defRPr>
            </a:lvl3pPr>
            <a:lvl4pPr marL="1574756" indent="-224966" eaLnBrk="0" hangingPunct="0">
              <a:defRPr sz="2400">
                <a:solidFill>
                  <a:schemeClr val="tx1"/>
                </a:solidFill>
                <a:latin typeface="Arial" charset="0"/>
                <a:ea typeface="ＭＳ Ｐゴシック" charset="0"/>
              </a:defRPr>
            </a:lvl4pPr>
            <a:lvl5pPr marL="2024688" indent="-224966" eaLnBrk="0" hangingPunct="0">
              <a:defRPr sz="2400">
                <a:solidFill>
                  <a:schemeClr val="tx1"/>
                </a:solidFill>
                <a:latin typeface="Arial" charset="0"/>
                <a:ea typeface="ＭＳ Ｐゴシック" charset="0"/>
              </a:defRPr>
            </a:lvl5pPr>
            <a:lvl6pPr marL="2474618" indent="-224966" eaLnBrk="0" fontAlgn="base" hangingPunct="0">
              <a:spcBef>
                <a:spcPct val="0"/>
              </a:spcBef>
              <a:spcAft>
                <a:spcPct val="0"/>
              </a:spcAft>
              <a:defRPr sz="2400">
                <a:solidFill>
                  <a:schemeClr val="tx1"/>
                </a:solidFill>
                <a:latin typeface="Arial" charset="0"/>
                <a:ea typeface="ＭＳ Ｐゴシック" charset="0"/>
              </a:defRPr>
            </a:lvl6pPr>
            <a:lvl7pPr marL="2924548" indent="-224966" eaLnBrk="0" fontAlgn="base" hangingPunct="0">
              <a:spcBef>
                <a:spcPct val="0"/>
              </a:spcBef>
              <a:spcAft>
                <a:spcPct val="0"/>
              </a:spcAft>
              <a:defRPr sz="2400">
                <a:solidFill>
                  <a:schemeClr val="tx1"/>
                </a:solidFill>
                <a:latin typeface="Arial" charset="0"/>
                <a:ea typeface="ＭＳ Ｐゴシック" charset="0"/>
              </a:defRPr>
            </a:lvl7pPr>
            <a:lvl8pPr marL="3374480" indent="-224966" eaLnBrk="0" fontAlgn="base" hangingPunct="0">
              <a:spcBef>
                <a:spcPct val="0"/>
              </a:spcBef>
              <a:spcAft>
                <a:spcPct val="0"/>
              </a:spcAft>
              <a:defRPr sz="2400">
                <a:solidFill>
                  <a:schemeClr val="tx1"/>
                </a:solidFill>
                <a:latin typeface="Arial" charset="0"/>
                <a:ea typeface="ＭＳ Ｐゴシック" charset="0"/>
              </a:defRPr>
            </a:lvl8pPr>
            <a:lvl9pPr marL="3824410" indent="-224966"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3F8C9B57-6073-A649-A3DF-72562D97836C}" type="slidenum">
              <a:rPr lang="en-US" sz="1200">
                <a:latin typeface="Calibri" charset="0"/>
              </a:rPr>
              <a:pPr eaLnBrk="1" hangingPunct="1"/>
              <a:t>30</a:t>
            </a:fld>
            <a:endParaRPr lang="en-US" sz="1200">
              <a:latin typeface="Calibri" charset="0"/>
            </a:endParaRPr>
          </a:p>
        </p:txBody>
      </p:sp>
    </p:spTree>
    <p:extLst>
      <p:ext uri="{BB962C8B-B14F-4D97-AF65-F5344CB8AC3E}">
        <p14:creationId xmlns:p14="http://schemas.microsoft.com/office/powerpoint/2010/main" val="3580739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93763" y="1141413"/>
            <a:ext cx="5472112" cy="3078162"/>
          </a:xfrm>
        </p:spPr>
      </p:sp>
      <p:sp>
        <p:nvSpPr>
          <p:cNvPr id="3" name="Notes Placeholder 2"/>
          <p:cNvSpPr>
            <a:spLocks noGrp="1"/>
          </p:cNvSpPr>
          <p:nvPr>
            <p:ph type="body" idx="1"/>
          </p:nvPr>
        </p:nvSpPr>
        <p:spPr/>
        <p:txBody>
          <a:bodyPr/>
          <a:lstStyle/>
          <a:p>
            <a:pPr defTabSz="931774">
              <a:defRPr/>
            </a:pPr>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3</a:t>
            </a:fld>
            <a:endParaRPr lang="en-US" dirty="0"/>
          </a:p>
        </p:txBody>
      </p:sp>
    </p:spTree>
    <p:extLst>
      <p:ext uri="{BB962C8B-B14F-4D97-AF65-F5344CB8AC3E}">
        <p14:creationId xmlns:p14="http://schemas.microsoft.com/office/powerpoint/2010/main" val="37028567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CBBEE34-6CE2-FE4D-B7BF-57B90E492E00}" type="slidenum">
              <a:rPr lang="en-US" smtClean="0"/>
              <a:pPr/>
              <a:t>4</a:t>
            </a:fld>
            <a:endParaRPr lang="en-US"/>
          </a:p>
        </p:txBody>
      </p:sp>
    </p:spTree>
    <p:extLst>
      <p:ext uri="{BB962C8B-B14F-4D97-AF65-F5344CB8AC3E}">
        <p14:creationId xmlns:p14="http://schemas.microsoft.com/office/powerpoint/2010/main" val="35887879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4538" y="1179513"/>
            <a:ext cx="5651500" cy="3179762"/>
          </a:xfrm>
        </p:spPr>
      </p:sp>
      <p:sp>
        <p:nvSpPr>
          <p:cNvPr id="3" name="Notes Placeholder 2"/>
          <p:cNvSpPr>
            <a:spLocks noGrp="1"/>
          </p:cNvSpPr>
          <p:nvPr>
            <p:ph type="body" idx="1"/>
          </p:nvPr>
        </p:nvSpPr>
        <p:spPr/>
        <p:txBody>
          <a:bodyPr/>
          <a:lstStyle/>
          <a:p>
            <a:pPr>
              <a:spcBef>
                <a:spcPts val="611"/>
              </a:spcBef>
            </a:pPr>
            <a:endParaRPr lang="en-US" dirty="0"/>
          </a:p>
          <a:p>
            <a:pPr>
              <a:spcBef>
                <a:spcPts val="611"/>
              </a:spcBef>
            </a:pPr>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5</a:t>
            </a:fld>
            <a:endParaRPr lang="en-US" dirty="0"/>
          </a:p>
        </p:txBody>
      </p:sp>
    </p:spTree>
    <p:extLst>
      <p:ext uri="{BB962C8B-B14F-4D97-AF65-F5344CB8AC3E}">
        <p14:creationId xmlns:p14="http://schemas.microsoft.com/office/powerpoint/2010/main" val="18253126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4538" y="1179513"/>
            <a:ext cx="5651500" cy="3179762"/>
          </a:xfrm>
        </p:spPr>
      </p:sp>
      <p:sp>
        <p:nvSpPr>
          <p:cNvPr id="3" name="Notes Placeholder 2"/>
          <p:cNvSpPr>
            <a:spLocks noGrp="1"/>
          </p:cNvSpPr>
          <p:nvPr>
            <p:ph type="body" idx="1"/>
          </p:nvPr>
        </p:nvSpPr>
        <p:spPr/>
        <p:txBody>
          <a:bodyPr/>
          <a:lstStyle/>
          <a:p>
            <a:pPr>
              <a:spcBef>
                <a:spcPts val="611"/>
              </a:spcBef>
            </a:pPr>
            <a:endParaRPr lang="en-US" dirty="0"/>
          </a:p>
        </p:txBody>
      </p:sp>
      <p:sp>
        <p:nvSpPr>
          <p:cNvPr id="4" name="Slide Number Placeholder 3"/>
          <p:cNvSpPr>
            <a:spLocks noGrp="1"/>
          </p:cNvSpPr>
          <p:nvPr>
            <p:ph type="sldNum" sz="quarter" idx="10"/>
          </p:nvPr>
        </p:nvSpPr>
        <p:spPr/>
        <p:txBody>
          <a:bodyPr/>
          <a:lstStyle/>
          <a:p>
            <a:fld id="{C5EB09CC-0B57-D947-82BF-D08E19DC22FF}" type="slidenum">
              <a:rPr lang="en-US" smtClean="0"/>
              <a:t>6</a:t>
            </a:fld>
            <a:endParaRPr lang="en-US" dirty="0"/>
          </a:p>
        </p:txBody>
      </p:sp>
    </p:spTree>
    <p:extLst>
      <p:ext uri="{BB962C8B-B14F-4D97-AF65-F5344CB8AC3E}">
        <p14:creationId xmlns:p14="http://schemas.microsoft.com/office/powerpoint/2010/main" val="8307059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BFAA90-80AE-4368-B0CF-28F163187664}" type="slidenum">
              <a:rPr lang="en-US" smtClean="0"/>
              <a:t>7</a:t>
            </a:fld>
            <a:endParaRPr lang="en-US" dirty="0"/>
          </a:p>
        </p:txBody>
      </p:sp>
    </p:spTree>
    <p:extLst>
      <p:ext uri="{BB962C8B-B14F-4D97-AF65-F5344CB8AC3E}">
        <p14:creationId xmlns:p14="http://schemas.microsoft.com/office/powerpoint/2010/main" val="25950144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6077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z="1400" dirty="0">
              <a:latin typeface="Calibri" charset="0"/>
            </a:endParaRPr>
          </a:p>
        </p:txBody>
      </p:sp>
      <p:sp>
        <p:nvSpPr>
          <p:cNvPr id="160772"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ＭＳ Ｐゴシック" charset="0"/>
              </a:defRPr>
            </a:lvl1pPr>
            <a:lvl2pPr marL="745180" indent="-286608" eaLnBrk="0" hangingPunct="0">
              <a:defRPr>
                <a:solidFill>
                  <a:schemeClr val="tx1"/>
                </a:solidFill>
                <a:latin typeface="Arial" charset="0"/>
                <a:ea typeface="ＭＳ Ｐゴシック" charset="0"/>
              </a:defRPr>
            </a:lvl2pPr>
            <a:lvl3pPr marL="1146431" indent="-229286" eaLnBrk="0" hangingPunct="0">
              <a:defRPr>
                <a:solidFill>
                  <a:schemeClr val="tx1"/>
                </a:solidFill>
                <a:latin typeface="Arial" charset="0"/>
                <a:ea typeface="ＭＳ Ｐゴシック" charset="0"/>
              </a:defRPr>
            </a:lvl3pPr>
            <a:lvl4pPr marL="1605003" indent="-229286" eaLnBrk="0" hangingPunct="0">
              <a:defRPr>
                <a:solidFill>
                  <a:schemeClr val="tx1"/>
                </a:solidFill>
                <a:latin typeface="Arial" charset="0"/>
                <a:ea typeface="ＭＳ Ｐゴシック" charset="0"/>
              </a:defRPr>
            </a:lvl4pPr>
            <a:lvl5pPr marL="2063576" indent="-229286" eaLnBrk="0" hangingPunct="0">
              <a:defRPr>
                <a:solidFill>
                  <a:schemeClr val="tx1"/>
                </a:solidFill>
                <a:latin typeface="Arial" charset="0"/>
                <a:ea typeface="ＭＳ Ｐゴシック" charset="0"/>
              </a:defRPr>
            </a:lvl5pPr>
            <a:lvl6pPr marL="2522148" indent="-229286" eaLnBrk="0" fontAlgn="base" hangingPunct="0">
              <a:spcBef>
                <a:spcPct val="0"/>
              </a:spcBef>
              <a:spcAft>
                <a:spcPct val="0"/>
              </a:spcAft>
              <a:defRPr>
                <a:solidFill>
                  <a:schemeClr val="tx1"/>
                </a:solidFill>
                <a:latin typeface="Arial" charset="0"/>
                <a:ea typeface="ＭＳ Ｐゴシック" charset="0"/>
              </a:defRPr>
            </a:lvl6pPr>
            <a:lvl7pPr marL="2980721" indent="-229286" eaLnBrk="0" fontAlgn="base" hangingPunct="0">
              <a:spcBef>
                <a:spcPct val="0"/>
              </a:spcBef>
              <a:spcAft>
                <a:spcPct val="0"/>
              </a:spcAft>
              <a:defRPr>
                <a:solidFill>
                  <a:schemeClr val="tx1"/>
                </a:solidFill>
                <a:latin typeface="Arial" charset="0"/>
                <a:ea typeface="ＭＳ Ｐゴシック" charset="0"/>
              </a:defRPr>
            </a:lvl7pPr>
            <a:lvl8pPr marL="3439293" indent="-229286" eaLnBrk="0" fontAlgn="base" hangingPunct="0">
              <a:spcBef>
                <a:spcPct val="0"/>
              </a:spcBef>
              <a:spcAft>
                <a:spcPct val="0"/>
              </a:spcAft>
              <a:defRPr>
                <a:solidFill>
                  <a:schemeClr val="tx1"/>
                </a:solidFill>
                <a:latin typeface="Arial" charset="0"/>
                <a:ea typeface="ＭＳ Ｐゴシック" charset="0"/>
              </a:defRPr>
            </a:lvl8pPr>
            <a:lvl9pPr marL="3897866" indent="-229286"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7C4B61B7-D5C5-5D44-B8A4-836A06F7604B}" type="slidenum">
              <a:rPr lang="en-US">
                <a:latin typeface="Calibri" charset="0"/>
              </a:rPr>
              <a:pPr eaLnBrk="1" hangingPunct="1"/>
              <a:t>8</a:t>
            </a:fld>
            <a:endParaRPr lang="en-US">
              <a:latin typeface="Calibri" charset="0"/>
            </a:endParaRPr>
          </a:p>
        </p:txBody>
      </p:sp>
    </p:spTree>
    <p:extLst>
      <p:ext uri="{BB962C8B-B14F-4D97-AF65-F5344CB8AC3E}">
        <p14:creationId xmlns:p14="http://schemas.microsoft.com/office/powerpoint/2010/main" val="1389750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p:txBody>
      </p:sp>
      <p:sp>
        <p:nvSpPr>
          <p:cNvPr id="4" name="Slide Number Placeholder 3"/>
          <p:cNvSpPr>
            <a:spLocks noGrp="1"/>
          </p:cNvSpPr>
          <p:nvPr>
            <p:ph type="sldNum" sz="quarter" idx="10"/>
          </p:nvPr>
        </p:nvSpPr>
        <p:spPr/>
        <p:txBody>
          <a:bodyPr/>
          <a:lstStyle/>
          <a:p>
            <a:fld id="{A2529519-5D31-9D44-B0BB-FD4F1C6BC6A0}" type="slidenum">
              <a:rPr lang="en-US" smtClean="0"/>
              <a:t>9</a:t>
            </a:fld>
            <a:endParaRPr lang="en-US"/>
          </a:p>
        </p:txBody>
      </p:sp>
    </p:spTree>
    <p:extLst>
      <p:ext uri="{BB962C8B-B14F-4D97-AF65-F5344CB8AC3E}">
        <p14:creationId xmlns:p14="http://schemas.microsoft.com/office/powerpoint/2010/main" val="13524458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6.png"/><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6.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6.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hyperlink" Target="http://everydayresearchmethods.com/" TargetMode="External"/><Relationship Id="rId2" Type="http://schemas.openxmlformats.org/officeDocument/2006/relationships/hyperlink" Target="https://digital.wwnorton.com/researchpsych4" TargetMode="External"/><Relationship Id="rId1" Type="http://schemas.openxmlformats.org/officeDocument/2006/relationships/slideMaster" Target="../slideMasters/slideMaster1.xml"/><Relationship Id="rId4" Type="http://schemas.openxmlformats.org/officeDocument/2006/relationships/image" Target="../media/image1.jpg"/></Relationships>
</file>

<file path=ppt/slideLayouts/_rels/slideLayout36.xml.rels><?xml version="1.0" encoding="UTF-8" standalone="yes"?>
<Relationships xmlns="http://schemas.openxmlformats.org/package/2006/relationships"><Relationship Id="rId3" Type="http://schemas.openxmlformats.org/officeDocument/2006/relationships/hyperlink" Target="http://everydayresearchmethods.com/" TargetMode="External"/><Relationship Id="rId2" Type="http://schemas.openxmlformats.org/officeDocument/2006/relationships/hyperlink" Target="https://digital.wwnorton.com/researchpsych4" TargetMode="External"/><Relationship Id="rId1" Type="http://schemas.openxmlformats.org/officeDocument/2006/relationships/slideMaster" Target="../slideMasters/slideMaster1.xml"/><Relationship Id="rId4" Type="http://schemas.openxmlformats.org/officeDocument/2006/relationships/image" Target="../media/image1.jpg"/></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jp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6.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6.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6.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6.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6.png"/><Relationship Id="rId4" Type="http://schemas.openxmlformats.org/officeDocument/2006/relationships/image" Target="../media/image2.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6.png"/></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s://digital.wwnorton.com/researchpsych4%20and%20everydayresearchmethods.com" TargetMode="External"/><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hyperlink" Target="https://digital.wwnorton.com/researchpsych4" TargetMode="External"/><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hyperlink" Target="https://digital.wwnorton.com/researchpsych4%20and%20everydayresearchmethods.com" TargetMode="Externa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CHAPTER OPENER">
    <p:spTree>
      <p:nvGrpSpPr>
        <p:cNvPr id="1" name=""/>
        <p:cNvGrpSpPr/>
        <p:nvPr/>
      </p:nvGrpSpPr>
      <p:grpSpPr>
        <a:xfrm>
          <a:off x="0" y="0"/>
          <a:ext cx="0" cy="0"/>
          <a:chOff x="0" y="0"/>
          <a:chExt cx="0" cy="0"/>
        </a:xfrm>
      </p:grpSpPr>
      <p:sp>
        <p:nvSpPr>
          <p:cNvPr id="4" name="Text Placeholder 3"/>
          <p:cNvSpPr>
            <a:spLocks noGrp="1"/>
          </p:cNvSpPr>
          <p:nvPr>
            <p:ph type="body" sz="half" idx="2" hasCustomPrompt="1"/>
          </p:nvPr>
        </p:nvSpPr>
        <p:spPr>
          <a:xfrm>
            <a:off x="14862" y="1"/>
            <a:ext cx="12177140" cy="6855140"/>
          </a:xfrm>
          <a:prstGeom prst="rect">
            <a:avLst/>
          </a:prstGeom>
          <a:noFill/>
          <a:ln w="57150" cmpd="sng">
            <a:solidFill>
              <a:schemeClr val="accent1"/>
            </a:solidFill>
          </a:ln>
        </p:spPr>
        <p:style>
          <a:lnRef idx="2">
            <a:schemeClr val="dk1"/>
          </a:lnRef>
          <a:fillRef idx="1">
            <a:schemeClr val="lt1"/>
          </a:fillRef>
          <a:effectRef idx="0">
            <a:schemeClr val="dk1"/>
          </a:effectRef>
          <a:fontRef idx="none"/>
        </p:style>
        <p:txBody>
          <a:bodyPr/>
          <a:lstStyle>
            <a:lvl1pPr marL="0" indent="0">
              <a:buNone/>
              <a:defRPr sz="1400">
                <a:solidFill>
                  <a:srgbClr val="F1532D"/>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 </a:t>
            </a:r>
          </a:p>
        </p:txBody>
      </p:sp>
      <p:sp>
        <p:nvSpPr>
          <p:cNvPr id="5" name="Title 4"/>
          <p:cNvSpPr>
            <a:spLocks noGrp="1"/>
          </p:cNvSpPr>
          <p:nvPr>
            <p:ph type="title"/>
          </p:nvPr>
        </p:nvSpPr>
        <p:spPr>
          <a:xfrm>
            <a:off x="6852921" y="17234"/>
            <a:ext cx="5339080" cy="2309109"/>
          </a:xfrm>
        </p:spPr>
        <p:txBody>
          <a:bodyPr/>
          <a:lstStyle>
            <a:lvl1pPr algn="l">
              <a:defRPr>
                <a:solidFill>
                  <a:schemeClr val="accent1"/>
                </a:solidFill>
              </a:defRPr>
            </a:lvl1pPr>
          </a:lstStyle>
          <a:p>
            <a:r>
              <a:rPr lang="en-US"/>
              <a:t>Click to edit Master title style</a:t>
            </a:r>
            <a:endParaRPr lang="en-US" dirty="0"/>
          </a:p>
        </p:txBody>
      </p:sp>
      <p:sp>
        <p:nvSpPr>
          <p:cNvPr id="9" name="Text Placeholder 8"/>
          <p:cNvSpPr>
            <a:spLocks noGrp="1"/>
          </p:cNvSpPr>
          <p:nvPr>
            <p:ph type="body" sz="quarter" idx="11" hasCustomPrompt="1"/>
          </p:nvPr>
        </p:nvSpPr>
        <p:spPr>
          <a:xfrm>
            <a:off x="6821064" y="5876366"/>
            <a:ext cx="5370937" cy="961544"/>
          </a:xfrm>
          <a:prstGeom prst="rect">
            <a:avLst/>
          </a:prstGeom>
          <a:solidFill>
            <a:schemeClr val="accent1"/>
          </a:solidFill>
          <a:ln>
            <a:solidFill>
              <a:schemeClr val="accent1"/>
            </a:solidFill>
          </a:ln>
        </p:spPr>
        <p:txBody>
          <a:bodyPr/>
          <a:lstStyle>
            <a:lvl1pPr marL="0" indent="0" algn="ctr">
              <a:buNone/>
              <a:defRPr sz="5400">
                <a:solidFill>
                  <a:schemeClr val="bg1"/>
                </a:solidFill>
                <a:latin typeface="Arial" charset="0"/>
                <a:ea typeface="Arial" charset="0"/>
                <a:cs typeface="Arial" charset="0"/>
              </a:defRPr>
            </a:lvl1pPr>
          </a:lstStyle>
          <a:p>
            <a:pPr lvl="0"/>
            <a:r>
              <a:rPr lang="en-US" dirty="0"/>
              <a:t>PART I</a:t>
            </a:r>
          </a:p>
        </p:txBody>
      </p:sp>
      <p:pic>
        <p:nvPicPr>
          <p:cNvPr id="6" name="Picture 5" descr="Diagram&#10;&#10;Description automatically generated">
            <a:extLst>
              <a:ext uri="{FF2B5EF4-FFF2-40B4-BE49-F238E27FC236}">
                <a16:creationId xmlns:a16="http://schemas.microsoft.com/office/drawing/2014/main" id="{63F3D5F8-02CB-3746-8200-824291A220A4}"/>
              </a:ext>
            </a:extLst>
          </p:cNvPr>
          <p:cNvPicPr>
            <a:picLocks noChangeAspect="1"/>
          </p:cNvPicPr>
          <p:nvPr userDrawn="1"/>
        </p:nvPicPr>
        <p:blipFill>
          <a:blip r:embed="rId2"/>
          <a:stretch>
            <a:fillRect/>
          </a:stretch>
        </p:blipFill>
        <p:spPr>
          <a:xfrm>
            <a:off x="1072856" y="475834"/>
            <a:ext cx="4658353" cy="5400532"/>
          </a:xfrm>
          <a:prstGeom prst="rect">
            <a:avLst/>
          </a:prstGeom>
        </p:spPr>
      </p:pic>
    </p:spTree>
    <p:extLst>
      <p:ext uri="{BB962C8B-B14F-4D97-AF65-F5344CB8AC3E}">
        <p14:creationId xmlns:p14="http://schemas.microsoft.com/office/powerpoint/2010/main" val="32683077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In Class Activity Slide">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E1E0DF"/>
          </a:solidFill>
          <a:ln w="76200" cmpd="sng">
            <a:solidFill>
              <a:srgbClr val="67B03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solidFill>
                <a:schemeClr val="tx1"/>
              </a:solidFill>
            </a:endParaRPr>
          </a:p>
        </p:txBody>
      </p:sp>
      <p:sp>
        <p:nvSpPr>
          <p:cNvPr id="4" name="Title 3"/>
          <p:cNvSpPr>
            <a:spLocks noGrp="1"/>
          </p:cNvSpPr>
          <p:nvPr>
            <p:ph type="title" hasCustomPrompt="1"/>
          </p:nvPr>
        </p:nvSpPr>
        <p:spPr>
          <a:xfrm>
            <a:off x="2220128" y="422556"/>
            <a:ext cx="9335813" cy="1143000"/>
          </a:xfrm>
          <a:noFill/>
        </p:spPr>
        <p:txBody>
          <a:bodyPr>
            <a:normAutofit/>
          </a:bodyPr>
          <a:lstStyle>
            <a:lvl1pPr algn="l">
              <a:defRPr sz="2500" b="1">
                <a:solidFill>
                  <a:srgbClr val="67B034"/>
                </a:solidFill>
                <a:latin typeface="Arial" charset="0"/>
                <a:ea typeface="Arial" charset="0"/>
                <a:cs typeface="Arial" charset="0"/>
              </a:defRPr>
            </a:lvl1pPr>
          </a:lstStyle>
          <a:p>
            <a:r>
              <a:rPr lang="en-US" dirty="0"/>
              <a:t>In-Class Activity</a:t>
            </a:r>
          </a:p>
        </p:txBody>
      </p:sp>
      <p:sp>
        <p:nvSpPr>
          <p:cNvPr id="7" name="Text Placeholder 2"/>
          <p:cNvSpPr>
            <a:spLocks noGrp="1"/>
          </p:cNvSpPr>
          <p:nvPr>
            <p:ph type="body" sz="quarter" idx="10"/>
          </p:nvPr>
        </p:nvSpPr>
        <p:spPr>
          <a:xfrm>
            <a:off x="583143" y="1810171"/>
            <a:ext cx="10919884" cy="4733925"/>
          </a:xfrm>
          <a:prstGeom prst="rect">
            <a:avLst/>
          </a:prstGeom>
        </p:spPr>
        <p:txBody>
          <a:bodyPr/>
          <a:lstStyle>
            <a:lvl1pPr marL="514350" indent="-514350">
              <a:buFont typeface="+mj-lt"/>
              <a:buAutoNum type="alphaLcPeriod"/>
              <a:defRPr sz="2800">
                <a:latin typeface="Arial" charset="0"/>
                <a:ea typeface="Arial" charset="0"/>
                <a:cs typeface="Arial" charset="0"/>
              </a:defRPr>
            </a:lvl1pPr>
            <a:lvl2pPr marL="742950" indent="-285750">
              <a:buFont typeface="Courier New" charset="0"/>
              <a:buChar char="o"/>
              <a:defRPr sz="2600">
                <a:latin typeface="Arial" charset="0"/>
                <a:ea typeface="Arial" charset="0"/>
                <a:cs typeface="Arial" charset="0"/>
              </a:defRPr>
            </a:lvl2pPr>
            <a:lvl3pPr marL="1143000" indent="-228600">
              <a:buFont typeface="Arial" charset="0"/>
              <a:buChar cha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a16="http://schemas.microsoft.com/office/drawing/2014/main" id="{0FAA1A51-AA6B-0C45-A13C-4D61DAF5A66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6059" y="423473"/>
            <a:ext cx="1227740" cy="1142083"/>
          </a:xfrm>
          <a:prstGeom prst="rect">
            <a:avLst/>
          </a:prstGeom>
        </p:spPr>
      </p:pic>
    </p:spTree>
    <p:extLst>
      <p:ext uri="{BB962C8B-B14F-4D97-AF65-F5344CB8AC3E}">
        <p14:creationId xmlns:p14="http://schemas.microsoft.com/office/powerpoint/2010/main" val="686833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icker Question">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solidFill>
            <a:srgbClr val="E1E0DF"/>
          </a:solidFill>
          <a:ln w="76200" cmpd="sng">
            <a:solidFill>
              <a:srgbClr val="00335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3" name="Text Placeholder 2"/>
          <p:cNvSpPr>
            <a:spLocks noGrp="1"/>
          </p:cNvSpPr>
          <p:nvPr>
            <p:ph type="body" sz="quarter" idx="10"/>
          </p:nvPr>
        </p:nvSpPr>
        <p:spPr>
          <a:xfrm>
            <a:off x="747186" y="2325691"/>
            <a:ext cx="10638367" cy="4008437"/>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971550" indent="-514350">
              <a:buFont typeface="+mj-lt"/>
              <a:buAutoNum type="alphaLcPeriod"/>
              <a:defRPr sz="2600">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5"/>
          <p:cNvSpPr>
            <a:spLocks noGrp="1"/>
          </p:cNvSpPr>
          <p:nvPr>
            <p:ph type="title" hasCustomPrompt="1"/>
          </p:nvPr>
        </p:nvSpPr>
        <p:spPr>
          <a:xfrm>
            <a:off x="1672940" y="538390"/>
            <a:ext cx="7202121" cy="1223282"/>
          </a:xfrm>
        </p:spPr>
        <p:txBody>
          <a:bodyPr>
            <a:normAutofit/>
          </a:bodyPr>
          <a:lstStyle>
            <a:lvl1pPr algn="l">
              <a:defRPr sz="2500" b="1">
                <a:solidFill>
                  <a:srgbClr val="003354"/>
                </a:solidFill>
                <a:latin typeface="Arial" charset="0"/>
                <a:ea typeface="Arial" charset="0"/>
                <a:cs typeface="Arial" charset="0"/>
              </a:defRPr>
            </a:lvl1pPr>
          </a:lstStyle>
          <a:p>
            <a:r>
              <a:rPr lang="en-US" dirty="0"/>
              <a:t>Clicker Question</a:t>
            </a:r>
          </a:p>
        </p:txBody>
      </p:sp>
      <p:pic>
        <p:nvPicPr>
          <p:cNvPr id="6" name="Picture 5">
            <a:extLst>
              <a:ext uri="{FF2B5EF4-FFF2-40B4-BE49-F238E27FC236}">
                <a16:creationId xmlns:a16="http://schemas.microsoft.com/office/drawing/2014/main" id="{3C45A7BB-0C10-1541-B5E9-B3100510D3A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7185" y="417609"/>
            <a:ext cx="594360" cy="1490472"/>
          </a:xfrm>
          <a:prstGeom prst="rect">
            <a:avLst/>
          </a:prstGeom>
        </p:spPr>
      </p:pic>
    </p:spTree>
    <p:extLst>
      <p:ext uri="{BB962C8B-B14F-4D97-AF65-F5344CB8AC3E}">
        <p14:creationId xmlns:p14="http://schemas.microsoft.com/office/powerpoint/2010/main" val="13932267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licker Question Answer">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solidFill>
            <a:srgbClr val="E1E0DF"/>
          </a:solidFill>
          <a:ln w="76200" cmpd="sng">
            <a:solidFill>
              <a:srgbClr val="00335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3" name="Text Placeholder 2"/>
          <p:cNvSpPr>
            <a:spLocks noGrp="1"/>
          </p:cNvSpPr>
          <p:nvPr>
            <p:ph type="body" sz="quarter" idx="10"/>
          </p:nvPr>
        </p:nvSpPr>
        <p:spPr>
          <a:xfrm>
            <a:off x="747186" y="2325691"/>
            <a:ext cx="10638367" cy="4008437"/>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971550" indent="-514350">
              <a:buFont typeface="+mj-lt"/>
              <a:buAutoNum type="alphaLcPeriod"/>
              <a:defRPr sz="2600">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5"/>
          <p:cNvSpPr>
            <a:spLocks noGrp="1"/>
          </p:cNvSpPr>
          <p:nvPr>
            <p:ph type="title" hasCustomPrompt="1"/>
          </p:nvPr>
        </p:nvSpPr>
        <p:spPr>
          <a:xfrm>
            <a:off x="1672937" y="538390"/>
            <a:ext cx="10340819" cy="1223282"/>
          </a:xfrm>
        </p:spPr>
        <p:txBody>
          <a:bodyPr>
            <a:normAutofit/>
          </a:bodyPr>
          <a:lstStyle>
            <a:lvl1pPr algn="l">
              <a:defRPr sz="2500" b="1">
                <a:solidFill>
                  <a:srgbClr val="003354"/>
                </a:solidFill>
                <a:latin typeface="Arial" charset="0"/>
                <a:ea typeface="Arial" charset="0"/>
                <a:cs typeface="Arial" charset="0"/>
              </a:defRPr>
            </a:lvl1pPr>
          </a:lstStyle>
          <a:p>
            <a:r>
              <a:rPr lang="en-US" dirty="0"/>
              <a:t>Clicker Question - Answer</a:t>
            </a:r>
          </a:p>
        </p:txBody>
      </p:sp>
      <p:pic>
        <p:nvPicPr>
          <p:cNvPr id="6" name="Picture 5">
            <a:extLst>
              <a:ext uri="{FF2B5EF4-FFF2-40B4-BE49-F238E27FC236}">
                <a16:creationId xmlns:a16="http://schemas.microsoft.com/office/drawing/2014/main" id="{E6FB912C-020A-2245-A8E4-1D193872E31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7185" y="417609"/>
            <a:ext cx="594360" cy="1490472"/>
          </a:xfrm>
          <a:prstGeom prst="rect">
            <a:avLst/>
          </a:prstGeom>
        </p:spPr>
      </p:pic>
    </p:spTree>
    <p:extLst>
      <p:ext uri="{BB962C8B-B14F-4D97-AF65-F5344CB8AC3E}">
        <p14:creationId xmlns:p14="http://schemas.microsoft.com/office/powerpoint/2010/main" val="23770459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Reading Quiz">
    <p:spTree>
      <p:nvGrpSpPr>
        <p:cNvPr id="1" name=""/>
        <p:cNvGrpSpPr/>
        <p:nvPr/>
      </p:nvGrpSpPr>
      <p:grpSpPr>
        <a:xfrm>
          <a:off x="0" y="0"/>
          <a:ext cx="0" cy="0"/>
          <a:chOff x="0" y="0"/>
          <a:chExt cx="0" cy="0"/>
        </a:xfrm>
      </p:grpSpPr>
      <p:sp>
        <p:nvSpPr>
          <p:cNvPr id="13" name="Rectangle 12"/>
          <p:cNvSpPr/>
          <p:nvPr/>
        </p:nvSpPr>
        <p:spPr>
          <a:xfrm>
            <a:off x="0" y="0"/>
            <a:ext cx="12192000" cy="6858000"/>
          </a:xfrm>
          <a:prstGeom prst="rect">
            <a:avLst/>
          </a:prstGeom>
          <a:solidFill>
            <a:srgbClr val="E1E0DF"/>
          </a:solidFill>
          <a:ln w="76200" cmpd="sng">
            <a:solidFill>
              <a:srgbClr val="FDC20C"/>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8" name="Text Placeholder 2"/>
          <p:cNvSpPr>
            <a:spLocks noGrp="1"/>
          </p:cNvSpPr>
          <p:nvPr>
            <p:ph type="body" sz="quarter" idx="10"/>
          </p:nvPr>
        </p:nvSpPr>
        <p:spPr>
          <a:xfrm>
            <a:off x="776818" y="1929360"/>
            <a:ext cx="10638367" cy="4008437"/>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971550" indent="-514350">
              <a:buFont typeface="+mj-lt"/>
              <a:buAutoNum type="alphaLcPeriod"/>
              <a:defRPr sz="2600">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5"/>
          <p:cNvSpPr>
            <a:spLocks noGrp="1"/>
          </p:cNvSpPr>
          <p:nvPr>
            <p:ph type="title" hasCustomPrompt="1"/>
          </p:nvPr>
        </p:nvSpPr>
        <p:spPr>
          <a:xfrm>
            <a:off x="1757148" y="353039"/>
            <a:ext cx="7202121" cy="1223282"/>
          </a:xfrm>
        </p:spPr>
        <p:txBody>
          <a:bodyPr>
            <a:normAutofit/>
          </a:bodyPr>
          <a:lstStyle>
            <a:lvl1pPr algn="l">
              <a:defRPr sz="2500" b="1">
                <a:solidFill>
                  <a:srgbClr val="003354"/>
                </a:solidFill>
                <a:latin typeface="Arial" charset="0"/>
                <a:ea typeface="Arial" charset="0"/>
                <a:cs typeface="Arial" charset="0"/>
              </a:defRPr>
            </a:lvl1pPr>
          </a:lstStyle>
          <a:p>
            <a:r>
              <a:rPr lang="en-US" dirty="0"/>
              <a:t>Reading Quiz</a:t>
            </a:r>
          </a:p>
        </p:txBody>
      </p:sp>
      <p:pic>
        <p:nvPicPr>
          <p:cNvPr id="6" name="Picture 5" descr="Screen Shot 2017-04-04 at 12.39.38 PM.png">
            <a:extLst>
              <a:ext uri="{FF2B5EF4-FFF2-40B4-BE49-F238E27FC236}">
                <a16:creationId xmlns:a16="http://schemas.microsoft.com/office/drawing/2014/main" id="{3EBCCFD3-393A-EE4D-BD2F-FCAEA53441F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4912" y="283694"/>
            <a:ext cx="1412234" cy="1450925"/>
          </a:xfrm>
          <a:prstGeom prst="rect">
            <a:avLst/>
          </a:prstGeom>
        </p:spPr>
      </p:pic>
    </p:spTree>
    <p:extLst>
      <p:ext uri="{BB962C8B-B14F-4D97-AF65-F5344CB8AC3E}">
        <p14:creationId xmlns:p14="http://schemas.microsoft.com/office/powerpoint/2010/main" val="729149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Reading Quiz Answer">
    <p:spTree>
      <p:nvGrpSpPr>
        <p:cNvPr id="1" name=""/>
        <p:cNvGrpSpPr/>
        <p:nvPr/>
      </p:nvGrpSpPr>
      <p:grpSpPr>
        <a:xfrm>
          <a:off x="0" y="0"/>
          <a:ext cx="0" cy="0"/>
          <a:chOff x="0" y="0"/>
          <a:chExt cx="0" cy="0"/>
        </a:xfrm>
      </p:grpSpPr>
      <p:sp>
        <p:nvSpPr>
          <p:cNvPr id="13" name="Rectangle 12"/>
          <p:cNvSpPr/>
          <p:nvPr/>
        </p:nvSpPr>
        <p:spPr>
          <a:xfrm>
            <a:off x="0" y="0"/>
            <a:ext cx="12192000" cy="6858000"/>
          </a:xfrm>
          <a:prstGeom prst="rect">
            <a:avLst/>
          </a:prstGeom>
          <a:solidFill>
            <a:srgbClr val="E1E0DF"/>
          </a:solidFill>
          <a:ln w="76200" cmpd="sng">
            <a:solidFill>
              <a:srgbClr val="FDC20C"/>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8" name="Text Placeholder 2"/>
          <p:cNvSpPr>
            <a:spLocks noGrp="1"/>
          </p:cNvSpPr>
          <p:nvPr>
            <p:ph type="body" sz="quarter" idx="10"/>
          </p:nvPr>
        </p:nvSpPr>
        <p:spPr>
          <a:xfrm>
            <a:off x="776818" y="1929360"/>
            <a:ext cx="10638367" cy="4008437"/>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971550" indent="-514350">
              <a:buFont typeface="+mj-lt"/>
              <a:buAutoNum type="alphaLcPeriod"/>
              <a:defRPr sz="2600">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5"/>
          <p:cNvSpPr>
            <a:spLocks noGrp="1"/>
          </p:cNvSpPr>
          <p:nvPr>
            <p:ph type="title" hasCustomPrompt="1"/>
          </p:nvPr>
        </p:nvSpPr>
        <p:spPr>
          <a:xfrm>
            <a:off x="1757147" y="353039"/>
            <a:ext cx="9401031" cy="1223282"/>
          </a:xfrm>
        </p:spPr>
        <p:txBody>
          <a:bodyPr>
            <a:normAutofit/>
          </a:bodyPr>
          <a:lstStyle>
            <a:lvl1pPr algn="l">
              <a:defRPr sz="2500" b="1" baseline="0">
                <a:solidFill>
                  <a:srgbClr val="003354"/>
                </a:solidFill>
                <a:latin typeface="Arial" charset="0"/>
                <a:ea typeface="Arial" charset="0"/>
                <a:cs typeface="Arial" charset="0"/>
              </a:defRPr>
            </a:lvl1pPr>
          </a:lstStyle>
          <a:p>
            <a:r>
              <a:rPr lang="en-US" dirty="0"/>
              <a:t>Reading Quiz-Answer</a:t>
            </a:r>
          </a:p>
        </p:txBody>
      </p:sp>
      <p:pic>
        <p:nvPicPr>
          <p:cNvPr id="6" name="Picture 5" descr="Screen Shot 2017-04-04 at 12.39.38 PM.png">
            <a:extLst>
              <a:ext uri="{FF2B5EF4-FFF2-40B4-BE49-F238E27FC236}">
                <a16:creationId xmlns:a16="http://schemas.microsoft.com/office/drawing/2014/main" id="{4CE121F4-7AB6-3740-85AF-26776B4853D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4912" y="283694"/>
            <a:ext cx="1412234" cy="1450925"/>
          </a:xfrm>
          <a:prstGeom prst="rect">
            <a:avLst/>
          </a:prstGeom>
        </p:spPr>
      </p:pic>
    </p:spTree>
    <p:extLst>
      <p:ext uri="{BB962C8B-B14F-4D97-AF65-F5344CB8AC3E}">
        <p14:creationId xmlns:p14="http://schemas.microsoft.com/office/powerpoint/2010/main" val="5796952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Active Learning Opener">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E1E0DF"/>
          </a:solidFill>
          <a:ln w="76200" cmpd="sng">
            <a:solidFill>
              <a:srgbClr val="018E76"/>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3" name="Content Placeholder 2"/>
          <p:cNvSpPr>
            <a:spLocks noGrp="1"/>
          </p:cNvSpPr>
          <p:nvPr>
            <p:ph sz="quarter" idx="10" hasCustomPrompt="1"/>
          </p:nvPr>
        </p:nvSpPr>
        <p:spPr>
          <a:xfrm>
            <a:off x="5505777" y="2850779"/>
            <a:ext cx="6167967" cy="2158681"/>
          </a:xfrm>
          <a:prstGeom prst="rect">
            <a:avLst/>
          </a:prstGeom>
        </p:spPr>
        <p:txBody>
          <a:bodyPr/>
          <a:lstStyle>
            <a:lvl1pPr marL="0" indent="0" algn="ctr">
              <a:buNone/>
              <a:defRPr baseline="0">
                <a:latin typeface="Arial" charset="0"/>
                <a:ea typeface="Arial" charset="0"/>
                <a:cs typeface="Arial" charset="0"/>
              </a:defRPr>
            </a:lvl1pPr>
          </a:lstStyle>
          <a:p>
            <a:pPr lvl="0"/>
            <a:r>
              <a:rPr lang="en-US" dirty="0"/>
              <a:t>Introduction to Simple Experiments</a:t>
            </a:r>
          </a:p>
        </p:txBody>
      </p:sp>
      <p:sp>
        <p:nvSpPr>
          <p:cNvPr id="4" name="TextBox 3"/>
          <p:cNvSpPr txBox="1"/>
          <p:nvPr/>
        </p:nvSpPr>
        <p:spPr>
          <a:xfrm>
            <a:off x="5505778" y="274638"/>
            <a:ext cx="6167967" cy="1077218"/>
          </a:xfrm>
          <a:prstGeom prst="rect">
            <a:avLst/>
          </a:prstGeom>
          <a:solidFill>
            <a:srgbClr val="018E76"/>
          </a:solidFill>
        </p:spPr>
        <p:txBody>
          <a:bodyPr wrap="square" rtlCol="0">
            <a:spAutoFit/>
          </a:bodyPr>
          <a:lstStyle/>
          <a:p>
            <a:pPr algn="ctr"/>
            <a:r>
              <a:rPr lang="en-US" sz="3200" b="1" dirty="0">
                <a:solidFill>
                  <a:schemeClr val="bg1"/>
                </a:solidFill>
                <a:latin typeface="Arial" charset="0"/>
                <a:ea typeface="Arial" charset="0"/>
                <a:cs typeface="Arial" charset="0"/>
              </a:rPr>
              <a:t>Active Learning</a:t>
            </a:r>
            <a:r>
              <a:rPr lang="en-US" sz="3200" b="1" baseline="0" dirty="0">
                <a:solidFill>
                  <a:schemeClr val="bg1"/>
                </a:solidFill>
                <a:latin typeface="Arial" charset="0"/>
                <a:ea typeface="Arial" charset="0"/>
                <a:cs typeface="Arial" charset="0"/>
              </a:rPr>
              <a:t> </a:t>
            </a:r>
          </a:p>
          <a:p>
            <a:pPr algn="ctr"/>
            <a:r>
              <a:rPr lang="en-US" sz="3200" b="1" baseline="0" dirty="0">
                <a:solidFill>
                  <a:schemeClr val="bg1"/>
                </a:solidFill>
                <a:latin typeface="Arial" charset="0"/>
                <a:ea typeface="Arial" charset="0"/>
                <a:cs typeface="Arial" charset="0"/>
              </a:rPr>
              <a:t>PART V</a:t>
            </a:r>
            <a:endParaRPr lang="en-US" sz="3200" b="1" dirty="0">
              <a:solidFill>
                <a:schemeClr val="bg1"/>
              </a:solidFill>
              <a:latin typeface="Arial" charset="0"/>
              <a:ea typeface="Arial" charset="0"/>
              <a:cs typeface="Arial" charset="0"/>
            </a:endParaRPr>
          </a:p>
        </p:txBody>
      </p:sp>
      <p:sp>
        <p:nvSpPr>
          <p:cNvPr id="6" name="Title 5"/>
          <p:cNvSpPr>
            <a:spLocks noGrp="1"/>
          </p:cNvSpPr>
          <p:nvPr>
            <p:ph type="title" hasCustomPrompt="1"/>
          </p:nvPr>
        </p:nvSpPr>
        <p:spPr>
          <a:xfrm>
            <a:off x="5505777" y="1542579"/>
            <a:ext cx="6167967" cy="1143000"/>
          </a:xfrm>
        </p:spPr>
        <p:txBody>
          <a:bodyPr/>
          <a:lstStyle>
            <a:lvl1pPr algn="ctr">
              <a:defRPr b="1" baseline="0">
                <a:solidFill>
                  <a:srgbClr val="018E76"/>
                </a:solidFill>
                <a:latin typeface="Arial" charset="0"/>
                <a:ea typeface="Arial" charset="0"/>
                <a:cs typeface="Arial" charset="0"/>
              </a:defRPr>
            </a:lvl1pPr>
          </a:lstStyle>
          <a:p>
            <a:r>
              <a:rPr lang="en-US" dirty="0"/>
              <a:t>CHAPTER 10</a:t>
            </a:r>
          </a:p>
        </p:txBody>
      </p:sp>
      <p:pic>
        <p:nvPicPr>
          <p:cNvPr id="13" name="Picture 12" descr="Diagram&#10;&#10;Description automatically generated">
            <a:extLst>
              <a:ext uri="{FF2B5EF4-FFF2-40B4-BE49-F238E27FC236}">
                <a16:creationId xmlns:a16="http://schemas.microsoft.com/office/drawing/2014/main" id="{C361AE82-D353-FB4C-810C-D91EACBCAFB9}"/>
              </a:ext>
            </a:extLst>
          </p:cNvPr>
          <p:cNvPicPr>
            <a:picLocks noChangeAspect="1"/>
          </p:cNvPicPr>
          <p:nvPr userDrawn="1"/>
        </p:nvPicPr>
        <p:blipFill>
          <a:blip r:embed="rId2"/>
          <a:stretch>
            <a:fillRect/>
          </a:stretch>
        </p:blipFill>
        <p:spPr>
          <a:xfrm>
            <a:off x="741567" y="214540"/>
            <a:ext cx="4224776" cy="4897876"/>
          </a:xfrm>
          <a:prstGeom prst="rect">
            <a:avLst/>
          </a:prstGeom>
        </p:spPr>
      </p:pic>
      <p:pic>
        <p:nvPicPr>
          <p:cNvPr id="15" name="Picture 14" descr="Screen Shot 2017-04-04 at 12.05.24 PM.png">
            <a:extLst>
              <a:ext uri="{FF2B5EF4-FFF2-40B4-BE49-F238E27FC236}">
                <a16:creationId xmlns:a16="http://schemas.microsoft.com/office/drawing/2014/main" id="{A581EEA0-79AB-DF42-B21E-2344989ED202}"/>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6" name="Picture 15" descr="Screen Shot 2017-04-04 at 12.39.38 PM.png">
            <a:extLst>
              <a:ext uri="{FF2B5EF4-FFF2-40B4-BE49-F238E27FC236}">
                <a16:creationId xmlns:a16="http://schemas.microsoft.com/office/drawing/2014/main" id="{6D81875A-E748-A649-8B73-105FBF3C6F7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8" name="Picture 17" descr="Screen Shot 2017-04-04 at 11.59.34 AM.png">
            <a:extLst>
              <a:ext uri="{FF2B5EF4-FFF2-40B4-BE49-F238E27FC236}">
                <a16:creationId xmlns:a16="http://schemas.microsoft.com/office/drawing/2014/main" id="{CEF25882-5AC8-1D4E-B0E7-626CCAABA44A}"/>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9" name="Picture 18">
            <a:extLst>
              <a:ext uri="{FF2B5EF4-FFF2-40B4-BE49-F238E27FC236}">
                <a16:creationId xmlns:a16="http://schemas.microsoft.com/office/drawing/2014/main" id="{BE46D33F-850E-C043-9131-7F3C6B17512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165416" y="5383323"/>
            <a:ext cx="1227740" cy="1142083"/>
          </a:xfrm>
          <a:prstGeom prst="rect">
            <a:avLst/>
          </a:prstGeom>
        </p:spPr>
      </p:pic>
      <p:pic>
        <p:nvPicPr>
          <p:cNvPr id="20" name="Picture 19">
            <a:extLst>
              <a:ext uri="{FF2B5EF4-FFF2-40B4-BE49-F238E27FC236}">
                <a16:creationId xmlns:a16="http://schemas.microsoft.com/office/drawing/2014/main" id="{9C833C3A-E82E-7741-9B55-2EED3A310918}"/>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spTree>
    <p:extLst>
      <p:ext uri="{BB962C8B-B14F-4D97-AF65-F5344CB8AC3E}">
        <p14:creationId xmlns:p14="http://schemas.microsoft.com/office/powerpoint/2010/main" val="540749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Active Learning Intro">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E1E0DF"/>
          </a:solidFill>
          <a:ln w="76200" cmpd="sng">
            <a:solidFill>
              <a:srgbClr val="0099B8"/>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3" name="Content Placeholder 2"/>
          <p:cNvSpPr>
            <a:spLocks noGrp="1"/>
          </p:cNvSpPr>
          <p:nvPr>
            <p:ph sz="quarter" idx="10"/>
          </p:nvPr>
        </p:nvSpPr>
        <p:spPr>
          <a:xfrm>
            <a:off x="573744" y="1856688"/>
            <a:ext cx="11044515" cy="3107530"/>
          </a:xfrm>
          <a:prstGeom prst="rect">
            <a:avLst/>
          </a:prstGeom>
        </p:spPr>
        <p:txBody>
          <a:bodyPr/>
          <a:lstStyle>
            <a:lvl1pPr marL="0" indent="0">
              <a:buNone/>
              <a:defRPr sz="3000">
                <a:latin typeface="Arial" charset="0"/>
                <a:ea typeface="Arial" charset="0"/>
                <a:cs typeface="Arial" charset="0"/>
              </a:defRPr>
            </a:lvl1pPr>
          </a:lstStyle>
          <a:p>
            <a:pPr lvl="0"/>
            <a:r>
              <a:rPr lang="en-US"/>
              <a:t>Click to edit Master text styles</a:t>
            </a:r>
          </a:p>
        </p:txBody>
      </p:sp>
      <p:sp>
        <p:nvSpPr>
          <p:cNvPr id="11" name="Title 15"/>
          <p:cNvSpPr>
            <a:spLocks noGrp="1"/>
          </p:cNvSpPr>
          <p:nvPr>
            <p:ph type="title" hasCustomPrompt="1"/>
          </p:nvPr>
        </p:nvSpPr>
        <p:spPr>
          <a:xfrm>
            <a:off x="573743" y="316703"/>
            <a:ext cx="11044516" cy="1223282"/>
          </a:xfrm>
        </p:spPr>
        <p:txBody>
          <a:bodyPr>
            <a:noAutofit/>
          </a:bodyPr>
          <a:lstStyle>
            <a:lvl1pPr algn="ctr">
              <a:defRPr sz="3800" b="1" baseline="0">
                <a:solidFill>
                  <a:srgbClr val="003354"/>
                </a:solidFill>
                <a:latin typeface="Arial" charset="0"/>
                <a:ea typeface="Arial" charset="0"/>
                <a:cs typeface="Arial" charset="0"/>
              </a:defRPr>
            </a:lvl1pPr>
          </a:lstStyle>
          <a:p>
            <a:r>
              <a:rPr lang="en-US" dirty="0"/>
              <a:t>Teaching Notes</a:t>
            </a:r>
          </a:p>
        </p:txBody>
      </p:sp>
      <p:pic>
        <p:nvPicPr>
          <p:cNvPr id="13" name="Picture 12" descr="Screen Shot 2017-04-04 at 12.05.24 PM.png">
            <a:extLst>
              <a:ext uri="{FF2B5EF4-FFF2-40B4-BE49-F238E27FC236}">
                <a16:creationId xmlns:a16="http://schemas.microsoft.com/office/drawing/2014/main" id="{579216EB-4FCE-E24D-8E75-6C7E13CABC2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5" name="Picture 14" descr="Screen Shot 2017-04-04 at 12.39.38 PM.png">
            <a:extLst>
              <a:ext uri="{FF2B5EF4-FFF2-40B4-BE49-F238E27FC236}">
                <a16:creationId xmlns:a16="http://schemas.microsoft.com/office/drawing/2014/main" id="{E4F4CCDA-119B-054B-937A-219652E91F6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6" name="Picture 15" descr="Screen Shot 2017-04-04 at 11.59.34 AM.png">
            <a:extLst>
              <a:ext uri="{FF2B5EF4-FFF2-40B4-BE49-F238E27FC236}">
                <a16:creationId xmlns:a16="http://schemas.microsoft.com/office/drawing/2014/main" id="{0CBD44BA-DDFF-094D-952E-F3932FC907F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8" name="Picture 17">
            <a:extLst>
              <a:ext uri="{FF2B5EF4-FFF2-40B4-BE49-F238E27FC236}">
                <a16:creationId xmlns:a16="http://schemas.microsoft.com/office/drawing/2014/main" id="{02C1E8AB-108C-DA46-87E9-F0AF858190C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165416" y="5383323"/>
            <a:ext cx="1227740" cy="1142083"/>
          </a:xfrm>
          <a:prstGeom prst="rect">
            <a:avLst/>
          </a:prstGeom>
        </p:spPr>
      </p:pic>
      <p:pic>
        <p:nvPicPr>
          <p:cNvPr id="19" name="Picture 18">
            <a:extLst>
              <a:ext uri="{FF2B5EF4-FFF2-40B4-BE49-F238E27FC236}">
                <a16:creationId xmlns:a16="http://schemas.microsoft.com/office/drawing/2014/main" id="{7E656894-378D-B640-8DF2-394F6C9CAB5A}"/>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spTree>
    <p:extLst>
      <p:ext uri="{BB962C8B-B14F-4D97-AF65-F5344CB8AC3E}">
        <p14:creationId xmlns:p14="http://schemas.microsoft.com/office/powerpoint/2010/main" val="1156993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Check Your Understanding Title Slide">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E1E0DF"/>
          </a:solidFill>
          <a:ln w="76200" cmpd="sng">
            <a:solidFill>
              <a:srgbClr val="0099B8"/>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11" name="Title 15"/>
          <p:cNvSpPr>
            <a:spLocks noGrp="1"/>
          </p:cNvSpPr>
          <p:nvPr>
            <p:ph type="title" hasCustomPrompt="1"/>
          </p:nvPr>
        </p:nvSpPr>
        <p:spPr>
          <a:xfrm>
            <a:off x="1669456" y="2461143"/>
            <a:ext cx="8989632" cy="1223282"/>
          </a:xfrm>
        </p:spPr>
        <p:txBody>
          <a:bodyPr>
            <a:noAutofit/>
          </a:bodyPr>
          <a:lstStyle>
            <a:lvl1pPr algn="ctr">
              <a:defRPr sz="4400" b="1" baseline="0">
                <a:solidFill>
                  <a:schemeClr val="accent2"/>
                </a:solidFill>
                <a:latin typeface="Arial" charset="0"/>
                <a:ea typeface="Arial" charset="0"/>
                <a:cs typeface="Arial" charset="0"/>
              </a:defRPr>
            </a:lvl1pPr>
          </a:lstStyle>
          <a:p>
            <a:r>
              <a:rPr lang="en-US" dirty="0"/>
              <a:t>Check Your Understanding</a:t>
            </a:r>
          </a:p>
        </p:txBody>
      </p:sp>
      <p:pic>
        <p:nvPicPr>
          <p:cNvPr id="15" name="Picture 14" descr="Screen Shot 2017-04-04 at 12.39.38 PM.png">
            <a:extLst>
              <a:ext uri="{FF2B5EF4-FFF2-40B4-BE49-F238E27FC236}">
                <a16:creationId xmlns:a16="http://schemas.microsoft.com/office/drawing/2014/main" id="{3468461E-4409-6742-AEDE-8817A074603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6" name="Picture 15" descr="Screen Shot 2017-04-04 at 11.59.34 AM.png">
            <a:extLst>
              <a:ext uri="{FF2B5EF4-FFF2-40B4-BE49-F238E27FC236}">
                <a16:creationId xmlns:a16="http://schemas.microsoft.com/office/drawing/2014/main" id="{75742ABB-C3F6-F545-A4F2-073CBAC3F67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8" name="Picture 17">
            <a:extLst>
              <a:ext uri="{FF2B5EF4-FFF2-40B4-BE49-F238E27FC236}">
                <a16:creationId xmlns:a16="http://schemas.microsoft.com/office/drawing/2014/main" id="{9BCB4CFB-C9B9-6C4C-86D1-AB2799BDFD6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165416" y="5383323"/>
            <a:ext cx="1227740" cy="1142083"/>
          </a:xfrm>
          <a:prstGeom prst="rect">
            <a:avLst/>
          </a:prstGeom>
        </p:spPr>
      </p:pic>
      <p:pic>
        <p:nvPicPr>
          <p:cNvPr id="19" name="Picture 18">
            <a:extLst>
              <a:ext uri="{FF2B5EF4-FFF2-40B4-BE49-F238E27FC236}">
                <a16:creationId xmlns:a16="http://schemas.microsoft.com/office/drawing/2014/main" id="{CC6D6650-562B-9541-9F68-3DA87F22453F}"/>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pic>
        <p:nvPicPr>
          <p:cNvPr id="20" name="Picture 19" descr="Screen Shot 2017-04-04 at 12.05.24 PM.png">
            <a:extLst>
              <a:ext uri="{FF2B5EF4-FFF2-40B4-BE49-F238E27FC236}">
                <a16:creationId xmlns:a16="http://schemas.microsoft.com/office/drawing/2014/main" id="{345A4DBF-5405-CB40-B59B-96330C3EA831}"/>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t="8503" r="87225" b="34735"/>
          <a:stretch/>
        </p:blipFill>
        <p:spPr>
          <a:xfrm>
            <a:off x="5112346" y="995799"/>
            <a:ext cx="1967305" cy="1392072"/>
          </a:xfrm>
          <a:prstGeom prst="rect">
            <a:avLst/>
          </a:prstGeom>
        </p:spPr>
      </p:pic>
    </p:spTree>
    <p:extLst>
      <p:ext uri="{BB962C8B-B14F-4D97-AF65-F5344CB8AC3E}">
        <p14:creationId xmlns:p14="http://schemas.microsoft.com/office/powerpoint/2010/main" val="18037137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Reading Quiz Title Slide">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E1E0DF"/>
          </a:solidFill>
          <a:ln w="76200" cmpd="sng">
            <a:solidFill>
              <a:srgbClr val="FDC20C"/>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13" name="Title 15"/>
          <p:cNvSpPr>
            <a:spLocks noGrp="1"/>
          </p:cNvSpPr>
          <p:nvPr>
            <p:ph type="title" hasCustomPrompt="1"/>
          </p:nvPr>
        </p:nvSpPr>
        <p:spPr>
          <a:xfrm>
            <a:off x="1669456" y="2461143"/>
            <a:ext cx="8989632" cy="1223282"/>
          </a:xfrm>
        </p:spPr>
        <p:txBody>
          <a:bodyPr>
            <a:noAutofit/>
          </a:bodyPr>
          <a:lstStyle>
            <a:lvl1pPr algn="ctr">
              <a:defRPr sz="4400" b="1" baseline="0">
                <a:solidFill>
                  <a:srgbClr val="FDC20C"/>
                </a:solidFill>
                <a:latin typeface="Arial" charset="0"/>
                <a:ea typeface="Arial" charset="0"/>
                <a:cs typeface="Arial" charset="0"/>
              </a:defRPr>
            </a:lvl1pPr>
          </a:lstStyle>
          <a:p>
            <a:r>
              <a:rPr lang="en-US" dirty="0"/>
              <a:t>Reading Quizzes</a:t>
            </a:r>
          </a:p>
        </p:txBody>
      </p:sp>
      <p:pic>
        <p:nvPicPr>
          <p:cNvPr id="11" name="Picture 10" descr="Screen Shot 2017-04-04 at 12.39.38 PM.png">
            <a:extLst>
              <a:ext uri="{FF2B5EF4-FFF2-40B4-BE49-F238E27FC236}">
                <a16:creationId xmlns:a16="http://schemas.microsoft.com/office/drawing/2014/main" id="{0DA37847-7B36-3641-A747-980233BC97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22388" y="731864"/>
            <a:ext cx="1547223" cy="1589613"/>
          </a:xfrm>
          <a:prstGeom prst="rect">
            <a:avLst/>
          </a:prstGeom>
        </p:spPr>
      </p:pic>
      <p:pic>
        <p:nvPicPr>
          <p:cNvPr id="12" name="Picture 11" descr="Screen Shot 2017-04-04 at 12.05.24 PM.png">
            <a:extLst>
              <a:ext uri="{FF2B5EF4-FFF2-40B4-BE49-F238E27FC236}">
                <a16:creationId xmlns:a16="http://schemas.microsoft.com/office/drawing/2014/main" id="{31AF5CF9-E9E9-9746-96C6-84EDB2C6F4E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6" name="Picture 15" descr="Screen Shot 2017-04-04 at 11.59.34 AM.png">
            <a:extLst>
              <a:ext uri="{FF2B5EF4-FFF2-40B4-BE49-F238E27FC236}">
                <a16:creationId xmlns:a16="http://schemas.microsoft.com/office/drawing/2014/main" id="{D697D285-892B-DB4E-9984-B83800D9F3D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8" name="Picture 17">
            <a:extLst>
              <a:ext uri="{FF2B5EF4-FFF2-40B4-BE49-F238E27FC236}">
                <a16:creationId xmlns:a16="http://schemas.microsoft.com/office/drawing/2014/main" id="{B61114A9-5191-CF4E-A7A6-A92FABADD4B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165416" y="5383323"/>
            <a:ext cx="1227740" cy="1142083"/>
          </a:xfrm>
          <a:prstGeom prst="rect">
            <a:avLst/>
          </a:prstGeom>
        </p:spPr>
      </p:pic>
      <p:pic>
        <p:nvPicPr>
          <p:cNvPr id="19" name="Picture 18">
            <a:extLst>
              <a:ext uri="{FF2B5EF4-FFF2-40B4-BE49-F238E27FC236}">
                <a16:creationId xmlns:a16="http://schemas.microsoft.com/office/drawing/2014/main" id="{20D6C47D-0778-2747-B090-2B980E9520E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spTree>
    <p:extLst>
      <p:ext uri="{BB962C8B-B14F-4D97-AF65-F5344CB8AC3E}">
        <p14:creationId xmlns:p14="http://schemas.microsoft.com/office/powerpoint/2010/main" val="18037137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Clicker Question Title Slide">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E1E0DF"/>
          </a:solidFill>
          <a:ln w="76200" cmpd="sng">
            <a:solidFill>
              <a:srgbClr val="2C2D2F"/>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13" name="Title 15"/>
          <p:cNvSpPr>
            <a:spLocks noGrp="1"/>
          </p:cNvSpPr>
          <p:nvPr>
            <p:ph type="title" hasCustomPrompt="1"/>
          </p:nvPr>
        </p:nvSpPr>
        <p:spPr>
          <a:xfrm>
            <a:off x="1669456" y="2461143"/>
            <a:ext cx="8989632" cy="1223282"/>
          </a:xfrm>
        </p:spPr>
        <p:txBody>
          <a:bodyPr>
            <a:noAutofit/>
          </a:bodyPr>
          <a:lstStyle>
            <a:lvl1pPr algn="ctr">
              <a:defRPr sz="4400" b="1" baseline="0">
                <a:solidFill>
                  <a:srgbClr val="2C2D2F"/>
                </a:solidFill>
                <a:latin typeface="Arial" charset="0"/>
                <a:ea typeface="Arial" charset="0"/>
                <a:cs typeface="Arial" charset="0"/>
              </a:defRPr>
            </a:lvl1pPr>
          </a:lstStyle>
          <a:p>
            <a:r>
              <a:rPr lang="en-US" dirty="0"/>
              <a:t>Clicker Questions</a:t>
            </a:r>
          </a:p>
        </p:txBody>
      </p:sp>
      <p:pic>
        <p:nvPicPr>
          <p:cNvPr id="11" name="Picture 10" descr="Screen Shot 2017-04-04 at 12.05.24 PM.png">
            <a:extLst>
              <a:ext uri="{FF2B5EF4-FFF2-40B4-BE49-F238E27FC236}">
                <a16:creationId xmlns:a16="http://schemas.microsoft.com/office/drawing/2014/main" id="{E9EF751E-65BF-A542-AD63-52985141AAF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5" name="Picture 14" descr="Screen Shot 2017-04-04 at 12.39.38 PM.png">
            <a:extLst>
              <a:ext uri="{FF2B5EF4-FFF2-40B4-BE49-F238E27FC236}">
                <a16:creationId xmlns:a16="http://schemas.microsoft.com/office/drawing/2014/main" id="{74977513-06BC-8649-85EE-8217069DC35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6" name="Picture 15" descr="Screen Shot 2017-04-04 at 11.59.34 AM.png">
            <a:extLst>
              <a:ext uri="{FF2B5EF4-FFF2-40B4-BE49-F238E27FC236}">
                <a16:creationId xmlns:a16="http://schemas.microsoft.com/office/drawing/2014/main" id="{D9A4AC04-58C0-F740-8FC5-237D60BF6ED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8" name="Picture 17">
            <a:extLst>
              <a:ext uri="{FF2B5EF4-FFF2-40B4-BE49-F238E27FC236}">
                <a16:creationId xmlns:a16="http://schemas.microsoft.com/office/drawing/2014/main" id="{E0CA63B9-4E2A-5342-A764-120B2CE70B68}"/>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165416" y="5383323"/>
            <a:ext cx="1227740" cy="1142083"/>
          </a:xfrm>
          <a:prstGeom prst="rect">
            <a:avLst/>
          </a:prstGeom>
        </p:spPr>
      </p:pic>
      <p:pic>
        <p:nvPicPr>
          <p:cNvPr id="19" name="Picture 18">
            <a:extLst>
              <a:ext uri="{FF2B5EF4-FFF2-40B4-BE49-F238E27FC236}">
                <a16:creationId xmlns:a16="http://schemas.microsoft.com/office/drawing/2014/main" id="{6783ACBE-0EFE-D349-B0CD-6C4BEE59EAA3}"/>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798819" y="762245"/>
            <a:ext cx="594360" cy="1490472"/>
          </a:xfrm>
          <a:prstGeom prst="rect">
            <a:avLst/>
          </a:prstGeom>
        </p:spPr>
      </p:pic>
    </p:spTree>
    <p:extLst>
      <p:ext uri="{BB962C8B-B14F-4D97-AF65-F5344CB8AC3E}">
        <p14:creationId xmlns:p14="http://schemas.microsoft.com/office/powerpoint/2010/main" val="3659186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Learning Objectives Slide_FINAL">
    <p:spTree>
      <p:nvGrpSpPr>
        <p:cNvPr id="1" name=""/>
        <p:cNvGrpSpPr/>
        <p:nvPr/>
      </p:nvGrpSpPr>
      <p:grpSpPr>
        <a:xfrm>
          <a:off x="0" y="0"/>
          <a:ext cx="0" cy="0"/>
          <a:chOff x="0" y="0"/>
          <a:chExt cx="0" cy="0"/>
        </a:xfrm>
      </p:grpSpPr>
      <p:sp>
        <p:nvSpPr>
          <p:cNvPr id="7" name="TextBox 6"/>
          <p:cNvSpPr txBox="1"/>
          <p:nvPr/>
        </p:nvSpPr>
        <p:spPr>
          <a:xfrm>
            <a:off x="116775" y="87588"/>
            <a:ext cx="11891031" cy="1754326"/>
          </a:xfrm>
          <a:prstGeom prst="rect">
            <a:avLst/>
          </a:prstGeom>
          <a:solidFill>
            <a:srgbClr val="E7E6E5"/>
          </a:solidFill>
          <a:ln w="76200" cmpd="sng">
            <a:solidFill>
              <a:schemeClr val="bg1"/>
            </a:solidFill>
          </a:ln>
        </p:spPr>
        <p:txBody>
          <a:bodyPr wrap="square" rtlCol="0">
            <a:spAutoFit/>
          </a:bodyPr>
          <a:lstStyle/>
          <a:p>
            <a:endParaRPr lang="en-US" sz="3600" b="1" baseline="0" dirty="0">
              <a:solidFill>
                <a:srgbClr val="D0D329"/>
              </a:solidFill>
              <a:latin typeface="Arial"/>
              <a:cs typeface="Arial"/>
            </a:endParaRPr>
          </a:p>
          <a:p>
            <a:endParaRPr lang="en-US" sz="3600" b="1" baseline="0" dirty="0">
              <a:solidFill>
                <a:srgbClr val="D0D329"/>
              </a:solidFill>
              <a:latin typeface="Arial"/>
              <a:cs typeface="Arial"/>
            </a:endParaRPr>
          </a:p>
          <a:p>
            <a:endParaRPr lang="en-US" sz="3600" b="1" baseline="0" dirty="0">
              <a:solidFill>
                <a:srgbClr val="D0D329"/>
              </a:solidFill>
              <a:latin typeface="Arial"/>
              <a:cs typeface="Arial"/>
            </a:endParaRPr>
          </a:p>
        </p:txBody>
      </p:sp>
      <p:sp>
        <p:nvSpPr>
          <p:cNvPr id="2" name="Title 1"/>
          <p:cNvSpPr>
            <a:spLocks noGrp="1"/>
          </p:cNvSpPr>
          <p:nvPr>
            <p:ph type="title" hasCustomPrompt="1"/>
          </p:nvPr>
        </p:nvSpPr>
        <p:spPr>
          <a:ln>
            <a:noFill/>
          </a:ln>
        </p:spPr>
        <p:txBody>
          <a:bodyPr>
            <a:noAutofit/>
          </a:bodyPr>
          <a:lstStyle>
            <a:lvl1pPr marL="0" indent="0" algn="l">
              <a:buFont typeface="Arial" charset="0"/>
              <a:buNone/>
              <a:defRPr sz="4000" b="1" baseline="0">
                <a:solidFill>
                  <a:schemeClr val="accent1"/>
                </a:solidFill>
                <a:latin typeface="Arial" charset="0"/>
                <a:ea typeface="Arial" charset="0"/>
                <a:cs typeface="Arial" charset="0"/>
              </a:defRPr>
            </a:lvl1pPr>
          </a:lstStyle>
          <a:p>
            <a:r>
              <a:rPr lang="en-US" dirty="0"/>
              <a:t>Learning Objectives</a:t>
            </a:r>
          </a:p>
        </p:txBody>
      </p:sp>
      <p:sp>
        <p:nvSpPr>
          <p:cNvPr id="3" name="Text Placeholder 12"/>
          <p:cNvSpPr>
            <a:spLocks noGrp="1"/>
          </p:cNvSpPr>
          <p:nvPr>
            <p:ph type="body" sz="quarter" idx="10"/>
          </p:nvPr>
        </p:nvSpPr>
        <p:spPr>
          <a:xfrm>
            <a:off x="449948" y="1841914"/>
            <a:ext cx="11224683" cy="40338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9" name="Straight Connector 8"/>
          <p:cNvCxnSpPr/>
          <p:nvPr/>
        </p:nvCxnSpPr>
        <p:spPr>
          <a:xfrm>
            <a:off x="820783" y="1530081"/>
            <a:ext cx="2245816" cy="0"/>
          </a:xfrm>
          <a:prstGeom prst="line">
            <a:avLst/>
          </a:prstGeom>
          <a:ln w="76200" cmpd="sng">
            <a:solidFill>
              <a:schemeClr val="accent1"/>
            </a:solidFill>
          </a:ln>
          <a:effectLst/>
        </p:spPr>
        <p:style>
          <a:lnRef idx="3">
            <a:schemeClr val="dk1"/>
          </a:lnRef>
          <a:fillRef idx="0">
            <a:schemeClr val="dk1"/>
          </a:fillRef>
          <a:effectRef idx="2">
            <a:schemeClr val="dk1"/>
          </a:effectRef>
          <a:fontRef idx="minor">
            <a:schemeClr val="tx1"/>
          </a:fontRef>
        </p:style>
      </p:cxnSp>
      <p:pic>
        <p:nvPicPr>
          <p:cNvPr id="10" name="Picture 9" descr="Screen Shot 2017-04-04 at 12.39.38 PM.png">
            <a:extLst>
              <a:ext uri="{FF2B5EF4-FFF2-40B4-BE49-F238E27FC236}">
                <a16:creationId xmlns:a16="http://schemas.microsoft.com/office/drawing/2014/main" id="{AB728C20-0DA7-0042-8BCD-C6E261CBBD3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38796" y="668302"/>
            <a:ext cx="935834" cy="961474"/>
          </a:xfrm>
          <a:prstGeom prst="rect">
            <a:avLst/>
          </a:prstGeom>
        </p:spPr>
      </p:pic>
    </p:spTree>
    <p:extLst>
      <p:ext uri="{BB962C8B-B14F-4D97-AF65-F5344CB8AC3E}">
        <p14:creationId xmlns:p14="http://schemas.microsoft.com/office/powerpoint/2010/main" val="7859148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Blog Post Title Slide">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E1E0DF"/>
          </a:solidFill>
          <a:ln w="76200" cmpd="sng">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13" name="Title 15"/>
          <p:cNvSpPr>
            <a:spLocks noGrp="1"/>
          </p:cNvSpPr>
          <p:nvPr>
            <p:ph type="title" hasCustomPrompt="1"/>
          </p:nvPr>
        </p:nvSpPr>
        <p:spPr>
          <a:xfrm>
            <a:off x="1669456" y="2461143"/>
            <a:ext cx="8989632" cy="1223282"/>
          </a:xfrm>
        </p:spPr>
        <p:txBody>
          <a:bodyPr>
            <a:noAutofit/>
          </a:bodyPr>
          <a:lstStyle>
            <a:lvl1pPr algn="ctr">
              <a:defRPr sz="4400" b="1" baseline="0">
                <a:solidFill>
                  <a:schemeClr val="accent1"/>
                </a:solidFill>
                <a:latin typeface="Arial" charset="0"/>
                <a:ea typeface="Arial" charset="0"/>
                <a:cs typeface="Arial" charset="0"/>
              </a:defRPr>
            </a:lvl1pPr>
          </a:lstStyle>
          <a:p>
            <a:r>
              <a:rPr lang="en-US" dirty="0"/>
              <a:t>Blog Posts</a:t>
            </a:r>
          </a:p>
        </p:txBody>
      </p:sp>
      <p:pic>
        <p:nvPicPr>
          <p:cNvPr id="11" name="Picture 10" descr="Screen Shot 2017-04-04 at 11.59.34 AM.png">
            <a:extLst>
              <a:ext uri="{FF2B5EF4-FFF2-40B4-BE49-F238E27FC236}">
                <a16:creationId xmlns:a16="http://schemas.microsoft.com/office/drawing/2014/main" id="{6F72E264-1012-D043-8933-0CFBA960CA8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22388" y="922527"/>
            <a:ext cx="1543110" cy="1277888"/>
          </a:xfrm>
          <a:prstGeom prst="rect">
            <a:avLst/>
          </a:prstGeom>
        </p:spPr>
      </p:pic>
      <p:pic>
        <p:nvPicPr>
          <p:cNvPr id="15" name="Picture 14" descr="Screen Shot 2017-04-04 at 12.05.24 PM.png">
            <a:extLst>
              <a:ext uri="{FF2B5EF4-FFF2-40B4-BE49-F238E27FC236}">
                <a16:creationId xmlns:a16="http://schemas.microsoft.com/office/drawing/2014/main" id="{F35C3CFB-6809-444C-AA10-22A876521299}"/>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6" name="Picture 15" descr="Screen Shot 2017-04-04 at 12.39.38 PM.png">
            <a:extLst>
              <a:ext uri="{FF2B5EF4-FFF2-40B4-BE49-F238E27FC236}">
                <a16:creationId xmlns:a16="http://schemas.microsoft.com/office/drawing/2014/main" id="{1ED7E74F-14C1-6443-AF0F-86FBE9762E1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8" name="Picture 17">
            <a:extLst>
              <a:ext uri="{FF2B5EF4-FFF2-40B4-BE49-F238E27FC236}">
                <a16:creationId xmlns:a16="http://schemas.microsoft.com/office/drawing/2014/main" id="{0240F1FA-A90F-4348-9217-2949ABAC428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165416" y="5383323"/>
            <a:ext cx="1227740" cy="1142083"/>
          </a:xfrm>
          <a:prstGeom prst="rect">
            <a:avLst/>
          </a:prstGeom>
        </p:spPr>
      </p:pic>
      <p:pic>
        <p:nvPicPr>
          <p:cNvPr id="19" name="Picture 18">
            <a:extLst>
              <a:ext uri="{FF2B5EF4-FFF2-40B4-BE49-F238E27FC236}">
                <a16:creationId xmlns:a16="http://schemas.microsoft.com/office/drawing/2014/main" id="{C7BCF6B7-3040-8340-81EB-1035E67EEFE0}"/>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spTree>
    <p:extLst>
      <p:ext uri="{BB962C8B-B14F-4D97-AF65-F5344CB8AC3E}">
        <p14:creationId xmlns:p14="http://schemas.microsoft.com/office/powerpoint/2010/main" val="11539542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Working it Through Title Slide">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E1E0DF"/>
          </a:solidFill>
          <a:ln w="76200" cmpd="sng">
            <a:solidFill>
              <a:srgbClr val="67B03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solidFill>
                <a:srgbClr val="67B034"/>
              </a:solidFill>
            </a:endParaRPr>
          </a:p>
        </p:txBody>
      </p:sp>
      <p:sp>
        <p:nvSpPr>
          <p:cNvPr id="13" name="Title 15"/>
          <p:cNvSpPr>
            <a:spLocks noGrp="1"/>
          </p:cNvSpPr>
          <p:nvPr>
            <p:ph type="title" hasCustomPrompt="1"/>
          </p:nvPr>
        </p:nvSpPr>
        <p:spPr>
          <a:xfrm>
            <a:off x="1669456" y="2461143"/>
            <a:ext cx="8989632" cy="1223282"/>
          </a:xfrm>
        </p:spPr>
        <p:txBody>
          <a:bodyPr>
            <a:noAutofit/>
          </a:bodyPr>
          <a:lstStyle>
            <a:lvl1pPr algn="ctr">
              <a:defRPr sz="4400" b="1" baseline="0">
                <a:solidFill>
                  <a:srgbClr val="67B034"/>
                </a:solidFill>
                <a:latin typeface="Arial" charset="0"/>
                <a:ea typeface="Arial" charset="0"/>
                <a:cs typeface="Arial" charset="0"/>
              </a:defRPr>
            </a:lvl1pPr>
          </a:lstStyle>
          <a:p>
            <a:r>
              <a:rPr lang="en-US" dirty="0"/>
              <a:t>Working It Through</a:t>
            </a:r>
          </a:p>
        </p:txBody>
      </p:sp>
      <p:pic>
        <p:nvPicPr>
          <p:cNvPr id="11" name="Picture 10">
            <a:extLst>
              <a:ext uri="{FF2B5EF4-FFF2-40B4-BE49-F238E27FC236}">
                <a16:creationId xmlns:a16="http://schemas.microsoft.com/office/drawing/2014/main" id="{9D7F32F7-F3DE-CC4D-8DAA-595671EECED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50402" y="1120794"/>
            <a:ext cx="1227740" cy="1142083"/>
          </a:xfrm>
          <a:prstGeom prst="rect">
            <a:avLst/>
          </a:prstGeom>
        </p:spPr>
      </p:pic>
      <p:pic>
        <p:nvPicPr>
          <p:cNvPr id="15" name="Picture 14" descr="Screen Shot 2017-04-04 at 12.05.24 PM.png">
            <a:extLst>
              <a:ext uri="{FF2B5EF4-FFF2-40B4-BE49-F238E27FC236}">
                <a16:creationId xmlns:a16="http://schemas.microsoft.com/office/drawing/2014/main" id="{82E652B7-6C5C-2C48-9532-7159A7E7E119}"/>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6" name="Picture 15" descr="Screen Shot 2017-04-04 at 12.39.38 PM.png">
            <a:extLst>
              <a:ext uri="{FF2B5EF4-FFF2-40B4-BE49-F238E27FC236}">
                <a16:creationId xmlns:a16="http://schemas.microsoft.com/office/drawing/2014/main" id="{148549CB-61A4-FC49-BD9A-B1FF06E1E1F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8" name="Picture 17" descr="Screen Shot 2017-04-04 at 11.59.34 AM.png">
            <a:extLst>
              <a:ext uri="{FF2B5EF4-FFF2-40B4-BE49-F238E27FC236}">
                <a16:creationId xmlns:a16="http://schemas.microsoft.com/office/drawing/2014/main" id="{A06775EB-C952-A041-AFD4-A72D69CD078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9" name="Picture 18">
            <a:extLst>
              <a:ext uri="{FF2B5EF4-FFF2-40B4-BE49-F238E27FC236}">
                <a16:creationId xmlns:a16="http://schemas.microsoft.com/office/drawing/2014/main" id="{25C22872-6028-2F4E-AF55-3868DD63D897}"/>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spTree>
    <p:extLst>
      <p:ext uri="{BB962C8B-B14F-4D97-AF65-F5344CB8AC3E}">
        <p14:creationId xmlns:p14="http://schemas.microsoft.com/office/powerpoint/2010/main" val="34825422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In-Class Activity Title Slide">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E1E0DF"/>
          </a:solidFill>
          <a:ln w="76200" cmpd="sng">
            <a:solidFill>
              <a:srgbClr val="67B03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solidFill>
                <a:srgbClr val="67B034"/>
              </a:solidFill>
            </a:endParaRPr>
          </a:p>
        </p:txBody>
      </p:sp>
      <p:sp>
        <p:nvSpPr>
          <p:cNvPr id="13" name="Title 15"/>
          <p:cNvSpPr>
            <a:spLocks noGrp="1"/>
          </p:cNvSpPr>
          <p:nvPr>
            <p:ph type="title" hasCustomPrompt="1"/>
          </p:nvPr>
        </p:nvSpPr>
        <p:spPr>
          <a:xfrm>
            <a:off x="1669456" y="2461143"/>
            <a:ext cx="8989632" cy="1223282"/>
          </a:xfrm>
        </p:spPr>
        <p:txBody>
          <a:bodyPr>
            <a:noAutofit/>
          </a:bodyPr>
          <a:lstStyle>
            <a:lvl1pPr algn="ctr">
              <a:defRPr sz="4400" b="1" baseline="0">
                <a:solidFill>
                  <a:srgbClr val="67B034"/>
                </a:solidFill>
                <a:latin typeface="Arial" charset="0"/>
                <a:ea typeface="Arial" charset="0"/>
                <a:cs typeface="Arial" charset="0"/>
              </a:defRPr>
            </a:lvl1pPr>
          </a:lstStyle>
          <a:p>
            <a:r>
              <a:rPr lang="en-US" dirty="0"/>
              <a:t>In-Class Activities</a:t>
            </a:r>
          </a:p>
        </p:txBody>
      </p:sp>
      <p:pic>
        <p:nvPicPr>
          <p:cNvPr id="11" name="Picture 10" descr="Screen Shot 2017-04-04 at 12.05.24 PM.png">
            <a:extLst>
              <a:ext uri="{FF2B5EF4-FFF2-40B4-BE49-F238E27FC236}">
                <a16:creationId xmlns:a16="http://schemas.microsoft.com/office/drawing/2014/main" id="{5509D6B2-D97E-5947-AF41-E65F283A575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5" name="Picture 14" descr="Screen Shot 2017-04-04 at 12.39.38 PM.png">
            <a:extLst>
              <a:ext uri="{FF2B5EF4-FFF2-40B4-BE49-F238E27FC236}">
                <a16:creationId xmlns:a16="http://schemas.microsoft.com/office/drawing/2014/main" id="{217A531C-86D0-6E4D-A1AB-C95B4C717AC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6" name="Picture 15" descr="Screen Shot 2017-04-04 at 11.59.34 AM.png">
            <a:extLst>
              <a:ext uri="{FF2B5EF4-FFF2-40B4-BE49-F238E27FC236}">
                <a16:creationId xmlns:a16="http://schemas.microsoft.com/office/drawing/2014/main" id="{08B6E668-F67E-FF41-99F8-1B829CB6320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8" name="Picture 17">
            <a:extLst>
              <a:ext uri="{FF2B5EF4-FFF2-40B4-BE49-F238E27FC236}">
                <a16:creationId xmlns:a16="http://schemas.microsoft.com/office/drawing/2014/main" id="{C70E3237-61B7-C947-9BF4-DB5564DB4605}"/>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pic>
        <p:nvPicPr>
          <p:cNvPr id="19" name="Picture 18">
            <a:extLst>
              <a:ext uri="{FF2B5EF4-FFF2-40B4-BE49-F238E27FC236}">
                <a16:creationId xmlns:a16="http://schemas.microsoft.com/office/drawing/2014/main" id="{9581319D-FB29-8F4D-996D-106195936DB8}"/>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550402" y="1120794"/>
            <a:ext cx="1227740" cy="1142083"/>
          </a:xfrm>
          <a:prstGeom prst="rect">
            <a:avLst/>
          </a:prstGeom>
        </p:spPr>
      </p:pic>
    </p:spTree>
    <p:extLst>
      <p:ext uri="{BB962C8B-B14F-4D97-AF65-F5344CB8AC3E}">
        <p14:creationId xmlns:p14="http://schemas.microsoft.com/office/powerpoint/2010/main" val="26221727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Blog Post">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rgbClr val="E1E0DF"/>
          </a:solidFill>
          <a:ln w="76200" cmpd="sng">
            <a:solidFill>
              <a:srgbClr val="D33826"/>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3" name="Text Placeholder 2"/>
          <p:cNvSpPr>
            <a:spLocks noGrp="1"/>
          </p:cNvSpPr>
          <p:nvPr>
            <p:ph type="body" sz="quarter" idx="10"/>
          </p:nvPr>
        </p:nvSpPr>
        <p:spPr>
          <a:xfrm>
            <a:off x="520702" y="484191"/>
            <a:ext cx="11097684" cy="4706937"/>
          </a:xfrm>
          <a:prstGeom prst="rect">
            <a:avLst/>
          </a:prstGeom>
        </p:spPr>
        <p:txBody>
          <a:bodyPr/>
          <a:lstStyle>
            <a:lvl1pPr>
              <a:defRPr sz="3000">
                <a:latin typeface="Arial" charset="0"/>
                <a:ea typeface="Arial" charset="0"/>
                <a:cs typeface="Arial" charset="0"/>
              </a:defRPr>
            </a:lvl1pPr>
            <a:lvl2pPr marL="742950" indent="-285750">
              <a:buFont typeface="Courier New" charset="0"/>
              <a:buChar char="o"/>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hasCustomPrompt="1"/>
          </p:nvPr>
        </p:nvSpPr>
        <p:spPr>
          <a:xfrm>
            <a:off x="2371009" y="5453062"/>
            <a:ext cx="9587911" cy="1143000"/>
          </a:xfrm>
        </p:spPr>
        <p:txBody>
          <a:bodyPr>
            <a:noAutofit/>
          </a:bodyPr>
          <a:lstStyle>
            <a:lvl1pPr algn="l">
              <a:defRPr sz="2500" b="1">
                <a:solidFill>
                  <a:srgbClr val="DF4E33"/>
                </a:solidFill>
                <a:latin typeface="Arial" charset="0"/>
                <a:ea typeface="Arial" charset="0"/>
                <a:cs typeface="Arial" charset="0"/>
              </a:defRPr>
            </a:lvl1pPr>
          </a:lstStyle>
          <a:p>
            <a:r>
              <a:rPr lang="en-US" dirty="0" err="1"/>
              <a:t>everydayresearchmethods.com</a:t>
            </a:r>
            <a:endParaRPr lang="en-US" dirty="0"/>
          </a:p>
        </p:txBody>
      </p:sp>
      <p:pic>
        <p:nvPicPr>
          <p:cNvPr id="6" name="Picture 5" descr="Screen Shot 2017-04-04 at 11.59.34 AM.png">
            <a:extLst>
              <a:ext uri="{FF2B5EF4-FFF2-40B4-BE49-F238E27FC236}">
                <a16:creationId xmlns:a16="http://schemas.microsoft.com/office/drawing/2014/main" id="{23C699F8-78AB-6A44-A620-7960BC254E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3949" y="5332110"/>
            <a:ext cx="1543110" cy="1277888"/>
          </a:xfrm>
          <a:prstGeom prst="rect">
            <a:avLst/>
          </a:prstGeom>
        </p:spPr>
      </p:pic>
    </p:spTree>
    <p:extLst>
      <p:ext uri="{BB962C8B-B14F-4D97-AF65-F5344CB8AC3E}">
        <p14:creationId xmlns:p14="http://schemas.microsoft.com/office/powerpoint/2010/main" val="5662679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Work it through">
    <p:spTree>
      <p:nvGrpSpPr>
        <p:cNvPr id="1" name=""/>
        <p:cNvGrpSpPr/>
        <p:nvPr/>
      </p:nvGrpSpPr>
      <p:grpSpPr>
        <a:xfrm>
          <a:off x="0" y="0"/>
          <a:ext cx="0" cy="0"/>
          <a:chOff x="0" y="0"/>
          <a:chExt cx="0" cy="0"/>
        </a:xfrm>
      </p:grpSpPr>
      <p:pic>
        <p:nvPicPr>
          <p:cNvPr id="3" name="Picture 2" descr="Screen Shot 2017-04-04 at 11.54.28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3445791" cy="1905000"/>
          </a:xfrm>
          <a:prstGeom prst="rect">
            <a:avLst/>
          </a:prstGeom>
        </p:spPr>
      </p:pic>
      <p:pic>
        <p:nvPicPr>
          <p:cNvPr id="4" name="Picture 3" descr="Screen Shot 2017-04-04 at 11.52.41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05000"/>
            <a:ext cx="12192000" cy="4953000"/>
          </a:xfrm>
          <a:prstGeom prst="rect">
            <a:avLst/>
          </a:prstGeom>
        </p:spPr>
      </p:pic>
      <p:pic>
        <p:nvPicPr>
          <p:cNvPr id="5" name="Picture 4" descr="Screen Shot 2017-04-04 at 11.55.45 AM.png"/>
          <p:cNvPicPr>
            <a:picLocks noChangeAspect="1"/>
          </p:cNvPicPr>
          <p:nvPr/>
        </p:nvPicPr>
        <p:blipFill rotWithShape="1">
          <a:blip r:embed="rId4">
            <a:extLst>
              <a:ext uri="{28A0092B-C50C-407E-A947-70E740481C1C}">
                <a14:useLocalDpi xmlns:a14="http://schemas.microsoft.com/office/drawing/2010/main" val="0"/>
              </a:ext>
            </a:extLst>
          </a:blip>
          <a:srcRect t="4257" r="11542"/>
          <a:stretch/>
        </p:blipFill>
        <p:spPr>
          <a:xfrm>
            <a:off x="3445790" y="0"/>
            <a:ext cx="8746211" cy="1905000"/>
          </a:xfrm>
          <a:prstGeom prst="rect">
            <a:avLst/>
          </a:prstGeom>
        </p:spPr>
      </p:pic>
    </p:spTree>
    <p:extLst>
      <p:ext uri="{BB962C8B-B14F-4D97-AF65-F5344CB8AC3E}">
        <p14:creationId xmlns:p14="http://schemas.microsoft.com/office/powerpoint/2010/main" val="15976626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2"/>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610600" y="6356352"/>
            <a:ext cx="2743200" cy="365125"/>
          </a:xfrm>
          <a:prstGeom prst="rect">
            <a:avLst/>
          </a:prstGeom>
        </p:spPr>
        <p:txBody>
          <a:bodyPr/>
          <a:lstStyle/>
          <a:p>
            <a:fld id="{D077DD1F-020D-4A19-9611-41863FA23D0B}" type="slidenum">
              <a:rPr lang="en-US" smtClean="0"/>
              <a:t>‹#›</a:t>
            </a:fld>
            <a:endParaRPr lang="en-US" dirty="0"/>
          </a:p>
        </p:txBody>
      </p:sp>
    </p:spTree>
    <p:extLst>
      <p:ext uri="{BB962C8B-B14F-4D97-AF65-F5344CB8AC3E}">
        <p14:creationId xmlns:p14="http://schemas.microsoft.com/office/powerpoint/2010/main" val="12099724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2"/>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610600" y="6356352"/>
            <a:ext cx="2743200" cy="365125"/>
          </a:xfrm>
          <a:prstGeom prst="rect">
            <a:avLst/>
          </a:prstGeom>
        </p:spPr>
        <p:txBody>
          <a:bodyPr/>
          <a:lstStyle/>
          <a:p>
            <a:fld id="{D077DD1F-020D-4A19-9611-41863FA23D0B}" type="slidenum">
              <a:rPr lang="en-US" smtClean="0"/>
              <a:t>‹#›</a:t>
            </a:fld>
            <a:endParaRPr lang="en-US" dirty="0"/>
          </a:p>
        </p:txBody>
      </p:sp>
    </p:spTree>
    <p:extLst>
      <p:ext uri="{BB962C8B-B14F-4D97-AF65-F5344CB8AC3E}">
        <p14:creationId xmlns:p14="http://schemas.microsoft.com/office/powerpoint/2010/main" val="18455803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3_Art Slide">
    <p:spTree>
      <p:nvGrpSpPr>
        <p:cNvPr id="1" name=""/>
        <p:cNvGrpSpPr/>
        <p:nvPr/>
      </p:nvGrpSpPr>
      <p:grpSpPr>
        <a:xfrm>
          <a:off x="0" y="0"/>
          <a:ext cx="0" cy="0"/>
          <a:chOff x="0" y="0"/>
          <a:chExt cx="0" cy="0"/>
        </a:xfrm>
      </p:grpSpPr>
      <p:sp>
        <p:nvSpPr>
          <p:cNvPr id="2" name="Rectangle 9"/>
          <p:cNvSpPr>
            <a:spLocks noChangeArrowheads="1"/>
          </p:cNvSpPr>
          <p:nvPr userDrawn="1"/>
        </p:nvSpPr>
        <p:spPr bwMode="auto">
          <a:xfrm>
            <a:off x="8534400" y="6096000"/>
            <a:ext cx="365760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wrap="none" lIns="279360" tIns="46800" rIns="279360" bIns="279360" anchor="b"/>
          <a:lstStyle/>
          <a:p>
            <a:pPr algn="r" eaLnBrk="0" hangingPunct="0">
              <a:spcBef>
                <a:spcPts val="250"/>
              </a:spcBef>
              <a:buClr>
                <a:srgbClr val="000000"/>
              </a:buClr>
              <a:buSzPct val="100000"/>
              <a:buFont typeface="Times New Roman"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sz="1000" i="0" dirty="0">
              <a:solidFill>
                <a:srgbClr val="000000"/>
              </a:solidFill>
              <a:latin typeface="+mn-lt"/>
              <a:cs typeface="Times New Roman" charset="0"/>
            </a:endParaRPr>
          </a:p>
        </p:txBody>
      </p:sp>
    </p:spTree>
    <p:extLst>
      <p:ext uri="{BB962C8B-B14F-4D97-AF65-F5344CB8AC3E}">
        <p14:creationId xmlns:p14="http://schemas.microsoft.com/office/powerpoint/2010/main" val="896547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2_Active Learning Opener">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noFill/>
          <a:ln w="76200" cmpd="sng">
            <a:solidFill>
              <a:schemeClr val="accent5"/>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solidFill>
                <a:srgbClr val="EE3D8A"/>
              </a:solidFill>
            </a:endParaRPr>
          </a:p>
        </p:txBody>
      </p:sp>
      <p:sp>
        <p:nvSpPr>
          <p:cNvPr id="3" name="Content Placeholder 2"/>
          <p:cNvSpPr>
            <a:spLocks noGrp="1"/>
          </p:cNvSpPr>
          <p:nvPr>
            <p:ph sz="quarter" idx="10" hasCustomPrompt="1"/>
          </p:nvPr>
        </p:nvSpPr>
        <p:spPr>
          <a:xfrm>
            <a:off x="5505775" y="3965094"/>
            <a:ext cx="6167967" cy="2158681"/>
          </a:xfrm>
          <a:prstGeom prst="rect">
            <a:avLst/>
          </a:prstGeom>
        </p:spPr>
        <p:txBody>
          <a:bodyPr/>
          <a:lstStyle>
            <a:lvl1pPr marL="0" indent="0" algn="ctr">
              <a:buNone/>
              <a:defRPr baseline="0">
                <a:latin typeface="Arial" charset="0"/>
                <a:ea typeface="Arial" charset="0"/>
                <a:cs typeface="Arial" charset="0"/>
              </a:defRPr>
            </a:lvl1pPr>
          </a:lstStyle>
          <a:p>
            <a:pPr lvl="0"/>
            <a:r>
              <a:rPr lang="en-US" dirty="0"/>
              <a:t>Introduction to Simple Experiments</a:t>
            </a:r>
          </a:p>
        </p:txBody>
      </p:sp>
      <p:sp>
        <p:nvSpPr>
          <p:cNvPr id="4" name="TextBox 3"/>
          <p:cNvSpPr txBox="1"/>
          <p:nvPr userDrawn="1"/>
        </p:nvSpPr>
        <p:spPr>
          <a:xfrm>
            <a:off x="5505775" y="734225"/>
            <a:ext cx="6167967" cy="1077218"/>
          </a:xfrm>
          <a:prstGeom prst="rect">
            <a:avLst/>
          </a:prstGeom>
          <a:solidFill>
            <a:schemeClr val="accent5"/>
          </a:solidFill>
        </p:spPr>
        <p:txBody>
          <a:bodyPr wrap="square" rtlCol="0">
            <a:spAutoFit/>
          </a:bodyPr>
          <a:lstStyle/>
          <a:p>
            <a:pPr algn="ctr"/>
            <a:r>
              <a:rPr lang="en-US" sz="3200" b="1" dirty="0">
                <a:solidFill>
                  <a:schemeClr val="bg1"/>
                </a:solidFill>
                <a:latin typeface="Arial" charset="0"/>
                <a:ea typeface="Arial" charset="0"/>
                <a:cs typeface="Arial" charset="0"/>
              </a:rPr>
              <a:t>Interactive Lecture</a:t>
            </a:r>
            <a:endParaRPr lang="en-US" sz="3200" b="1" baseline="0" dirty="0">
              <a:solidFill>
                <a:schemeClr val="bg1"/>
              </a:solidFill>
              <a:latin typeface="Arial" charset="0"/>
              <a:ea typeface="Arial" charset="0"/>
              <a:cs typeface="Arial" charset="0"/>
            </a:endParaRPr>
          </a:p>
          <a:p>
            <a:pPr algn="ctr"/>
            <a:r>
              <a:rPr lang="en-US" sz="3200" b="1" baseline="0" dirty="0">
                <a:solidFill>
                  <a:schemeClr val="bg1"/>
                </a:solidFill>
                <a:latin typeface="Arial" charset="0"/>
                <a:ea typeface="Arial" charset="0"/>
                <a:cs typeface="Arial" charset="0"/>
              </a:rPr>
              <a:t>PART V</a:t>
            </a:r>
            <a:endParaRPr lang="en-US" sz="3200" b="1" dirty="0">
              <a:solidFill>
                <a:schemeClr val="bg1"/>
              </a:solidFill>
              <a:latin typeface="Arial" charset="0"/>
              <a:ea typeface="Arial" charset="0"/>
              <a:cs typeface="Arial" charset="0"/>
            </a:endParaRPr>
          </a:p>
        </p:txBody>
      </p:sp>
      <p:sp>
        <p:nvSpPr>
          <p:cNvPr id="6" name="Title 5"/>
          <p:cNvSpPr>
            <a:spLocks noGrp="1"/>
          </p:cNvSpPr>
          <p:nvPr>
            <p:ph type="title" hasCustomPrompt="1"/>
          </p:nvPr>
        </p:nvSpPr>
        <p:spPr>
          <a:xfrm>
            <a:off x="5505775" y="2279731"/>
            <a:ext cx="6167967" cy="1143000"/>
          </a:xfrm>
        </p:spPr>
        <p:txBody>
          <a:bodyPr/>
          <a:lstStyle>
            <a:lvl1pPr algn="ctr">
              <a:defRPr b="1" baseline="0">
                <a:solidFill>
                  <a:schemeClr val="accent5"/>
                </a:solidFill>
                <a:latin typeface="Arial" charset="0"/>
                <a:ea typeface="Arial" charset="0"/>
                <a:cs typeface="Arial" charset="0"/>
              </a:defRPr>
            </a:lvl1pPr>
          </a:lstStyle>
          <a:p>
            <a:r>
              <a:rPr lang="en-US" dirty="0"/>
              <a:t>CHAPTER 10</a:t>
            </a:r>
          </a:p>
        </p:txBody>
      </p:sp>
      <p:pic>
        <p:nvPicPr>
          <p:cNvPr id="13" name="Picture 12">
            <a:extLst>
              <a:ext uri="{FF2B5EF4-FFF2-40B4-BE49-F238E27FC236}">
                <a16:creationId xmlns:a16="http://schemas.microsoft.com/office/drawing/2014/main" id="{050061AE-4601-4944-9F09-87B092C2B11B}"/>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388085" y="429425"/>
            <a:ext cx="4729605" cy="5389550"/>
          </a:xfrm>
          <a:prstGeom prst="rect">
            <a:avLst/>
          </a:prstGeom>
        </p:spPr>
      </p:pic>
    </p:spTree>
    <p:extLst>
      <p:ext uri="{BB962C8B-B14F-4D97-AF65-F5344CB8AC3E}">
        <p14:creationId xmlns:p14="http://schemas.microsoft.com/office/powerpoint/2010/main" val="221513425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1_CHAPTER OPENER">
    <p:spTree>
      <p:nvGrpSpPr>
        <p:cNvPr id="1" name=""/>
        <p:cNvGrpSpPr/>
        <p:nvPr/>
      </p:nvGrpSpPr>
      <p:grpSpPr>
        <a:xfrm>
          <a:off x="0" y="0"/>
          <a:ext cx="0" cy="0"/>
          <a:chOff x="0" y="0"/>
          <a:chExt cx="0" cy="0"/>
        </a:xfrm>
      </p:grpSpPr>
      <p:sp>
        <p:nvSpPr>
          <p:cNvPr id="4" name="Text Placeholder 3"/>
          <p:cNvSpPr>
            <a:spLocks noGrp="1"/>
          </p:cNvSpPr>
          <p:nvPr>
            <p:ph type="body" sz="half" idx="2" hasCustomPrompt="1"/>
          </p:nvPr>
        </p:nvSpPr>
        <p:spPr>
          <a:xfrm>
            <a:off x="14861" y="1"/>
            <a:ext cx="12177140" cy="6855140"/>
          </a:xfrm>
          <a:prstGeom prst="rect">
            <a:avLst/>
          </a:prstGeom>
          <a:noFill/>
          <a:ln w="57150" cmpd="sng">
            <a:solidFill>
              <a:schemeClr val="accent5"/>
            </a:solidFill>
          </a:ln>
        </p:spPr>
        <p:style>
          <a:lnRef idx="2">
            <a:schemeClr val="dk1"/>
          </a:lnRef>
          <a:fillRef idx="1">
            <a:schemeClr val="lt1"/>
          </a:fillRef>
          <a:effectRef idx="0">
            <a:schemeClr val="dk1"/>
          </a:effectRef>
          <a:fontRef idx="none"/>
        </p:style>
        <p:txBody>
          <a:bodyPr/>
          <a:lstStyle>
            <a:lvl1pPr marL="0" indent="0">
              <a:buNone/>
              <a:defRPr sz="1400">
                <a:solidFill>
                  <a:srgbClr val="F1532D"/>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 </a:t>
            </a:r>
          </a:p>
        </p:txBody>
      </p:sp>
      <p:sp>
        <p:nvSpPr>
          <p:cNvPr id="5" name="Title 4"/>
          <p:cNvSpPr>
            <a:spLocks noGrp="1"/>
          </p:cNvSpPr>
          <p:nvPr>
            <p:ph type="title"/>
          </p:nvPr>
        </p:nvSpPr>
        <p:spPr>
          <a:xfrm>
            <a:off x="6852921" y="17232"/>
            <a:ext cx="5339080" cy="2309109"/>
          </a:xfrm>
        </p:spPr>
        <p:txBody>
          <a:bodyPr/>
          <a:lstStyle>
            <a:lvl1pPr algn="l">
              <a:defRPr>
                <a:solidFill>
                  <a:schemeClr val="accent5"/>
                </a:solidFill>
              </a:defRPr>
            </a:lvl1pPr>
          </a:lstStyle>
          <a:p>
            <a:r>
              <a:rPr lang="en-US" dirty="0"/>
              <a:t>Click to edit Master title style</a:t>
            </a:r>
          </a:p>
        </p:txBody>
      </p:sp>
      <p:sp>
        <p:nvSpPr>
          <p:cNvPr id="9" name="Text Placeholder 8"/>
          <p:cNvSpPr>
            <a:spLocks noGrp="1"/>
          </p:cNvSpPr>
          <p:nvPr>
            <p:ph type="body" sz="quarter" idx="11" hasCustomPrompt="1"/>
          </p:nvPr>
        </p:nvSpPr>
        <p:spPr>
          <a:xfrm>
            <a:off x="6821062" y="5876366"/>
            <a:ext cx="5370937" cy="961544"/>
          </a:xfrm>
          <a:prstGeom prst="rect">
            <a:avLst/>
          </a:prstGeom>
          <a:solidFill>
            <a:schemeClr val="accent5"/>
          </a:solidFill>
          <a:ln>
            <a:solidFill>
              <a:schemeClr val="accent5"/>
            </a:solidFill>
          </a:ln>
        </p:spPr>
        <p:txBody>
          <a:bodyPr/>
          <a:lstStyle>
            <a:lvl1pPr marL="0" indent="0" algn="ctr">
              <a:buNone/>
              <a:defRPr sz="5400">
                <a:solidFill>
                  <a:schemeClr val="bg1"/>
                </a:solidFill>
                <a:latin typeface="Arial" charset="0"/>
                <a:ea typeface="Arial" charset="0"/>
                <a:cs typeface="Arial" charset="0"/>
              </a:defRPr>
            </a:lvl1pPr>
          </a:lstStyle>
          <a:p>
            <a:pPr lvl="0"/>
            <a:r>
              <a:rPr lang="en-US" dirty="0"/>
              <a:t>PART V</a:t>
            </a:r>
          </a:p>
        </p:txBody>
      </p:sp>
      <p:pic>
        <p:nvPicPr>
          <p:cNvPr id="6" name="Picture 5" descr="Diagram&#10;&#10;Description automatically generated">
            <a:extLst>
              <a:ext uri="{FF2B5EF4-FFF2-40B4-BE49-F238E27FC236}">
                <a16:creationId xmlns:a16="http://schemas.microsoft.com/office/drawing/2014/main" id="{87DA67A1-FCFB-8145-AA9A-54328F79D104}"/>
              </a:ext>
            </a:extLst>
          </p:cNvPr>
          <p:cNvPicPr>
            <a:picLocks noChangeAspect="1"/>
          </p:cNvPicPr>
          <p:nvPr userDrawn="1"/>
        </p:nvPicPr>
        <p:blipFill>
          <a:blip r:embed="rId2"/>
          <a:stretch>
            <a:fillRect/>
          </a:stretch>
        </p:blipFill>
        <p:spPr>
          <a:xfrm>
            <a:off x="1072856" y="475834"/>
            <a:ext cx="4658353" cy="5400532"/>
          </a:xfrm>
          <a:prstGeom prst="rect">
            <a:avLst/>
          </a:prstGeom>
        </p:spPr>
      </p:pic>
    </p:spTree>
    <p:extLst>
      <p:ext uri="{BB962C8B-B14F-4D97-AF65-F5344CB8AC3E}">
        <p14:creationId xmlns:p14="http://schemas.microsoft.com/office/powerpoint/2010/main" val="3256413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Overview">
    <p:spTree>
      <p:nvGrpSpPr>
        <p:cNvPr id="1" name=""/>
        <p:cNvGrpSpPr/>
        <p:nvPr/>
      </p:nvGrpSpPr>
      <p:grpSpPr>
        <a:xfrm>
          <a:off x="0" y="0"/>
          <a:ext cx="0" cy="0"/>
          <a:chOff x="0" y="0"/>
          <a:chExt cx="0" cy="0"/>
        </a:xfrm>
      </p:grpSpPr>
      <p:cxnSp>
        <p:nvCxnSpPr>
          <p:cNvPr id="17" name="Straight Connector 16"/>
          <p:cNvCxnSpPr/>
          <p:nvPr/>
        </p:nvCxnSpPr>
        <p:spPr>
          <a:xfrm>
            <a:off x="585968" y="1423321"/>
            <a:ext cx="2245816"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14" name="Straight Connector 13"/>
          <p:cNvCxnSpPr/>
          <p:nvPr/>
        </p:nvCxnSpPr>
        <p:spPr>
          <a:xfrm>
            <a:off x="585968" y="1423321"/>
            <a:ext cx="2245816" cy="0"/>
          </a:xfrm>
          <a:prstGeom prst="line">
            <a:avLst/>
          </a:prstGeom>
          <a:ln w="76200" cmpd="sng">
            <a:solidFill>
              <a:schemeClr val="accent1"/>
            </a:solidFill>
          </a:ln>
          <a:effectLst/>
        </p:spPr>
        <p:style>
          <a:lnRef idx="3">
            <a:schemeClr val="dk1"/>
          </a:lnRef>
          <a:fillRef idx="0">
            <a:schemeClr val="dk1"/>
          </a:fillRef>
          <a:effectRef idx="2">
            <a:schemeClr val="dk1"/>
          </a:effectRef>
          <a:fontRef idx="minor">
            <a:schemeClr val="tx1"/>
          </a:fontRef>
        </p:style>
      </p:cxnSp>
      <p:sp>
        <p:nvSpPr>
          <p:cNvPr id="3" name="Title 2"/>
          <p:cNvSpPr>
            <a:spLocks noGrp="1"/>
          </p:cNvSpPr>
          <p:nvPr>
            <p:ph type="title" hasCustomPrompt="1"/>
          </p:nvPr>
        </p:nvSpPr>
        <p:spPr>
          <a:xfrm>
            <a:off x="585968" y="180509"/>
            <a:ext cx="10972800" cy="1143000"/>
          </a:xfrm>
        </p:spPr>
        <p:txBody>
          <a:bodyPr>
            <a:noAutofit/>
          </a:bodyPr>
          <a:lstStyle>
            <a:lvl1pPr algn="l">
              <a:defRPr sz="5000" b="1">
                <a:solidFill>
                  <a:schemeClr val="accent1"/>
                </a:solidFill>
                <a:latin typeface="Arial" charset="0"/>
                <a:ea typeface="Arial" charset="0"/>
                <a:cs typeface="Arial" charset="0"/>
              </a:defRPr>
            </a:lvl1pPr>
          </a:lstStyle>
          <a:p>
            <a:r>
              <a:rPr lang="en-US" dirty="0"/>
              <a:t>Section Overview Slide</a:t>
            </a:r>
          </a:p>
        </p:txBody>
      </p:sp>
      <p:sp>
        <p:nvSpPr>
          <p:cNvPr id="5" name="Text Placeholder 4"/>
          <p:cNvSpPr>
            <a:spLocks noGrp="1"/>
          </p:cNvSpPr>
          <p:nvPr>
            <p:ph type="body" sz="quarter" idx="10"/>
          </p:nvPr>
        </p:nvSpPr>
        <p:spPr>
          <a:xfrm>
            <a:off x="586317" y="1693863"/>
            <a:ext cx="10972800" cy="36449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6920505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2_Learning Objectives Slide_FINAL">
    <p:spTree>
      <p:nvGrpSpPr>
        <p:cNvPr id="1" name=""/>
        <p:cNvGrpSpPr/>
        <p:nvPr/>
      </p:nvGrpSpPr>
      <p:grpSpPr>
        <a:xfrm>
          <a:off x="0" y="0"/>
          <a:ext cx="0" cy="0"/>
          <a:chOff x="0" y="0"/>
          <a:chExt cx="0" cy="0"/>
        </a:xfrm>
      </p:grpSpPr>
      <p:sp>
        <p:nvSpPr>
          <p:cNvPr id="7" name="TextBox 6"/>
          <p:cNvSpPr txBox="1"/>
          <p:nvPr userDrawn="1"/>
        </p:nvSpPr>
        <p:spPr>
          <a:xfrm>
            <a:off x="116774" y="87588"/>
            <a:ext cx="11891031" cy="1754326"/>
          </a:xfrm>
          <a:prstGeom prst="rect">
            <a:avLst/>
          </a:prstGeom>
          <a:solidFill>
            <a:srgbClr val="E7E6E5"/>
          </a:solidFill>
          <a:ln w="76200" cmpd="sng">
            <a:solidFill>
              <a:schemeClr val="bg1"/>
            </a:solidFill>
          </a:ln>
        </p:spPr>
        <p:txBody>
          <a:bodyPr wrap="square" rtlCol="0">
            <a:spAutoFit/>
          </a:bodyPr>
          <a:lstStyle/>
          <a:p>
            <a:endParaRPr lang="en-US" sz="3600" b="1" baseline="0" dirty="0">
              <a:solidFill>
                <a:srgbClr val="D0D329"/>
              </a:solidFill>
              <a:latin typeface="Arial"/>
              <a:cs typeface="Arial"/>
            </a:endParaRPr>
          </a:p>
          <a:p>
            <a:endParaRPr lang="en-US" sz="3600" b="1" baseline="0" dirty="0">
              <a:solidFill>
                <a:srgbClr val="D0D329"/>
              </a:solidFill>
              <a:latin typeface="Arial"/>
              <a:cs typeface="Arial"/>
            </a:endParaRPr>
          </a:p>
          <a:p>
            <a:endParaRPr lang="en-US" sz="3600" b="1" baseline="0" dirty="0">
              <a:solidFill>
                <a:srgbClr val="D0D329"/>
              </a:solidFill>
              <a:latin typeface="Arial"/>
              <a:cs typeface="Arial"/>
            </a:endParaRPr>
          </a:p>
        </p:txBody>
      </p:sp>
      <p:sp>
        <p:nvSpPr>
          <p:cNvPr id="2" name="Title 1"/>
          <p:cNvSpPr>
            <a:spLocks noGrp="1"/>
          </p:cNvSpPr>
          <p:nvPr>
            <p:ph type="title" hasCustomPrompt="1"/>
          </p:nvPr>
        </p:nvSpPr>
        <p:spPr>
          <a:ln>
            <a:noFill/>
          </a:ln>
        </p:spPr>
        <p:txBody>
          <a:bodyPr>
            <a:noAutofit/>
          </a:bodyPr>
          <a:lstStyle>
            <a:lvl1pPr marL="0" indent="0" algn="l">
              <a:buFont typeface="Arial" charset="0"/>
              <a:buNone/>
              <a:defRPr sz="4000" b="1" baseline="0">
                <a:solidFill>
                  <a:schemeClr val="accent5"/>
                </a:solidFill>
                <a:latin typeface="Arial" charset="0"/>
                <a:ea typeface="Arial" charset="0"/>
                <a:cs typeface="Arial" charset="0"/>
              </a:defRPr>
            </a:lvl1pPr>
          </a:lstStyle>
          <a:p>
            <a:r>
              <a:rPr lang="en-US" dirty="0"/>
              <a:t>Learning Objectives</a:t>
            </a:r>
          </a:p>
        </p:txBody>
      </p:sp>
      <p:sp>
        <p:nvSpPr>
          <p:cNvPr id="3" name="Text Placeholder 12"/>
          <p:cNvSpPr>
            <a:spLocks noGrp="1"/>
          </p:cNvSpPr>
          <p:nvPr>
            <p:ph type="body" sz="quarter" idx="10"/>
          </p:nvPr>
        </p:nvSpPr>
        <p:spPr>
          <a:xfrm>
            <a:off x="449947" y="1841914"/>
            <a:ext cx="11224683" cy="40338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9" name="Straight Connector 8"/>
          <p:cNvCxnSpPr/>
          <p:nvPr userDrawn="1"/>
        </p:nvCxnSpPr>
        <p:spPr>
          <a:xfrm>
            <a:off x="820783" y="1530081"/>
            <a:ext cx="2245816" cy="0"/>
          </a:xfrm>
          <a:prstGeom prst="line">
            <a:avLst/>
          </a:prstGeom>
          <a:ln w="76200" cmpd="sng">
            <a:solidFill>
              <a:schemeClr val="accent5"/>
            </a:solidFill>
          </a:ln>
          <a:effectLst/>
        </p:spPr>
        <p:style>
          <a:lnRef idx="3">
            <a:schemeClr val="dk1"/>
          </a:lnRef>
          <a:fillRef idx="0">
            <a:schemeClr val="dk1"/>
          </a:fillRef>
          <a:effectRef idx="2">
            <a:schemeClr val="dk1"/>
          </a:effectRef>
          <a:fontRef idx="minor">
            <a:schemeClr val="tx1"/>
          </a:fontRef>
        </p:style>
      </p:cxnSp>
      <p:pic>
        <p:nvPicPr>
          <p:cNvPr id="10" name="Picture 9" descr="Screen Shot 2017-04-04 at 12.39.38 PM.png">
            <a:extLst>
              <a:ext uri="{FF2B5EF4-FFF2-40B4-BE49-F238E27FC236}">
                <a16:creationId xmlns:a16="http://schemas.microsoft.com/office/drawing/2014/main" id="{231EEA8F-1291-0B40-8FE8-69A864C37C8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38796" y="668302"/>
            <a:ext cx="935834" cy="961474"/>
          </a:xfrm>
          <a:prstGeom prst="rect">
            <a:avLst/>
          </a:prstGeom>
        </p:spPr>
      </p:pic>
    </p:spTree>
    <p:extLst>
      <p:ext uri="{BB962C8B-B14F-4D97-AF65-F5344CB8AC3E}">
        <p14:creationId xmlns:p14="http://schemas.microsoft.com/office/powerpoint/2010/main" val="4843331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1_Section Overview">
    <p:spTree>
      <p:nvGrpSpPr>
        <p:cNvPr id="1" name=""/>
        <p:cNvGrpSpPr/>
        <p:nvPr/>
      </p:nvGrpSpPr>
      <p:grpSpPr>
        <a:xfrm>
          <a:off x="0" y="0"/>
          <a:ext cx="0" cy="0"/>
          <a:chOff x="0" y="0"/>
          <a:chExt cx="0" cy="0"/>
        </a:xfrm>
      </p:grpSpPr>
      <p:cxnSp>
        <p:nvCxnSpPr>
          <p:cNvPr id="17" name="Straight Connector 16"/>
          <p:cNvCxnSpPr/>
          <p:nvPr/>
        </p:nvCxnSpPr>
        <p:spPr>
          <a:xfrm>
            <a:off x="585968" y="1423321"/>
            <a:ext cx="2245816"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14" name="Straight Connector 13"/>
          <p:cNvCxnSpPr/>
          <p:nvPr userDrawn="1"/>
        </p:nvCxnSpPr>
        <p:spPr>
          <a:xfrm>
            <a:off x="585968" y="1423321"/>
            <a:ext cx="2245816" cy="0"/>
          </a:xfrm>
          <a:prstGeom prst="line">
            <a:avLst/>
          </a:prstGeom>
          <a:ln w="76200" cmpd="sng">
            <a:solidFill>
              <a:schemeClr val="accent5"/>
            </a:solidFill>
          </a:ln>
          <a:effectLst/>
        </p:spPr>
        <p:style>
          <a:lnRef idx="3">
            <a:schemeClr val="dk1"/>
          </a:lnRef>
          <a:fillRef idx="0">
            <a:schemeClr val="dk1"/>
          </a:fillRef>
          <a:effectRef idx="2">
            <a:schemeClr val="dk1"/>
          </a:effectRef>
          <a:fontRef idx="minor">
            <a:schemeClr val="tx1"/>
          </a:fontRef>
        </p:style>
      </p:cxnSp>
      <p:sp>
        <p:nvSpPr>
          <p:cNvPr id="3" name="Title 2"/>
          <p:cNvSpPr>
            <a:spLocks noGrp="1"/>
          </p:cNvSpPr>
          <p:nvPr>
            <p:ph type="title" hasCustomPrompt="1"/>
          </p:nvPr>
        </p:nvSpPr>
        <p:spPr>
          <a:xfrm>
            <a:off x="585968" y="180509"/>
            <a:ext cx="10972800" cy="1143000"/>
          </a:xfrm>
        </p:spPr>
        <p:txBody>
          <a:bodyPr>
            <a:noAutofit/>
          </a:bodyPr>
          <a:lstStyle>
            <a:lvl1pPr algn="l">
              <a:defRPr sz="5000" b="1">
                <a:solidFill>
                  <a:schemeClr val="accent5"/>
                </a:solidFill>
                <a:latin typeface="Arial" charset="0"/>
                <a:ea typeface="Arial" charset="0"/>
                <a:cs typeface="Arial" charset="0"/>
              </a:defRPr>
            </a:lvl1pPr>
          </a:lstStyle>
          <a:p>
            <a:r>
              <a:rPr lang="en-US" dirty="0"/>
              <a:t>Section Overview Slide</a:t>
            </a:r>
          </a:p>
        </p:txBody>
      </p:sp>
      <p:sp>
        <p:nvSpPr>
          <p:cNvPr id="5" name="Text Placeholder 4"/>
          <p:cNvSpPr>
            <a:spLocks noGrp="1"/>
          </p:cNvSpPr>
          <p:nvPr>
            <p:ph type="body" sz="quarter" idx="10"/>
          </p:nvPr>
        </p:nvSpPr>
        <p:spPr>
          <a:xfrm>
            <a:off x="586317" y="1693863"/>
            <a:ext cx="10972800" cy="36449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038389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1_Section Overview_Text and Photo">
    <p:spTree>
      <p:nvGrpSpPr>
        <p:cNvPr id="1" name=""/>
        <p:cNvGrpSpPr/>
        <p:nvPr/>
      </p:nvGrpSpPr>
      <p:grpSpPr>
        <a:xfrm>
          <a:off x="0" y="0"/>
          <a:ext cx="0" cy="0"/>
          <a:chOff x="0" y="0"/>
          <a:chExt cx="0" cy="0"/>
        </a:xfrm>
      </p:grpSpPr>
      <p:cxnSp>
        <p:nvCxnSpPr>
          <p:cNvPr id="17" name="Straight Connector 16"/>
          <p:cNvCxnSpPr/>
          <p:nvPr/>
        </p:nvCxnSpPr>
        <p:spPr>
          <a:xfrm>
            <a:off x="585968" y="1423321"/>
            <a:ext cx="2245816"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14" name="Straight Connector 13"/>
          <p:cNvCxnSpPr/>
          <p:nvPr userDrawn="1"/>
        </p:nvCxnSpPr>
        <p:spPr>
          <a:xfrm>
            <a:off x="585968" y="1423321"/>
            <a:ext cx="2245816" cy="0"/>
          </a:xfrm>
          <a:prstGeom prst="line">
            <a:avLst/>
          </a:prstGeom>
          <a:ln w="76200" cmpd="sng">
            <a:solidFill>
              <a:schemeClr val="accent5"/>
            </a:solidFill>
          </a:ln>
          <a:effectLst/>
        </p:spPr>
        <p:style>
          <a:lnRef idx="3">
            <a:schemeClr val="dk1"/>
          </a:lnRef>
          <a:fillRef idx="0">
            <a:schemeClr val="dk1"/>
          </a:fillRef>
          <a:effectRef idx="2">
            <a:schemeClr val="dk1"/>
          </a:effectRef>
          <a:fontRef idx="minor">
            <a:schemeClr val="tx1"/>
          </a:fontRef>
        </p:style>
      </p:cxnSp>
      <p:sp>
        <p:nvSpPr>
          <p:cNvPr id="5" name="Picture Placeholder 4"/>
          <p:cNvSpPr>
            <a:spLocks noGrp="1"/>
          </p:cNvSpPr>
          <p:nvPr>
            <p:ph type="pic" sz="quarter" idx="10"/>
          </p:nvPr>
        </p:nvSpPr>
        <p:spPr>
          <a:xfrm>
            <a:off x="6639984" y="1355725"/>
            <a:ext cx="5283200" cy="4682004"/>
          </a:xfrm>
          <a:prstGeom prst="rect">
            <a:avLst/>
          </a:prstGeom>
        </p:spPr>
        <p:txBody>
          <a:bodyPr/>
          <a:lstStyle/>
          <a:p>
            <a:endParaRPr lang="en-US" dirty="0"/>
          </a:p>
        </p:txBody>
      </p:sp>
      <p:sp>
        <p:nvSpPr>
          <p:cNvPr id="7" name="Text Placeholder 6"/>
          <p:cNvSpPr>
            <a:spLocks noGrp="1"/>
          </p:cNvSpPr>
          <p:nvPr>
            <p:ph type="body" sz="quarter" idx="11"/>
          </p:nvPr>
        </p:nvSpPr>
        <p:spPr>
          <a:xfrm>
            <a:off x="585969" y="1749999"/>
            <a:ext cx="5941484" cy="3603625"/>
          </a:xfrm>
          <a:prstGeom prst="rect">
            <a:avLst/>
          </a:prstGeom>
        </p:spPr>
        <p:txBody>
          <a:bodyPr/>
          <a:lstStyle/>
          <a:p>
            <a:pPr lvl="0"/>
            <a:r>
              <a:rPr lang="en-US"/>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itle 15"/>
          <p:cNvSpPr>
            <a:spLocks noGrp="1"/>
          </p:cNvSpPr>
          <p:nvPr>
            <p:ph type="title" hasCustomPrompt="1"/>
          </p:nvPr>
        </p:nvSpPr>
        <p:spPr>
          <a:xfrm>
            <a:off x="585968" y="142969"/>
            <a:ext cx="11337216" cy="1143000"/>
          </a:xfrm>
        </p:spPr>
        <p:txBody>
          <a:bodyPr>
            <a:normAutofit/>
          </a:bodyPr>
          <a:lstStyle>
            <a:lvl1pPr algn="l">
              <a:defRPr sz="4000" b="1">
                <a:solidFill>
                  <a:schemeClr val="accent5"/>
                </a:solidFill>
                <a:latin typeface="Arial" charset="0"/>
                <a:ea typeface="Arial" charset="0"/>
                <a:cs typeface="Arial" charset="0"/>
              </a:defRPr>
            </a:lvl1pPr>
          </a:lstStyle>
          <a:p>
            <a:r>
              <a:rPr lang="en-US" dirty="0"/>
              <a:t>Section Slide with text + photo</a:t>
            </a:r>
          </a:p>
        </p:txBody>
      </p:sp>
    </p:spTree>
    <p:extLst>
      <p:ext uri="{BB962C8B-B14F-4D97-AF65-F5344CB8AC3E}">
        <p14:creationId xmlns:p14="http://schemas.microsoft.com/office/powerpoint/2010/main" val="2833704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1_Section Overview_2 Content">
    <p:spTree>
      <p:nvGrpSpPr>
        <p:cNvPr id="1" name=""/>
        <p:cNvGrpSpPr/>
        <p:nvPr/>
      </p:nvGrpSpPr>
      <p:grpSpPr>
        <a:xfrm>
          <a:off x="0" y="0"/>
          <a:ext cx="0" cy="0"/>
          <a:chOff x="0" y="0"/>
          <a:chExt cx="0" cy="0"/>
        </a:xfrm>
      </p:grpSpPr>
      <p:cxnSp>
        <p:nvCxnSpPr>
          <p:cNvPr id="17" name="Straight Connector 16"/>
          <p:cNvCxnSpPr/>
          <p:nvPr/>
        </p:nvCxnSpPr>
        <p:spPr>
          <a:xfrm>
            <a:off x="585968" y="1423321"/>
            <a:ext cx="2245816"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14" name="Straight Connector 13"/>
          <p:cNvCxnSpPr/>
          <p:nvPr userDrawn="1"/>
        </p:nvCxnSpPr>
        <p:spPr>
          <a:xfrm>
            <a:off x="585968" y="1423321"/>
            <a:ext cx="2245816" cy="0"/>
          </a:xfrm>
          <a:prstGeom prst="line">
            <a:avLst/>
          </a:prstGeom>
          <a:ln w="76200" cmpd="sng">
            <a:solidFill>
              <a:schemeClr val="accent5"/>
            </a:solidFill>
          </a:ln>
          <a:effectLst/>
        </p:spPr>
        <p:style>
          <a:lnRef idx="3">
            <a:schemeClr val="dk1"/>
          </a:lnRef>
          <a:fillRef idx="0">
            <a:schemeClr val="dk1"/>
          </a:fillRef>
          <a:effectRef idx="2">
            <a:schemeClr val="dk1"/>
          </a:effectRef>
          <a:fontRef idx="minor">
            <a:schemeClr val="tx1"/>
          </a:fontRef>
        </p:style>
      </p:cxnSp>
      <p:sp>
        <p:nvSpPr>
          <p:cNvPr id="7" name="Text Placeholder 6"/>
          <p:cNvSpPr>
            <a:spLocks noGrp="1"/>
          </p:cNvSpPr>
          <p:nvPr>
            <p:ph type="body" sz="quarter" idx="11"/>
          </p:nvPr>
        </p:nvSpPr>
        <p:spPr>
          <a:xfrm>
            <a:off x="585969" y="1560675"/>
            <a:ext cx="5941484" cy="3792949"/>
          </a:xfrm>
          <a:prstGeom prst="rect">
            <a:avLst/>
          </a:prstGeom>
        </p:spPr>
        <p:txBody>
          <a:bodyPr/>
          <a:lstStyle/>
          <a:p>
            <a:pPr lvl="0"/>
            <a:r>
              <a:rPr lang="en-US"/>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itle 15"/>
          <p:cNvSpPr>
            <a:spLocks noGrp="1"/>
          </p:cNvSpPr>
          <p:nvPr>
            <p:ph type="title" hasCustomPrompt="1"/>
          </p:nvPr>
        </p:nvSpPr>
        <p:spPr>
          <a:xfrm>
            <a:off x="585968" y="142969"/>
            <a:ext cx="11337216" cy="1143000"/>
          </a:xfrm>
        </p:spPr>
        <p:txBody>
          <a:bodyPr>
            <a:normAutofit/>
          </a:bodyPr>
          <a:lstStyle>
            <a:lvl1pPr algn="l">
              <a:defRPr sz="4000" b="1" baseline="0">
                <a:solidFill>
                  <a:schemeClr val="accent5"/>
                </a:solidFill>
                <a:latin typeface="Arial" charset="0"/>
                <a:ea typeface="Arial" charset="0"/>
                <a:cs typeface="Arial" charset="0"/>
              </a:defRPr>
            </a:lvl1pPr>
          </a:lstStyle>
          <a:p>
            <a:r>
              <a:rPr lang="en-US" dirty="0"/>
              <a:t>Section Slide with 2 Content</a:t>
            </a:r>
          </a:p>
        </p:txBody>
      </p:sp>
      <p:sp>
        <p:nvSpPr>
          <p:cNvPr id="3" name="Content Placeholder 2"/>
          <p:cNvSpPr>
            <a:spLocks noGrp="1"/>
          </p:cNvSpPr>
          <p:nvPr>
            <p:ph sz="quarter" idx="12"/>
          </p:nvPr>
        </p:nvSpPr>
        <p:spPr>
          <a:xfrm>
            <a:off x="6813552" y="1423989"/>
            <a:ext cx="5109633" cy="461327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8545787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1_Photo Slide">
    <p:spTree>
      <p:nvGrpSpPr>
        <p:cNvPr id="1" name=""/>
        <p:cNvGrpSpPr/>
        <p:nvPr/>
      </p:nvGrpSpPr>
      <p:grpSpPr>
        <a:xfrm>
          <a:off x="0" y="0"/>
          <a:ext cx="0" cy="0"/>
          <a:chOff x="0" y="0"/>
          <a:chExt cx="0" cy="0"/>
        </a:xfrm>
      </p:grpSpPr>
      <p:cxnSp>
        <p:nvCxnSpPr>
          <p:cNvPr id="17" name="Straight Connector 16"/>
          <p:cNvCxnSpPr/>
          <p:nvPr/>
        </p:nvCxnSpPr>
        <p:spPr>
          <a:xfrm>
            <a:off x="585968" y="1423321"/>
            <a:ext cx="2245816"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14" name="Straight Connector 13"/>
          <p:cNvCxnSpPr/>
          <p:nvPr userDrawn="1"/>
        </p:nvCxnSpPr>
        <p:spPr>
          <a:xfrm>
            <a:off x="585968" y="1423321"/>
            <a:ext cx="2245816" cy="0"/>
          </a:xfrm>
          <a:prstGeom prst="line">
            <a:avLst/>
          </a:prstGeom>
          <a:ln w="76200" cmpd="sng">
            <a:solidFill>
              <a:schemeClr val="accent5"/>
            </a:solidFill>
          </a:ln>
          <a:effectLst/>
        </p:spPr>
        <p:style>
          <a:lnRef idx="3">
            <a:schemeClr val="dk1"/>
          </a:lnRef>
          <a:fillRef idx="0">
            <a:schemeClr val="dk1"/>
          </a:fillRef>
          <a:effectRef idx="2">
            <a:schemeClr val="dk1"/>
          </a:effectRef>
          <a:fontRef idx="minor">
            <a:schemeClr val="tx1"/>
          </a:fontRef>
        </p:style>
      </p:cxnSp>
      <p:sp>
        <p:nvSpPr>
          <p:cNvPr id="16" name="Title 15"/>
          <p:cNvSpPr>
            <a:spLocks noGrp="1"/>
          </p:cNvSpPr>
          <p:nvPr>
            <p:ph type="title" hasCustomPrompt="1"/>
          </p:nvPr>
        </p:nvSpPr>
        <p:spPr>
          <a:xfrm>
            <a:off x="585968" y="142969"/>
            <a:ext cx="11337216" cy="1143000"/>
          </a:xfrm>
        </p:spPr>
        <p:txBody>
          <a:bodyPr>
            <a:normAutofit/>
          </a:bodyPr>
          <a:lstStyle>
            <a:lvl1pPr algn="l">
              <a:defRPr sz="4800" b="1">
                <a:solidFill>
                  <a:schemeClr val="accent5"/>
                </a:solidFill>
                <a:latin typeface="Arial" charset="0"/>
                <a:ea typeface="Arial" charset="0"/>
                <a:cs typeface="Arial" charset="0"/>
              </a:defRPr>
            </a:lvl1pPr>
          </a:lstStyle>
          <a:p>
            <a:r>
              <a:rPr lang="en-US" dirty="0"/>
              <a:t>Photo Only Slide</a:t>
            </a:r>
          </a:p>
        </p:txBody>
      </p:sp>
      <p:sp>
        <p:nvSpPr>
          <p:cNvPr id="3" name="Picture Placeholder 2"/>
          <p:cNvSpPr>
            <a:spLocks noGrp="1"/>
          </p:cNvSpPr>
          <p:nvPr>
            <p:ph type="pic" sz="quarter" idx="10"/>
          </p:nvPr>
        </p:nvSpPr>
        <p:spPr>
          <a:xfrm>
            <a:off x="585969" y="1664273"/>
            <a:ext cx="11205633" cy="3689350"/>
          </a:xfrm>
          <a:prstGeom prst="rect">
            <a:avLst/>
          </a:prstGeom>
        </p:spPr>
        <p:txBody>
          <a:bodyPr/>
          <a:lstStyle/>
          <a:p>
            <a:endParaRPr lang="en-US" dirty="0"/>
          </a:p>
        </p:txBody>
      </p:sp>
    </p:spTree>
    <p:extLst>
      <p:ext uri="{BB962C8B-B14F-4D97-AF65-F5344CB8AC3E}">
        <p14:creationId xmlns:p14="http://schemas.microsoft.com/office/powerpoint/2010/main" val="261260357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1_Lecture Conclusion">
    <p:spTree>
      <p:nvGrpSpPr>
        <p:cNvPr id="1" name=""/>
        <p:cNvGrpSpPr/>
        <p:nvPr/>
      </p:nvGrpSpPr>
      <p:grpSpPr>
        <a:xfrm>
          <a:off x="0" y="0"/>
          <a:ext cx="0" cy="0"/>
          <a:chOff x="0" y="0"/>
          <a:chExt cx="0" cy="0"/>
        </a:xfrm>
      </p:grpSpPr>
      <p:sp>
        <p:nvSpPr>
          <p:cNvPr id="14" name="TextBox 13"/>
          <p:cNvSpPr txBox="1"/>
          <p:nvPr userDrawn="1"/>
        </p:nvSpPr>
        <p:spPr>
          <a:xfrm>
            <a:off x="585969" y="753373"/>
            <a:ext cx="11891031" cy="1015663"/>
          </a:xfrm>
          <a:prstGeom prst="rect">
            <a:avLst/>
          </a:prstGeom>
          <a:noFill/>
          <a:ln w="76200" cmpd="sng">
            <a:noFill/>
          </a:ln>
        </p:spPr>
        <p:txBody>
          <a:bodyPr wrap="square" rtlCol="0">
            <a:spAutoFit/>
          </a:bodyPr>
          <a:lstStyle/>
          <a:p>
            <a:r>
              <a:rPr lang="en-US" sz="6000" b="1" u="none" dirty="0">
                <a:solidFill>
                  <a:schemeClr val="accent5"/>
                </a:solidFill>
                <a:latin typeface="Arial"/>
                <a:cs typeface="Arial"/>
              </a:rPr>
              <a:t>Conclusion</a:t>
            </a:r>
            <a:endParaRPr lang="en-US" sz="6000" b="1" baseline="0" dirty="0">
              <a:solidFill>
                <a:schemeClr val="accent5"/>
              </a:solidFill>
              <a:latin typeface="Arial"/>
              <a:cs typeface="Arial"/>
            </a:endParaRPr>
          </a:p>
        </p:txBody>
      </p:sp>
      <p:cxnSp>
        <p:nvCxnSpPr>
          <p:cNvPr id="15" name="Straight Connector 14"/>
          <p:cNvCxnSpPr/>
          <p:nvPr/>
        </p:nvCxnSpPr>
        <p:spPr>
          <a:xfrm>
            <a:off x="585968" y="1985749"/>
            <a:ext cx="4965747"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9" name="Straight Connector 8"/>
          <p:cNvCxnSpPr/>
          <p:nvPr userDrawn="1"/>
        </p:nvCxnSpPr>
        <p:spPr>
          <a:xfrm>
            <a:off x="585968" y="1985749"/>
            <a:ext cx="4965747" cy="0"/>
          </a:xfrm>
          <a:prstGeom prst="line">
            <a:avLst/>
          </a:prstGeom>
          <a:ln w="76200" cmpd="sng">
            <a:solidFill>
              <a:schemeClr val="accent5"/>
            </a:solidFill>
          </a:ln>
          <a:effectLst/>
        </p:spPr>
        <p:style>
          <a:lnRef idx="3">
            <a:schemeClr val="dk1"/>
          </a:lnRef>
          <a:fillRef idx="0">
            <a:schemeClr val="dk1"/>
          </a:fillRef>
          <a:effectRef idx="2">
            <a:schemeClr val="dk1"/>
          </a:effectRef>
          <a:fontRef idx="minor">
            <a:schemeClr val="tx1"/>
          </a:fontRef>
        </p:style>
      </p:cxnSp>
      <p:sp>
        <p:nvSpPr>
          <p:cNvPr id="4" name="TextBox 3"/>
          <p:cNvSpPr txBox="1"/>
          <p:nvPr userDrawn="1"/>
        </p:nvSpPr>
        <p:spPr>
          <a:xfrm>
            <a:off x="585969" y="2259106"/>
            <a:ext cx="6173420" cy="3754874"/>
          </a:xfrm>
          <a:prstGeom prst="rect">
            <a:avLst/>
          </a:prstGeom>
          <a:noFill/>
          <a:ln>
            <a:noFill/>
          </a:ln>
        </p:spPr>
        <p:txBody>
          <a:bodyPr wrap="square" rtlCol="0">
            <a:spAutoFit/>
          </a:bodyPr>
          <a:lstStyle/>
          <a:p>
            <a:pPr algn="ctr"/>
            <a:r>
              <a:rPr lang="en-US" sz="1800" dirty="0">
                <a:latin typeface="Arial" charset="0"/>
                <a:ea typeface="Arial" charset="0"/>
                <a:cs typeface="Arial" charset="0"/>
              </a:rPr>
              <a:t>This concludes</a:t>
            </a:r>
            <a:r>
              <a:rPr lang="en-US" sz="1800" baseline="0" dirty="0">
                <a:latin typeface="Arial" charset="0"/>
                <a:ea typeface="Arial" charset="0"/>
                <a:cs typeface="Arial" charset="0"/>
              </a:rPr>
              <a:t> the Interactive Lecture Slides for </a:t>
            </a:r>
          </a:p>
          <a:p>
            <a:pPr algn="ctr"/>
            <a:r>
              <a:rPr lang="en-US" sz="2000" b="1" baseline="0" dirty="0">
                <a:solidFill>
                  <a:schemeClr val="accent5"/>
                </a:solidFill>
                <a:latin typeface="Arial" charset="0"/>
                <a:ea typeface="Arial" charset="0"/>
                <a:cs typeface="Arial" charset="0"/>
              </a:rPr>
              <a:t>Chapter 10</a:t>
            </a:r>
          </a:p>
          <a:p>
            <a:pPr algn="ctr"/>
            <a:r>
              <a:rPr lang="en-US" sz="2000" b="1" baseline="0" dirty="0">
                <a:latin typeface="Arial" charset="0"/>
                <a:ea typeface="Arial" charset="0"/>
                <a:cs typeface="Arial" charset="0"/>
              </a:rPr>
              <a:t>Research Methods in Psychology</a:t>
            </a:r>
          </a:p>
          <a:p>
            <a:pPr algn="ctr"/>
            <a:r>
              <a:rPr lang="en-US" sz="1800" baseline="0" dirty="0">
                <a:latin typeface="Arial" charset="0"/>
                <a:ea typeface="Arial" charset="0"/>
                <a:cs typeface="Arial" charset="0"/>
              </a:rPr>
              <a:t>Third Edition </a:t>
            </a:r>
          </a:p>
          <a:p>
            <a:pPr algn="ctr"/>
            <a:r>
              <a:rPr lang="en-US" sz="1800" baseline="0" dirty="0">
                <a:latin typeface="Arial" charset="0"/>
                <a:ea typeface="Arial" charset="0"/>
                <a:cs typeface="Arial" charset="0"/>
              </a:rPr>
              <a:t>by </a:t>
            </a:r>
          </a:p>
          <a:p>
            <a:pPr algn="ctr"/>
            <a:r>
              <a:rPr lang="en-US" sz="1800" baseline="0" dirty="0">
                <a:latin typeface="Arial" charset="0"/>
                <a:ea typeface="Arial" charset="0"/>
                <a:cs typeface="Arial" charset="0"/>
              </a:rPr>
              <a:t>Beth Morling</a:t>
            </a:r>
          </a:p>
          <a:p>
            <a:pPr algn="ct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r>
              <a:rPr lang="en-US" sz="1800" baseline="0" dirty="0">
                <a:latin typeface="Arial" charset="0"/>
                <a:ea typeface="Arial" charset="0"/>
                <a:cs typeface="Arial" charset="0"/>
              </a:rPr>
              <a:t>For more resources to accompany this text, see </a:t>
            </a:r>
            <a:r>
              <a:rPr lang="en-US" sz="1800" baseline="0" dirty="0">
                <a:latin typeface="Arial" charset="0"/>
                <a:ea typeface="Arial" charset="0"/>
                <a:cs typeface="Arial" charset="0"/>
                <a:hlinkClick r:id="rId2"/>
              </a:rPr>
              <a:t>https://digital.wwnorton.com/researchpsych4</a:t>
            </a:r>
            <a:endParaRPr lang="en-US" sz="1800" baseline="0" dirty="0">
              <a:latin typeface="Arial" charset="0"/>
              <a:ea typeface="Arial" charset="0"/>
              <a:cs typeface="Arial" charset="0"/>
            </a:endParaRPr>
          </a:p>
          <a:p>
            <a:pPr algn="ctr"/>
            <a:r>
              <a:rPr lang="en-US" sz="1800" baseline="0" dirty="0">
                <a:latin typeface="Arial" charset="0"/>
                <a:ea typeface="Arial" charset="0"/>
                <a:cs typeface="Arial" charset="0"/>
              </a:rPr>
              <a:t>and </a:t>
            </a:r>
            <a:r>
              <a:rPr lang="en-US" sz="1800" baseline="0" dirty="0" err="1">
                <a:latin typeface="Arial" charset="0"/>
                <a:ea typeface="Arial" charset="0"/>
                <a:cs typeface="Arial" charset="0"/>
                <a:hlinkClick r:id="rId3"/>
              </a:rPr>
              <a:t>everydayresearchmethods.com</a:t>
            </a:r>
            <a:r>
              <a:rPr lang="en-US" sz="1800" baseline="0" dirty="0">
                <a:latin typeface="Arial" charset="0"/>
                <a:ea typeface="Arial" charset="0"/>
                <a:cs typeface="Arial" charset="0"/>
              </a:rPr>
              <a:t>.</a:t>
            </a:r>
            <a:endParaRPr lang="en-US" sz="1800" dirty="0">
              <a:latin typeface="Arial" charset="0"/>
              <a:ea typeface="Arial" charset="0"/>
              <a:cs typeface="Arial" charset="0"/>
            </a:endParaRPr>
          </a:p>
        </p:txBody>
      </p:sp>
      <p:sp>
        <p:nvSpPr>
          <p:cNvPr id="10" name="Footer Placeholder 5"/>
          <p:cNvSpPr txBox="1">
            <a:spLocks/>
          </p:cNvSpPr>
          <p:nvPr userDrawn="1"/>
        </p:nvSpPr>
        <p:spPr bwMode="auto">
          <a:xfrm>
            <a:off x="585968" y="6312209"/>
            <a:ext cx="5838865" cy="26283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ctr" rtl="0" fontAlgn="base">
              <a:spcBef>
                <a:spcPct val="0"/>
              </a:spcBef>
              <a:spcAft>
                <a:spcPct val="0"/>
              </a:spcAft>
              <a:defRPr sz="1100" kern="1200" baseline="0">
                <a:solidFill>
                  <a:schemeClr val="accent1"/>
                </a:solidFill>
                <a:latin typeface="+mn-lt"/>
                <a:ea typeface="ＭＳ Ｐゴシック" pitchFamily="-101" charset="-128"/>
                <a:cs typeface="ＭＳ Ｐゴシック" pitchFamily="-101" charset="-128"/>
              </a:defRPr>
            </a:lvl1pPr>
            <a:lvl2pPr marL="4572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2pPr>
            <a:lvl3pPr marL="9144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3pPr>
            <a:lvl4pPr marL="13716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4pPr>
            <a:lvl5pPr marL="18288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5pPr>
            <a:lvl6pPr marL="22860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6pPr>
            <a:lvl7pPr marL="27432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7pPr>
            <a:lvl8pPr marL="32004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8pPr>
            <a:lvl9pPr marL="36576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chemeClr val="bg1"/>
              </a:solidFill>
              <a:effectLst/>
              <a:uLnTx/>
              <a:uFillTx/>
              <a:latin typeface="Arial"/>
              <a:ea typeface="ＭＳ Ｐゴシック" pitchFamily="-101"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dirty="0">
                <a:ln>
                  <a:noFill/>
                </a:ln>
                <a:solidFill>
                  <a:schemeClr val="bg1"/>
                </a:solidFill>
                <a:effectLst/>
                <a:uLnTx/>
                <a:uFillTx/>
                <a:latin typeface="Arial"/>
                <a:ea typeface="ＭＳ Ｐゴシック" pitchFamily="-101" charset="-128"/>
              </a:rPr>
              <a:t>Copyright © 2021 W. W. Norton &amp; Company</a:t>
            </a:r>
          </a:p>
        </p:txBody>
      </p:sp>
      <p:pic>
        <p:nvPicPr>
          <p:cNvPr id="8" name="Picture 7" descr="Diagram&#10;&#10;Description automatically generated">
            <a:extLst>
              <a:ext uri="{FF2B5EF4-FFF2-40B4-BE49-F238E27FC236}">
                <a16:creationId xmlns:a16="http://schemas.microsoft.com/office/drawing/2014/main" id="{B79B58E4-D4BD-4141-8B23-04C9B9FEF7A8}"/>
              </a:ext>
            </a:extLst>
          </p:cNvPr>
          <p:cNvPicPr>
            <a:picLocks noChangeAspect="1"/>
          </p:cNvPicPr>
          <p:nvPr userDrawn="1"/>
        </p:nvPicPr>
        <p:blipFill>
          <a:blip r:embed="rId4"/>
          <a:stretch>
            <a:fillRect/>
          </a:stretch>
        </p:blipFill>
        <p:spPr>
          <a:xfrm>
            <a:off x="7022791" y="581491"/>
            <a:ext cx="4202672" cy="4872251"/>
          </a:xfrm>
          <a:prstGeom prst="rect">
            <a:avLst/>
          </a:prstGeom>
        </p:spPr>
      </p:pic>
    </p:spTree>
    <p:extLst>
      <p:ext uri="{BB962C8B-B14F-4D97-AF65-F5344CB8AC3E}">
        <p14:creationId xmlns:p14="http://schemas.microsoft.com/office/powerpoint/2010/main" val="164810217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Active Learning Conclusion">
    <p:spTree>
      <p:nvGrpSpPr>
        <p:cNvPr id="1" name=""/>
        <p:cNvGrpSpPr/>
        <p:nvPr/>
      </p:nvGrpSpPr>
      <p:grpSpPr>
        <a:xfrm>
          <a:off x="0" y="0"/>
          <a:ext cx="0" cy="0"/>
          <a:chOff x="0" y="0"/>
          <a:chExt cx="0" cy="0"/>
        </a:xfrm>
      </p:grpSpPr>
      <p:cxnSp>
        <p:nvCxnSpPr>
          <p:cNvPr id="15" name="Straight Connector 14"/>
          <p:cNvCxnSpPr/>
          <p:nvPr/>
        </p:nvCxnSpPr>
        <p:spPr>
          <a:xfrm>
            <a:off x="585968" y="1985749"/>
            <a:ext cx="4965747"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9" name="Straight Connector 8"/>
          <p:cNvCxnSpPr/>
          <p:nvPr userDrawn="1"/>
        </p:nvCxnSpPr>
        <p:spPr>
          <a:xfrm>
            <a:off x="585968" y="1985749"/>
            <a:ext cx="4965747" cy="0"/>
          </a:xfrm>
          <a:prstGeom prst="line">
            <a:avLst/>
          </a:prstGeom>
          <a:ln w="76200" cmpd="sng">
            <a:solidFill>
              <a:schemeClr val="accent5"/>
            </a:solidFill>
          </a:ln>
          <a:effectLst/>
        </p:spPr>
        <p:style>
          <a:lnRef idx="3">
            <a:schemeClr val="dk1"/>
          </a:lnRef>
          <a:fillRef idx="0">
            <a:schemeClr val="dk1"/>
          </a:fillRef>
          <a:effectRef idx="2">
            <a:schemeClr val="dk1"/>
          </a:effectRef>
          <a:fontRef idx="minor">
            <a:schemeClr val="tx1"/>
          </a:fontRef>
        </p:style>
      </p:cxnSp>
      <p:sp>
        <p:nvSpPr>
          <p:cNvPr id="4" name="TextBox 3"/>
          <p:cNvSpPr txBox="1"/>
          <p:nvPr userDrawn="1"/>
        </p:nvSpPr>
        <p:spPr>
          <a:xfrm>
            <a:off x="585969" y="2259106"/>
            <a:ext cx="6173420" cy="3477875"/>
          </a:xfrm>
          <a:prstGeom prst="rect">
            <a:avLst/>
          </a:prstGeom>
          <a:noFill/>
        </p:spPr>
        <p:txBody>
          <a:bodyPr wrap="square" rtlCol="0">
            <a:spAutoFit/>
          </a:bodyPr>
          <a:lstStyle/>
          <a:p>
            <a:pPr algn="ctr"/>
            <a:r>
              <a:rPr lang="en-US" sz="1800" dirty="0">
                <a:latin typeface="Arial" charset="0"/>
                <a:ea typeface="Arial" charset="0"/>
                <a:cs typeface="Arial" charset="0"/>
              </a:rPr>
              <a:t>This concludes</a:t>
            </a:r>
            <a:r>
              <a:rPr lang="en-US" sz="1800" baseline="0" dirty="0">
                <a:latin typeface="Arial" charset="0"/>
                <a:ea typeface="Arial" charset="0"/>
                <a:cs typeface="Arial" charset="0"/>
              </a:rPr>
              <a:t> the Active Learning Slides for </a:t>
            </a:r>
          </a:p>
          <a:p>
            <a:pPr algn="ctr"/>
            <a:r>
              <a:rPr lang="en-US" sz="2000" b="1" baseline="0" dirty="0">
                <a:solidFill>
                  <a:schemeClr val="accent5"/>
                </a:solidFill>
                <a:latin typeface="Arial" charset="0"/>
                <a:ea typeface="Arial" charset="0"/>
                <a:cs typeface="Arial" charset="0"/>
              </a:rPr>
              <a:t>Chapter 10</a:t>
            </a:r>
          </a:p>
          <a:p>
            <a:pPr algn="ctr"/>
            <a:r>
              <a:rPr lang="en-US" sz="2000" b="1" baseline="0" dirty="0">
                <a:latin typeface="Arial" charset="0"/>
                <a:ea typeface="Arial" charset="0"/>
                <a:cs typeface="Arial" charset="0"/>
              </a:rPr>
              <a:t>Research Methods in Psychology</a:t>
            </a:r>
          </a:p>
          <a:p>
            <a:pPr algn="ctr"/>
            <a:r>
              <a:rPr lang="en-US" sz="1800" baseline="0" dirty="0">
                <a:latin typeface="Arial" charset="0"/>
                <a:ea typeface="Arial" charset="0"/>
                <a:cs typeface="Arial" charset="0"/>
              </a:rPr>
              <a:t>Third Edition </a:t>
            </a:r>
          </a:p>
          <a:p>
            <a:pPr algn="ctr"/>
            <a:r>
              <a:rPr lang="en-US" sz="1800" baseline="0" dirty="0">
                <a:latin typeface="Arial" charset="0"/>
                <a:ea typeface="Arial" charset="0"/>
                <a:cs typeface="Arial" charset="0"/>
              </a:rPr>
              <a:t>by </a:t>
            </a:r>
          </a:p>
          <a:p>
            <a:pPr algn="ctr"/>
            <a:r>
              <a:rPr lang="en-US" sz="1800" baseline="0" dirty="0">
                <a:latin typeface="Arial" charset="0"/>
                <a:ea typeface="Arial" charset="0"/>
                <a:cs typeface="Arial" charset="0"/>
              </a:rPr>
              <a:t>Beth Morling</a:t>
            </a:r>
          </a:p>
          <a:p>
            <a:pPr algn="ct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r>
              <a:rPr lang="en-US" sz="1800" baseline="0" dirty="0">
                <a:latin typeface="Arial" charset="0"/>
                <a:ea typeface="Arial" charset="0"/>
                <a:cs typeface="Arial" charset="0"/>
              </a:rPr>
              <a:t>For more resources to accompany this text, see </a:t>
            </a:r>
            <a:r>
              <a:rPr lang="en-US" sz="1800" baseline="0" dirty="0">
                <a:latin typeface="Arial" charset="0"/>
                <a:ea typeface="Arial" charset="0"/>
                <a:cs typeface="Arial" charset="0"/>
                <a:hlinkClick r:id="rId2"/>
              </a:rPr>
              <a:t>https://digital.wwnorton.com/researchpsych4</a:t>
            </a:r>
            <a:endParaRPr lang="en-US" sz="1800" baseline="0" dirty="0">
              <a:latin typeface="Arial" charset="0"/>
              <a:ea typeface="Arial" charset="0"/>
              <a:cs typeface="Arial" charset="0"/>
            </a:endParaRPr>
          </a:p>
          <a:p>
            <a:pPr algn="ctr"/>
            <a:r>
              <a:rPr lang="en-US" sz="1800" baseline="0" dirty="0">
                <a:latin typeface="Arial" charset="0"/>
                <a:ea typeface="Arial" charset="0"/>
                <a:cs typeface="Arial" charset="0"/>
              </a:rPr>
              <a:t>and </a:t>
            </a:r>
            <a:r>
              <a:rPr lang="en-US" sz="1800" baseline="0" dirty="0">
                <a:latin typeface="Arial" charset="0"/>
                <a:ea typeface="Arial" charset="0"/>
                <a:cs typeface="Arial" charset="0"/>
                <a:hlinkClick r:id="rId3"/>
              </a:rPr>
              <a:t>everydayresearchmethods.com</a:t>
            </a:r>
            <a:r>
              <a:rPr lang="en-US" sz="1800" baseline="0" dirty="0">
                <a:latin typeface="Arial" charset="0"/>
                <a:ea typeface="Arial" charset="0"/>
                <a:cs typeface="Arial" charset="0"/>
              </a:rPr>
              <a:t>.</a:t>
            </a:r>
            <a:endParaRPr lang="en-US" sz="1800" dirty="0">
              <a:latin typeface="Arial" charset="0"/>
              <a:ea typeface="Arial" charset="0"/>
              <a:cs typeface="Arial" charset="0"/>
            </a:endParaRPr>
          </a:p>
        </p:txBody>
      </p:sp>
      <p:sp>
        <p:nvSpPr>
          <p:cNvPr id="10" name="Footer Placeholder 5"/>
          <p:cNvSpPr txBox="1">
            <a:spLocks/>
          </p:cNvSpPr>
          <p:nvPr userDrawn="1"/>
        </p:nvSpPr>
        <p:spPr bwMode="auto">
          <a:xfrm>
            <a:off x="585968" y="6262308"/>
            <a:ext cx="5838865" cy="28770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ctr" rtl="0" fontAlgn="base">
              <a:spcBef>
                <a:spcPct val="0"/>
              </a:spcBef>
              <a:spcAft>
                <a:spcPct val="0"/>
              </a:spcAft>
              <a:defRPr sz="1100" kern="1200" baseline="0">
                <a:solidFill>
                  <a:schemeClr val="accent1"/>
                </a:solidFill>
                <a:latin typeface="+mn-lt"/>
                <a:ea typeface="ＭＳ Ｐゴシック" pitchFamily="-101" charset="-128"/>
                <a:cs typeface="ＭＳ Ｐゴシック" pitchFamily="-101" charset="-128"/>
              </a:defRPr>
            </a:lvl1pPr>
            <a:lvl2pPr marL="4572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2pPr>
            <a:lvl3pPr marL="9144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3pPr>
            <a:lvl4pPr marL="13716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4pPr>
            <a:lvl5pPr marL="18288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5pPr>
            <a:lvl6pPr marL="22860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6pPr>
            <a:lvl7pPr marL="27432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7pPr>
            <a:lvl8pPr marL="32004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8pPr>
            <a:lvl9pPr marL="36576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chemeClr val="bg1"/>
              </a:solidFill>
              <a:effectLst/>
              <a:uLnTx/>
              <a:uFillTx/>
              <a:latin typeface="Arial"/>
              <a:ea typeface="ＭＳ Ｐゴシック" pitchFamily="-101"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dirty="0">
                <a:ln>
                  <a:noFill/>
                </a:ln>
                <a:solidFill>
                  <a:schemeClr val="bg1"/>
                </a:solidFill>
                <a:effectLst/>
                <a:uLnTx/>
                <a:uFillTx/>
                <a:latin typeface="Arial"/>
                <a:ea typeface="ＭＳ Ｐゴシック" pitchFamily="-101" charset="-128"/>
              </a:rPr>
              <a:t>Copyright © 2018 W. W. Norton &amp; Company</a:t>
            </a:r>
          </a:p>
        </p:txBody>
      </p:sp>
      <p:sp>
        <p:nvSpPr>
          <p:cNvPr id="8" name="TextBox 7"/>
          <p:cNvSpPr txBox="1"/>
          <p:nvPr userDrawn="1"/>
        </p:nvSpPr>
        <p:spPr>
          <a:xfrm>
            <a:off x="585969" y="753373"/>
            <a:ext cx="11891031" cy="1015663"/>
          </a:xfrm>
          <a:prstGeom prst="rect">
            <a:avLst/>
          </a:prstGeom>
          <a:noFill/>
          <a:ln w="76200" cmpd="sng">
            <a:noFill/>
          </a:ln>
        </p:spPr>
        <p:txBody>
          <a:bodyPr wrap="square" rtlCol="0">
            <a:spAutoFit/>
          </a:bodyPr>
          <a:lstStyle/>
          <a:p>
            <a:r>
              <a:rPr lang="en-US" sz="6000" b="1" u="none" dirty="0">
                <a:solidFill>
                  <a:schemeClr val="accent5"/>
                </a:solidFill>
                <a:latin typeface="Arial"/>
                <a:cs typeface="Arial"/>
              </a:rPr>
              <a:t>Conclusion</a:t>
            </a:r>
            <a:endParaRPr lang="en-US" sz="6000" b="1" baseline="0" dirty="0">
              <a:solidFill>
                <a:schemeClr val="accent5"/>
              </a:solidFill>
              <a:latin typeface="Arial"/>
              <a:cs typeface="Arial"/>
            </a:endParaRPr>
          </a:p>
        </p:txBody>
      </p:sp>
      <p:pic>
        <p:nvPicPr>
          <p:cNvPr id="11" name="Picture 10" descr="Diagram&#10;&#10;Description automatically generated">
            <a:extLst>
              <a:ext uri="{FF2B5EF4-FFF2-40B4-BE49-F238E27FC236}">
                <a16:creationId xmlns:a16="http://schemas.microsoft.com/office/drawing/2014/main" id="{7CBD69B7-62D1-C54D-8C85-F1548378B0DB}"/>
              </a:ext>
            </a:extLst>
          </p:cNvPr>
          <p:cNvPicPr>
            <a:picLocks noChangeAspect="1"/>
          </p:cNvPicPr>
          <p:nvPr userDrawn="1"/>
        </p:nvPicPr>
        <p:blipFill>
          <a:blip r:embed="rId4"/>
          <a:stretch>
            <a:fillRect/>
          </a:stretch>
        </p:blipFill>
        <p:spPr>
          <a:xfrm>
            <a:off x="7022791" y="581491"/>
            <a:ext cx="4202672" cy="4872251"/>
          </a:xfrm>
          <a:prstGeom prst="rect">
            <a:avLst/>
          </a:prstGeom>
        </p:spPr>
      </p:pic>
    </p:spTree>
    <p:extLst>
      <p:ext uri="{BB962C8B-B14F-4D97-AF65-F5344CB8AC3E}">
        <p14:creationId xmlns:p14="http://schemas.microsoft.com/office/powerpoint/2010/main" val="132435039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1_Check Your Understanding">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E1E0DF"/>
          </a:solidFill>
          <a:ln w="76200" cmpd="sng">
            <a:solidFill>
              <a:srgbClr val="0099B8"/>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3" name="Text Placeholder 2"/>
          <p:cNvSpPr>
            <a:spLocks noGrp="1"/>
          </p:cNvSpPr>
          <p:nvPr>
            <p:ph type="body" sz="quarter" idx="10"/>
          </p:nvPr>
        </p:nvSpPr>
        <p:spPr>
          <a:xfrm>
            <a:off x="626534" y="1627188"/>
            <a:ext cx="10919884" cy="4733925"/>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742950" indent="-285750">
              <a:buFont typeface="Courier New" charset="0"/>
              <a:buChar char="o"/>
              <a:defRPr sz="2600">
                <a:latin typeface="Arial" charset="0"/>
                <a:ea typeface="Arial" charset="0"/>
                <a:cs typeface="Arial" charset="0"/>
              </a:defRPr>
            </a:lvl2pPr>
            <a:lvl3pPr marL="1143000" indent="-228600">
              <a:buFont typeface="Arial" charset="0"/>
              <a:buChar cha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15"/>
          <p:cNvSpPr>
            <a:spLocks noGrp="1"/>
          </p:cNvSpPr>
          <p:nvPr>
            <p:ph type="title" hasCustomPrompt="1"/>
          </p:nvPr>
        </p:nvSpPr>
        <p:spPr>
          <a:xfrm>
            <a:off x="1700748" y="257162"/>
            <a:ext cx="9845669" cy="1236296"/>
          </a:xfrm>
        </p:spPr>
        <p:txBody>
          <a:bodyPr>
            <a:noAutofit/>
          </a:bodyPr>
          <a:lstStyle>
            <a:lvl1pPr algn="l">
              <a:defRPr sz="4000" b="1">
                <a:solidFill>
                  <a:srgbClr val="003354"/>
                </a:solidFill>
                <a:latin typeface="Arial" charset="0"/>
                <a:ea typeface="Arial" charset="0"/>
                <a:cs typeface="Arial" charset="0"/>
              </a:defRPr>
            </a:lvl1pPr>
          </a:lstStyle>
          <a:p>
            <a:r>
              <a:rPr lang="en-US" dirty="0"/>
              <a:t>Check Your Understanding</a:t>
            </a:r>
          </a:p>
        </p:txBody>
      </p:sp>
      <p:pic>
        <p:nvPicPr>
          <p:cNvPr id="6" name="Picture 5" descr="Screen Shot 2017-04-04 at 12.05.24 PM.png">
            <a:extLst>
              <a:ext uri="{FF2B5EF4-FFF2-40B4-BE49-F238E27FC236}">
                <a16:creationId xmlns:a16="http://schemas.microsoft.com/office/drawing/2014/main" id="{5D2AFD38-1FAB-F64D-B9B9-1CD68A8005E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89321" b="39199"/>
          <a:stretch/>
        </p:blipFill>
        <p:spPr>
          <a:xfrm>
            <a:off x="130254" y="269775"/>
            <a:ext cx="1440241" cy="985588"/>
          </a:xfrm>
          <a:prstGeom prst="rect">
            <a:avLst/>
          </a:prstGeom>
        </p:spPr>
      </p:pic>
    </p:spTree>
    <p:extLst>
      <p:ext uri="{BB962C8B-B14F-4D97-AF65-F5344CB8AC3E}">
        <p14:creationId xmlns:p14="http://schemas.microsoft.com/office/powerpoint/2010/main" val="348047350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1_In Class Activity Slide">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E1E0DF"/>
          </a:solidFill>
          <a:ln w="76200" cmpd="sng">
            <a:solidFill>
              <a:srgbClr val="67B03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solidFill>
                <a:schemeClr val="tx1"/>
              </a:solidFill>
            </a:endParaRPr>
          </a:p>
        </p:txBody>
      </p:sp>
      <p:sp>
        <p:nvSpPr>
          <p:cNvPr id="4" name="Title 3"/>
          <p:cNvSpPr>
            <a:spLocks noGrp="1"/>
          </p:cNvSpPr>
          <p:nvPr>
            <p:ph type="title" hasCustomPrompt="1"/>
          </p:nvPr>
        </p:nvSpPr>
        <p:spPr>
          <a:xfrm>
            <a:off x="2220128" y="422556"/>
            <a:ext cx="9335813" cy="1143000"/>
          </a:xfrm>
          <a:noFill/>
        </p:spPr>
        <p:txBody>
          <a:bodyPr>
            <a:normAutofit/>
          </a:bodyPr>
          <a:lstStyle>
            <a:lvl1pPr algn="l">
              <a:defRPr sz="4400" b="1">
                <a:solidFill>
                  <a:srgbClr val="67B034"/>
                </a:solidFill>
                <a:latin typeface="Arial" charset="0"/>
                <a:ea typeface="Arial" charset="0"/>
                <a:cs typeface="Arial" charset="0"/>
              </a:defRPr>
            </a:lvl1pPr>
          </a:lstStyle>
          <a:p>
            <a:r>
              <a:rPr lang="en-US" dirty="0"/>
              <a:t>In-Class Activity</a:t>
            </a:r>
          </a:p>
        </p:txBody>
      </p:sp>
      <p:sp>
        <p:nvSpPr>
          <p:cNvPr id="7" name="Text Placeholder 2"/>
          <p:cNvSpPr>
            <a:spLocks noGrp="1"/>
          </p:cNvSpPr>
          <p:nvPr>
            <p:ph type="body" sz="quarter" idx="10"/>
          </p:nvPr>
        </p:nvSpPr>
        <p:spPr>
          <a:xfrm>
            <a:off x="583142" y="1810171"/>
            <a:ext cx="10919884" cy="4733925"/>
          </a:xfrm>
          <a:prstGeom prst="rect">
            <a:avLst/>
          </a:prstGeom>
        </p:spPr>
        <p:txBody>
          <a:bodyPr/>
          <a:lstStyle>
            <a:lvl1pPr marL="514350" indent="-514350">
              <a:buFont typeface="+mj-lt"/>
              <a:buAutoNum type="alphaLcPeriod"/>
              <a:defRPr sz="2800">
                <a:latin typeface="Arial" charset="0"/>
                <a:ea typeface="Arial" charset="0"/>
                <a:cs typeface="Arial" charset="0"/>
              </a:defRPr>
            </a:lvl1pPr>
            <a:lvl2pPr marL="742950" indent="-285750">
              <a:buFont typeface="Courier New" charset="0"/>
              <a:buChar char="o"/>
              <a:defRPr sz="2600">
                <a:latin typeface="Arial" charset="0"/>
                <a:ea typeface="Arial" charset="0"/>
                <a:cs typeface="Arial" charset="0"/>
              </a:defRPr>
            </a:lvl2pPr>
            <a:lvl3pPr marL="1143000" indent="-228600">
              <a:buFont typeface="Arial" charset="0"/>
              <a:buChar cha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a:extLst>
              <a:ext uri="{FF2B5EF4-FFF2-40B4-BE49-F238E27FC236}">
                <a16:creationId xmlns:a16="http://schemas.microsoft.com/office/drawing/2014/main" id="{1CF9BB48-F406-A340-9070-82334DB594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6059" y="423473"/>
            <a:ext cx="1227740" cy="1142083"/>
          </a:xfrm>
          <a:prstGeom prst="rect">
            <a:avLst/>
          </a:prstGeom>
        </p:spPr>
      </p:pic>
    </p:spTree>
    <p:extLst>
      <p:ext uri="{BB962C8B-B14F-4D97-AF65-F5344CB8AC3E}">
        <p14:creationId xmlns:p14="http://schemas.microsoft.com/office/powerpoint/2010/main" val="278032024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1_Clicker Question">
    <p:spTree>
      <p:nvGrpSpPr>
        <p:cNvPr id="1" name=""/>
        <p:cNvGrpSpPr/>
        <p:nvPr/>
      </p:nvGrpSpPr>
      <p:grpSpPr>
        <a:xfrm>
          <a:off x="0" y="0"/>
          <a:ext cx="0" cy="0"/>
          <a:chOff x="0" y="0"/>
          <a:chExt cx="0" cy="0"/>
        </a:xfrm>
      </p:grpSpPr>
      <p:sp>
        <p:nvSpPr>
          <p:cNvPr id="5" name="Rectangle 4"/>
          <p:cNvSpPr/>
          <p:nvPr userDrawn="1"/>
        </p:nvSpPr>
        <p:spPr>
          <a:xfrm>
            <a:off x="0" y="0"/>
            <a:ext cx="12192000" cy="6858000"/>
          </a:xfrm>
          <a:prstGeom prst="rect">
            <a:avLst/>
          </a:prstGeom>
          <a:solidFill>
            <a:srgbClr val="E1E0DF"/>
          </a:solidFill>
          <a:ln w="76200" cmpd="sng">
            <a:solidFill>
              <a:srgbClr val="00335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3" name="Text Placeholder 2"/>
          <p:cNvSpPr>
            <a:spLocks noGrp="1"/>
          </p:cNvSpPr>
          <p:nvPr>
            <p:ph type="body" sz="quarter" idx="10"/>
          </p:nvPr>
        </p:nvSpPr>
        <p:spPr>
          <a:xfrm>
            <a:off x="747185" y="2325689"/>
            <a:ext cx="10638367" cy="4008437"/>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971550" indent="-514350">
              <a:buFont typeface="+mj-lt"/>
              <a:buAutoNum type="alphaLcPeriod"/>
              <a:defRPr sz="2600">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15"/>
          <p:cNvSpPr>
            <a:spLocks noGrp="1"/>
          </p:cNvSpPr>
          <p:nvPr>
            <p:ph type="title" hasCustomPrompt="1"/>
          </p:nvPr>
        </p:nvSpPr>
        <p:spPr>
          <a:xfrm>
            <a:off x="1672938" y="538390"/>
            <a:ext cx="7202121" cy="1223282"/>
          </a:xfrm>
        </p:spPr>
        <p:txBody>
          <a:bodyPr>
            <a:normAutofit/>
          </a:bodyPr>
          <a:lstStyle>
            <a:lvl1pPr algn="l">
              <a:defRPr sz="5000" b="1">
                <a:solidFill>
                  <a:srgbClr val="003354"/>
                </a:solidFill>
                <a:latin typeface="Arial" charset="0"/>
                <a:ea typeface="Arial" charset="0"/>
                <a:cs typeface="Arial" charset="0"/>
              </a:defRPr>
            </a:lvl1pPr>
          </a:lstStyle>
          <a:p>
            <a:r>
              <a:rPr lang="en-US" dirty="0"/>
              <a:t>Clicker Question</a:t>
            </a:r>
          </a:p>
        </p:txBody>
      </p:sp>
      <p:pic>
        <p:nvPicPr>
          <p:cNvPr id="6" name="Picture 5">
            <a:extLst>
              <a:ext uri="{FF2B5EF4-FFF2-40B4-BE49-F238E27FC236}">
                <a16:creationId xmlns:a16="http://schemas.microsoft.com/office/drawing/2014/main" id="{04A74B58-3E14-504D-8AA4-975B2948BC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7185" y="404795"/>
            <a:ext cx="594360" cy="1490472"/>
          </a:xfrm>
          <a:prstGeom prst="rect">
            <a:avLst/>
          </a:prstGeom>
        </p:spPr>
      </p:pic>
    </p:spTree>
    <p:extLst>
      <p:ext uri="{BB962C8B-B14F-4D97-AF65-F5344CB8AC3E}">
        <p14:creationId xmlns:p14="http://schemas.microsoft.com/office/powerpoint/2010/main" val="39812584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Section Overview_Text and Photo">
    <p:spTree>
      <p:nvGrpSpPr>
        <p:cNvPr id="1" name=""/>
        <p:cNvGrpSpPr/>
        <p:nvPr/>
      </p:nvGrpSpPr>
      <p:grpSpPr>
        <a:xfrm>
          <a:off x="0" y="0"/>
          <a:ext cx="0" cy="0"/>
          <a:chOff x="0" y="0"/>
          <a:chExt cx="0" cy="0"/>
        </a:xfrm>
      </p:grpSpPr>
      <p:cxnSp>
        <p:nvCxnSpPr>
          <p:cNvPr id="17" name="Straight Connector 16"/>
          <p:cNvCxnSpPr/>
          <p:nvPr/>
        </p:nvCxnSpPr>
        <p:spPr>
          <a:xfrm>
            <a:off x="585968" y="1423321"/>
            <a:ext cx="2245816"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14" name="Straight Connector 13"/>
          <p:cNvCxnSpPr/>
          <p:nvPr/>
        </p:nvCxnSpPr>
        <p:spPr>
          <a:xfrm>
            <a:off x="585968" y="1423321"/>
            <a:ext cx="2245816" cy="0"/>
          </a:xfrm>
          <a:prstGeom prst="line">
            <a:avLst/>
          </a:prstGeom>
          <a:ln w="76200" cmpd="sng">
            <a:solidFill>
              <a:schemeClr val="accent1"/>
            </a:solidFill>
          </a:ln>
          <a:effectLst/>
        </p:spPr>
        <p:style>
          <a:lnRef idx="3">
            <a:schemeClr val="dk1"/>
          </a:lnRef>
          <a:fillRef idx="0">
            <a:schemeClr val="dk1"/>
          </a:fillRef>
          <a:effectRef idx="2">
            <a:schemeClr val="dk1"/>
          </a:effectRef>
          <a:fontRef idx="minor">
            <a:schemeClr val="tx1"/>
          </a:fontRef>
        </p:style>
      </p:cxnSp>
      <p:sp>
        <p:nvSpPr>
          <p:cNvPr id="5" name="Picture Placeholder 4"/>
          <p:cNvSpPr>
            <a:spLocks noGrp="1"/>
          </p:cNvSpPr>
          <p:nvPr>
            <p:ph type="pic" sz="quarter" idx="10"/>
          </p:nvPr>
        </p:nvSpPr>
        <p:spPr>
          <a:xfrm>
            <a:off x="6639984" y="1355725"/>
            <a:ext cx="5283200" cy="4682004"/>
          </a:xfrm>
          <a:prstGeom prst="rect">
            <a:avLst/>
          </a:prstGeom>
        </p:spPr>
        <p:txBody>
          <a:bodyPr/>
          <a:lstStyle/>
          <a:p>
            <a:r>
              <a:rPr lang="en-US" dirty="0"/>
              <a:t>Drag picture to placeholder or click icon to add</a:t>
            </a:r>
          </a:p>
        </p:txBody>
      </p:sp>
      <p:sp>
        <p:nvSpPr>
          <p:cNvPr id="7" name="Text Placeholder 6"/>
          <p:cNvSpPr>
            <a:spLocks noGrp="1"/>
          </p:cNvSpPr>
          <p:nvPr>
            <p:ph type="body" sz="quarter" idx="11"/>
          </p:nvPr>
        </p:nvSpPr>
        <p:spPr>
          <a:xfrm>
            <a:off x="585970" y="1750001"/>
            <a:ext cx="5941484" cy="36036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15"/>
          <p:cNvSpPr>
            <a:spLocks noGrp="1"/>
          </p:cNvSpPr>
          <p:nvPr>
            <p:ph type="title" hasCustomPrompt="1"/>
          </p:nvPr>
        </p:nvSpPr>
        <p:spPr>
          <a:xfrm>
            <a:off x="585968" y="142969"/>
            <a:ext cx="11337216" cy="1143000"/>
          </a:xfrm>
        </p:spPr>
        <p:txBody>
          <a:bodyPr>
            <a:normAutofit/>
          </a:bodyPr>
          <a:lstStyle>
            <a:lvl1pPr algn="l">
              <a:defRPr sz="4000" b="1">
                <a:solidFill>
                  <a:schemeClr val="accent1"/>
                </a:solidFill>
                <a:latin typeface="Arial" charset="0"/>
                <a:ea typeface="Arial" charset="0"/>
                <a:cs typeface="Arial" charset="0"/>
              </a:defRPr>
            </a:lvl1pPr>
          </a:lstStyle>
          <a:p>
            <a:r>
              <a:rPr lang="en-US" dirty="0"/>
              <a:t>Section Slide with text + photo</a:t>
            </a:r>
          </a:p>
        </p:txBody>
      </p:sp>
    </p:spTree>
    <p:extLst>
      <p:ext uri="{BB962C8B-B14F-4D97-AF65-F5344CB8AC3E}">
        <p14:creationId xmlns:p14="http://schemas.microsoft.com/office/powerpoint/2010/main" val="276585005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_Clicker Question Answer">
    <p:spTree>
      <p:nvGrpSpPr>
        <p:cNvPr id="1" name=""/>
        <p:cNvGrpSpPr/>
        <p:nvPr/>
      </p:nvGrpSpPr>
      <p:grpSpPr>
        <a:xfrm>
          <a:off x="0" y="0"/>
          <a:ext cx="0" cy="0"/>
          <a:chOff x="0" y="0"/>
          <a:chExt cx="0" cy="0"/>
        </a:xfrm>
      </p:grpSpPr>
      <p:sp>
        <p:nvSpPr>
          <p:cNvPr id="5" name="Rectangle 4"/>
          <p:cNvSpPr/>
          <p:nvPr userDrawn="1"/>
        </p:nvSpPr>
        <p:spPr>
          <a:xfrm>
            <a:off x="0" y="0"/>
            <a:ext cx="12192000" cy="6858000"/>
          </a:xfrm>
          <a:prstGeom prst="rect">
            <a:avLst/>
          </a:prstGeom>
          <a:solidFill>
            <a:srgbClr val="E1E0DF"/>
          </a:solidFill>
          <a:ln w="76200" cmpd="sng">
            <a:solidFill>
              <a:srgbClr val="00335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3" name="Text Placeholder 2"/>
          <p:cNvSpPr>
            <a:spLocks noGrp="1"/>
          </p:cNvSpPr>
          <p:nvPr>
            <p:ph type="body" sz="quarter" idx="10"/>
          </p:nvPr>
        </p:nvSpPr>
        <p:spPr>
          <a:xfrm>
            <a:off x="747185" y="2325689"/>
            <a:ext cx="10638367" cy="4008437"/>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971550" indent="-514350">
              <a:buFont typeface="+mj-lt"/>
              <a:buAutoNum type="alphaLcPeriod"/>
              <a:defRPr sz="2600">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15"/>
          <p:cNvSpPr>
            <a:spLocks noGrp="1"/>
          </p:cNvSpPr>
          <p:nvPr>
            <p:ph type="title" hasCustomPrompt="1"/>
          </p:nvPr>
        </p:nvSpPr>
        <p:spPr>
          <a:xfrm>
            <a:off x="1672937" y="538390"/>
            <a:ext cx="10340819" cy="1223282"/>
          </a:xfrm>
        </p:spPr>
        <p:txBody>
          <a:bodyPr>
            <a:normAutofit/>
          </a:bodyPr>
          <a:lstStyle>
            <a:lvl1pPr algn="l">
              <a:defRPr sz="4800" b="1">
                <a:solidFill>
                  <a:srgbClr val="003354"/>
                </a:solidFill>
                <a:latin typeface="Arial" charset="0"/>
                <a:ea typeface="Arial" charset="0"/>
                <a:cs typeface="Arial" charset="0"/>
              </a:defRPr>
            </a:lvl1pPr>
          </a:lstStyle>
          <a:p>
            <a:r>
              <a:rPr lang="en-US" dirty="0"/>
              <a:t>Clicker Question - Answer</a:t>
            </a:r>
          </a:p>
        </p:txBody>
      </p:sp>
      <p:pic>
        <p:nvPicPr>
          <p:cNvPr id="6" name="Picture 5">
            <a:extLst>
              <a:ext uri="{FF2B5EF4-FFF2-40B4-BE49-F238E27FC236}">
                <a16:creationId xmlns:a16="http://schemas.microsoft.com/office/drawing/2014/main" id="{C0C737D6-41C7-924F-AA07-20A33D1053A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7185" y="404795"/>
            <a:ext cx="594360" cy="1490472"/>
          </a:xfrm>
          <a:prstGeom prst="rect">
            <a:avLst/>
          </a:prstGeom>
        </p:spPr>
      </p:pic>
    </p:spTree>
    <p:extLst>
      <p:ext uri="{BB962C8B-B14F-4D97-AF65-F5344CB8AC3E}">
        <p14:creationId xmlns:p14="http://schemas.microsoft.com/office/powerpoint/2010/main" val="228200629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_Reading Quiz">
    <p:spTree>
      <p:nvGrpSpPr>
        <p:cNvPr id="1" name=""/>
        <p:cNvGrpSpPr/>
        <p:nvPr/>
      </p:nvGrpSpPr>
      <p:grpSpPr>
        <a:xfrm>
          <a:off x="0" y="0"/>
          <a:ext cx="0" cy="0"/>
          <a:chOff x="0" y="0"/>
          <a:chExt cx="0" cy="0"/>
        </a:xfrm>
      </p:grpSpPr>
      <p:sp>
        <p:nvSpPr>
          <p:cNvPr id="13" name="Rectangle 12"/>
          <p:cNvSpPr/>
          <p:nvPr userDrawn="1"/>
        </p:nvSpPr>
        <p:spPr>
          <a:xfrm>
            <a:off x="0" y="0"/>
            <a:ext cx="12192000" cy="6858000"/>
          </a:xfrm>
          <a:prstGeom prst="rect">
            <a:avLst/>
          </a:prstGeom>
          <a:solidFill>
            <a:srgbClr val="E1E0DF"/>
          </a:solidFill>
          <a:ln w="76200" cmpd="sng">
            <a:solidFill>
              <a:srgbClr val="FDC20C"/>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pic>
        <p:nvPicPr>
          <p:cNvPr id="18" name="Picture 17" descr="Screen Shot 2017-04-04 at 12.39.38 P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1012" y="488430"/>
            <a:ext cx="1236133" cy="952500"/>
          </a:xfrm>
          <a:prstGeom prst="rect">
            <a:avLst/>
          </a:prstGeom>
        </p:spPr>
      </p:pic>
      <p:sp>
        <p:nvSpPr>
          <p:cNvPr id="8" name="Text Placeholder 2"/>
          <p:cNvSpPr>
            <a:spLocks noGrp="1"/>
          </p:cNvSpPr>
          <p:nvPr>
            <p:ph type="body" sz="quarter" idx="10"/>
          </p:nvPr>
        </p:nvSpPr>
        <p:spPr>
          <a:xfrm>
            <a:off x="776817" y="1929360"/>
            <a:ext cx="10638367" cy="4008437"/>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971550" indent="-514350">
              <a:buFont typeface="+mj-lt"/>
              <a:buAutoNum type="alphaLcPeriod"/>
              <a:defRPr sz="2600">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15"/>
          <p:cNvSpPr>
            <a:spLocks noGrp="1"/>
          </p:cNvSpPr>
          <p:nvPr>
            <p:ph type="title" hasCustomPrompt="1"/>
          </p:nvPr>
        </p:nvSpPr>
        <p:spPr>
          <a:xfrm>
            <a:off x="1757146" y="353039"/>
            <a:ext cx="7202121" cy="1223282"/>
          </a:xfrm>
        </p:spPr>
        <p:txBody>
          <a:bodyPr>
            <a:normAutofit/>
          </a:bodyPr>
          <a:lstStyle>
            <a:lvl1pPr algn="l">
              <a:defRPr sz="5000" b="1">
                <a:solidFill>
                  <a:srgbClr val="003354"/>
                </a:solidFill>
                <a:latin typeface="Arial" charset="0"/>
                <a:ea typeface="Arial" charset="0"/>
                <a:cs typeface="Arial" charset="0"/>
              </a:defRPr>
            </a:lvl1pPr>
          </a:lstStyle>
          <a:p>
            <a:r>
              <a:rPr lang="en-US" dirty="0"/>
              <a:t>Reading Quiz</a:t>
            </a:r>
          </a:p>
        </p:txBody>
      </p:sp>
    </p:spTree>
    <p:extLst>
      <p:ext uri="{BB962C8B-B14F-4D97-AF65-F5344CB8AC3E}">
        <p14:creationId xmlns:p14="http://schemas.microsoft.com/office/powerpoint/2010/main" val="101723324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1_Reading Quiz Answer">
    <p:spTree>
      <p:nvGrpSpPr>
        <p:cNvPr id="1" name=""/>
        <p:cNvGrpSpPr/>
        <p:nvPr/>
      </p:nvGrpSpPr>
      <p:grpSpPr>
        <a:xfrm>
          <a:off x="0" y="0"/>
          <a:ext cx="0" cy="0"/>
          <a:chOff x="0" y="0"/>
          <a:chExt cx="0" cy="0"/>
        </a:xfrm>
      </p:grpSpPr>
      <p:sp>
        <p:nvSpPr>
          <p:cNvPr id="13" name="Rectangle 12"/>
          <p:cNvSpPr/>
          <p:nvPr userDrawn="1"/>
        </p:nvSpPr>
        <p:spPr>
          <a:xfrm>
            <a:off x="0" y="0"/>
            <a:ext cx="12192000" cy="6858000"/>
          </a:xfrm>
          <a:prstGeom prst="rect">
            <a:avLst/>
          </a:prstGeom>
          <a:solidFill>
            <a:srgbClr val="E1E0DF"/>
          </a:solidFill>
          <a:ln w="76200" cmpd="sng">
            <a:solidFill>
              <a:srgbClr val="FDC20C"/>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8" name="Text Placeholder 2"/>
          <p:cNvSpPr>
            <a:spLocks noGrp="1"/>
          </p:cNvSpPr>
          <p:nvPr>
            <p:ph type="body" sz="quarter" idx="10"/>
          </p:nvPr>
        </p:nvSpPr>
        <p:spPr>
          <a:xfrm>
            <a:off x="776817" y="1929360"/>
            <a:ext cx="10638367" cy="4008437"/>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971550" indent="-514350">
              <a:buFont typeface="+mj-lt"/>
              <a:buAutoNum type="alphaLcPeriod"/>
              <a:defRPr sz="2600">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15"/>
          <p:cNvSpPr>
            <a:spLocks noGrp="1"/>
          </p:cNvSpPr>
          <p:nvPr>
            <p:ph type="title" hasCustomPrompt="1"/>
          </p:nvPr>
        </p:nvSpPr>
        <p:spPr>
          <a:xfrm>
            <a:off x="1757146" y="353039"/>
            <a:ext cx="9401031" cy="1223282"/>
          </a:xfrm>
        </p:spPr>
        <p:txBody>
          <a:bodyPr>
            <a:normAutofit/>
          </a:bodyPr>
          <a:lstStyle>
            <a:lvl1pPr algn="l">
              <a:defRPr sz="5000" b="1" baseline="0">
                <a:solidFill>
                  <a:srgbClr val="003354"/>
                </a:solidFill>
                <a:latin typeface="Arial" charset="0"/>
                <a:ea typeface="Arial" charset="0"/>
                <a:cs typeface="Arial" charset="0"/>
              </a:defRPr>
            </a:lvl1pPr>
          </a:lstStyle>
          <a:p>
            <a:r>
              <a:rPr lang="en-US" dirty="0"/>
              <a:t>Reading Quiz-Answer</a:t>
            </a:r>
          </a:p>
        </p:txBody>
      </p:sp>
      <p:pic>
        <p:nvPicPr>
          <p:cNvPr id="6" name="Picture 5" descr="Screen Shot 2017-04-04 at 12.39.38 PM.png">
            <a:extLst>
              <a:ext uri="{FF2B5EF4-FFF2-40B4-BE49-F238E27FC236}">
                <a16:creationId xmlns:a16="http://schemas.microsoft.com/office/drawing/2014/main" id="{6DA39C0B-63DE-2541-B516-117C17B586D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4912" y="283694"/>
            <a:ext cx="1412234" cy="1450925"/>
          </a:xfrm>
          <a:prstGeom prst="rect">
            <a:avLst/>
          </a:prstGeom>
        </p:spPr>
      </p:pic>
    </p:spTree>
    <p:extLst>
      <p:ext uri="{BB962C8B-B14F-4D97-AF65-F5344CB8AC3E}">
        <p14:creationId xmlns:p14="http://schemas.microsoft.com/office/powerpoint/2010/main" val="99075772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1_Active Learning Opener">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E1E0DF"/>
          </a:solidFill>
          <a:ln w="76200" cmpd="sng">
            <a:solidFill>
              <a:srgbClr val="0099B8"/>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3" name="Content Placeholder 2"/>
          <p:cNvSpPr>
            <a:spLocks noGrp="1"/>
          </p:cNvSpPr>
          <p:nvPr>
            <p:ph sz="quarter" idx="10" hasCustomPrompt="1"/>
          </p:nvPr>
        </p:nvSpPr>
        <p:spPr>
          <a:xfrm>
            <a:off x="5505775" y="2850777"/>
            <a:ext cx="6167967" cy="2158681"/>
          </a:xfrm>
          <a:prstGeom prst="rect">
            <a:avLst/>
          </a:prstGeom>
        </p:spPr>
        <p:txBody>
          <a:bodyPr/>
          <a:lstStyle>
            <a:lvl1pPr marL="0" indent="0" algn="ctr">
              <a:buNone/>
              <a:defRPr baseline="0">
                <a:latin typeface="Arial" charset="0"/>
                <a:ea typeface="Arial" charset="0"/>
                <a:cs typeface="Arial" charset="0"/>
              </a:defRPr>
            </a:lvl1pPr>
          </a:lstStyle>
          <a:p>
            <a:pPr lvl="0"/>
            <a:r>
              <a:rPr lang="en-US" dirty="0"/>
              <a:t>CHAPTER TITLE</a:t>
            </a:r>
          </a:p>
        </p:txBody>
      </p:sp>
      <p:sp>
        <p:nvSpPr>
          <p:cNvPr id="4" name="TextBox 3"/>
          <p:cNvSpPr txBox="1"/>
          <p:nvPr userDrawn="1"/>
        </p:nvSpPr>
        <p:spPr>
          <a:xfrm>
            <a:off x="5505777" y="274638"/>
            <a:ext cx="6167967" cy="1077218"/>
          </a:xfrm>
          <a:prstGeom prst="rect">
            <a:avLst/>
          </a:prstGeom>
          <a:solidFill>
            <a:srgbClr val="0099B8"/>
          </a:solidFill>
        </p:spPr>
        <p:txBody>
          <a:bodyPr wrap="square" rtlCol="0">
            <a:spAutoFit/>
          </a:bodyPr>
          <a:lstStyle/>
          <a:p>
            <a:pPr algn="ctr"/>
            <a:r>
              <a:rPr lang="en-US" sz="3200" b="1" dirty="0">
                <a:solidFill>
                  <a:schemeClr val="bg1"/>
                </a:solidFill>
                <a:latin typeface="Arial" charset="0"/>
                <a:ea typeface="Arial" charset="0"/>
                <a:cs typeface="Arial" charset="0"/>
              </a:rPr>
              <a:t>Active Learning</a:t>
            </a:r>
            <a:r>
              <a:rPr lang="en-US" sz="3200" b="1" baseline="0" dirty="0">
                <a:solidFill>
                  <a:schemeClr val="bg1"/>
                </a:solidFill>
                <a:latin typeface="Arial" charset="0"/>
                <a:ea typeface="Arial" charset="0"/>
                <a:cs typeface="Arial" charset="0"/>
              </a:rPr>
              <a:t> </a:t>
            </a:r>
          </a:p>
          <a:p>
            <a:pPr algn="ctr"/>
            <a:r>
              <a:rPr lang="en-US" sz="3200" b="1" baseline="0" dirty="0">
                <a:solidFill>
                  <a:schemeClr val="bg1"/>
                </a:solidFill>
                <a:latin typeface="Arial" charset="0"/>
                <a:ea typeface="Arial" charset="0"/>
                <a:cs typeface="Arial" charset="0"/>
              </a:rPr>
              <a:t>PART V</a:t>
            </a:r>
            <a:endParaRPr lang="en-US" sz="3200" b="1" dirty="0">
              <a:solidFill>
                <a:schemeClr val="bg1"/>
              </a:solidFill>
              <a:latin typeface="Arial" charset="0"/>
              <a:ea typeface="Arial" charset="0"/>
              <a:cs typeface="Arial" charset="0"/>
            </a:endParaRPr>
          </a:p>
        </p:txBody>
      </p:sp>
      <p:sp>
        <p:nvSpPr>
          <p:cNvPr id="6" name="Title 5"/>
          <p:cNvSpPr>
            <a:spLocks noGrp="1"/>
          </p:cNvSpPr>
          <p:nvPr>
            <p:ph type="title" hasCustomPrompt="1"/>
          </p:nvPr>
        </p:nvSpPr>
        <p:spPr>
          <a:xfrm>
            <a:off x="5505775" y="1542579"/>
            <a:ext cx="6167967" cy="1143000"/>
          </a:xfrm>
        </p:spPr>
        <p:txBody>
          <a:bodyPr/>
          <a:lstStyle>
            <a:lvl1pPr algn="ctr">
              <a:defRPr b="1" baseline="0">
                <a:solidFill>
                  <a:srgbClr val="0099B8"/>
                </a:solidFill>
                <a:latin typeface="Arial" charset="0"/>
                <a:ea typeface="Arial" charset="0"/>
                <a:cs typeface="Arial" charset="0"/>
              </a:defRPr>
            </a:lvl1pPr>
          </a:lstStyle>
          <a:p>
            <a:r>
              <a:rPr lang="en-US" dirty="0"/>
              <a:t>CHAPTER NUMBER</a:t>
            </a:r>
          </a:p>
        </p:txBody>
      </p:sp>
      <p:pic>
        <p:nvPicPr>
          <p:cNvPr id="13" name="Picture 12" descr="Screen Shot 2017-04-04 at 12.05.24 PM.png">
            <a:extLst>
              <a:ext uri="{FF2B5EF4-FFF2-40B4-BE49-F238E27FC236}">
                <a16:creationId xmlns:a16="http://schemas.microsoft.com/office/drawing/2014/main" id="{6E404C3F-080F-7345-AB8C-75CDA602C96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5" name="Picture 14" descr="Screen Shot 2017-04-04 at 12.39.38 PM.png">
            <a:extLst>
              <a:ext uri="{FF2B5EF4-FFF2-40B4-BE49-F238E27FC236}">
                <a16:creationId xmlns:a16="http://schemas.microsoft.com/office/drawing/2014/main" id="{32900BA7-8E5C-0440-A212-20FC4BEF730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6" name="Picture 15" descr="Screen Shot 2017-04-04 at 11.59.34 AM.png">
            <a:extLst>
              <a:ext uri="{FF2B5EF4-FFF2-40B4-BE49-F238E27FC236}">
                <a16:creationId xmlns:a16="http://schemas.microsoft.com/office/drawing/2014/main" id="{581027B9-C5E8-2A48-9851-50ADB34204D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8" name="Picture 17">
            <a:extLst>
              <a:ext uri="{FF2B5EF4-FFF2-40B4-BE49-F238E27FC236}">
                <a16:creationId xmlns:a16="http://schemas.microsoft.com/office/drawing/2014/main" id="{6F7A14D0-1D77-694A-88D3-657DB05FE66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165416" y="5383323"/>
            <a:ext cx="1227740" cy="1142083"/>
          </a:xfrm>
          <a:prstGeom prst="rect">
            <a:avLst/>
          </a:prstGeom>
        </p:spPr>
      </p:pic>
      <p:pic>
        <p:nvPicPr>
          <p:cNvPr id="19" name="Picture 18">
            <a:extLst>
              <a:ext uri="{FF2B5EF4-FFF2-40B4-BE49-F238E27FC236}">
                <a16:creationId xmlns:a16="http://schemas.microsoft.com/office/drawing/2014/main" id="{E74AF53E-3D7C-5743-9928-3BF871CA29CB}"/>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pic>
        <p:nvPicPr>
          <p:cNvPr id="20" name="Picture 19" descr="Diagram&#10;&#10;Description automatically generated">
            <a:extLst>
              <a:ext uri="{FF2B5EF4-FFF2-40B4-BE49-F238E27FC236}">
                <a16:creationId xmlns:a16="http://schemas.microsoft.com/office/drawing/2014/main" id="{6C31BFD0-B134-9B43-8741-5C394FDDC8D8}"/>
              </a:ext>
            </a:extLst>
          </p:cNvPr>
          <p:cNvPicPr>
            <a:picLocks noChangeAspect="1"/>
          </p:cNvPicPr>
          <p:nvPr userDrawn="1"/>
        </p:nvPicPr>
        <p:blipFill>
          <a:blip r:embed="rId7"/>
          <a:stretch>
            <a:fillRect/>
          </a:stretch>
        </p:blipFill>
        <p:spPr>
          <a:xfrm>
            <a:off x="741567" y="214540"/>
            <a:ext cx="4224776" cy="4897876"/>
          </a:xfrm>
          <a:prstGeom prst="rect">
            <a:avLst/>
          </a:prstGeom>
        </p:spPr>
      </p:pic>
    </p:spTree>
    <p:extLst>
      <p:ext uri="{BB962C8B-B14F-4D97-AF65-F5344CB8AC3E}">
        <p14:creationId xmlns:p14="http://schemas.microsoft.com/office/powerpoint/2010/main" val="63530084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1_Active Learning Intro">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E1E0DF"/>
          </a:solidFill>
          <a:ln w="76200" cmpd="sng">
            <a:solidFill>
              <a:srgbClr val="0099B8"/>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3" name="Content Placeholder 2"/>
          <p:cNvSpPr>
            <a:spLocks noGrp="1"/>
          </p:cNvSpPr>
          <p:nvPr>
            <p:ph sz="quarter" idx="10"/>
          </p:nvPr>
        </p:nvSpPr>
        <p:spPr>
          <a:xfrm>
            <a:off x="573743" y="1856688"/>
            <a:ext cx="11044515" cy="3107530"/>
          </a:xfrm>
          <a:prstGeom prst="rect">
            <a:avLst/>
          </a:prstGeom>
        </p:spPr>
        <p:txBody>
          <a:bodyPr/>
          <a:lstStyle>
            <a:lvl1pPr marL="0" indent="0">
              <a:buNone/>
              <a:defRPr sz="3000">
                <a:latin typeface="Arial" charset="0"/>
                <a:ea typeface="Arial" charset="0"/>
                <a:cs typeface="Arial" charset="0"/>
              </a:defRPr>
            </a:lvl1pPr>
          </a:lstStyle>
          <a:p>
            <a:pPr lvl="0"/>
            <a:r>
              <a:rPr lang="en-US" dirty="0"/>
              <a:t>Click to edit Master text styles</a:t>
            </a:r>
          </a:p>
        </p:txBody>
      </p:sp>
      <p:sp>
        <p:nvSpPr>
          <p:cNvPr id="11" name="Title 15"/>
          <p:cNvSpPr>
            <a:spLocks noGrp="1"/>
          </p:cNvSpPr>
          <p:nvPr>
            <p:ph type="title" hasCustomPrompt="1"/>
          </p:nvPr>
        </p:nvSpPr>
        <p:spPr>
          <a:xfrm>
            <a:off x="573742" y="316703"/>
            <a:ext cx="11044516" cy="1223282"/>
          </a:xfrm>
        </p:spPr>
        <p:txBody>
          <a:bodyPr>
            <a:noAutofit/>
          </a:bodyPr>
          <a:lstStyle>
            <a:lvl1pPr algn="ctr">
              <a:defRPr sz="3800" b="1" baseline="0">
                <a:solidFill>
                  <a:srgbClr val="003354"/>
                </a:solidFill>
                <a:latin typeface="Arial" charset="0"/>
                <a:ea typeface="Arial" charset="0"/>
                <a:cs typeface="Arial" charset="0"/>
              </a:defRPr>
            </a:lvl1pPr>
          </a:lstStyle>
          <a:p>
            <a:r>
              <a:rPr lang="en-US" dirty="0"/>
              <a:t>Teaching Notes</a:t>
            </a:r>
          </a:p>
        </p:txBody>
      </p:sp>
      <p:pic>
        <p:nvPicPr>
          <p:cNvPr id="13" name="Picture 12" descr="Screen Shot 2017-04-04 at 12.05.24 PM.png">
            <a:extLst>
              <a:ext uri="{FF2B5EF4-FFF2-40B4-BE49-F238E27FC236}">
                <a16:creationId xmlns:a16="http://schemas.microsoft.com/office/drawing/2014/main" id="{7C12CC42-6117-1245-B575-3E32328B501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5" name="Picture 14" descr="Screen Shot 2017-04-04 at 12.39.38 PM.png">
            <a:extLst>
              <a:ext uri="{FF2B5EF4-FFF2-40B4-BE49-F238E27FC236}">
                <a16:creationId xmlns:a16="http://schemas.microsoft.com/office/drawing/2014/main" id="{2B7D5FB8-CCF7-AC4E-B2E5-FF44322FEA3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6" name="Picture 15" descr="Screen Shot 2017-04-04 at 11.59.34 AM.png">
            <a:extLst>
              <a:ext uri="{FF2B5EF4-FFF2-40B4-BE49-F238E27FC236}">
                <a16:creationId xmlns:a16="http://schemas.microsoft.com/office/drawing/2014/main" id="{0DB5ED62-A62E-8B4D-8F50-8434AB7CC21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8" name="Picture 17">
            <a:extLst>
              <a:ext uri="{FF2B5EF4-FFF2-40B4-BE49-F238E27FC236}">
                <a16:creationId xmlns:a16="http://schemas.microsoft.com/office/drawing/2014/main" id="{6BD785A8-F512-8347-9705-885FB757A8B8}"/>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165416" y="5383323"/>
            <a:ext cx="1227740" cy="1142083"/>
          </a:xfrm>
          <a:prstGeom prst="rect">
            <a:avLst/>
          </a:prstGeom>
        </p:spPr>
      </p:pic>
      <p:pic>
        <p:nvPicPr>
          <p:cNvPr id="19" name="Picture 18">
            <a:extLst>
              <a:ext uri="{FF2B5EF4-FFF2-40B4-BE49-F238E27FC236}">
                <a16:creationId xmlns:a16="http://schemas.microsoft.com/office/drawing/2014/main" id="{109B4AB0-0B8B-E047-B1FB-72901067FB7B}"/>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spTree>
    <p:extLst>
      <p:ext uri="{BB962C8B-B14F-4D97-AF65-F5344CB8AC3E}">
        <p14:creationId xmlns:p14="http://schemas.microsoft.com/office/powerpoint/2010/main" val="330695184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1_Check Your Understanding Title Slide">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E1E0DF"/>
          </a:solidFill>
          <a:ln w="76200" cmpd="sng">
            <a:solidFill>
              <a:srgbClr val="0099B8"/>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11" name="Title 15"/>
          <p:cNvSpPr>
            <a:spLocks noGrp="1"/>
          </p:cNvSpPr>
          <p:nvPr>
            <p:ph type="title" hasCustomPrompt="1"/>
          </p:nvPr>
        </p:nvSpPr>
        <p:spPr>
          <a:xfrm>
            <a:off x="1669456" y="2461143"/>
            <a:ext cx="8989632" cy="1223282"/>
          </a:xfrm>
        </p:spPr>
        <p:txBody>
          <a:bodyPr>
            <a:noAutofit/>
          </a:bodyPr>
          <a:lstStyle>
            <a:lvl1pPr algn="ctr">
              <a:defRPr sz="4400" b="1" baseline="0">
                <a:solidFill>
                  <a:schemeClr val="accent2"/>
                </a:solidFill>
                <a:latin typeface="Arial" charset="0"/>
                <a:ea typeface="Arial" charset="0"/>
                <a:cs typeface="Arial" charset="0"/>
              </a:defRPr>
            </a:lvl1pPr>
          </a:lstStyle>
          <a:p>
            <a:r>
              <a:rPr lang="en-US" dirty="0"/>
              <a:t>Check Your Understanding</a:t>
            </a:r>
          </a:p>
        </p:txBody>
      </p:sp>
      <p:pic>
        <p:nvPicPr>
          <p:cNvPr id="13" name="Picture 12" descr="Screen Shot 2017-04-04 at 12.05.24 PM.png">
            <a:extLst>
              <a:ext uri="{FF2B5EF4-FFF2-40B4-BE49-F238E27FC236}">
                <a16:creationId xmlns:a16="http://schemas.microsoft.com/office/drawing/2014/main" id="{87C8F98B-E401-304E-A5E6-EFD1405BBE8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503" r="87225" b="34735"/>
          <a:stretch/>
        </p:blipFill>
        <p:spPr>
          <a:xfrm>
            <a:off x="5112346" y="995799"/>
            <a:ext cx="1967305" cy="1392072"/>
          </a:xfrm>
          <a:prstGeom prst="rect">
            <a:avLst/>
          </a:prstGeom>
        </p:spPr>
      </p:pic>
      <p:pic>
        <p:nvPicPr>
          <p:cNvPr id="15" name="Picture 14" descr="Screen Shot 2017-04-04 at 12.39.38 PM.png">
            <a:extLst>
              <a:ext uri="{FF2B5EF4-FFF2-40B4-BE49-F238E27FC236}">
                <a16:creationId xmlns:a16="http://schemas.microsoft.com/office/drawing/2014/main" id="{6D0A7511-B388-F444-8E5C-7DB0BF52719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6" name="Picture 15" descr="Screen Shot 2017-04-04 at 11.59.34 AM.png">
            <a:extLst>
              <a:ext uri="{FF2B5EF4-FFF2-40B4-BE49-F238E27FC236}">
                <a16:creationId xmlns:a16="http://schemas.microsoft.com/office/drawing/2014/main" id="{1FE783F1-85E0-5F48-9095-744B48BED8D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8" name="Picture 17">
            <a:extLst>
              <a:ext uri="{FF2B5EF4-FFF2-40B4-BE49-F238E27FC236}">
                <a16:creationId xmlns:a16="http://schemas.microsoft.com/office/drawing/2014/main" id="{F840F548-4638-9C40-A9EE-D252B4911F0E}"/>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165416" y="5383323"/>
            <a:ext cx="1227740" cy="1142083"/>
          </a:xfrm>
          <a:prstGeom prst="rect">
            <a:avLst/>
          </a:prstGeom>
        </p:spPr>
      </p:pic>
      <p:pic>
        <p:nvPicPr>
          <p:cNvPr id="19" name="Picture 18">
            <a:extLst>
              <a:ext uri="{FF2B5EF4-FFF2-40B4-BE49-F238E27FC236}">
                <a16:creationId xmlns:a16="http://schemas.microsoft.com/office/drawing/2014/main" id="{27153205-DA1B-D240-8FBF-80AB02C00475}"/>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spTree>
    <p:extLst>
      <p:ext uri="{BB962C8B-B14F-4D97-AF65-F5344CB8AC3E}">
        <p14:creationId xmlns:p14="http://schemas.microsoft.com/office/powerpoint/2010/main" val="320485924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1_Reading Quiz Title Slide">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E1E0DF"/>
          </a:solidFill>
          <a:ln w="76200" cmpd="sng">
            <a:solidFill>
              <a:srgbClr val="FDC20C"/>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13" name="Title 15"/>
          <p:cNvSpPr>
            <a:spLocks noGrp="1"/>
          </p:cNvSpPr>
          <p:nvPr>
            <p:ph type="title" hasCustomPrompt="1"/>
          </p:nvPr>
        </p:nvSpPr>
        <p:spPr>
          <a:xfrm>
            <a:off x="1669456" y="2461143"/>
            <a:ext cx="8989632" cy="1223282"/>
          </a:xfrm>
        </p:spPr>
        <p:txBody>
          <a:bodyPr>
            <a:noAutofit/>
          </a:bodyPr>
          <a:lstStyle>
            <a:lvl1pPr algn="ctr">
              <a:defRPr sz="4400" b="1" baseline="0">
                <a:solidFill>
                  <a:srgbClr val="FDC20C"/>
                </a:solidFill>
                <a:latin typeface="Arial" charset="0"/>
                <a:ea typeface="Arial" charset="0"/>
                <a:cs typeface="Arial" charset="0"/>
              </a:defRPr>
            </a:lvl1pPr>
          </a:lstStyle>
          <a:p>
            <a:r>
              <a:rPr lang="en-US" dirty="0"/>
              <a:t>Reading</a:t>
            </a:r>
            <a:br>
              <a:rPr lang="en-US" dirty="0"/>
            </a:br>
            <a:r>
              <a:rPr lang="en-US" dirty="0"/>
              <a:t>Quiz</a:t>
            </a:r>
          </a:p>
        </p:txBody>
      </p:sp>
      <p:pic>
        <p:nvPicPr>
          <p:cNvPr id="11" name="Picture 10" descr="Screen Shot 2017-04-04 at 12.39.38 PM.png">
            <a:extLst>
              <a:ext uri="{FF2B5EF4-FFF2-40B4-BE49-F238E27FC236}">
                <a16:creationId xmlns:a16="http://schemas.microsoft.com/office/drawing/2014/main" id="{E3019BF9-63CA-C143-BA08-EF69BB10ECE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22388" y="731864"/>
            <a:ext cx="1547223" cy="1589613"/>
          </a:xfrm>
          <a:prstGeom prst="rect">
            <a:avLst/>
          </a:prstGeom>
        </p:spPr>
      </p:pic>
      <p:pic>
        <p:nvPicPr>
          <p:cNvPr id="12" name="Picture 11" descr="Screen Shot 2017-04-04 at 12.05.24 PM.png">
            <a:extLst>
              <a:ext uri="{FF2B5EF4-FFF2-40B4-BE49-F238E27FC236}">
                <a16:creationId xmlns:a16="http://schemas.microsoft.com/office/drawing/2014/main" id="{51FC4F8D-7753-E347-8305-F3A991E2941B}"/>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6" name="Picture 15" descr="Screen Shot 2017-04-04 at 11.59.34 AM.png">
            <a:extLst>
              <a:ext uri="{FF2B5EF4-FFF2-40B4-BE49-F238E27FC236}">
                <a16:creationId xmlns:a16="http://schemas.microsoft.com/office/drawing/2014/main" id="{7494B791-9020-884E-B2C9-166BDDBD00A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8" name="Picture 17">
            <a:extLst>
              <a:ext uri="{FF2B5EF4-FFF2-40B4-BE49-F238E27FC236}">
                <a16:creationId xmlns:a16="http://schemas.microsoft.com/office/drawing/2014/main" id="{D858A8BE-F030-A041-9214-B4906B96AA7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165416" y="5383323"/>
            <a:ext cx="1227740" cy="1142083"/>
          </a:xfrm>
          <a:prstGeom prst="rect">
            <a:avLst/>
          </a:prstGeom>
        </p:spPr>
      </p:pic>
      <p:pic>
        <p:nvPicPr>
          <p:cNvPr id="19" name="Picture 18">
            <a:extLst>
              <a:ext uri="{FF2B5EF4-FFF2-40B4-BE49-F238E27FC236}">
                <a16:creationId xmlns:a16="http://schemas.microsoft.com/office/drawing/2014/main" id="{9C39666D-C4B5-E240-99CB-41B3F4E290E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spTree>
    <p:extLst>
      <p:ext uri="{BB962C8B-B14F-4D97-AF65-F5344CB8AC3E}">
        <p14:creationId xmlns:p14="http://schemas.microsoft.com/office/powerpoint/2010/main" val="11005275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1_Clicker Question Title Slide">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E1E0DF"/>
          </a:solidFill>
          <a:ln w="76200" cmpd="sng">
            <a:solidFill>
              <a:srgbClr val="2C2D2F"/>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13" name="Title 15"/>
          <p:cNvSpPr>
            <a:spLocks noGrp="1"/>
          </p:cNvSpPr>
          <p:nvPr>
            <p:ph type="title" hasCustomPrompt="1"/>
          </p:nvPr>
        </p:nvSpPr>
        <p:spPr>
          <a:xfrm>
            <a:off x="1669456" y="2461143"/>
            <a:ext cx="8989632" cy="1223282"/>
          </a:xfrm>
        </p:spPr>
        <p:txBody>
          <a:bodyPr>
            <a:noAutofit/>
          </a:bodyPr>
          <a:lstStyle>
            <a:lvl1pPr algn="ctr">
              <a:defRPr sz="4400" b="1" baseline="0">
                <a:solidFill>
                  <a:srgbClr val="2C2D2F"/>
                </a:solidFill>
                <a:latin typeface="Arial" charset="0"/>
                <a:ea typeface="Arial" charset="0"/>
                <a:cs typeface="Arial" charset="0"/>
              </a:defRPr>
            </a:lvl1pPr>
          </a:lstStyle>
          <a:p>
            <a:r>
              <a:rPr lang="en-US" dirty="0"/>
              <a:t>Clicker </a:t>
            </a:r>
            <a:br>
              <a:rPr lang="en-US" dirty="0"/>
            </a:br>
            <a:r>
              <a:rPr lang="en-US" dirty="0"/>
              <a:t>Question</a:t>
            </a:r>
          </a:p>
        </p:txBody>
      </p:sp>
      <p:pic>
        <p:nvPicPr>
          <p:cNvPr id="11" name="Picture 10">
            <a:extLst>
              <a:ext uri="{FF2B5EF4-FFF2-40B4-BE49-F238E27FC236}">
                <a16:creationId xmlns:a16="http://schemas.microsoft.com/office/drawing/2014/main" id="{4545610F-8C13-354A-9205-86C4B2D3499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98819" y="762245"/>
            <a:ext cx="594360" cy="1490472"/>
          </a:xfrm>
          <a:prstGeom prst="rect">
            <a:avLst/>
          </a:prstGeom>
        </p:spPr>
      </p:pic>
      <p:pic>
        <p:nvPicPr>
          <p:cNvPr id="15" name="Picture 14" descr="Screen Shot 2017-04-04 at 12.05.24 PM.png">
            <a:extLst>
              <a:ext uri="{FF2B5EF4-FFF2-40B4-BE49-F238E27FC236}">
                <a16:creationId xmlns:a16="http://schemas.microsoft.com/office/drawing/2014/main" id="{DC9B3B37-AE92-0740-A434-3E9081E11FA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6" name="Picture 15" descr="Screen Shot 2017-04-04 at 12.39.38 PM.png">
            <a:extLst>
              <a:ext uri="{FF2B5EF4-FFF2-40B4-BE49-F238E27FC236}">
                <a16:creationId xmlns:a16="http://schemas.microsoft.com/office/drawing/2014/main" id="{5E4EC2E6-8E63-BA4A-842C-D8A152F828A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8" name="Picture 17" descr="Screen Shot 2017-04-04 at 11.59.34 AM.png">
            <a:extLst>
              <a:ext uri="{FF2B5EF4-FFF2-40B4-BE49-F238E27FC236}">
                <a16:creationId xmlns:a16="http://schemas.microsoft.com/office/drawing/2014/main" id="{C984A143-C079-874E-AE7D-A6A22A05E99E}"/>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9" name="Picture 18">
            <a:extLst>
              <a:ext uri="{FF2B5EF4-FFF2-40B4-BE49-F238E27FC236}">
                <a16:creationId xmlns:a16="http://schemas.microsoft.com/office/drawing/2014/main" id="{B82FA2B7-DF98-764E-8097-5DFBBA752D37}"/>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165416" y="5383323"/>
            <a:ext cx="1227740" cy="1142083"/>
          </a:xfrm>
          <a:prstGeom prst="rect">
            <a:avLst/>
          </a:prstGeom>
        </p:spPr>
      </p:pic>
    </p:spTree>
    <p:extLst>
      <p:ext uri="{BB962C8B-B14F-4D97-AF65-F5344CB8AC3E}">
        <p14:creationId xmlns:p14="http://schemas.microsoft.com/office/powerpoint/2010/main" val="104160189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1_Blog Post Title Slide">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E1E0DF"/>
          </a:solidFill>
          <a:ln w="76200" cmpd="sng">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13" name="Title 15"/>
          <p:cNvSpPr>
            <a:spLocks noGrp="1"/>
          </p:cNvSpPr>
          <p:nvPr>
            <p:ph type="title" hasCustomPrompt="1"/>
          </p:nvPr>
        </p:nvSpPr>
        <p:spPr>
          <a:xfrm>
            <a:off x="1669456" y="2461143"/>
            <a:ext cx="8989632" cy="1223282"/>
          </a:xfrm>
        </p:spPr>
        <p:txBody>
          <a:bodyPr>
            <a:noAutofit/>
          </a:bodyPr>
          <a:lstStyle>
            <a:lvl1pPr algn="ctr">
              <a:defRPr sz="4400" b="1" baseline="0">
                <a:solidFill>
                  <a:schemeClr val="accent1"/>
                </a:solidFill>
                <a:latin typeface="Arial" charset="0"/>
                <a:ea typeface="Arial" charset="0"/>
                <a:cs typeface="Arial" charset="0"/>
              </a:defRPr>
            </a:lvl1pPr>
          </a:lstStyle>
          <a:p>
            <a:r>
              <a:rPr lang="en-US" dirty="0"/>
              <a:t>Blog</a:t>
            </a:r>
            <a:br>
              <a:rPr lang="en-US" dirty="0"/>
            </a:br>
            <a:r>
              <a:rPr lang="en-US" dirty="0"/>
              <a:t>Post</a:t>
            </a:r>
          </a:p>
        </p:txBody>
      </p:sp>
      <p:pic>
        <p:nvPicPr>
          <p:cNvPr id="11" name="Picture 10" descr="Screen Shot 2017-04-04 at 12.05.24 PM.png">
            <a:extLst>
              <a:ext uri="{FF2B5EF4-FFF2-40B4-BE49-F238E27FC236}">
                <a16:creationId xmlns:a16="http://schemas.microsoft.com/office/drawing/2014/main" id="{7A0961C2-7F76-A840-BBAF-362931EF577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5" name="Picture 14" descr="Screen Shot 2017-04-04 at 12.39.38 PM.png">
            <a:extLst>
              <a:ext uri="{FF2B5EF4-FFF2-40B4-BE49-F238E27FC236}">
                <a16:creationId xmlns:a16="http://schemas.microsoft.com/office/drawing/2014/main" id="{1B90FC41-EA11-5F41-8E98-E59709756C7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6" name="Picture 15">
            <a:extLst>
              <a:ext uri="{FF2B5EF4-FFF2-40B4-BE49-F238E27FC236}">
                <a16:creationId xmlns:a16="http://schemas.microsoft.com/office/drawing/2014/main" id="{56513CE0-B872-C440-B7F4-16A72C417FD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165416" y="5383323"/>
            <a:ext cx="1227740" cy="1142083"/>
          </a:xfrm>
          <a:prstGeom prst="rect">
            <a:avLst/>
          </a:prstGeom>
        </p:spPr>
      </p:pic>
      <p:pic>
        <p:nvPicPr>
          <p:cNvPr id="18" name="Picture 17">
            <a:extLst>
              <a:ext uri="{FF2B5EF4-FFF2-40B4-BE49-F238E27FC236}">
                <a16:creationId xmlns:a16="http://schemas.microsoft.com/office/drawing/2014/main" id="{92FF2A93-3EDE-4141-BFCC-A844ED91CA0A}"/>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pic>
        <p:nvPicPr>
          <p:cNvPr id="19" name="Picture 18" descr="Screen Shot 2017-04-04 at 11.59.34 AM.png">
            <a:extLst>
              <a:ext uri="{FF2B5EF4-FFF2-40B4-BE49-F238E27FC236}">
                <a16:creationId xmlns:a16="http://schemas.microsoft.com/office/drawing/2014/main" id="{96336C47-7C95-424C-90B6-02971B159A89}"/>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322388" y="922527"/>
            <a:ext cx="1543110" cy="1277888"/>
          </a:xfrm>
          <a:prstGeom prst="rect">
            <a:avLst/>
          </a:prstGeom>
        </p:spPr>
      </p:pic>
    </p:spTree>
    <p:extLst>
      <p:ext uri="{BB962C8B-B14F-4D97-AF65-F5344CB8AC3E}">
        <p14:creationId xmlns:p14="http://schemas.microsoft.com/office/powerpoint/2010/main" val="301507253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1_Working it Through Title Slide">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E1E0DF"/>
          </a:solidFill>
          <a:ln w="76200" cmpd="sng">
            <a:solidFill>
              <a:srgbClr val="67B03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solidFill>
                <a:srgbClr val="67B034"/>
              </a:solidFill>
            </a:endParaRPr>
          </a:p>
        </p:txBody>
      </p:sp>
      <p:sp>
        <p:nvSpPr>
          <p:cNvPr id="13" name="Title 15"/>
          <p:cNvSpPr>
            <a:spLocks noGrp="1"/>
          </p:cNvSpPr>
          <p:nvPr>
            <p:ph type="title" hasCustomPrompt="1"/>
          </p:nvPr>
        </p:nvSpPr>
        <p:spPr>
          <a:xfrm>
            <a:off x="1669456" y="2461143"/>
            <a:ext cx="8989632" cy="1223282"/>
          </a:xfrm>
        </p:spPr>
        <p:txBody>
          <a:bodyPr>
            <a:noAutofit/>
          </a:bodyPr>
          <a:lstStyle>
            <a:lvl1pPr algn="ctr">
              <a:defRPr sz="4400" b="1" baseline="0">
                <a:solidFill>
                  <a:srgbClr val="67B034"/>
                </a:solidFill>
                <a:latin typeface="Arial" charset="0"/>
                <a:ea typeface="Arial" charset="0"/>
                <a:cs typeface="Arial" charset="0"/>
              </a:defRPr>
            </a:lvl1pPr>
          </a:lstStyle>
          <a:p>
            <a:r>
              <a:rPr lang="en-US" dirty="0"/>
              <a:t>Working It </a:t>
            </a:r>
            <a:br>
              <a:rPr lang="en-US" dirty="0"/>
            </a:br>
            <a:r>
              <a:rPr lang="en-US" dirty="0"/>
              <a:t>Through</a:t>
            </a:r>
          </a:p>
        </p:txBody>
      </p:sp>
      <p:pic>
        <p:nvPicPr>
          <p:cNvPr id="11" name="Picture 10" descr="Screen Shot 2017-04-04 at 12.05.24 PM.png">
            <a:extLst>
              <a:ext uri="{FF2B5EF4-FFF2-40B4-BE49-F238E27FC236}">
                <a16:creationId xmlns:a16="http://schemas.microsoft.com/office/drawing/2014/main" id="{0E10FFE2-D682-D548-8A22-78D30F91D88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5" name="Picture 14" descr="Screen Shot 2017-04-04 at 12.39.38 PM.png">
            <a:extLst>
              <a:ext uri="{FF2B5EF4-FFF2-40B4-BE49-F238E27FC236}">
                <a16:creationId xmlns:a16="http://schemas.microsoft.com/office/drawing/2014/main" id="{25BBEDD4-6A8F-5A43-8FD2-8F308E7DC6D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6" name="Picture 15" descr="Screen Shot 2017-04-04 at 11.59.34 AM.png">
            <a:extLst>
              <a:ext uri="{FF2B5EF4-FFF2-40B4-BE49-F238E27FC236}">
                <a16:creationId xmlns:a16="http://schemas.microsoft.com/office/drawing/2014/main" id="{F97E1C6D-2BE3-F447-AB16-AC21BF4D0E7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8" name="Picture 17">
            <a:extLst>
              <a:ext uri="{FF2B5EF4-FFF2-40B4-BE49-F238E27FC236}">
                <a16:creationId xmlns:a16="http://schemas.microsoft.com/office/drawing/2014/main" id="{FF8EFAB7-4628-2B4E-8A5C-3B88DA9C99B5}"/>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pic>
        <p:nvPicPr>
          <p:cNvPr id="19" name="Picture 18">
            <a:extLst>
              <a:ext uri="{FF2B5EF4-FFF2-40B4-BE49-F238E27FC236}">
                <a16:creationId xmlns:a16="http://schemas.microsoft.com/office/drawing/2014/main" id="{DD6A3EC7-EE90-3646-BF79-66C7FB518D1C}"/>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550402" y="1120794"/>
            <a:ext cx="1227740" cy="1142083"/>
          </a:xfrm>
          <a:prstGeom prst="rect">
            <a:avLst/>
          </a:prstGeom>
        </p:spPr>
      </p:pic>
    </p:spTree>
    <p:extLst>
      <p:ext uri="{BB962C8B-B14F-4D97-AF65-F5344CB8AC3E}">
        <p14:creationId xmlns:p14="http://schemas.microsoft.com/office/powerpoint/2010/main" val="10381901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Section Overview_2 Content">
    <p:spTree>
      <p:nvGrpSpPr>
        <p:cNvPr id="1" name=""/>
        <p:cNvGrpSpPr/>
        <p:nvPr/>
      </p:nvGrpSpPr>
      <p:grpSpPr>
        <a:xfrm>
          <a:off x="0" y="0"/>
          <a:ext cx="0" cy="0"/>
          <a:chOff x="0" y="0"/>
          <a:chExt cx="0" cy="0"/>
        </a:xfrm>
      </p:grpSpPr>
      <p:cxnSp>
        <p:nvCxnSpPr>
          <p:cNvPr id="17" name="Straight Connector 16"/>
          <p:cNvCxnSpPr/>
          <p:nvPr/>
        </p:nvCxnSpPr>
        <p:spPr>
          <a:xfrm>
            <a:off x="585968" y="1423321"/>
            <a:ext cx="2245816"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14" name="Straight Connector 13"/>
          <p:cNvCxnSpPr/>
          <p:nvPr/>
        </p:nvCxnSpPr>
        <p:spPr>
          <a:xfrm>
            <a:off x="585968" y="1423321"/>
            <a:ext cx="2245816" cy="0"/>
          </a:xfrm>
          <a:prstGeom prst="line">
            <a:avLst/>
          </a:prstGeom>
          <a:ln w="76200" cmpd="sng">
            <a:solidFill>
              <a:schemeClr val="accent1"/>
            </a:solidFill>
          </a:ln>
          <a:effectLst/>
        </p:spPr>
        <p:style>
          <a:lnRef idx="3">
            <a:schemeClr val="dk1"/>
          </a:lnRef>
          <a:fillRef idx="0">
            <a:schemeClr val="dk1"/>
          </a:fillRef>
          <a:effectRef idx="2">
            <a:schemeClr val="dk1"/>
          </a:effectRef>
          <a:fontRef idx="minor">
            <a:schemeClr val="tx1"/>
          </a:fontRef>
        </p:style>
      </p:cxnSp>
      <p:sp>
        <p:nvSpPr>
          <p:cNvPr id="7" name="Text Placeholder 6"/>
          <p:cNvSpPr>
            <a:spLocks noGrp="1"/>
          </p:cNvSpPr>
          <p:nvPr>
            <p:ph type="body" sz="quarter" idx="11"/>
          </p:nvPr>
        </p:nvSpPr>
        <p:spPr>
          <a:xfrm>
            <a:off x="585970" y="1560677"/>
            <a:ext cx="5941484" cy="379294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15"/>
          <p:cNvSpPr>
            <a:spLocks noGrp="1"/>
          </p:cNvSpPr>
          <p:nvPr>
            <p:ph type="title" hasCustomPrompt="1"/>
          </p:nvPr>
        </p:nvSpPr>
        <p:spPr>
          <a:xfrm>
            <a:off x="585968" y="142969"/>
            <a:ext cx="11337216" cy="1143000"/>
          </a:xfrm>
        </p:spPr>
        <p:txBody>
          <a:bodyPr>
            <a:normAutofit/>
          </a:bodyPr>
          <a:lstStyle>
            <a:lvl1pPr algn="l">
              <a:defRPr sz="4000" b="1" baseline="0">
                <a:solidFill>
                  <a:schemeClr val="accent1"/>
                </a:solidFill>
                <a:latin typeface="Arial" charset="0"/>
                <a:ea typeface="Arial" charset="0"/>
                <a:cs typeface="Arial" charset="0"/>
              </a:defRPr>
            </a:lvl1pPr>
          </a:lstStyle>
          <a:p>
            <a:r>
              <a:rPr lang="en-US" dirty="0"/>
              <a:t>Section Slide with 2 Content</a:t>
            </a:r>
          </a:p>
        </p:txBody>
      </p:sp>
      <p:sp>
        <p:nvSpPr>
          <p:cNvPr id="3" name="Content Placeholder 2"/>
          <p:cNvSpPr>
            <a:spLocks noGrp="1"/>
          </p:cNvSpPr>
          <p:nvPr>
            <p:ph sz="quarter" idx="12"/>
          </p:nvPr>
        </p:nvSpPr>
        <p:spPr>
          <a:xfrm>
            <a:off x="6813553" y="1423991"/>
            <a:ext cx="5109633" cy="461327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1_In-Class Activity Title Slide">
    <p:spTree>
      <p:nvGrpSpPr>
        <p:cNvPr id="1" name=""/>
        <p:cNvGrpSpPr/>
        <p:nvPr/>
      </p:nvGrpSpPr>
      <p:grpSpPr>
        <a:xfrm>
          <a:off x="0" y="0"/>
          <a:ext cx="0" cy="0"/>
          <a:chOff x="0" y="0"/>
          <a:chExt cx="0" cy="0"/>
        </a:xfrm>
      </p:grpSpPr>
      <p:sp>
        <p:nvSpPr>
          <p:cNvPr id="9" name="Rectangle 8"/>
          <p:cNvSpPr/>
          <p:nvPr userDrawn="1"/>
        </p:nvSpPr>
        <p:spPr>
          <a:xfrm>
            <a:off x="0" y="0"/>
            <a:ext cx="12192000" cy="6858000"/>
          </a:xfrm>
          <a:prstGeom prst="rect">
            <a:avLst/>
          </a:prstGeom>
          <a:solidFill>
            <a:srgbClr val="E1E0DF"/>
          </a:solidFill>
          <a:ln w="76200" cmpd="sng">
            <a:solidFill>
              <a:srgbClr val="67B03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solidFill>
                <a:srgbClr val="67B034"/>
              </a:solidFill>
            </a:endParaRPr>
          </a:p>
        </p:txBody>
      </p:sp>
      <p:sp>
        <p:nvSpPr>
          <p:cNvPr id="13" name="Title 15"/>
          <p:cNvSpPr>
            <a:spLocks noGrp="1"/>
          </p:cNvSpPr>
          <p:nvPr>
            <p:ph type="title" hasCustomPrompt="1"/>
          </p:nvPr>
        </p:nvSpPr>
        <p:spPr>
          <a:xfrm>
            <a:off x="1669456" y="2461143"/>
            <a:ext cx="8989632" cy="1223282"/>
          </a:xfrm>
        </p:spPr>
        <p:txBody>
          <a:bodyPr>
            <a:noAutofit/>
          </a:bodyPr>
          <a:lstStyle>
            <a:lvl1pPr algn="ctr">
              <a:defRPr sz="4400" b="1" baseline="0">
                <a:solidFill>
                  <a:srgbClr val="67B034"/>
                </a:solidFill>
                <a:latin typeface="Arial" charset="0"/>
                <a:ea typeface="Arial" charset="0"/>
                <a:cs typeface="Arial" charset="0"/>
              </a:defRPr>
            </a:lvl1pPr>
          </a:lstStyle>
          <a:p>
            <a:r>
              <a:rPr lang="en-US" dirty="0"/>
              <a:t>In-Class </a:t>
            </a:r>
            <a:br>
              <a:rPr lang="en-US" dirty="0"/>
            </a:br>
            <a:r>
              <a:rPr lang="en-US" dirty="0"/>
              <a:t>Activity</a:t>
            </a:r>
          </a:p>
        </p:txBody>
      </p:sp>
      <p:pic>
        <p:nvPicPr>
          <p:cNvPr id="11" name="Picture 10" descr="Screen Shot 2017-04-04 at 12.05.24 PM.png">
            <a:extLst>
              <a:ext uri="{FF2B5EF4-FFF2-40B4-BE49-F238E27FC236}">
                <a16:creationId xmlns:a16="http://schemas.microsoft.com/office/drawing/2014/main" id="{E2FE86A9-945F-9140-A6B1-9CDF1E0886C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503" r="87225" b="34735"/>
          <a:stretch/>
        </p:blipFill>
        <p:spPr>
          <a:xfrm>
            <a:off x="115491" y="5326956"/>
            <a:ext cx="1967305" cy="1392072"/>
          </a:xfrm>
          <a:prstGeom prst="rect">
            <a:avLst/>
          </a:prstGeom>
        </p:spPr>
      </p:pic>
      <p:pic>
        <p:nvPicPr>
          <p:cNvPr id="15" name="Picture 14" descr="Screen Shot 2017-04-04 at 12.39.38 PM.png">
            <a:extLst>
              <a:ext uri="{FF2B5EF4-FFF2-40B4-BE49-F238E27FC236}">
                <a16:creationId xmlns:a16="http://schemas.microsoft.com/office/drawing/2014/main" id="{24CD1166-D6E4-EC4D-A1F0-420A5875AAA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22388" y="5223041"/>
            <a:ext cx="1547223" cy="1589613"/>
          </a:xfrm>
          <a:prstGeom prst="rect">
            <a:avLst/>
          </a:prstGeom>
        </p:spPr>
      </p:pic>
      <p:pic>
        <p:nvPicPr>
          <p:cNvPr id="16" name="Picture 15" descr="Screen Shot 2017-04-04 at 11.59.34 AM.png">
            <a:extLst>
              <a:ext uri="{FF2B5EF4-FFF2-40B4-BE49-F238E27FC236}">
                <a16:creationId xmlns:a16="http://schemas.microsoft.com/office/drawing/2014/main" id="{D26822A9-5DE8-E54E-BDAF-F6D4E97C05C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109203" y="5315420"/>
            <a:ext cx="1543110" cy="1277888"/>
          </a:xfrm>
          <a:prstGeom prst="rect">
            <a:avLst/>
          </a:prstGeom>
        </p:spPr>
      </p:pic>
      <p:pic>
        <p:nvPicPr>
          <p:cNvPr id="18" name="Picture 17">
            <a:extLst>
              <a:ext uri="{FF2B5EF4-FFF2-40B4-BE49-F238E27FC236}">
                <a16:creationId xmlns:a16="http://schemas.microsoft.com/office/drawing/2014/main" id="{FEF9BE35-12B0-C342-B17C-EF0BB827383D}"/>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192227" y="5209128"/>
            <a:ext cx="594360" cy="1490472"/>
          </a:xfrm>
          <a:prstGeom prst="rect">
            <a:avLst/>
          </a:prstGeom>
        </p:spPr>
      </p:pic>
      <p:pic>
        <p:nvPicPr>
          <p:cNvPr id="19" name="Picture 18">
            <a:extLst>
              <a:ext uri="{FF2B5EF4-FFF2-40B4-BE49-F238E27FC236}">
                <a16:creationId xmlns:a16="http://schemas.microsoft.com/office/drawing/2014/main" id="{15C4584C-CFCA-9C4E-BE72-E05DE144A363}"/>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550402" y="1120794"/>
            <a:ext cx="1227740" cy="1142083"/>
          </a:xfrm>
          <a:prstGeom prst="rect">
            <a:avLst/>
          </a:prstGeom>
        </p:spPr>
      </p:pic>
    </p:spTree>
    <p:extLst>
      <p:ext uri="{BB962C8B-B14F-4D97-AF65-F5344CB8AC3E}">
        <p14:creationId xmlns:p14="http://schemas.microsoft.com/office/powerpoint/2010/main" val="347751288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1_Blog Post">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E1E0DF"/>
          </a:solidFill>
          <a:ln w="76200" cmpd="sng">
            <a:solidFill>
              <a:srgbClr val="D33826"/>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3" name="Text Placeholder 2"/>
          <p:cNvSpPr>
            <a:spLocks noGrp="1"/>
          </p:cNvSpPr>
          <p:nvPr>
            <p:ph type="body" sz="quarter" idx="10"/>
          </p:nvPr>
        </p:nvSpPr>
        <p:spPr>
          <a:xfrm>
            <a:off x="520701" y="484189"/>
            <a:ext cx="11097684" cy="4706937"/>
          </a:xfrm>
          <a:prstGeom prst="rect">
            <a:avLst/>
          </a:prstGeom>
        </p:spPr>
        <p:txBody>
          <a:bodyPr/>
          <a:lstStyle>
            <a:lvl1pPr>
              <a:defRPr sz="3000">
                <a:latin typeface="Arial" charset="0"/>
                <a:ea typeface="Arial" charset="0"/>
                <a:cs typeface="Arial" charset="0"/>
              </a:defRPr>
            </a:lvl1pPr>
            <a:lvl2pPr marL="742950" indent="-285750">
              <a:buFont typeface="Courier New" charset="0"/>
              <a:buChar char="o"/>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2371007" y="5453062"/>
            <a:ext cx="9587911" cy="1143000"/>
          </a:xfrm>
        </p:spPr>
        <p:txBody>
          <a:bodyPr>
            <a:noAutofit/>
          </a:bodyPr>
          <a:lstStyle>
            <a:lvl1pPr algn="l">
              <a:defRPr sz="4000" b="1">
                <a:solidFill>
                  <a:srgbClr val="DF4E33"/>
                </a:solidFill>
                <a:latin typeface="Arial" charset="0"/>
                <a:ea typeface="Arial" charset="0"/>
                <a:cs typeface="Arial" charset="0"/>
              </a:defRPr>
            </a:lvl1pPr>
          </a:lstStyle>
          <a:p>
            <a:r>
              <a:rPr lang="en-US" dirty="0"/>
              <a:t>Everyday Research Methods</a:t>
            </a:r>
          </a:p>
        </p:txBody>
      </p:sp>
      <p:pic>
        <p:nvPicPr>
          <p:cNvPr id="6" name="Picture 5" descr="Screen Shot 2017-04-04 at 11.59.34 AM.png">
            <a:extLst>
              <a:ext uri="{FF2B5EF4-FFF2-40B4-BE49-F238E27FC236}">
                <a16:creationId xmlns:a16="http://schemas.microsoft.com/office/drawing/2014/main" id="{D08C6B07-4FB5-1849-A551-0F041F70445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3949" y="5332110"/>
            <a:ext cx="1543110" cy="1277888"/>
          </a:xfrm>
          <a:prstGeom prst="rect">
            <a:avLst/>
          </a:prstGeom>
        </p:spPr>
      </p:pic>
    </p:spTree>
    <p:extLst>
      <p:ext uri="{BB962C8B-B14F-4D97-AF65-F5344CB8AC3E}">
        <p14:creationId xmlns:p14="http://schemas.microsoft.com/office/powerpoint/2010/main" val="198085067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1_Work it through">
    <p:spTree>
      <p:nvGrpSpPr>
        <p:cNvPr id="1" name=""/>
        <p:cNvGrpSpPr/>
        <p:nvPr/>
      </p:nvGrpSpPr>
      <p:grpSpPr>
        <a:xfrm>
          <a:off x="0" y="0"/>
          <a:ext cx="0" cy="0"/>
          <a:chOff x="0" y="0"/>
          <a:chExt cx="0" cy="0"/>
        </a:xfrm>
      </p:grpSpPr>
      <p:pic>
        <p:nvPicPr>
          <p:cNvPr id="3" name="Picture 2" descr="Screen Shot 2017-04-04 at 11.54.28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3445791" cy="1905000"/>
          </a:xfrm>
          <a:prstGeom prst="rect">
            <a:avLst/>
          </a:prstGeom>
        </p:spPr>
      </p:pic>
      <p:pic>
        <p:nvPicPr>
          <p:cNvPr id="4" name="Picture 3" descr="Screen Shot 2017-04-04 at 11.52.41 AM.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905000"/>
            <a:ext cx="12192000" cy="4953000"/>
          </a:xfrm>
          <a:prstGeom prst="rect">
            <a:avLst/>
          </a:prstGeom>
        </p:spPr>
      </p:pic>
      <p:pic>
        <p:nvPicPr>
          <p:cNvPr id="5" name="Picture 4" descr="Screen Shot 2017-04-04 at 11.55.45 AM.png"/>
          <p:cNvPicPr>
            <a:picLocks noChangeAspect="1"/>
          </p:cNvPicPr>
          <p:nvPr userDrawn="1"/>
        </p:nvPicPr>
        <p:blipFill rotWithShape="1">
          <a:blip r:embed="rId4">
            <a:extLst>
              <a:ext uri="{28A0092B-C50C-407E-A947-70E740481C1C}">
                <a14:useLocalDpi xmlns:a14="http://schemas.microsoft.com/office/drawing/2010/main" val="0"/>
              </a:ext>
            </a:extLst>
          </a:blip>
          <a:srcRect t="4257" r="11542"/>
          <a:stretch/>
        </p:blipFill>
        <p:spPr>
          <a:xfrm>
            <a:off x="3445790" y="0"/>
            <a:ext cx="8746211" cy="1905000"/>
          </a:xfrm>
          <a:prstGeom prst="rect">
            <a:avLst/>
          </a:prstGeom>
        </p:spPr>
      </p:pic>
    </p:spTree>
    <p:extLst>
      <p:ext uri="{BB962C8B-B14F-4D97-AF65-F5344CB8AC3E}">
        <p14:creationId xmlns:p14="http://schemas.microsoft.com/office/powerpoint/2010/main" val="386983999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pPr>
              <a:defRPr/>
            </a:pPr>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pPr>
              <a:defRPr/>
            </a:pPr>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pPr>
              <a:defRPr/>
            </a:pPr>
            <a:fld id="{7531D82F-4D13-4101-8B2B-3590CC9E8CC4}" type="slidenum">
              <a:rPr lang="en-US" smtClean="0"/>
              <a:pPr>
                <a:defRPr/>
              </a:pPr>
              <a:t>‹#›</a:t>
            </a:fld>
            <a:endParaRPr lang="en-US"/>
          </a:p>
        </p:txBody>
      </p:sp>
    </p:spTree>
    <p:extLst>
      <p:ext uri="{BB962C8B-B14F-4D97-AF65-F5344CB8AC3E}">
        <p14:creationId xmlns:p14="http://schemas.microsoft.com/office/powerpoint/2010/main" val="5180075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5" name="Rectangle 4"/>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AF219B57-0E9E-4DE4-A7F5-9A169EF1CEE0}" type="datetime1">
              <a:rPr lang="en-US" smtClean="0"/>
              <a:pPr/>
              <a:t>2/22/2022</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AC5B1FEA-406A-7749-A5C3-DDCB5F67A4CE}" type="slidenum">
              <a:rPr lang="en-US" smtClean="0"/>
              <a:pPr/>
              <a:t>‹#›</a:t>
            </a:fld>
            <a:endParaRPr lang="en-US"/>
          </a:p>
        </p:txBody>
      </p:sp>
    </p:spTree>
    <p:extLst>
      <p:ext uri="{BB962C8B-B14F-4D97-AF65-F5344CB8AC3E}">
        <p14:creationId xmlns:p14="http://schemas.microsoft.com/office/powerpoint/2010/main" val="422515076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twoTxTwoObj">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86F952F-F888-4FB8-9CB7-51D5F02FA3C8}" type="datetime1">
              <a:rPr lang="en-US" smtClean="0"/>
              <a:pPr/>
              <a:t>2/22/2022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C5B1FEA-406A-7749-A5C3-DDCB5F67A4CE}" type="slidenum">
              <a:rPr lang="en-US" smtClean="0"/>
              <a:pPr/>
              <a:t>‹#›</a:t>
            </a:fld>
            <a:endParaRPr lang="en-US"/>
          </a:p>
        </p:txBody>
      </p:sp>
    </p:spTree>
    <p:extLst>
      <p:ext uri="{BB962C8B-B14F-4D97-AF65-F5344CB8AC3E}">
        <p14:creationId xmlns:p14="http://schemas.microsoft.com/office/powerpoint/2010/main" val="72686504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userDrawn="1">
  <p:cSld name="11_Section Overview">
    <p:spTree>
      <p:nvGrpSpPr>
        <p:cNvPr id="1" name=""/>
        <p:cNvGrpSpPr/>
        <p:nvPr/>
      </p:nvGrpSpPr>
      <p:grpSpPr>
        <a:xfrm>
          <a:off x="0" y="0"/>
          <a:ext cx="0" cy="0"/>
          <a:chOff x="0" y="0"/>
          <a:chExt cx="0" cy="0"/>
        </a:xfrm>
      </p:grpSpPr>
      <p:cxnSp>
        <p:nvCxnSpPr>
          <p:cNvPr id="17" name="Straight Connector 16"/>
          <p:cNvCxnSpPr/>
          <p:nvPr/>
        </p:nvCxnSpPr>
        <p:spPr>
          <a:xfrm>
            <a:off x="585968" y="1423321"/>
            <a:ext cx="2245816"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14" name="Straight Connector 13"/>
          <p:cNvCxnSpPr/>
          <p:nvPr userDrawn="1"/>
        </p:nvCxnSpPr>
        <p:spPr>
          <a:xfrm>
            <a:off x="585968" y="1423321"/>
            <a:ext cx="2245816" cy="0"/>
          </a:xfrm>
          <a:prstGeom prst="line">
            <a:avLst/>
          </a:prstGeom>
          <a:ln w="76200" cmpd="sng">
            <a:solidFill>
              <a:schemeClr val="accent5"/>
            </a:solidFill>
          </a:ln>
          <a:effectLst/>
        </p:spPr>
        <p:style>
          <a:lnRef idx="3">
            <a:schemeClr val="dk1"/>
          </a:lnRef>
          <a:fillRef idx="0">
            <a:schemeClr val="dk1"/>
          </a:fillRef>
          <a:effectRef idx="2">
            <a:schemeClr val="dk1"/>
          </a:effectRef>
          <a:fontRef idx="minor">
            <a:schemeClr val="tx1"/>
          </a:fontRef>
        </p:style>
      </p:cxnSp>
      <p:sp>
        <p:nvSpPr>
          <p:cNvPr id="3" name="Title 2"/>
          <p:cNvSpPr>
            <a:spLocks noGrp="1"/>
          </p:cNvSpPr>
          <p:nvPr>
            <p:ph type="title" hasCustomPrompt="1"/>
          </p:nvPr>
        </p:nvSpPr>
        <p:spPr>
          <a:xfrm>
            <a:off x="585968" y="180509"/>
            <a:ext cx="10972800" cy="1143000"/>
          </a:xfrm>
        </p:spPr>
        <p:txBody>
          <a:bodyPr>
            <a:noAutofit/>
          </a:bodyPr>
          <a:lstStyle>
            <a:lvl1pPr algn="l">
              <a:defRPr sz="5000" b="1">
                <a:solidFill>
                  <a:schemeClr val="accent5"/>
                </a:solidFill>
                <a:latin typeface="Arial" charset="0"/>
                <a:ea typeface="Arial" charset="0"/>
                <a:cs typeface="Arial" charset="0"/>
              </a:defRPr>
            </a:lvl1pPr>
          </a:lstStyle>
          <a:p>
            <a:r>
              <a:rPr lang="en-US" dirty="0"/>
              <a:t>Section Overview Slide</a:t>
            </a:r>
          </a:p>
        </p:txBody>
      </p:sp>
      <p:sp>
        <p:nvSpPr>
          <p:cNvPr id="5" name="Text Placeholder 4"/>
          <p:cNvSpPr>
            <a:spLocks noGrp="1"/>
          </p:cNvSpPr>
          <p:nvPr>
            <p:ph type="body" sz="quarter" idx="10"/>
          </p:nvPr>
        </p:nvSpPr>
        <p:spPr>
          <a:xfrm>
            <a:off x="586317" y="1693864"/>
            <a:ext cx="10972800" cy="69827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quarter" idx="11"/>
          </p:nvPr>
        </p:nvSpPr>
        <p:spPr>
          <a:xfrm>
            <a:off x="772584" y="2538413"/>
            <a:ext cx="10786533" cy="9715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p:cNvSpPr>
            <a:spLocks noGrp="1"/>
          </p:cNvSpPr>
          <p:nvPr>
            <p:ph type="body" sz="quarter" idx="12"/>
          </p:nvPr>
        </p:nvSpPr>
        <p:spPr>
          <a:xfrm>
            <a:off x="772584" y="3714753"/>
            <a:ext cx="10786533" cy="1452563"/>
          </a:xfrm>
          <a:prstGeom prst="rect">
            <a:avLst/>
          </a:prstGeo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Tree>
    <p:extLst>
      <p:ext uri="{BB962C8B-B14F-4D97-AF65-F5344CB8AC3E}">
        <p14:creationId xmlns:p14="http://schemas.microsoft.com/office/powerpoint/2010/main" val="13778766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Photo Slide">
    <p:spTree>
      <p:nvGrpSpPr>
        <p:cNvPr id="1" name=""/>
        <p:cNvGrpSpPr/>
        <p:nvPr/>
      </p:nvGrpSpPr>
      <p:grpSpPr>
        <a:xfrm>
          <a:off x="0" y="0"/>
          <a:ext cx="0" cy="0"/>
          <a:chOff x="0" y="0"/>
          <a:chExt cx="0" cy="0"/>
        </a:xfrm>
      </p:grpSpPr>
      <p:cxnSp>
        <p:nvCxnSpPr>
          <p:cNvPr id="17" name="Straight Connector 16"/>
          <p:cNvCxnSpPr/>
          <p:nvPr/>
        </p:nvCxnSpPr>
        <p:spPr>
          <a:xfrm>
            <a:off x="585968" y="1423321"/>
            <a:ext cx="2245816"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14" name="Straight Connector 13"/>
          <p:cNvCxnSpPr/>
          <p:nvPr/>
        </p:nvCxnSpPr>
        <p:spPr>
          <a:xfrm>
            <a:off x="585968" y="1423321"/>
            <a:ext cx="2245816" cy="0"/>
          </a:xfrm>
          <a:prstGeom prst="line">
            <a:avLst/>
          </a:prstGeom>
          <a:ln w="76200" cmpd="sng">
            <a:solidFill>
              <a:schemeClr val="accent1"/>
            </a:solidFill>
          </a:ln>
          <a:effectLst/>
        </p:spPr>
        <p:style>
          <a:lnRef idx="3">
            <a:schemeClr val="dk1"/>
          </a:lnRef>
          <a:fillRef idx="0">
            <a:schemeClr val="dk1"/>
          </a:fillRef>
          <a:effectRef idx="2">
            <a:schemeClr val="dk1"/>
          </a:effectRef>
          <a:fontRef idx="minor">
            <a:schemeClr val="tx1"/>
          </a:fontRef>
        </p:style>
      </p:cxnSp>
      <p:sp>
        <p:nvSpPr>
          <p:cNvPr id="16" name="Title 15"/>
          <p:cNvSpPr>
            <a:spLocks noGrp="1"/>
          </p:cNvSpPr>
          <p:nvPr>
            <p:ph type="title" hasCustomPrompt="1"/>
          </p:nvPr>
        </p:nvSpPr>
        <p:spPr>
          <a:xfrm>
            <a:off x="585968" y="142969"/>
            <a:ext cx="11337216" cy="1143000"/>
          </a:xfrm>
        </p:spPr>
        <p:txBody>
          <a:bodyPr>
            <a:normAutofit/>
          </a:bodyPr>
          <a:lstStyle>
            <a:lvl1pPr algn="l">
              <a:defRPr sz="4800" b="1">
                <a:solidFill>
                  <a:schemeClr val="accent1"/>
                </a:solidFill>
                <a:latin typeface="Arial" charset="0"/>
                <a:ea typeface="Arial" charset="0"/>
                <a:cs typeface="Arial" charset="0"/>
              </a:defRPr>
            </a:lvl1pPr>
          </a:lstStyle>
          <a:p>
            <a:r>
              <a:rPr lang="en-US" dirty="0"/>
              <a:t>Photo Only Slide</a:t>
            </a:r>
          </a:p>
        </p:txBody>
      </p:sp>
      <p:sp>
        <p:nvSpPr>
          <p:cNvPr id="3" name="Picture Placeholder 2"/>
          <p:cNvSpPr>
            <a:spLocks noGrp="1"/>
          </p:cNvSpPr>
          <p:nvPr>
            <p:ph type="pic" sz="quarter" idx="10"/>
          </p:nvPr>
        </p:nvSpPr>
        <p:spPr>
          <a:xfrm>
            <a:off x="585970" y="1664273"/>
            <a:ext cx="11205633" cy="3689350"/>
          </a:xfrm>
          <a:prstGeom prst="rect">
            <a:avLst/>
          </a:prstGeom>
        </p:spPr>
        <p:txBody>
          <a:bodyPr/>
          <a:lstStyle/>
          <a:p>
            <a:r>
              <a:rPr lang="en-US" dirty="0"/>
              <a:t>Drag picture to placeholder or click icon to add</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Lecture Conclusion">
    <p:spTree>
      <p:nvGrpSpPr>
        <p:cNvPr id="1" name=""/>
        <p:cNvGrpSpPr/>
        <p:nvPr/>
      </p:nvGrpSpPr>
      <p:grpSpPr>
        <a:xfrm>
          <a:off x="0" y="0"/>
          <a:ext cx="0" cy="0"/>
          <a:chOff x="0" y="0"/>
          <a:chExt cx="0" cy="0"/>
        </a:xfrm>
      </p:grpSpPr>
      <p:cxnSp>
        <p:nvCxnSpPr>
          <p:cNvPr id="15" name="Straight Connector 14"/>
          <p:cNvCxnSpPr/>
          <p:nvPr/>
        </p:nvCxnSpPr>
        <p:spPr>
          <a:xfrm>
            <a:off x="585968" y="1985749"/>
            <a:ext cx="4965747"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9" name="Straight Connector 8"/>
          <p:cNvCxnSpPr/>
          <p:nvPr/>
        </p:nvCxnSpPr>
        <p:spPr>
          <a:xfrm>
            <a:off x="585968" y="1985749"/>
            <a:ext cx="4965747" cy="0"/>
          </a:xfrm>
          <a:prstGeom prst="line">
            <a:avLst/>
          </a:prstGeom>
          <a:ln w="76200" cmpd="sng">
            <a:solidFill>
              <a:schemeClr val="accent1"/>
            </a:solidFill>
          </a:ln>
          <a:effectLst/>
        </p:spPr>
        <p:style>
          <a:lnRef idx="3">
            <a:schemeClr val="dk1"/>
          </a:lnRef>
          <a:fillRef idx="0">
            <a:schemeClr val="dk1"/>
          </a:fillRef>
          <a:effectRef idx="2">
            <a:schemeClr val="dk1"/>
          </a:effectRef>
          <a:fontRef idx="minor">
            <a:schemeClr val="tx1"/>
          </a:fontRef>
        </p:style>
      </p:cxnSp>
      <p:sp>
        <p:nvSpPr>
          <p:cNvPr id="8" name="TextBox 7"/>
          <p:cNvSpPr txBox="1"/>
          <p:nvPr/>
        </p:nvSpPr>
        <p:spPr>
          <a:xfrm>
            <a:off x="585970" y="766740"/>
            <a:ext cx="11891031" cy="923330"/>
          </a:xfrm>
          <a:prstGeom prst="rect">
            <a:avLst/>
          </a:prstGeom>
          <a:noFill/>
          <a:ln w="76200" cmpd="sng">
            <a:noFill/>
          </a:ln>
        </p:spPr>
        <p:txBody>
          <a:bodyPr wrap="square" rtlCol="0">
            <a:spAutoFit/>
          </a:bodyPr>
          <a:lstStyle/>
          <a:p>
            <a:r>
              <a:rPr lang="en-US" sz="5400" b="1" u="none" dirty="0">
                <a:solidFill>
                  <a:schemeClr val="accent1"/>
                </a:solidFill>
                <a:latin typeface="Arial"/>
                <a:cs typeface="Arial"/>
              </a:rPr>
              <a:t>Conclusion</a:t>
            </a:r>
            <a:endParaRPr lang="en-US" sz="5400" b="1" baseline="0" dirty="0">
              <a:solidFill>
                <a:schemeClr val="accent1"/>
              </a:solidFill>
              <a:latin typeface="Arial"/>
              <a:cs typeface="Arial"/>
            </a:endParaRPr>
          </a:p>
        </p:txBody>
      </p:sp>
      <p:pic>
        <p:nvPicPr>
          <p:cNvPr id="11" name="Picture 10" descr="Diagram&#10;&#10;Description automatically generated">
            <a:extLst>
              <a:ext uri="{FF2B5EF4-FFF2-40B4-BE49-F238E27FC236}">
                <a16:creationId xmlns:a16="http://schemas.microsoft.com/office/drawing/2014/main" id="{42FA9CEC-61A7-074A-8AA0-046F2A484AD9}"/>
              </a:ext>
            </a:extLst>
          </p:cNvPr>
          <p:cNvPicPr>
            <a:picLocks noChangeAspect="1"/>
          </p:cNvPicPr>
          <p:nvPr userDrawn="1"/>
        </p:nvPicPr>
        <p:blipFill>
          <a:blip r:embed="rId2"/>
          <a:stretch>
            <a:fillRect/>
          </a:stretch>
        </p:blipFill>
        <p:spPr>
          <a:xfrm>
            <a:off x="6759389" y="407256"/>
            <a:ext cx="4658353" cy="5400532"/>
          </a:xfrm>
          <a:prstGeom prst="rect">
            <a:avLst/>
          </a:prstGeom>
        </p:spPr>
      </p:pic>
      <p:sp>
        <p:nvSpPr>
          <p:cNvPr id="12" name="TextBox 11">
            <a:extLst>
              <a:ext uri="{FF2B5EF4-FFF2-40B4-BE49-F238E27FC236}">
                <a16:creationId xmlns:a16="http://schemas.microsoft.com/office/drawing/2014/main" id="{9EFC144C-ADE8-4D49-BA78-B83B4F01987F}"/>
              </a:ext>
            </a:extLst>
          </p:cNvPr>
          <p:cNvSpPr txBox="1"/>
          <p:nvPr userDrawn="1"/>
        </p:nvSpPr>
        <p:spPr>
          <a:xfrm>
            <a:off x="585969" y="2259106"/>
            <a:ext cx="6173420" cy="3754874"/>
          </a:xfrm>
          <a:prstGeom prst="rect">
            <a:avLst/>
          </a:prstGeom>
          <a:noFill/>
        </p:spPr>
        <p:txBody>
          <a:bodyPr wrap="square" rtlCol="0">
            <a:spAutoFit/>
          </a:bodyPr>
          <a:lstStyle/>
          <a:p>
            <a:pPr algn="ctr"/>
            <a:r>
              <a:rPr lang="en-US" sz="1800" dirty="0">
                <a:latin typeface="Arial" charset="0"/>
                <a:ea typeface="Arial" charset="0"/>
                <a:cs typeface="Arial" charset="0"/>
              </a:rPr>
              <a:t>This concludes</a:t>
            </a:r>
            <a:r>
              <a:rPr lang="en-US" sz="1800" baseline="0" dirty="0">
                <a:latin typeface="Arial" charset="0"/>
                <a:ea typeface="Arial" charset="0"/>
                <a:cs typeface="Arial" charset="0"/>
              </a:rPr>
              <a:t> the Lecture Slides for </a:t>
            </a:r>
          </a:p>
          <a:p>
            <a:pPr algn="ctr"/>
            <a:r>
              <a:rPr lang="en-US" sz="2000" b="1" baseline="0" dirty="0">
                <a:solidFill>
                  <a:schemeClr val="accent1"/>
                </a:solidFill>
                <a:latin typeface="Arial" charset="0"/>
                <a:ea typeface="Arial" charset="0"/>
                <a:cs typeface="Arial" charset="0"/>
              </a:rPr>
              <a:t>Chapter 10</a:t>
            </a:r>
          </a:p>
          <a:p>
            <a:pPr algn="ctr"/>
            <a:r>
              <a:rPr lang="en-US" sz="2000" b="1" baseline="0" dirty="0">
                <a:latin typeface="Arial" charset="0"/>
                <a:ea typeface="Arial" charset="0"/>
                <a:cs typeface="Arial" charset="0"/>
              </a:rPr>
              <a:t>Research Methods in Psychology</a:t>
            </a:r>
          </a:p>
          <a:p>
            <a:pPr algn="ctr"/>
            <a:r>
              <a:rPr lang="en-US" sz="1800" baseline="0" dirty="0">
                <a:latin typeface="Arial" charset="0"/>
                <a:ea typeface="Arial" charset="0"/>
                <a:cs typeface="Arial" charset="0"/>
              </a:rPr>
              <a:t>Fourth Edition </a:t>
            </a:r>
          </a:p>
          <a:p>
            <a:pPr algn="ctr"/>
            <a:r>
              <a:rPr lang="en-US" sz="1800" baseline="0" dirty="0">
                <a:latin typeface="Arial" charset="0"/>
                <a:ea typeface="Arial" charset="0"/>
                <a:cs typeface="Arial" charset="0"/>
              </a:rPr>
              <a:t>by </a:t>
            </a:r>
          </a:p>
          <a:p>
            <a:pPr algn="ctr"/>
            <a:r>
              <a:rPr lang="en-US" sz="1800" baseline="0" dirty="0">
                <a:latin typeface="Arial" charset="0"/>
                <a:ea typeface="Arial" charset="0"/>
                <a:cs typeface="Arial" charset="0"/>
              </a:rPr>
              <a:t>Beth </a:t>
            </a:r>
            <a:r>
              <a:rPr lang="en-US" sz="1800" baseline="0" dirty="0" err="1">
                <a:latin typeface="Arial" charset="0"/>
                <a:ea typeface="Arial" charset="0"/>
                <a:cs typeface="Arial" charset="0"/>
              </a:rPr>
              <a:t>Morling</a:t>
            </a: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r>
              <a:rPr lang="en-US" sz="1800" baseline="0" dirty="0">
                <a:latin typeface="Arial" charset="0"/>
                <a:ea typeface="Arial" charset="0"/>
                <a:cs typeface="Arial" charset="0"/>
              </a:rPr>
              <a:t>For more resources to accompany this text, see </a:t>
            </a:r>
            <a:r>
              <a:rPr lang="en-US" sz="1800" baseline="0" dirty="0">
                <a:latin typeface="Arial" charset="0"/>
                <a:ea typeface="Arial" charset="0"/>
                <a:cs typeface="Arial" charset="0"/>
                <a:hlinkClick r:id="rId3"/>
              </a:rPr>
              <a:t>https://digital.wwnorton.com/researchpsych4</a:t>
            </a:r>
            <a:r>
              <a:rPr lang="en-US" sz="1800" baseline="0" dirty="0">
                <a:latin typeface="Arial" charset="0"/>
                <a:ea typeface="Arial" charset="0"/>
                <a:cs typeface="Arial" charset="0"/>
              </a:rPr>
              <a:t> and</a:t>
            </a:r>
            <a:r>
              <a:rPr lang="en-US" sz="1800" baseline="0" dirty="0">
                <a:latin typeface="Arial" charset="0"/>
                <a:ea typeface="Arial" charset="0"/>
                <a:cs typeface="Arial" charset="0"/>
                <a:hlinkClick r:id="rId3"/>
              </a:rPr>
              <a:t> everydayresearchmethods.com</a:t>
            </a:r>
            <a:r>
              <a:rPr lang="en-US" sz="1800" baseline="0" dirty="0">
                <a:latin typeface="Arial" charset="0"/>
                <a:ea typeface="Arial" charset="0"/>
                <a:cs typeface="Arial" charset="0"/>
              </a:rPr>
              <a:t>.</a:t>
            </a:r>
            <a:endParaRPr lang="en-US" sz="1800" dirty="0">
              <a:latin typeface="Arial" charset="0"/>
              <a:ea typeface="Arial" charset="0"/>
              <a:cs typeface="Arial" charset="0"/>
            </a:endParaRPr>
          </a:p>
        </p:txBody>
      </p:sp>
      <p:sp>
        <p:nvSpPr>
          <p:cNvPr id="13" name="Footer Placeholder 5">
            <a:extLst>
              <a:ext uri="{FF2B5EF4-FFF2-40B4-BE49-F238E27FC236}">
                <a16:creationId xmlns:a16="http://schemas.microsoft.com/office/drawing/2014/main" id="{755ED66A-7C89-4341-A1B2-06F8B04350B5}"/>
              </a:ext>
            </a:extLst>
          </p:cNvPr>
          <p:cNvSpPr txBox="1">
            <a:spLocks/>
          </p:cNvSpPr>
          <p:nvPr userDrawn="1"/>
        </p:nvSpPr>
        <p:spPr bwMode="auto">
          <a:xfrm>
            <a:off x="692619" y="6287336"/>
            <a:ext cx="5838865" cy="317099"/>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ctr" rtl="0" fontAlgn="base">
              <a:spcBef>
                <a:spcPct val="0"/>
              </a:spcBef>
              <a:spcAft>
                <a:spcPct val="0"/>
              </a:spcAft>
              <a:defRPr sz="1100" kern="1200" baseline="0">
                <a:solidFill>
                  <a:schemeClr val="accent1"/>
                </a:solidFill>
                <a:latin typeface="+mn-lt"/>
                <a:ea typeface="ＭＳ Ｐゴシック" pitchFamily="-101" charset="-128"/>
                <a:cs typeface="ＭＳ Ｐゴシック" pitchFamily="-101" charset="-128"/>
              </a:defRPr>
            </a:lvl1pPr>
            <a:lvl2pPr marL="4572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2pPr>
            <a:lvl3pPr marL="9144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3pPr>
            <a:lvl4pPr marL="13716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4pPr>
            <a:lvl5pPr marL="18288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5pPr>
            <a:lvl6pPr marL="22860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6pPr>
            <a:lvl7pPr marL="27432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7pPr>
            <a:lvl8pPr marL="32004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8pPr>
            <a:lvl9pPr marL="36576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chemeClr val="bg1"/>
              </a:solidFill>
              <a:effectLst/>
              <a:uLnTx/>
              <a:uFillTx/>
              <a:latin typeface="Arial"/>
              <a:ea typeface="ＭＳ Ｐゴシック" pitchFamily="-101"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dirty="0">
                <a:ln>
                  <a:noFill/>
                </a:ln>
                <a:solidFill>
                  <a:schemeClr val="bg1"/>
                </a:solidFill>
                <a:effectLst/>
                <a:uLnTx/>
                <a:uFillTx/>
                <a:latin typeface="Arial"/>
                <a:ea typeface="ＭＳ Ｐゴシック" pitchFamily="-101" charset="-128"/>
              </a:rPr>
              <a:t>Copyright © 2021 W. W. Norton &amp; Company</a:t>
            </a:r>
          </a:p>
        </p:txBody>
      </p:sp>
    </p:spTree>
    <p:extLst>
      <p:ext uri="{BB962C8B-B14F-4D97-AF65-F5344CB8AC3E}">
        <p14:creationId xmlns:p14="http://schemas.microsoft.com/office/powerpoint/2010/main" val="17850391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Active Learning Conclusion">
    <p:spTree>
      <p:nvGrpSpPr>
        <p:cNvPr id="1" name=""/>
        <p:cNvGrpSpPr/>
        <p:nvPr/>
      </p:nvGrpSpPr>
      <p:grpSpPr>
        <a:xfrm>
          <a:off x="0" y="0"/>
          <a:ext cx="0" cy="0"/>
          <a:chOff x="0" y="0"/>
          <a:chExt cx="0" cy="0"/>
        </a:xfrm>
      </p:grpSpPr>
      <p:sp>
        <p:nvSpPr>
          <p:cNvPr id="14" name="TextBox 13"/>
          <p:cNvSpPr txBox="1"/>
          <p:nvPr/>
        </p:nvSpPr>
        <p:spPr>
          <a:xfrm>
            <a:off x="585970" y="766740"/>
            <a:ext cx="11891031" cy="923330"/>
          </a:xfrm>
          <a:prstGeom prst="rect">
            <a:avLst/>
          </a:prstGeom>
          <a:noFill/>
          <a:ln w="76200" cmpd="sng">
            <a:noFill/>
          </a:ln>
        </p:spPr>
        <p:txBody>
          <a:bodyPr wrap="square" rtlCol="0">
            <a:spAutoFit/>
          </a:bodyPr>
          <a:lstStyle/>
          <a:p>
            <a:r>
              <a:rPr lang="en-US" sz="5400" b="1" u="none" dirty="0">
                <a:solidFill>
                  <a:schemeClr val="accent1"/>
                </a:solidFill>
                <a:latin typeface="Arial"/>
                <a:cs typeface="Arial"/>
              </a:rPr>
              <a:t>Conclusion</a:t>
            </a:r>
            <a:endParaRPr lang="en-US" sz="5400" b="1" baseline="0" dirty="0">
              <a:solidFill>
                <a:schemeClr val="accent1"/>
              </a:solidFill>
              <a:latin typeface="Arial"/>
              <a:cs typeface="Arial"/>
            </a:endParaRPr>
          </a:p>
        </p:txBody>
      </p:sp>
      <p:cxnSp>
        <p:nvCxnSpPr>
          <p:cNvPr id="15" name="Straight Connector 14"/>
          <p:cNvCxnSpPr/>
          <p:nvPr/>
        </p:nvCxnSpPr>
        <p:spPr>
          <a:xfrm>
            <a:off x="585968" y="1985749"/>
            <a:ext cx="4965747" cy="0"/>
          </a:xfrm>
          <a:prstGeom prst="line">
            <a:avLst/>
          </a:prstGeom>
          <a:ln w="76200" cmpd="sng">
            <a:solidFill>
              <a:srgbClr val="139B86"/>
            </a:solidFill>
          </a:ln>
          <a:effectLst/>
        </p:spPr>
        <p:style>
          <a:lnRef idx="3">
            <a:schemeClr val="dk1"/>
          </a:lnRef>
          <a:fillRef idx="0">
            <a:schemeClr val="dk1"/>
          </a:fillRef>
          <a:effectRef idx="2">
            <a:schemeClr val="dk1"/>
          </a:effectRef>
          <a:fontRef idx="minor">
            <a:schemeClr val="tx1"/>
          </a:fontRef>
        </p:style>
      </p:cxnSp>
      <p:cxnSp>
        <p:nvCxnSpPr>
          <p:cNvPr id="9" name="Straight Connector 8"/>
          <p:cNvCxnSpPr/>
          <p:nvPr/>
        </p:nvCxnSpPr>
        <p:spPr>
          <a:xfrm>
            <a:off x="585968" y="1985749"/>
            <a:ext cx="4965747" cy="0"/>
          </a:xfrm>
          <a:prstGeom prst="line">
            <a:avLst/>
          </a:prstGeom>
          <a:ln w="76200" cmpd="sng">
            <a:solidFill>
              <a:schemeClr val="accent1"/>
            </a:solidFill>
          </a:ln>
          <a:effectLst/>
        </p:spPr>
        <p:style>
          <a:lnRef idx="3">
            <a:schemeClr val="dk1"/>
          </a:lnRef>
          <a:fillRef idx="0">
            <a:schemeClr val="dk1"/>
          </a:fillRef>
          <a:effectRef idx="2">
            <a:schemeClr val="dk1"/>
          </a:effectRef>
          <a:fontRef idx="minor">
            <a:schemeClr val="tx1"/>
          </a:fontRef>
        </p:style>
      </p:cxnSp>
      <p:pic>
        <p:nvPicPr>
          <p:cNvPr id="8" name="Picture 7" descr="Diagram&#10;&#10;Description automatically generated">
            <a:extLst>
              <a:ext uri="{FF2B5EF4-FFF2-40B4-BE49-F238E27FC236}">
                <a16:creationId xmlns:a16="http://schemas.microsoft.com/office/drawing/2014/main" id="{FA17F488-A35C-414A-BD78-B1C313C9FB17}"/>
              </a:ext>
            </a:extLst>
          </p:cNvPr>
          <p:cNvPicPr>
            <a:picLocks noChangeAspect="1"/>
          </p:cNvPicPr>
          <p:nvPr userDrawn="1"/>
        </p:nvPicPr>
        <p:blipFill>
          <a:blip r:embed="rId2"/>
          <a:stretch>
            <a:fillRect/>
          </a:stretch>
        </p:blipFill>
        <p:spPr>
          <a:xfrm>
            <a:off x="7022791" y="581491"/>
            <a:ext cx="4202672" cy="4872251"/>
          </a:xfrm>
          <a:prstGeom prst="rect">
            <a:avLst/>
          </a:prstGeom>
        </p:spPr>
      </p:pic>
      <p:sp>
        <p:nvSpPr>
          <p:cNvPr id="11" name="TextBox 10">
            <a:extLst>
              <a:ext uri="{FF2B5EF4-FFF2-40B4-BE49-F238E27FC236}">
                <a16:creationId xmlns:a16="http://schemas.microsoft.com/office/drawing/2014/main" id="{7E2FEBAD-729A-8F44-B827-5E32D4F6ED2F}"/>
              </a:ext>
            </a:extLst>
          </p:cNvPr>
          <p:cNvSpPr txBox="1"/>
          <p:nvPr userDrawn="1"/>
        </p:nvSpPr>
        <p:spPr>
          <a:xfrm>
            <a:off x="585969" y="2259106"/>
            <a:ext cx="6173420" cy="3477875"/>
          </a:xfrm>
          <a:prstGeom prst="rect">
            <a:avLst/>
          </a:prstGeom>
          <a:noFill/>
        </p:spPr>
        <p:txBody>
          <a:bodyPr wrap="square" rtlCol="0">
            <a:spAutoFit/>
          </a:bodyPr>
          <a:lstStyle/>
          <a:p>
            <a:pPr algn="ctr"/>
            <a:r>
              <a:rPr lang="en-US" sz="1800" dirty="0">
                <a:latin typeface="Arial" charset="0"/>
                <a:ea typeface="Arial" charset="0"/>
                <a:cs typeface="Arial" charset="0"/>
              </a:rPr>
              <a:t>This concludes</a:t>
            </a:r>
            <a:r>
              <a:rPr lang="en-US" sz="1800" baseline="0" dirty="0">
                <a:latin typeface="Arial" charset="0"/>
                <a:ea typeface="Arial" charset="0"/>
                <a:cs typeface="Arial" charset="0"/>
              </a:rPr>
              <a:t> the Active Learning Slides for </a:t>
            </a:r>
          </a:p>
          <a:p>
            <a:pPr algn="ctr"/>
            <a:r>
              <a:rPr lang="en-US" sz="2000" b="1" baseline="0" dirty="0">
                <a:solidFill>
                  <a:schemeClr val="accent1"/>
                </a:solidFill>
                <a:latin typeface="Arial" charset="0"/>
                <a:ea typeface="Arial" charset="0"/>
                <a:cs typeface="Arial" charset="0"/>
              </a:rPr>
              <a:t>Chapter 10</a:t>
            </a:r>
          </a:p>
          <a:p>
            <a:pPr algn="ctr"/>
            <a:r>
              <a:rPr lang="en-US" sz="2000" b="1" baseline="0" dirty="0">
                <a:latin typeface="Arial" charset="0"/>
                <a:ea typeface="Arial" charset="0"/>
                <a:cs typeface="Arial" charset="0"/>
              </a:rPr>
              <a:t>Research Methods in Psychology</a:t>
            </a:r>
          </a:p>
          <a:p>
            <a:pPr algn="ctr"/>
            <a:r>
              <a:rPr lang="en-US" sz="1800" baseline="0" dirty="0">
                <a:latin typeface="Arial" charset="0"/>
                <a:ea typeface="Arial" charset="0"/>
                <a:cs typeface="Arial" charset="0"/>
              </a:rPr>
              <a:t>Fourth Edition</a:t>
            </a:r>
          </a:p>
          <a:p>
            <a:pPr algn="ctr"/>
            <a:r>
              <a:rPr lang="en-US" sz="1800" baseline="0" dirty="0">
                <a:latin typeface="Arial" charset="0"/>
                <a:ea typeface="Arial" charset="0"/>
                <a:cs typeface="Arial" charset="0"/>
              </a:rPr>
              <a:t>by </a:t>
            </a:r>
          </a:p>
          <a:p>
            <a:pPr algn="ctr"/>
            <a:r>
              <a:rPr lang="en-US" sz="1800" baseline="0" dirty="0">
                <a:latin typeface="Arial" charset="0"/>
                <a:ea typeface="Arial" charset="0"/>
                <a:cs typeface="Arial" charset="0"/>
              </a:rPr>
              <a:t>Beth Morling</a:t>
            </a:r>
          </a:p>
          <a:p>
            <a:pPr algn="ct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endParaRPr lang="en-US" sz="1800" baseline="0" dirty="0">
              <a:latin typeface="Arial" charset="0"/>
              <a:ea typeface="Arial" charset="0"/>
              <a:cs typeface="Arial" charset="0"/>
            </a:endParaRPr>
          </a:p>
          <a:p>
            <a:pPr algn="ctr"/>
            <a:r>
              <a:rPr lang="en-US" sz="1800" baseline="0" dirty="0">
                <a:latin typeface="Arial" charset="0"/>
                <a:ea typeface="Arial" charset="0"/>
                <a:cs typeface="Arial" charset="0"/>
              </a:rPr>
              <a:t>For more resources to accompany this text, see </a:t>
            </a:r>
            <a:r>
              <a:rPr lang="en-US" sz="1800" baseline="0" dirty="0">
                <a:latin typeface="Arial" charset="0"/>
                <a:ea typeface="Arial" charset="0"/>
                <a:cs typeface="Arial" charset="0"/>
                <a:hlinkClick r:id="rId3"/>
              </a:rPr>
              <a:t>https://digital.wwnorton.com/researchpsych4</a:t>
            </a:r>
            <a:r>
              <a:rPr lang="en-US" sz="1800" baseline="0" dirty="0">
                <a:latin typeface="Arial" charset="0"/>
                <a:ea typeface="Arial" charset="0"/>
                <a:cs typeface="Arial" charset="0"/>
              </a:rPr>
              <a:t> and</a:t>
            </a:r>
            <a:r>
              <a:rPr lang="en-US" sz="1800" baseline="0" dirty="0">
                <a:latin typeface="Arial" charset="0"/>
                <a:ea typeface="Arial" charset="0"/>
                <a:cs typeface="Arial" charset="0"/>
                <a:hlinkClick r:id="rId4"/>
              </a:rPr>
              <a:t> everydayresearchmethods.com</a:t>
            </a:r>
            <a:r>
              <a:rPr lang="en-US" sz="1800" baseline="0" dirty="0">
                <a:latin typeface="Arial" charset="0"/>
                <a:ea typeface="Arial" charset="0"/>
                <a:cs typeface="Arial" charset="0"/>
              </a:rPr>
              <a:t>.</a:t>
            </a:r>
            <a:endParaRPr lang="en-US" sz="1800" dirty="0">
              <a:latin typeface="Arial" charset="0"/>
              <a:ea typeface="Arial" charset="0"/>
              <a:cs typeface="Arial" charset="0"/>
            </a:endParaRPr>
          </a:p>
        </p:txBody>
      </p:sp>
      <p:sp>
        <p:nvSpPr>
          <p:cNvPr id="12" name="Footer Placeholder 5">
            <a:extLst>
              <a:ext uri="{FF2B5EF4-FFF2-40B4-BE49-F238E27FC236}">
                <a16:creationId xmlns:a16="http://schemas.microsoft.com/office/drawing/2014/main" id="{029B66DB-5719-1E45-A396-63D5F7719166}"/>
              </a:ext>
            </a:extLst>
          </p:cNvPr>
          <p:cNvSpPr txBox="1">
            <a:spLocks/>
          </p:cNvSpPr>
          <p:nvPr userDrawn="1"/>
        </p:nvSpPr>
        <p:spPr bwMode="auto">
          <a:xfrm>
            <a:off x="585968" y="6306017"/>
            <a:ext cx="5838865" cy="235456"/>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ctr" rtl="0" fontAlgn="base">
              <a:spcBef>
                <a:spcPct val="0"/>
              </a:spcBef>
              <a:spcAft>
                <a:spcPct val="0"/>
              </a:spcAft>
              <a:defRPr sz="1100" kern="1200" baseline="0">
                <a:solidFill>
                  <a:schemeClr val="accent1"/>
                </a:solidFill>
                <a:latin typeface="+mn-lt"/>
                <a:ea typeface="ＭＳ Ｐゴシック" pitchFamily="-101" charset="-128"/>
                <a:cs typeface="ＭＳ Ｐゴシック" pitchFamily="-101" charset="-128"/>
              </a:defRPr>
            </a:lvl1pPr>
            <a:lvl2pPr marL="4572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2pPr>
            <a:lvl3pPr marL="9144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3pPr>
            <a:lvl4pPr marL="13716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4pPr>
            <a:lvl5pPr marL="1828800" algn="l" rtl="0" fontAlgn="base">
              <a:spcBef>
                <a:spcPct val="0"/>
              </a:spcBef>
              <a:spcAft>
                <a:spcPct val="0"/>
              </a:spcAft>
              <a:defRPr kern="1200">
                <a:solidFill>
                  <a:schemeClr val="tx1"/>
                </a:solidFill>
                <a:latin typeface="Arial" pitchFamily="-101" charset="0"/>
                <a:ea typeface="ＭＳ Ｐゴシック" pitchFamily="-101" charset="-128"/>
                <a:cs typeface="ＭＳ Ｐゴシック" pitchFamily="-101" charset="-128"/>
              </a:defRPr>
            </a:lvl5pPr>
            <a:lvl6pPr marL="22860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6pPr>
            <a:lvl7pPr marL="27432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7pPr>
            <a:lvl8pPr marL="32004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8pPr>
            <a:lvl9pPr marL="3657600" algn="l" defTabSz="457200" rtl="0" eaLnBrk="1" latinLnBrk="0" hangingPunct="1">
              <a:defRPr kern="1200">
                <a:solidFill>
                  <a:schemeClr val="tx1"/>
                </a:solidFill>
                <a:latin typeface="Arial" pitchFamily="-101" charset="0"/>
                <a:ea typeface="ＭＳ Ｐゴシック" pitchFamily="-101" charset="-128"/>
                <a:cs typeface="ＭＳ Ｐゴシック" pitchFamily="-101"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chemeClr val="bg1"/>
              </a:solidFill>
              <a:effectLst/>
              <a:uLnTx/>
              <a:uFillTx/>
              <a:latin typeface="Arial"/>
              <a:ea typeface="ＭＳ Ｐゴシック" pitchFamily="-101"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dirty="0">
                <a:ln>
                  <a:noFill/>
                </a:ln>
                <a:solidFill>
                  <a:schemeClr val="bg1"/>
                </a:solidFill>
                <a:effectLst/>
                <a:uLnTx/>
                <a:uFillTx/>
                <a:latin typeface="Arial"/>
                <a:ea typeface="ＭＳ Ｐゴシック" pitchFamily="-101" charset="-128"/>
              </a:rPr>
              <a:t>Copyright © 2021 W. W. Norton &amp; Company</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Check Your Understanding">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E1E0DF"/>
          </a:solidFill>
          <a:ln w="76200" cmpd="sng">
            <a:solidFill>
              <a:srgbClr val="0099B8"/>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3" name="Text Placeholder 2"/>
          <p:cNvSpPr>
            <a:spLocks noGrp="1"/>
          </p:cNvSpPr>
          <p:nvPr>
            <p:ph type="body" sz="quarter" idx="10"/>
          </p:nvPr>
        </p:nvSpPr>
        <p:spPr>
          <a:xfrm>
            <a:off x="626535" y="1627188"/>
            <a:ext cx="10919884" cy="4733925"/>
          </a:xfrm>
          <a:prstGeom prst="rect">
            <a:avLst/>
          </a:prstGeom>
        </p:spPr>
        <p:txBody>
          <a:bodyPr/>
          <a:lstStyle>
            <a:lvl1pPr marL="514350" indent="-514350">
              <a:buFont typeface="+mj-lt"/>
              <a:buAutoNum type="arabicPeriod"/>
              <a:defRPr sz="2800">
                <a:latin typeface="Arial" charset="0"/>
                <a:ea typeface="Arial" charset="0"/>
                <a:cs typeface="Arial" charset="0"/>
              </a:defRPr>
            </a:lvl1pPr>
            <a:lvl2pPr marL="742950" indent="-285750">
              <a:buFont typeface="Courier New" charset="0"/>
              <a:buChar char="o"/>
              <a:defRPr sz="2600">
                <a:latin typeface="Arial" charset="0"/>
                <a:ea typeface="Arial" charset="0"/>
                <a:cs typeface="Arial" charset="0"/>
              </a:defRPr>
            </a:lvl2pPr>
            <a:lvl3pPr marL="1143000" indent="-228600">
              <a:buFont typeface="Arial" charset="0"/>
              <a:buChar cha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5"/>
          <p:cNvSpPr>
            <a:spLocks noGrp="1"/>
          </p:cNvSpPr>
          <p:nvPr>
            <p:ph type="title" hasCustomPrompt="1"/>
          </p:nvPr>
        </p:nvSpPr>
        <p:spPr>
          <a:xfrm>
            <a:off x="1700748" y="257162"/>
            <a:ext cx="9845669" cy="1236296"/>
          </a:xfrm>
        </p:spPr>
        <p:txBody>
          <a:bodyPr>
            <a:noAutofit/>
          </a:bodyPr>
          <a:lstStyle>
            <a:lvl1pPr algn="l">
              <a:defRPr sz="2500" b="1">
                <a:solidFill>
                  <a:srgbClr val="003354"/>
                </a:solidFill>
                <a:latin typeface="Arial" charset="0"/>
                <a:ea typeface="Arial" charset="0"/>
                <a:cs typeface="Arial" charset="0"/>
              </a:defRPr>
            </a:lvl1pPr>
          </a:lstStyle>
          <a:p>
            <a:r>
              <a:rPr lang="en-US" dirty="0"/>
              <a:t>Check Your Understanding</a:t>
            </a:r>
          </a:p>
        </p:txBody>
      </p:sp>
      <p:pic>
        <p:nvPicPr>
          <p:cNvPr id="6" name="Picture 5" descr="Screen Shot 2017-04-04 at 12.05.24 PM.png">
            <a:extLst>
              <a:ext uri="{FF2B5EF4-FFF2-40B4-BE49-F238E27FC236}">
                <a16:creationId xmlns:a16="http://schemas.microsoft.com/office/drawing/2014/main" id="{32F6BC17-31E0-2A47-96BB-ADFFD0ED1E4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89321" b="39199"/>
          <a:stretch/>
        </p:blipFill>
        <p:spPr>
          <a:xfrm>
            <a:off x="130254" y="269775"/>
            <a:ext cx="1440241" cy="985588"/>
          </a:xfrm>
          <a:prstGeom prst="rect">
            <a:avLst/>
          </a:prstGeom>
        </p:spPr>
      </p:pic>
    </p:spTree>
    <p:extLst>
      <p:ext uri="{BB962C8B-B14F-4D97-AF65-F5344CB8AC3E}">
        <p14:creationId xmlns:p14="http://schemas.microsoft.com/office/powerpoint/2010/main" val="11627638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theme" Target="../theme/theme1.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Master</a:t>
            </a:r>
          </a:p>
        </p:txBody>
      </p:sp>
      <p:sp>
        <p:nvSpPr>
          <p:cNvPr id="7" name="TextBox 6"/>
          <p:cNvSpPr txBox="1"/>
          <p:nvPr/>
        </p:nvSpPr>
        <p:spPr>
          <a:xfrm>
            <a:off x="116775" y="6137310"/>
            <a:ext cx="11891031" cy="646331"/>
          </a:xfrm>
          <a:prstGeom prst="rect">
            <a:avLst/>
          </a:prstGeom>
          <a:solidFill>
            <a:schemeClr val="accent1"/>
          </a:solidFill>
          <a:ln w="76200" cmpd="sng">
            <a:solidFill>
              <a:schemeClr val="bg1"/>
            </a:solidFill>
          </a:ln>
        </p:spPr>
        <p:txBody>
          <a:bodyPr wrap="square" rtlCol="0">
            <a:spAutoFit/>
          </a:bodyPr>
          <a:lstStyle/>
          <a:p>
            <a:r>
              <a:rPr lang="en-US" sz="3600" b="1" u="none" baseline="0" dirty="0">
                <a:solidFill>
                  <a:srgbClr val="F1532D"/>
                </a:solidFill>
                <a:latin typeface="Arial"/>
                <a:cs typeface="Arial"/>
              </a:rPr>
              <a:t>							</a:t>
            </a:r>
          </a:p>
        </p:txBody>
      </p:sp>
    </p:spTree>
    <p:extLst>
      <p:ext uri="{BB962C8B-B14F-4D97-AF65-F5344CB8AC3E}">
        <p14:creationId xmlns:p14="http://schemas.microsoft.com/office/powerpoint/2010/main" val="10185640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7" r:id="rId26"/>
    <p:sldLayoutId id="2147483736" r:id="rId27"/>
    <p:sldLayoutId id="2147483733" r:id="rId28"/>
    <p:sldLayoutId id="2147483704" r:id="rId29"/>
    <p:sldLayoutId id="2147483705" r:id="rId30"/>
    <p:sldLayoutId id="2147483706" r:id="rId31"/>
    <p:sldLayoutId id="2147483707" r:id="rId32"/>
    <p:sldLayoutId id="2147483708" r:id="rId33"/>
    <p:sldLayoutId id="2147483709" r:id="rId34"/>
    <p:sldLayoutId id="2147483710" r:id="rId35"/>
    <p:sldLayoutId id="2147483711" r:id="rId36"/>
    <p:sldLayoutId id="2147483712" r:id="rId37"/>
    <p:sldLayoutId id="2147483713" r:id="rId38"/>
    <p:sldLayoutId id="2147483714" r:id="rId39"/>
    <p:sldLayoutId id="2147483715" r:id="rId40"/>
    <p:sldLayoutId id="2147483716" r:id="rId41"/>
    <p:sldLayoutId id="2147483717" r:id="rId42"/>
    <p:sldLayoutId id="2147483718" r:id="rId43"/>
    <p:sldLayoutId id="2147483719" r:id="rId44"/>
    <p:sldLayoutId id="2147483720" r:id="rId45"/>
    <p:sldLayoutId id="2147483721" r:id="rId46"/>
    <p:sldLayoutId id="2147483722" r:id="rId47"/>
    <p:sldLayoutId id="2147483723" r:id="rId48"/>
    <p:sldLayoutId id="2147483724" r:id="rId49"/>
    <p:sldLayoutId id="2147483725" r:id="rId50"/>
    <p:sldLayoutId id="2147483726" r:id="rId51"/>
    <p:sldLayoutId id="2147483727" r:id="rId52"/>
    <p:sldLayoutId id="2147483739" r:id="rId53"/>
    <p:sldLayoutId id="2147483740" r:id="rId54"/>
    <p:sldLayoutId id="2147483741" r:id="rId55"/>
    <p:sldLayoutId id="2147483742" r:id="rId56"/>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3.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54.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55.xml"/><Relationship Id="rId5" Type="http://schemas.openxmlformats.org/officeDocument/2006/relationships/image" Target="../media/image20.png"/><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5.xml"/><Relationship Id="rId1" Type="http://schemas.openxmlformats.org/officeDocument/2006/relationships/slideLayout" Target="../slideLayouts/slideLayout26.xml"/><Relationship Id="rId4" Type="http://schemas.openxmlformats.org/officeDocument/2006/relationships/image" Target="../media/image23.emf"/></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7.xml"/><Relationship Id="rId1" Type="http://schemas.openxmlformats.org/officeDocument/2006/relationships/slideLayout" Target="../slideLayouts/slideLayout26.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1.xml"/><Relationship Id="rId1" Type="http://schemas.openxmlformats.org/officeDocument/2006/relationships/slideLayout" Target="../slideLayouts/slideLayout26.xml"/><Relationship Id="rId4" Type="http://schemas.openxmlformats.org/officeDocument/2006/relationships/image" Target="../media/image30.jpeg"/></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25.xml"/><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3.xml"/><Relationship Id="rId1" Type="http://schemas.openxmlformats.org/officeDocument/2006/relationships/slideLayout" Target="../slideLayouts/slideLayout26.xml"/><Relationship Id="rId4" Type="http://schemas.openxmlformats.org/officeDocument/2006/relationships/image" Target="../media/image34.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5.xml"/><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8.xml"/><Relationship Id="rId1" Type="http://schemas.openxmlformats.org/officeDocument/2006/relationships/slideLayout" Target="../slideLayouts/slideLayout56.xml"/><Relationship Id="rId4" Type="http://schemas.openxmlformats.org/officeDocument/2006/relationships/image" Target="../media/image38.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9.xml"/><Relationship Id="rId1" Type="http://schemas.openxmlformats.org/officeDocument/2006/relationships/slideLayout" Target="../slideLayouts/slideLayout26.xml"/><Relationship Id="rId5" Type="http://schemas.openxmlformats.org/officeDocument/2006/relationships/image" Target="../media/image41.png"/><Relationship Id="rId4" Type="http://schemas.openxmlformats.org/officeDocument/2006/relationships/image" Target="../media/image40.gi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2.jpg"/></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94433" y="339208"/>
            <a:ext cx="8297567" cy="1143000"/>
          </a:xfrm>
        </p:spPr>
        <p:txBody>
          <a:bodyPr/>
          <a:lstStyle/>
          <a:p>
            <a:r>
              <a:rPr lang="en-US" sz="5400" dirty="0"/>
              <a:t>Experiment </a:t>
            </a:r>
            <a:r>
              <a:rPr lang="mr-IN" sz="5400" dirty="0"/>
              <a:t>–</a:t>
            </a:r>
            <a:r>
              <a:rPr lang="en-US" sz="5400" dirty="0"/>
              <a:t> Basics</a:t>
            </a:r>
            <a:br>
              <a:rPr lang="en-US" sz="5400" dirty="0"/>
            </a:br>
            <a:r>
              <a:rPr lang="en-US" dirty="0"/>
              <a:t>Outline for Today</a:t>
            </a:r>
          </a:p>
        </p:txBody>
      </p:sp>
      <p:sp>
        <p:nvSpPr>
          <p:cNvPr id="3" name="Text Placeholder 2"/>
          <p:cNvSpPr>
            <a:spLocks noGrp="1"/>
          </p:cNvSpPr>
          <p:nvPr>
            <p:ph type="body" sz="quarter" idx="10"/>
          </p:nvPr>
        </p:nvSpPr>
        <p:spPr>
          <a:xfrm>
            <a:off x="556077" y="1482208"/>
            <a:ext cx="10972800" cy="4837206"/>
          </a:xfrm>
        </p:spPr>
        <p:txBody>
          <a:bodyPr/>
          <a:lstStyle/>
          <a:p>
            <a:pPr marL="0" indent="0">
              <a:buNone/>
            </a:pPr>
            <a:r>
              <a:rPr lang="en-US" sz="2400" dirty="0"/>
              <a:t>-IT: Practice!</a:t>
            </a:r>
          </a:p>
          <a:p>
            <a:pPr marL="0" indent="0">
              <a:buNone/>
            </a:pPr>
            <a:endParaRPr lang="en-US" sz="2400" dirty="0"/>
          </a:p>
          <a:p>
            <a:pPr marL="285750" indent="-285750">
              <a:buAutoNum type="romanUcPeriod"/>
            </a:pPr>
            <a:r>
              <a:rPr lang="en-US" sz="2400" dirty="0"/>
              <a:t>Primary features of an experiment </a:t>
            </a:r>
          </a:p>
          <a:p>
            <a:pPr marL="0" indent="0">
              <a:buNone/>
            </a:pPr>
            <a:r>
              <a:rPr lang="en-US" sz="2400" dirty="0"/>
              <a:t>II. What is a confound and an extraneous variable</a:t>
            </a:r>
          </a:p>
          <a:p>
            <a:pPr marL="0" indent="0">
              <a:buNone/>
            </a:pPr>
            <a:r>
              <a:rPr lang="en-US" sz="2400" dirty="0"/>
              <a:t>III. Variability and its connection to research design</a:t>
            </a:r>
          </a:p>
          <a:p>
            <a:pPr marL="0" indent="0">
              <a:buNone/>
            </a:pPr>
            <a:r>
              <a:rPr lang="en-US" sz="2400" dirty="0"/>
              <a:t>IV. Between-Subjects Designs: Forms and special control features required</a:t>
            </a:r>
          </a:p>
          <a:p>
            <a:pPr marL="0" indent="0">
              <a:buNone/>
            </a:pPr>
            <a:r>
              <a:rPr lang="en-US" sz="2400" dirty="0"/>
              <a:t>IV. Within-Subjects Designs: Forms and special control features required</a:t>
            </a:r>
          </a:p>
          <a:p>
            <a:pPr marL="0" indent="0">
              <a:buNone/>
            </a:pPr>
            <a:endParaRPr lang="en-US" sz="2400" dirty="0"/>
          </a:p>
        </p:txBody>
      </p:sp>
    </p:spTree>
    <p:extLst>
      <p:ext uri="{BB962C8B-B14F-4D97-AF65-F5344CB8AC3E}">
        <p14:creationId xmlns:p14="http://schemas.microsoft.com/office/powerpoint/2010/main" val="24510409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5747"/>
          <a:stretch/>
        </p:blipFill>
        <p:spPr>
          <a:xfrm>
            <a:off x="3243608" y="1172725"/>
            <a:ext cx="6253662" cy="5248014"/>
          </a:xfrm>
          <a:prstGeom prst="rect">
            <a:avLst/>
          </a:prstGeom>
        </p:spPr>
      </p:pic>
      <p:sp>
        <p:nvSpPr>
          <p:cNvPr id="3" name="Rectangle 2"/>
          <p:cNvSpPr/>
          <p:nvPr/>
        </p:nvSpPr>
        <p:spPr>
          <a:xfrm>
            <a:off x="1940104" y="95507"/>
            <a:ext cx="7238143" cy="1077218"/>
          </a:xfrm>
          <a:prstGeom prst="rect">
            <a:avLst/>
          </a:prstGeom>
        </p:spPr>
        <p:txBody>
          <a:bodyPr wrap="square">
            <a:spAutoFit/>
          </a:bodyPr>
          <a:lstStyle/>
          <a:p>
            <a:r>
              <a:rPr lang="en-US" sz="3200" b="1" dirty="0"/>
              <a:t>Another Example of how Unsystematic variability is not the same as a confound.</a:t>
            </a:r>
          </a:p>
        </p:txBody>
      </p:sp>
    </p:spTree>
    <p:extLst>
      <p:ext uri="{BB962C8B-B14F-4D97-AF65-F5344CB8AC3E}">
        <p14:creationId xmlns:p14="http://schemas.microsoft.com/office/powerpoint/2010/main" val="34679473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2188882" y="304801"/>
            <a:ext cx="7467600" cy="487363"/>
          </a:xfrm>
        </p:spPr>
        <p:txBody>
          <a:bodyPr vert="horz" lIns="92075" tIns="46038" rIns="92075" bIns="46038" rtlCol="0" anchor="ctr">
            <a:normAutofit fontScale="90000"/>
          </a:bodyPr>
          <a:lstStyle/>
          <a:p>
            <a:pPr>
              <a:defRPr/>
            </a:pPr>
            <a:r>
              <a:rPr lang="en-US" dirty="0">
                <a:latin typeface="Tw Cen MT" charset="0"/>
                <a:ea typeface="+mj-ea"/>
                <a:cs typeface="+mj-cs"/>
              </a:rPr>
              <a:t>Forms of Variance</a:t>
            </a:r>
          </a:p>
        </p:txBody>
      </p:sp>
      <p:sp>
        <p:nvSpPr>
          <p:cNvPr id="76803" name="Rectangle 3"/>
          <p:cNvSpPr>
            <a:spLocks noGrp="1" noChangeArrowheads="1"/>
          </p:cNvSpPr>
          <p:nvPr>
            <p:ph idx="1"/>
          </p:nvPr>
        </p:nvSpPr>
        <p:spPr>
          <a:xfrm>
            <a:off x="1061727" y="1375569"/>
            <a:ext cx="9721910" cy="4703481"/>
          </a:xfrm>
        </p:spPr>
        <p:txBody>
          <a:bodyPr lIns="92075" tIns="46038" rIns="92075" bIns="46038">
            <a:normAutofit fontScale="85000" lnSpcReduction="20000"/>
          </a:bodyPr>
          <a:lstStyle/>
          <a:p>
            <a:pPr marL="228136" indent="-228136">
              <a:buFontTx/>
              <a:buAutoNum type="arabicPeriod"/>
            </a:pPr>
            <a:r>
              <a:rPr lang="en-US" dirty="0">
                <a:latin typeface="Calibri" charset="0"/>
              </a:rPr>
              <a:t>W/in groups variability is not due to IV, but instead random error. That is diffs </a:t>
            </a:r>
            <a:r>
              <a:rPr lang="en-US" i="1" dirty="0">
                <a:latin typeface="Calibri" charset="0"/>
              </a:rPr>
              <a:t>within</a:t>
            </a:r>
            <a:r>
              <a:rPr lang="en-US" dirty="0">
                <a:latin typeface="Calibri" charset="0"/>
              </a:rPr>
              <a:t> a treatment group can’</a:t>
            </a:r>
            <a:r>
              <a:rPr lang="en-US" altLang="ja-JP" dirty="0">
                <a:latin typeface="Calibri" charset="0"/>
              </a:rPr>
              <a:t>t be due to the treatment b/c everyone in the group is getting the same treatment. Instead, diffs among group members</a:t>
            </a:r>
            <a:r>
              <a:rPr lang="ja-JP" altLang="en-US" dirty="0">
                <a:latin typeface="Calibri" charset="0"/>
              </a:rPr>
              <a:t>’</a:t>
            </a:r>
            <a:r>
              <a:rPr lang="en-US" altLang="ja-JP" dirty="0">
                <a:latin typeface="Calibri" charset="0"/>
              </a:rPr>
              <a:t>sores must be due to factors other than IV – individual diffs, error.</a:t>
            </a:r>
          </a:p>
          <a:p>
            <a:pPr marL="228136" indent="-228136">
              <a:buFontTx/>
              <a:buAutoNum type="arabicPeriod"/>
            </a:pPr>
            <a:r>
              <a:rPr lang="en-US" dirty="0">
                <a:latin typeface="Calibri" charset="0"/>
              </a:rPr>
              <a:t>B/t groups variability is not a pure measure of treatment effects. Admittedly, IV effects should cause the groups to differ from one another. However, error will also cause group means to differ from one another</a:t>
            </a:r>
            <a:r>
              <a:rPr lang="en-US" b="1" dirty="0">
                <a:latin typeface="Calibri" charset="0"/>
              </a:rPr>
              <a:t>.  Even if no treatment were administered, group means would probably differ.  </a:t>
            </a:r>
          </a:p>
          <a:p>
            <a:pPr marL="228136" indent="-228136">
              <a:buFontTx/>
              <a:buAutoNum type="arabicPeriod"/>
            </a:pPr>
            <a:r>
              <a:rPr lang="en-US" dirty="0">
                <a:latin typeface="Calibri" charset="0"/>
              </a:rPr>
              <a:t>If you compare b/t groups variability to w/in groups variability, you may be able to determine whether the IV had an effect</a:t>
            </a:r>
          </a:p>
          <a:p>
            <a:pPr marL="228136" lvl="1" indent="-228136"/>
            <a:r>
              <a:rPr lang="en-US" sz="3300" dirty="0">
                <a:latin typeface="Calibri" charset="0"/>
              </a:rPr>
              <a:t>If no IV effect, b/t and w/in roughly equal</a:t>
            </a:r>
          </a:p>
        </p:txBody>
      </p:sp>
    </p:spTree>
    <p:extLst>
      <p:ext uri="{BB962C8B-B14F-4D97-AF65-F5344CB8AC3E}">
        <p14:creationId xmlns:p14="http://schemas.microsoft.com/office/powerpoint/2010/main" val="1721920975"/>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76803">
                                            <p:txEl>
                                              <p:pRg st="0" end="0"/>
                                            </p:txEl>
                                          </p:spTgt>
                                        </p:tgtEl>
                                        <p:attrNameLst>
                                          <p:attrName>style.visibility</p:attrName>
                                        </p:attrNameLst>
                                      </p:cBhvr>
                                      <p:to>
                                        <p:strVal val="visible"/>
                                      </p:to>
                                    </p:set>
                                    <p:anim to="" calcmode="lin" valueType="num">
                                      <p:cBhvr>
                                        <p:cTn id="7" dur="1" fill="hold"/>
                                        <p:tgtEl>
                                          <p:spTgt spid="76803">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76803">
                                            <p:txEl>
                                              <p:pRg st="1" end="1"/>
                                            </p:txEl>
                                          </p:spTgt>
                                        </p:tgtEl>
                                        <p:attrNameLst>
                                          <p:attrName>style.visibility</p:attrName>
                                        </p:attrNameLst>
                                      </p:cBhvr>
                                      <p:to>
                                        <p:strVal val="visible"/>
                                      </p:to>
                                    </p:set>
                                    <p:anim to="" calcmode="lin" valueType="num">
                                      <p:cBhvr>
                                        <p:cTn id="12" dur="1" fill="hold"/>
                                        <p:tgtEl>
                                          <p:spTgt spid="76803">
                                            <p:txEl>
                                              <p:pRg st="1" end="1"/>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76803">
                                            <p:txEl>
                                              <p:pRg st="2" end="2"/>
                                            </p:txEl>
                                          </p:spTgt>
                                        </p:tgtEl>
                                        <p:attrNameLst>
                                          <p:attrName>style.visibility</p:attrName>
                                        </p:attrNameLst>
                                      </p:cBhvr>
                                      <p:to>
                                        <p:strVal val="visible"/>
                                      </p:to>
                                    </p:set>
                                    <p:anim to="" calcmode="lin" valueType="num">
                                      <p:cBhvr>
                                        <p:cTn id="17" dur="1" fill="hold"/>
                                        <p:tgtEl>
                                          <p:spTgt spid="76803">
                                            <p:txEl>
                                              <p:pRg st="2" end="2"/>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76803">
                                            <p:txEl>
                                              <p:pRg st="3" end="3"/>
                                            </p:txEl>
                                          </p:spTgt>
                                        </p:tgtEl>
                                        <p:attrNameLst>
                                          <p:attrName>style.visibility</p:attrName>
                                        </p:attrNameLst>
                                      </p:cBhvr>
                                      <p:to>
                                        <p:strVal val="visible"/>
                                      </p:to>
                                    </p:set>
                                    <p:anim to="" calcmode="lin" valueType="num">
                                      <p:cBhvr>
                                        <p:cTn id="22" dur="1" fill="hold"/>
                                        <p:tgtEl>
                                          <p:spTgt spid="76803">
                                            <p:txEl>
                                              <p:pRg st="3" end="3"/>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3" grpId="0" build="p" bldLvl="4"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2362200" y="331695"/>
            <a:ext cx="7696200" cy="1066800"/>
          </a:xfrm>
        </p:spPr>
        <p:txBody>
          <a:bodyPr vert="horz" lIns="92075" tIns="46038" rIns="92075" bIns="46038" rtlCol="0" anchor="ctr">
            <a:normAutofit fontScale="90000"/>
          </a:bodyPr>
          <a:lstStyle/>
          <a:p>
            <a:pPr>
              <a:defRPr/>
            </a:pPr>
            <a:r>
              <a:rPr lang="en-US" dirty="0">
                <a:ea typeface="+mj-ea"/>
                <a:cs typeface="+mj-cs"/>
              </a:rPr>
              <a:t>“Error” variance makes scores </a:t>
            </a:r>
            <a:r>
              <a:rPr lang="en-US" i="1" dirty="0">
                <a:ea typeface="+mj-ea"/>
                <a:cs typeface="+mj-cs"/>
              </a:rPr>
              <a:t>within</a:t>
            </a:r>
            <a:r>
              <a:rPr lang="en-US" dirty="0">
                <a:ea typeface="+mj-ea"/>
                <a:cs typeface="+mj-cs"/>
              </a:rPr>
              <a:t> groups / conditions differ</a:t>
            </a:r>
          </a:p>
        </p:txBody>
      </p:sp>
      <p:graphicFrame>
        <p:nvGraphicFramePr>
          <p:cNvPr id="6" name="Content Placeholder 5"/>
          <p:cNvGraphicFramePr>
            <a:graphicFrameLocks noGrp="1"/>
          </p:cNvGraphicFramePr>
          <p:nvPr>
            <p:ph sz="half" idx="1"/>
          </p:nvPr>
        </p:nvGraphicFramePr>
        <p:xfrm>
          <a:off x="2038662" y="1727200"/>
          <a:ext cx="7854846" cy="3939084"/>
        </p:xfrm>
        <a:graphic>
          <a:graphicData uri="http://schemas.openxmlformats.org/drawingml/2006/table">
            <a:tbl>
              <a:tblPr firstRow="1" bandRow="1">
                <a:tableStyleId>{5C22544A-7EE6-4342-B048-85BDC9FD1C3A}</a:tableStyleId>
              </a:tblPr>
              <a:tblGrid>
                <a:gridCol w="3927423">
                  <a:extLst>
                    <a:ext uri="{9D8B030D-6E8A-4147-A177-3AD203B41FA5}">
                      <a16:colId xmlns:a16="http://schemas.microsoft.com/office/drawing/2014/main" val="20000"/>
                    </a:ext>
                  </a:extLst>
                </a:gridCol>
                <a:gridCol w="3927423">
                  <a:extLst>
                    <a:ext uri="{9D8B030D-6E8A-4147-A177-3AD203B41FA5}">
                      <a16:colId xmlns:a16="http://schemas.microsoft.com/office/drawing/2014/main" val="20001"/>
                    </a:ext>
                  </a:extLst>
                </a:gridCol>
              </a:tblGrid>
              <a:tr h="984771">
                <a:tc>
                  <a:txBody>
                    <a:bodyPr/>
                    <a:lstStyle/>
                    <a:p>
                      <a:pPr algn="ctr"/>
                      <a:r>
                        <a:rPr lang="en-US" sz="3200" dirty="0"/>
                        <a:t>Control </a:t>
                      </a:r>
                    </a:p>
                  </a:txBody>
                  <a:tcPr marT="45725" marB="45725"/>
                </a:tc>
                <a:tc>
                  <a:txBody>
                    <a:bodyPr/>
                    <a:lstStyle/>
                    <a:p>
                      <a:pPr algn="ctr"/>
                      <a:r>
                        <a:rPr lang="en-US" sz="3200" dirty="0"/>
                        <a:t>Experimental</a:t>
                      </a:r>
                    </a:p>
                  </a:txBody>
                  <a:tcPr marT="45725" marB="45725"/>
                </a:tc>
                <a:extLst>
                  <a:ext uri="{0D108BD9-81ED-4DB2-BD59-A6C34878D82A}">
                    <a16:rowId xmlns:a16="http://schemas.microsoft.com/office/drawing/2014/main" val="10000"/>
                  </a:ext>
                </a:extLst>
              </a:tr>
              <a:tr h="984771">
                <a:tc>
                  <a:txBody>
                    <a:bodyPr/>
                    <a:lstStyle/>
                    <a:p>
                      <a:pPr algn="ctr"/>
                      <a:r>
                        <a:rPr lang="en-US" sz="3200" dirty="0"/>
                        <a:t>70</a:t>
                      </a:r>
                    </a:p>
                  </a:txBody>
                  <a:tcPr marT="45725" marB="45725"/>
                </a:tc>
                <a:tc>
                  <a:txBody>
                    <a:bodyPr/>
                    <a:lstStyle/>
                    <a:p>
                      <a:pPr algn="ctr"/>
                      <a:r>
                        <a:rPr lang="en-US" sz="3200" dirty="0"/>
                        <a:t>80</a:t>
                      </a:r>
                    </a:p>
                  </a:txBody>
                  <a:tcPr marT="45725" marB="45725"/>
                </a:tc>
                <a:extLst>
                  <a:ext uri="{0D108BD9-81ED-4DB2-BD59-A6C34878D82A}">
                    <a16:rowId xmlns:a16="http://schemas.microsoft.com/office/drawing/2014/main" val="10001"/>
                  </a:ext>
                </a:extLst>
              </a:tr>
              <a:tr h="984771">
                <a:tc>
                  <a:txBody>
                    <a:bodyPr/>
                    <a:lstStyle/>
                    <a:p>
                      <a:pPr algn="ctr"/>
                      <a:r>
                        <a:rPr lang="en-US" sz="3200" dirty="0"/>
                        <a:t>70</a:t>
                      </a:r>
                    </a:p>
                  </a:txBody>
                  <a:tcPr marT="45725" marB="45725"/>
                </a:tc>
                <a:tc>
                  <a:txBody>
                    <a:bodyPr/>
                    <a:lstStyle/>
                    <a:p>
                      <a:pPr algn="ctr"/>
                      <a:r>
                        <a:rPr lang="en-US" sz="3200" dirty="0"/>
                        <a:t>80</a:t>
                      </a:r>
                    </a:p>
                  </a:txBody>
                  <a:tcPr marT="45725" marB="45725"/>
                </a:tc>
                <a:extLst>
                  <a:ext uri="{0D108BD9-81ED-4DB2-BD59-A6C34878D82A}">
                    <a16:rowId xmlns:a16="http://schemas.microsoft.com/office/drawing/2014/main" val="10002"/>
                  </a:ext>
                </a:extLst>
              </a:tr>
              <a:tr h="984771">
                <a:tc>
                  <a:txBody>
                    <a:bodyPr/>
                    <a:lstStyle/>
                    <a:p>
                      <a:pPr algn="ctr"/>
                      <a:r>
                        <a:rPr lang="en-US" sz="3200" dirty="0"/>
                        <a:t>70</a:t>
                      </a:r>
                    </a:p>
                  </a:txBody>
                  <a:tcPr marT="45725" marB="45725"/>
                </a:tc>
                <a:tc>
                  <a:txBody>
                    <a:bodyPr/>
                    <a:lstStyle/>
                    <a:p>
                      <a:pPr algn="ctr"/>
                      <a:r>
                        <a:rPr lang="en-US" sz="3200" dirty="0"/>
                        <a:t>80</a:t>
                      </a:r>
                    </a:p>
                  </a:txBody>
                  <a:tcPr marT="45725" marB="45725"/>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309934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descr="RESMETH2_FIG11.14.jpg"/>
          <p:cNvPicPr>
            <a:picLocks noChangeAspect="1"/>
          </p:cNvPicPr>
          <p:nvPr/>
        </p:nvPicPr>
        <p:blipFill rotWithShape="1">
          <a:blip r:embed="rId3" cstate="print">
            <a:extLst>
              <a:ext uri="{28A0092B-C50C-407E-A947-70E740481C1C}">
                <a14:useLocalDpi xmlns:a14="http://schemas.microsoft.com/office/drawing/2010/main" val="0"/>
              </a:ext>
            </a:extLst>
          </a:blip>
          <a:srcRect t="3670" b="4892"/>
          <a:stretch/>
        </p:blipFill>
        <p:spPr>
          <a:xfrm>
            <a:off x="1524000" y="590356"/>
            <a:ext cx="8991600" cy="5412226"/>
          </a:xfrm>
          <a:prstGeom prst="rect">
            <a:avLst/>
          </a:prstGeom>
        </p:spPr>
      </p:pic>
      <p:sp>
        <p:nvSpPr>
          <p:cNvPr id="6" name="Text Placeholder 6"/>
          <p:cNvSpPr txBox="1">
            <a:spLocks/>
          </p:cNvSpPr>
          <p:nvPr/>
        </p:nvSpPr>
        <p:spPr>
          <a:xfrm>
            <a:off x="1485900" y="1"/>
            <a:ext cx="4305300" cy="639763"/>
          </a:xfrm>
          <a:prstGeom prst="rect">
            <a:avLst/>
          </a:prstGeom>
          <a:solidFill>
            <a:schemeClr val="accent6">
              <a:lumMod val="75000"/>
            </a:schemeClr>
          </a:solidFill>
        </p:spPr>
        <p:txBody>
          <a:bodyPr anchor="ctr">
            <a:norm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lnSpc>
                <a:spcPct val="90000"/>
              </a:lnSpc>
              <a:spcBef>
                <a:spcPts val="700"/>
              </a:spcBef>
              <a:buClr>
                <a:schemeClr val="accent2"/>
              </a:buClr>
              <a:buSzPct val="60000"/>
            </a:pPr>
            <a:r>
              <a:rPr lang="en-US" altLang="en-US" sz="1900" b="1" dirty="0">
                <a:solidFill>
                  <a:srgbClr val="FFFFFF"/>
                </a:solidFill>
                <a:latin typeface="Calibri" charset="0"/>
              </a:rPr>
              <a:t>Within-Groups Variability Obscured the Group Differences</a:t>
            </a:r>
          </a:p>
        </p:txBody>
      </p:sp>
    </p:spTree>
    <p:extLst>
      <p:ext uri="{BB962C8B-B14F-4D97-AF65-F5344CB8AC3E}">
        <p14:creationId xmlns:p14="http://schemas.microsoft.com/office/powerpoint/2010/main" val="15045682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Title 7"/>
          <p:cNvSpPr>
            <a:spLocks noGrp="1"/>
          </p:cNvSpPr>
          <p:nvPr>
            <p:ph type="title"/>
          </p:nvPr>
        </p:nvSpPr>
        <p:spPr>
          <a:xfrm>
            <a:off x="1928906" y="118782"/>
            <a:ext cx="8662894" cy="990600"/>
          </a:xfrm>
        </p:spPr>
        <p:txBody>
          <a:bodyPr>
            <a:normAutofit fontScale="90000"/>
          </a:bodyPr>
          <a:lstStyle/>
          <a:p>
            <a:r>
              <a:rPr lang="en-US" sz="3200" dirty="0">
                <a:latin typeface="Tw Cen MT" charset="0"/>
              </a:rPr>
              <a:t>How error variance (extraneous variables) can influence a study’s outcome</a:t>
            </a:r>
          </a:p>
        </p:txBody>
      </p:sp>
      <p:pic>
        <p:nvPicPr>
          <p:cNvPr id="28675" name="Content Placeholder 12" descr="AAISCXD0.jpg"/>
          <p:cNvPicPr>
            <a:picLocks noGrp="1" noChangeAspect="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2209800" y="2743201"/>
            <a:ext cx="3652838" cy="3654425"/>
          </a:xfrm>
        </p:spPr>
      </p:pic>
      <p:pic>
        <p:nvPicPr>
          <p:cNvPr id="28676" name="Content Placeholder 13" descr="AAISCXE0.jpg"/>
          <p:cNvPicPr>
            <a:picLocks noGrp="1" noChangeAspect="1"/>
          </p:cNvPicPr>
          <p:nvPr>
            <p:ph sz="quarter" idx="4"/>
          </p:nvPr>
        </p:nvPicPr>
        <p:blipFill>
          <a:blip r:embed="rId4">
            <a:extLst>
              <a:ext uri="{28A0092B-C50C-407E-A947-70E740481C1C}">
                <a14:useLocalDpi xmlns:a14="http://schemas.microsoft.com/office/drawing/2010/main" val="0"/>
              </a:ext>
            </a:extLst>
          </a:blip>
          <a:srcRect/>
          <a:stretch>
            <a:fillRect/>
          </a:stretch>
        </p:blipFill>
        <p:spPr>
          <a:xfrm>
            <a:off x="6477001" y="2743201"/>
            <a:ext cx="3368675" cy="3654425"/>
          </a:xfrm>
        </p:spPr>
      </p:pic>
      <p:sp>
        <p:nvSpPr>
          <p:cNvPr id="28677" name="Slide Number Placeholder 3"/>
          <p:cNvSpPr>
            <a:spLocks noGrp="1"/>
          </p:cNvSpPr>
          <p:nvPr>
            <p:ph type="sldNum" sz="quarter" idx="11"/>
          </p:nvPr>
        </p:nvSpPr>
        <p:spPr bwMode="auto">
          <a:xfrm>
            <a:off x="10134600" y="6416676"/>
            <a:ext cx="457200" cy="36512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eaLnBrk="0" hangingPunct="0">
              <a:defRPr>
                <a:solidFill>
                  <a:schemeClr val="tx1"/>
                </a:solidFill>
                <a:latin typeface="Book Antiqua" charset="0"/>
                <a:ea typeface="ＭＳ Ｐゴシック" charset="0"/>
              </a:defRPr>
            </a:lvl1pPr>
            <a:lvl2pPr marL="742950" indent="-285750" eaLnBrk="0" hangingPunct="0">
              <a:defRPr>
                <a:solidFill>
                  <a:schemeClr val="tx1"/>
                </a:solidFill>
                <a:latin typeface="Book Antiqua" charset="0"/>
                <a:ea typeface="ＭＳ Ｐゴシック" charset="0"/>
              </a:defRPr>
            </a:lvl2pPr>
            <a:lvl3pPr marL="1143000" indent="-228600" eaLnBrk="0" hangingPunct="0">
              <a:defRPr>
                <a:solidFill>
                  <a:schemeClr val="tx1"/>
                </a:solidFill>
                <a:latin typeface="Book Antiqua" charset="0"/>
                <a:ea typeface="ＭＳ Ｐゴシック" charset="0"/>
              </a:defRPr>
            </a:lvl3pPr>
            <a:lvl4pPr marL="1600200" indent="-228600" eaLnBrk="0" hangingPunct="0">
              <a:defRPr>
                <a:solidFill>
                  <a:schemeClr val="tx1"/>
                </a:solidFill>
                <a:latin typeface="Book Antiqua" charset="0"/>
                <a:ea typeface="ＭＳ Ｐゴシック" charset="0"/>
              </a:defRPr>
            </a:lvl4pPr>
            <a:lvl5pPr marL="2057400" indent="-228600" eaLnBrk="0" hangingPunct="0">
              <a:defRPr>
                <a:solidFill>
                  <a:schemeClr val="tx1"/>
                </a:solidFill>
                <a:latin typeface="Book Antiqua" charset="0"/>
                <a:ea typeface="ＭＳ Ｐゴシック" charset="0"/>
              </a:defRPr>
            </a:lvl5pPr>
            <a:lvl6pPr marL="2514600" indent="-228600" eaLnBrk="0" fontAlgn="base" hangingPunct="0">
              <a:spcBef>
                <a:spcPct val="0"/>
              </a:spcBef>
              <a:spcAft>
                <a:spcPct val="0"/>
              </a:spcAft>
              <a:defRPr>
                <a:solidFill>
                  <a:schemeClr val="tx1"/>
                </a:solidFill>
                <a:latin typeface="Book Antiqua" charset="0"/>
                <a:ea typeface="ＭＳ Ｐゴシック" charset="0"/>
              </a:defRPr>
            </a:lvl6pPr>
            <a:lvl7pPr marL="2971800" indent="-228600" eaLnBrk="0" fontAlgn="base" hangingPunct="0">
              <a:spcBef>
                <a:spcPct val="0"/>
              </a:spcBef>
              <a:spcAft>
                <a:spcPct val="0"/>
              </a:spcAft>
              <a:defRPr>
                <a:solidFill>
                  <a:schemeClr val="tx1"/>
                </a:solidFill>
                <a:latin typeface="Book Antiqua" charset="0"/>
                <a:ea typeface="ＭＳ Ｐゴシック" charset="0"/>
              </a:defRPr>
            </a:lvl7pPr>
            <a:lvl8pPr marL="3429000" indent="-228600" eaLnBrk="0" fontAlgn="base" hangingPunct="0">
              <a:spcBef>
                <a:spcPct val="0"/>
              </a:spcBef>
              <a:spcAft>
                <a:spcPct val="0"/>
              </a:spcAft>
              <a:defRPr>
                <a:solidFill>
                  <a:schemeClr val="tx1"/>
                </a:solidFill>
                <a:latin typeface="Book Antiqua" charset="0"/>
                <a:ea typeface="ＭＳ Ｐゴシック" charset="0"/>
              </a:defRPr>
            </a:lvl8pPr>
            <a:lvl9pPr marL="3886200" indent="-228600" eaLnBrk="0" fontAlgn="base" hangingPunct="0">
              <a:spcBef>
                <a:spcPct val="0"/>
              </a:spcBef>
              <a:spcAft>
                <a:spcPct val="0"/>
              </a:spcAft>
              <a:defRPr>
                <a:solidFill>
                  <a:schemeClr val="tx1"/>
                </a:solidFill>
                <a:latin typeface="Book Antiqua" charset="0"/>
                <a:ea typeface="ＭＳ Ｐゴシック" charset="0"/>
              </a:defRPr>
            </a:lvl9pPr>
          </a:lstStyle>
          <a:p>
            <a:pPr eaLnBrk="1" hangingPunct="1"/>
            <a:fld id="{17E70D54-3149-2F4B-A3E1-DDC34BFCF8F6}" type="slidenum">
              <a:rPr lang="en-US" sz="1200">
                <a:solidFill>
                  <a:schemeClr val="tx2"/>
                </a:solidFill>
              </a:rPr>
              <a:pPr eaLnBrk="1" hangingPunct="1"/>
              <a:t>14</a:t>
            </a:fld>
            <a:endParaRPr lang="en-US" sz="1200">
              <a:solidFill>
                <a:schemeClr val="tx2"/>
              </a:solidFill>
            </a:endParaRPr>
          </a:p>
        </p:txBody>
      </p:sp>
      <p:sp>
        <p:nvSpPr>
          <p:cNvPr id="28679" name="Text Placeholder 8"/>
          <p:cNvSpPr>
            <a:spLocks noGrp="1"/>
          </p:cNvSpPr>
          <p:nvPr>
            <p:ph type="body" sz="quarter" idx="1"/>
          </p:nvPr>
        </p:nvSpPr>
        <p:spPr>
          <a:xfrm>
            <a:off x="685801" y="1317814"/>
            <a:ext cx="5176838" cy="1099671"/>
          </a:xfrm>
        </p:spPr>
        <p:txBody>
          <a:bodyPr>
            <a:noAutofit/>
          </a:bodyPr>
          <a:lstStyle/>
          <a:p>
            <a:pPr marL="415925" indent="-342900">
              <a:lnSpc>
                <a:spcPct val="80000"/>
              </a:lnSpc>
              <a:buFont typeface="Tw Cen MT" charset="0"/>
              <a:buAutoNum type="alphaUcPeriod"/>
            </a:pPr>
            <a:r>
              <a:rPr lang="en-US" sz="1600" dirty="0">
                <a:solidFill>
                  <a:schemeClr val="tx1"/>
                </a:solidFill>
                <a:latin typeface="+mj-lt"/>
              </a:rPr>
              <a:t>Spread of scores within a group. Here  Error (extraneous variables) are not adding much variability (Error / WG variance is Minimized).</a:t>
            </a:r>
          </a:p>
          <a:p>
            <a:pPr marL="415925" indent="-342900">
              <a:lnSpc>
                <a:spcPct val="80000"/>
              </a:lnSpc>
              <a:buFont typeface="Tw Cen MT" charset="0"/>
              <a:buAutoNum type="alphaUcPeriod"/>
            </a:pPr>
            <a:r>
              <a:rPr lang="en-US" sz="1600" dirty="0">
                <a:solidFill>
                  <a:schemeClr val="tx1"/>
                </a:solidFill>
                <a:latin typeface="+mj-lt"/>
              </a:rPr>
              <a:t>Spread of scores when EVs are adding a lot of variability (WG is high)</a:t>
            </a:r>
          </a:p>
        </p:txBody>
      </p:sp>
      <p:sp>
        <p:nvSpPr>
          <p:cNvPr id="11" name="Text Placeholder 10"/>
          <p:cNvSpPr>
            <a:spLocks noGrp="1"/>
          </p:cNvSpPr>
          <p:nvPr>
            <p:ph type="body" sz="quarter" idx="3"/>
          </p:nvPr>
        </p:nvSpPr>
        <p:spPr>
          <a:xfrm>
            <a:off x="6092826" y="1317813"/>
            <a:ext cx="5194767" cy="914400"/>
          </a:xfrm>
        </p:spPr>
        <p:txBody>
          <a:bodyPr>
            <a:noAutofit/>
          </a:bodyPr>
          <a:lstStyle/>
          <a:p>
            <a:pPr marL="530225" indent="-457200">
              <a:lnSpc>
                <a:spcPct val="80000"/>
              </a:lnSpc>
              <a:buFont typeface="Wingdings" pitchFamily="2" charset="2"/>
              <a:buAutoNum type="alphaUcPeriod"/>
              <a:defRPr/>
            </a:pPr>
            <a:r>
              <a:rPr lang="en-US" sz="1600" dirty="0">
                <a:solidFill>
                  <a:schemeClr val="tx1"/>
                </a:solidFill>
                <a:latin typeface="+mj-lt"/>
              </a:rPr>
              <a:t>A comparison of two groups when  EV / WG variance is minimized.</a:t>
            </a:r>
          </a:p>
          <a:p>
            <a:pPr marL="530225" indent="-457200">
              <a:lnSpc>
                <a:spcPct val="80000"/>
              </a:lnSpc>
              <a:buFont typeface="Wingdings" pitchFamily="2" charset="2"/>
              <a:buAutoNum type="alphaUcPeriod"/>
              <a:defRPr/>
            </a:pPr>
            <a:r>
              <a:rPr lang="en-US" sz="1600" dirty="0">
                <a:solidFill>
                  <a:schemeClr val="tx1"/>
                </a:solidFill>
                <a:latin typeface="+mj-lt"/>
              </a:rPr>
              <a:t>A comparison of the same two groups when EV/WG var. is not well minimized.</a:t>
            </a:r>
          </a:p>
        </p:txBody>
      </p:sp>
      <p:pic>
        <p:nvPicPr>
          <p:cNvPr id="8" name="Content Placeholder 12" descr="AAISCXD0.jpg">
            <a:extLst>
              <a:ext uri="{FF2B5EF4-FFF2-40B4-BE49-F238E27FC236}">
                <a16:creationId xmlns:a16="http://schemas.microsoft.com/office/drawing/2014/main" id="{6213EF2A-A377-4AD9-B1E3-6EE36D32DAB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685800" y="2743200"/>
            <a:ext cx="3652838" cy="3654425"/>
          </a:xfrm>
        </p:spPr>
      </p:pic>
      <p:pic>
        <p:nvPicPr>
          <p:cNvPr id="9" name="Content Placeholder 13" descr="AAISCXE0.jpg">
            <a:extLst>
              <a:ext uri="{FF2B5EF4-FFF2-40B4-BE49-F238E27FC236}">
                <a16:creationId xmlns:a16="http://schemas.microsoft.com/office/drawing/2014/main" id="{18FB33B4-BA6A-448E-BFB0-E3AE923504E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4953000" y="2743200"/>
            <a:ext cx="3368675" cy="3654425"/>
          </a:xfrm>
        </p:spPr>
      </p:pic>
      <p:pic>
        <p:nvPicPr>
          <p:cNvPr id="5" name="Picture 4">
            <a:extLst>
              <a:ext uri="{FF2B5EF4-FFF2-40B4-BE49-F238E27FC236}">
                <a16:creationId xmlns:a16="http://schemas.microsoft.com/office/drawing/2014/main" id="{56BA3A4C-2D2D-4178-B6C9-D4F28300394C}"/>
              </a:ext>
            </a:extLst>
          </p:cNvPr>
          <p:cNvPicPr>
            <a:picLocks noChangeAspect="1"/>
          </p:cNvPicPr>
          <p:nvPr/>
        </p:nvPicPr>
        <p:blipFill rotWithShape="1">
          <a:blip r:embed="rId5"/>
          <a:srcRect l="21639" t="26229" r="27705" b="28306"/>
          <a:stretch/>
        </p:blipFill>
        <p:spPr>
          <a:xfrm>
            <a:off x="1697555" y="2409545"/>
            <a:ext cx="8560355" cy="4321733"/>
          </a:xfrm>
          <a:prstGeom prst="rect">
            <a:avLst/>
          </a:prstGeom>
        </p:spPr>
      </p:pic>
    </p:spTree>
    <p:extLst>
      <p:ext uri="{BB962C8B-B14F-4D97-AF65-F5344CB8AC3E}">
        <p14:creationId xmlns:p14="http://schemas.microsoft.com/office/powerpoint/2010/main" val="15075314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87650" y="361275"/>
            <a:ext cx="7543800" cy="761702"/>
          </a:xfrm>
        </p:spPr>
        <p:txBody>
          <a:bodyPr>
            <a:normAutofit fontScale="90000"/>
          </a:bodyPr>
          <a:lstStyle/>
          <a:p>
            <a:pPr algn="l"/>
            <a:r>
              <a:rPr lang="en-US" dirty="0"/>
              <a:t>Ever seen one of these?</a:t>
            </a:r>
          </a:p>
        </p:txBody>
      </p:sp>
      <p:sp>
        <p:nvSpPr>
          <p:cNvPr id="3" name="Content Placeholder 2"/>
          <p:cNvSpPr>
            <a:spLocks noGrp="1"/>
          </p:cNvSpPr>
          <p:nvPr>
            <p:ph idx="1"/>
          </p:nvPr>
        </p:nvSpPr>
        <p:spPr>
          <a:xfrm>
            <a:off x="1981200" y="1417639"/>
            <a:ext cx="8229600" cy="4525963"/>
          </a:xfrm>
        </p:spPr>
        <p:txBody>
          <a:bodyPr/>
          <a:lstStyle/>
          <a:p>
            <a:r>
              <a:rPr lang="en-US" dirty="0"/>
              <a:t>What do you suppose these represent? </a:t>
            </a:r>
          </a:p>
        </p:txBody>
      </p:sp>
      <p:pic>
        <p:nvPicPr>
          <p:cNvPr id="8" name="Picture 7"/>
          <p:cNvPicPr>
            <a:picLocks noChangeAspect="1"/>
          </p:cNvPicPr>
          <p:nvPr/>
        </p:nvPicPr>
        <p:blipFill>
          <a:blip r:embed="rId2"/>
          <a:stretch>
            <a:fillRect/>
          </a:stretch>
        </p:blipFill>
        <p:spPr>
          <a:xfrm>
            <a:off x="6980980" y="101153"/>
            <a:ext cx="5165777" cy="1316486"/>
          </a:xfrm>
          <a:prstGeom prst="rect">
            <a:avLst/>
          </a:prstGeom>
        </p:spPr>
      </p:pic>
      <p:pic>
        <p:nvPicPr>
          <p:cNvPr id="13" name="Picture 12"/>
          <p:cNvPicPr>
            <a:picLocks noChangeAspect="1"/>
          </p:cNvPicPr>
          <p:nvPr/>
        </p:nvPicPr>
        <p:blipFill>
          <a:blip r:embed="rId3"/>
          <a:stretch>
            <a:fillRect/>
          </a:stretch>
        </p:blipFill>
        <p:spPr>
          <a:xfrm>
            <a:off x="2118131" y="2420703"/>
            <a:ext cx="7445738" cy="2365800"/>
          </a:xfrm>
          <a:prstGeom prst="rect">
            <a:avLst/>
          </a:prstGeom>
        </p:spPr>
      </p:pic>
      <p:sp>
        <p:nvSpPr>
          <p:cNvPr id="16" name="Oval 15"/>
          <p:cNvSpPr/>
          <p:nvPr/>
        </p:nvSpPr>
        <p:spPr>
          <a:xfrm>
            <a:off x="1981200" y="3689237"/>
            <a:ext cx="1886072" cy="984688"/>
          </a:xfrm>
          <a:prstGeom prst="ellipse">
            <a:avLst/>
          </a:prstGeom>
          <a:noFill/>
          <a:ln w="57150">
            <a:solidFill>
              <a:srgbClr val="9DC22F"/>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Oval 18"/>
          <p:cNvSpPr/>
          <p:nvPr/>
        </p:nvSpPr>
        <p:spPr>
          <a:xfrm>
            <a:off x="7460881" y="3603603"/>
            <a:ext cx="1187127" cy="599302"/>
          </a:xfrm>
          <a:prstGeom prst="ellipse">
            <a:avLst/>
          </a:prstGeom>
          <a:noFill/>
          <a:ln w="57150">
            <a:solidFill>
              <a:srgbClr val="92D05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TextBox 19"/>
          <p:cNvSpPr txBox="1"/>
          <p:nvPr/>
        </p:nvSpPr>
        <p:spPr>
          <a:xfrm>
            <a:off x="8506691" y="4872029"/>
            <a:ext cx="2768138" cy="1384995"/>
          </a:xfrm>
          <a:prstGeom prst="rect">
            <a:avLst/>
          </a:prstGeom>
          <a:noFill/>
        </p:spPr>
        <p:txBody>
          <a:bodyPr wrap="square" rtlCol="0">
            <a:spAutoFit/>
          </a:bodyPr>
          <a:lstStyle/>
          <a:p>
            <a:r>
              <a:rPr lang="en-US" sz="1400" i="1" dirty="0"/>
              <a:t>F =</a:t>
            </a:r>
            <a:r>
              <a:rPr lang="en-US" sz="1400" dirty="0"/>
              <a:t> Between groups variability</a:t>
            </a:r>
          </a:p>
          <a:p>
            <a:r>
              <a:rPr lang="en-US" sz="1400" dirty="0"/>
              <a:t>      Within groups variability</a:t>
            </a:r>
          </a:p>
          <a:p>
            <a:r>
              <a:rPr lang="en-US" sz="1400" dirty="0"/>
              <a:t>Or </a:t>
            </a:r>
            <a:r>
              <a:rPr lang="en-US" sz="1400" dirty="0" err="1"/>
              <a:t>MSbt</a:t>
            </a:r>
            <a:r>
              <a:rPr lang="en-US" sz="1400" dirty="0"/>
              <a:t>/</a:t>
            </a:r>
            <a:r>
              <a:rPr lang="en-US" sz="1400" dirty="0" err="1"/>
              <a:t>MWwg</a:t>
            </a:r>
            <a:endParaRPr lang="en-US" sz="1400" dirty="0"/>
          </a:p>
          <a:p>
            <a:endParaRPr lang="en-US" sz="1400" dirty="0"/>
          </a:p>
          <a:p>
            <a:r>
              <a:rPr lang="en-US" sz="1400" dirty="0"/>
              <a:t>F = 24.686 / 4.593 = 5.374 (numbers from table)</a:t>
            </a:r>
          </a:p>
        </p:txBody>
      </p:sp>
      <p:cxnSp>
        <p:nvCxnSpPr>
          <p:cNvPr id="22" name="Straight Connector 21"/>
          <p:cNvCxnSpPr/>
          <p:nvPr/>
        </p:nvCxnSpPr>
        <p:spPr>
          <a:xfrm>
            <a:off x="8803951" y="5155834"/>
            <a:ext cx="1940226"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0041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6" grpId="0" animBg="1"/>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59" name="Content Placeholder 2"/>
          <p:cNvSpPr>
            <a:spLocks noGrp="1"/>
          </p:cNvSpPr>
          <p:nvPr>
            <p:ph idx="1"/>
          </p:nvPr>
        </p:nvSpPr>
        <p:spPr/>
        <p:txBody>
          <a:bodyPr rtlCol="0">
            <a:normAutofit/>
          </a:bodyPr>
          <a:lstStyle/>
          <a:p>
            <a:pPr>
              <a:buFont typeface="Wingdings 2" pitchFamily="18" charset="2"/>
              <a:buChar char=""/>
              <a:defRPr/>
            </a:pPr>
            <a:endParaRPr lang="en-US" dirty="0">
              <a:solidFill>
                <a:schemeClr val="tx1">
                  <a:lumMod val="65000"/>
                  <a:lumOff val="35000"/>
                </a:schemeClr>
              </a:solidFill>
              <a:latin typeface="Tw Cen MT" charset="0"/>
              <a:ea typeface="+mn-ea"/>
              <a:cs typeface="+mn-cs"/>
            </a:endParaRPr>
          </a:p>
          <a:p>
            <a:pPr>
              <a:buFont typeface="Wingdings 2" pitchFamily="18" charset="2"/>
              <a:buChar char=""/>
              <a:defRPr/>
            </a:pPr>
            <a:endParaRPr lang="en-US" dirty="0">
              <a:solidFill>
                <a:schemeClr val="tx1">
                  <a:lumMod val="65000"/>
                  <a:lumOff val="35000"/>
                </a:schemeClr>
              </a:solidFill>
              <a:latin typeface="Tw Cen MT" charset="0"/>
              <a:ea typeface="+mn-ea"/>
              <a:cs typeface="+mn-cs"/>
            </a:endParaRPr>
          </a:p>
          <a:p>
            <a:pPr>
              <a:buFont typeface="Wingdings 2" pitchFamily="18" charset="2"/>
              <a:buChar char=""/>
              <a:defRPr/>
            </a:pPr>
            <a:endParaRPr lang="en-US" dirty="0">
              <a:solidFill>
                <a:schemeClr val="tx1">
                  <a:lumMod val="65000"/>
                  <a:lumOff val="35000"/>
                </a:schemeClr>
              </a:solidFill>
              <a:latin typeface="Tw Cen MT" charset="0"/>
              <a:ea typeface="+mn-ea"/>
              <a:cs typeface="+mn-cs"/>
            </a:endParaRPr>
          </a:p>
          <a:p>
            <a:pPr>
              <a:buFont typeface="Wingdings 2" pitchFamily="18" charset="2"/>
              <a:buChar char=""/>
              <a:defRPr/>
            </a:pPr>
            <a:endParaRPr lang="en-US" dirty="0">
              <a:solidFill>
                <a:schemeClr val="tx1">
                  <a:lumMod val="65000"/>
                  <a:lumOff val="35000"/>
                </a:schemeClr>
              </a:solidFill>
              <a:latin typeface="Tw Cen MT" charset="0"/>
              <a:ea typeface="+mn-ea"/>
              <a:cs typeface="+mn-cs"/>
            </a:endParaRPr>
          </a:p>
          <a:p>
            <a:pPr>
              <a:buFont typeface="Wingdings 2" pitchFamily="18" charset="2"/>
              <a:buChar char=""/>
              <a:defRPr/>
            </a:pPr>
            <a:endParaRPr lang="en-US" dirty="0">
              <a:solidFill>
                <a:schemeClr val="tx1">
                  <a:lumMod val="65000"/>
                  <a:lumOff val="35000"/>
                </a:schemeClr>
              </a:solidFill>
              <a:latin typeface="Tw Cen MT" charset="0"/>
              <a:ea typeface="+mn-ea"/>
              <a:cs typeface="+mn-cs"/>
            </a:endParaRPr>
          </a:p>
          <a:p>
            <a:pPr>
              <a:buFont typeface="Wingdings 2" pitchFamily="18" charset="2"/>
              <a:buChar char=""/>
              <a:defRPr/>
            </a:pPr>
            <a:endParaRPr lang="en-US" dirty="0">
              <a:solidFill>
                <a:schemeClr val="tx1">
                  <a:lumMod val="65000"/>
                  <a:lumOff val="35000"/>
                </a:schemeClr>
              </a:solidFill>
              <a:latin typeface="Tw Cen MT" charset="0"/>
              <a:ea typeface="+mn-ea"/>
              <a:cs typeface="+mn-cs"/>
            </a:endParaRPr>
          </a:p>
          <a:p>
            <a:pPr>
              <a:buFont typeface="Wingdings 2" pitchFamily="18" charset="2"/>
              <a:buChar char=""/>
              <a:defRPr/>
            </a:pPr>
            <a:endParaRPr lang="en-US" dirty="0">
              <a:solidFill>
                <a:schemeClr val="tx1">
                  <a:lumMod val="65000"/>
                  <a:lumOff val="35000"/>
                </a:schemeClr>
              </a:solidFill>
              <a:latin typeface="Tw Cen MT" charset="0"/>
              <a:ea typeface="+mn-ea"/>
              <a:cs typeface="+mn-cs"/>
            </a:endParaRPr>
          </a:p>
          <a:p>
            <a:pPr>
              <a:buFont typeface="Wingdings 2" pitchFamily="18" charset="2"/>
              <a:buChar char=""/>
              <a:defRPr/>
            </a:pPr>
            <a:endParaRPr lang="en-US" dirty="0">
              <a:solidFill>
                <a:schemeClr val="tx1">
                  <a:lumMod val="65000"/>
                  <a:lumOff val="35000"/>
                </a:schemeClr>
              </a:solidFill>
              <a:latin typeface="Tw Cen MT" charset="0"/>
              <a:ea typeface="+mn-ea"/>
              <a:cs typeface="+mn-cs"/>
            </a:endParaRPr>
          </a:p>
        </p:txBody>
      </p:sp>
      <p:graphicFrame>
        <p:nvGraphicFramePr>
          <p:cNvPr id="171011" name="Chart 3"/>
          <p:cNvGraphicFramePr>
            <a:graphicFrameLocks/>
          </p:cNvGraphicFramePr>
          <p:nvPr/>
        </p:nvGraphicFramePr>
        <p:xfrm>
          <a:off x="2739837" y="2202696"/>
          <a:ext cx="6838950" cy="4178300"/>
        </p:xfrm>
        <a:graphic>
          <a:graphicData uri="http://schemas.openxmlformats.org/presentationml/2006/ole">
            <mc:AlternateContent xmlns:mc="http://schemas.openxmlformats.org/markup-compatibility/2006">
              <mc:Choice xmlns:v="urn:schemas-microsoft-com:vml" Requires="v">
                <p:oleObj name="Chart" r:id="rId3" imgW="6832600" imgH="4178300" progId="Excel.Chart.8">
                  <p:embed/>
                </p:oleObj>
              </mc:Choice>
              <mc:Fallback>
                <p:oleObj name="Chart" r:id="rId3" imgW="6832600" imgH="4178300" progId="Excel.Chart.8">
                  <p:embed/>
                  <p:pic>
                    <p:nvPicPr>
                      <p:cNvPr id="171011" name="Chart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39837" y="2202696"/>
                        <a:ext cx="6838950" cy="417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oleObj>
              </mc:Fallback>
            </mc:AlternateContent>
          </a:graphicData>
        </a:graphic>
      </p:graphicFrame>
      <p:sp>
        <p:nvSpPr>
          <p:cNvPr id="2" name="Rectangle 1"/>
          <p:cNvSpPr/>
          <p:nvPr/>
        </p:nvSpPr>
        <p:spPr>
          <a:xfrm>
            <a:off x="1966189" y="138807"/>
            <a:ext cx="8631858" cy="2677656"/>
          </a:xfrm>
          <a:prstGeom prst="rect">
            <a:avLst/>
          </a:prstGeom>
        </p:spPr>
        <p:txBody>
          <a:bodyPr wrap="square">
            <a:spAutoFit/>
          </a:bodyPr>
          <a:lstStyle/>
          <a:p>
            <a:pPr marL="285750" indent="-285750">
              <a:buFont typeface="Wingdings" charset="2"/>
              <a:buChar char="ü"/>
            </a:pPr>
            <a:r>
              <a:rPr lang="en-US" sz="2400" dirty="0">
                <a:solidFill>
                  <a:schemeClr val="accent1"/>
                </a:solidFill>
              </a:rPr>
              <a:t>We want to </a:t>
            </a:r>
            <a:r>
              <a:rPr lang="en-US" sz="2400" u="sng" dirty="0">
                <a:solidFill>
                  <a:schemeClr val="accent1"/>
                </a:solidFill>
              </a:rPr>
              <a:t>Maximize</a:t>
            </a:r>
            <a:r>
              <a:rPr lang="en-US" sz="2400" dirty="0">
                <a:solidFill>
                  <a:schemeClr val="accent1"/>
                </a:solidFill>
              </a:rPr>
              <a:t> variability in the DV due to our IV</a:t>
            </a:r>
            <a:br>
              <a:rPr lang="en-US" sz="2400" dirty="0">
                <a:solidFill>
                  <a:schemeClr val="accent1"/>
                </a:solidFill>
              </a:rPr>
            </a:br>
            <a:r>
              <a:rPr lang="en-US" sz="2400" dirty="0">
                <a:solidFill>
                  <a:schemeClr val="accent1"/>
                </a:solidFill>
              </a:rPr>
              <a:t> (b/t groups variability) </a:t>
            </a:r>
          </a:p>
          <a:p>
            <a:pPr marL="285750" indent="-285750">
              <a:buFont typeface="Wingdings" charset="2"/>
              <a:buChar char="ü"/>
            </a:pPr>
            <a:r>
              <a:rPr lang="en-US" sz="2400" dirty="0">
                <a:solidFill>
                  <a:schemeClr val="accent1"/>
                </a:solidFill>
              </a:rPr>
              <a:t>We want to </a:t>
            </a:r>
            <a:r>
              <a:rPr lang="en-US" sz="2400" u="sng" dirty="0">
                <a:solidFill>
                  <a:schemeClr val="accent1"/>
                </a:solidFill>
              </a:rPr>
              <a:t>Minimize</a:t>
            </a:r>
            <a:r>
              <a:rPr lang="en-US" sz="2400" dirty="0">
                <a:solidFill>
                  <a:schemeClr val="accent1"/>
                </a:solidFill>
              </a:rPr>
              <a:t> variability due to error (w/in groups variability)</a:t>
            </a:r>
          </a:p>
          <a:p>
            <a:pPr marL="285750" indent="-285750">
              <a:buFont typeface="Wingdings" charset="2"/>
              <a:buChar char="ü"/>
            </a:pPr>
            <a:r>
              <a:rPr lang="en-US" sz="2400" dirty="0">
                <a:solidFill>
                  <a:schemeClr val="accent1"/>
                </a:solidFill>
              </a:rPr>
              <a:t>We must </a:t>
            </a:r>
            <a:r>
              <a:rPr lang="en-US" sz="2400" u="sng" dirty="0">
                <a:solidFill>
                  <a:schemeClr val="accent1"/>
                </a:solidFill>
              </a:rPr>
              <a:t>Control</a:t>
            </a:r>
            <a:r>
              <a:rPr lang="en-US" sz="2400" dirty="0">
                <a:solidFill>
                  <a:schemeClr val="accent1"/>
                </a:solidFill>
              </a:rPr>
              <a:t> (</a:t>
            </a:r>
            <a:r>
              <a:rPr lang="en-US" sz="2400" i="1" dirty="0">
                <a:solidFill>
                  <a:schemeClr val="accent1"/>
                </a:solidFill>
              </a:rPr>
              <a:t>eliminate</a:t>
            </a:r>
            <a:r>
              <a:rPr lang="en-US" sz="2400" dirty="0">
                <a:solidFill>
                  <a:schemeClr val="accent1"/>
                </a:solidFill>
              </a:rPr>
              <a:t>) variability due to potential confounds.</a:t>
            </a:r>
            <a:br>
              <a:rPr lang="en-US" sz="2400" dirty="0">
                <a:solidFill>
                  <a:schemeClr val="accent1"/>
                </a:solidFill>
              </a:rPr>
            </a:br>
            <a:endParaRPr lang="en-US" sz="2400" dirty="0">
              <a:solidFill>
                <a:schemeClr val="accent1"/>
              </a:solidFill>
            </a:endParaRPr>
          </a:p>
        </p:txBody>
      </p:sp>
      <p:sp>
        <p:nvSpPr>
          <p:cNvPr id="4" name="TextBox 3"/>
          <p:cNvSpPr txBox="1"/>
          <p:nvPr/>
        </p:nvSpPr>
        <p:spPr>
          <a:xfrm>
            <a:off x="7048679" y="5534234"/>
            <a:ext cx="5005294" cy="523220"/>
          </a:xfrm>
          <a:prstGeom prst="rect">
            <a:avLst/>
          </a:prstGeom>
          <a:noFill/>
        </p:spPr>
        <p:txBody>
          <a:bodyPr wrap="square" rtlCol="0">
            <a:spAutoFit/>
          </a:bodyPr>
          <a:lstStyle/>
          <a:p>
            <a:r>
              <a:rPr lang="en-US" sz="2800" dirty="0"/>
              <a:t>How do we do this?</a:t>
            </a:r>
          </a:p>
        </p:txBody>
      </p:sp>
    </p:spTree>
    <p:extLst>
      <p:ext uri="{BB962C8B-B14F-4D97-AF65-F5344CB8AC3E}">
        <p14:creationId xmlns:p14="http://schemas.microsoft.com/office/powerpoint/2010/main" val="13069545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378885" y="487159"/>
            <a:ext cx="11432116" cy="967840"/>
          </a:xfrm>
        </p:spPr>
        <p:txBody>
          <a:bodyPr>
            <a:normAutofit fontScale="90000"/>
          </a:bodyPr>
          <a:lstStyle/>
          <a:p>
            <a:pPr algn="l"/>
            <a:r>
              <a:rPr lang="en-US" sz="4400" dirty="0"/>
              <a:t>random selection/sampling vs. </a:t>
            </a:r>
            <a:r>
              <a:rPr lang="en-US" sz="4400" dirty="0">
                <a:solidFill>
                  <a:srgbClr val="FF0000"/>
                </a:solidFill>
              </a:rPr>
              <a:t>random assignment</a:t>
            </a:r>
            <a:endParaRPr lang="en-US" dirty="0">
              <a:solidFill>
                <a:srgbClr val="FF0000"/>
              </a:solidFill>
            </a:endParaRPr>
          </a:p>
        </p:txBody>
      </p:sp>
      <p:sp>
        <p:nvSpPr>
          <p:cNvPr id="3" name="Content Placeholder 2"/>
          <p:cNvSpPr>
            <a:spLocks noGrp="1"/>
          </p:cNvSpPr>
          <p:nvPr>
            <p:ph idx="1"/>
          </p:nvPr>
        </p:nvSpPr>
        <p:spPr>
          <a:xfrm>
            <a:off x="177800" y="1598706"/>
            <a:ext cx="11633200" cy="4962141"/>
          </a:xfrm>
        </p:spPr>
        <p:txBody>
          <a:bodyPr>
            <a:normAutofit/>
          </a:bodyPr>
          <a:lstStyle/>
          <a:p>
            <a:pPr>
              <a:lnSpc>
                <a:spcPct val="120000"/>
              </a:lnSpc>
              <a:spcAft>
                <a:spcPts val="600"/>
              </a:spcAft>
            </a:pPr>
            <a:r>
              <a:rPr lang="en-US" sz="2400" dirty="0"/>
              <a:t>Experiments require which one? They do not require which one? </a:t>
            </a:r>
          </a:p>
        </p:txBody>
      </p:sp>
      <p:graphicFrame>
        <p:nvGraphicFramePr>
          <p:cNvPr id="8" name="Table 7"/>
          <p:cNvGraphicFramePr>
            <a:graphicFrameLocks noGrp="1"/>
          </p:cNvGraphicFramePr>
          <p:nvPr>
            <p:extLst>
              <p:ext uri="{D42A27DB-BD31-4B8C-83A1-F6EECF244321}">
                <p14:modId xmlns:p14="http://schemas.microsoft.com/office/powerpoint/2010/main" val="2932804827"/>
              </p:ext>
            </p:extLst>
          </p:nvPr>
        </p:nvGraphicFramePr>
        <p:xfrm>
          <a:off x="535342" y="2543203"/>
          <a:ext cx="5398743" cy="2111629"/>
        </p:xfrm>
        <a:graphic>
          <a:graphicData uri="http://schemas.openxmlformats.org/drawingml/2006/table">
            <a:tbl>
              <a:tblPr firstRow="1" bandRow="1">
                <a:tableStyleId>{0660B408-B3CF-4A94-85FC-2B1E0A45F4A2}</a:tableStyleId>
              </a:tblPr>
              <a:tblGrid>
                <a:gridCol w="5398743">
                  <a:extLst>
                    <a:ext uri="{9D8B030D-6E8A-4147-A177-3AD203B41FA5}">
                      <a16:colId xmlns:a16="http://schemas.microsoft.com/office/drawing/2014/main" val="20000"/>
                    </a:ext>
                  </a:extLst>
                </a:gridCol>
              </a:tblGrid>
              <a:tr h="382390">
                <a:tc>
                  <a:txBody>
                    <a:bodyPr/>
                    <a:lstStyle/>
                    <a:p>
                      <a:pPr algn="ctr"/>
                      <a:r>
                        <a:rPr lang="en-US" sz="2000" b="1" dirty="0">
                          <a:solidFill>
                            <a:schemeClr val="bg1"/>
                          </a:solidFill>
                        </a:rPr>
                        <a:t>Random</a:t>
                      </a:r>
                      <a:r>
                        <a:rPr lang="en-US" sz="2000" b="1" baseline="0" dirty="0">
                          <a:solidFill>
                            <a:schemeClr val="bg1"/>
                          </a:solidFill>
                        </a:rPr>
                        <a:t> Selection/Sampling</a:t>
                      </a:r>
                      <a:endParaRPr lang="en-US" sz="2000" b="1" dirty="0">
                        <a:solidFill>
                          <a:schemeClr val="bg1"/>
                        </a:solidFill>
                      </a:endParaRPr>
                    </a:p>
                  </a:txBody>
                  <a:tcPr marL="121920" marR="1219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10000"/>
                  </a:ext>
                </a:extLst>
              </a:tr>
              <a:tr h="939904">
                <a:tc>
                  <a:txBody>
                    <a:bodyPr/>
                    <a:lstStyle/>
                    <a:p>
                      <a:pPr marL="285750" indent="-285750" algn="l">
                        <a:lnSpc>
                          <a:spcPct val="120000"/>
                        </a:lnSpc>
                        <a:buFont typeface="Wingdings" charset="2"/>
                        <a:buChar char="§"/>
                      </a:pPr>
                      <a:r>
                        <a:rPr lang="en-US" sz="1800" b="0" dirty="0"/>
                        <a:t>Every member of the population of interest has an equal chance of being in the sample (selected to take part in the study)</a:t>
                      </a:r>
                      <a:endParaRPr lang="en-US" sz="1800" b="0" baseline="0" dirty="0"/>
                    </a:p>
                    <a:p>
                      <a:pPr marL="285750" marR="0" indent="-285750" algn="l" defTabSz="914400" rtl="0" eaLnBrk="1" fontAlgn="auto" latinLnBrk="0" hangingPunct="1">
                        <a:lnSpc>
                          <a:spcPct val="120000"/>
                        </a:lnSpc>
                        <a:spcBef>
                          <a:spcPts val="0"/>
                        </a:spcBef>
                        <a:spcAft>
                          <a:spcPts val="0"/>
                        </a:spcAft>
                        <a:buClrTx/>
                        <a:buSzTx/>
                        <a:buFont typeface="Wingdings" charset="2"/>
                        <a:buChar char="§"/>
                        <a:tabLst/>
                        <a:defRPr/>
                      </a:pPr>
                      <a:r>
                        <a:rPr lang="en-US" sz="1800" b="1" baseline="0" dirty="0"/>
                        <a:t>Increases external validity</a:t>
                      </a:r>
                      <a:endParaRPr lang="en-US" sz="1800" b="1" dirty="0"/>
                    </a:p>
                    <a:p>
                      <a:pPr marL="285750" indent="-285750" algn="l">
                        <a:lnSpc>
                          <a:spcPct val="120000"/>
                        </a:lnSpc>
                        <a:buFont typeface="Wingdings" charset="2"/>
                        <a:buChar char="§"/>
                      </a:pPr>
                      <a:r>
                        <a:rPr lang="en-US" sz="1800" i="1" dirty="0"/>
                        <a:t>No effect on internal validity</a:t>
                      </a:r>
                      <a:endParaRPr lang="en-US" sz="1800" i="1" baseline="0" dirty="0"/>
                    </a:p>
                  </a:txBody>
                  <a:tcPr marL="121920" marR="1219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1060012750"/>
              </p:ext>
            </p:extLst>
          </p:nvPr>
        </p:nvGraphicFramePr>
        <p:xfrm>
          <a:off x="6174271" y="2573440"/>
          <a:ext cx="5398743" cy="2052734"/>
        </p:xfrm>
        <a:graphic>
          <a:graphicData uri="http://schemas.openxmlformats.org/drawingml/2006/table">
            <a:tbl>
              <a:tblPr firstRow="1" bandRow="1">
                <a:tableStyleId>{0660B408-B3CF-4A94-85FC-2B1E0A45F4A2}</a:tableStyleId>
              </a:tblPr>
              <a:tblGrid>
                <a:gridCol w="5398743">
                  <a:extLst>
                    <a:ext uri="{9D8B030D-6E8A-4147-A177-3AD203B41FA5}">
                      <a16:colId xmlns:a16="http://schemas.microsoft.com/office/drawing/2014/main" val="20000"/>
                    </a:ext>
                  </a:extLst>
                </a:gridCol>
              </a:tblGrid>
              <a:tr h="450769">
                <a:tc>
                  <a:txBody>
                    <a:bodyPr/>
                    <a:lstStyle/>
                    <a:p>
                      <a:pPr algn="ctr"/>
                      <a:r>
                        <a:rPr lang="en-US" sz="2000" b="1" dirty="0">
                          <a:solidFill>
                            <a:schemeClr val="tx2"/>
                          </a:solidFill>
                        </a:rPr>
                        <a:t>Random</a:t>
                      </a:r>
                      <a:r>
                        <a:rPr lang="en-US" sz="2000" b="1" baseline="0" dirty="0">
                          <a:solidFill>
                            <a:schemeClr val="tx2"/>
                          </a:solidFill>
                        </a:rPr>
                        <a:t> Assignment</a:t>
                      </a:r>
                      <a:endParaRPr lang="en-US" sz="2000" b="1" dirty="0">
                        <a:solidFill>
                          <a:schemeClr val="tx2"/>
                        </a:solidFill>
                      </a:endParaRPr>
                    </a:p>
                  </a:txBody>
                  <a:tcPr marL="121920" marR="1219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solidFill>
                      <a:srgbClr val="E4C402"/>
                    </a:solidFill>
                  </a:tcPr>
                </a:tc>
                <a:extLst>
                  <a:ext uri="{0D108BD9-81ED-4DB2-BD59-A6C34878D82A}">
                    <a16:rowId xmlns:a16="http://schemas.microsoft.com/office/drawing/2014/main" val="10000"/>
                  </a:ext>
                </a:extLst>
              </a:tr>
              <a:tr h="1601965">
                <a:tc>
                  <a:txBody>
                    <a:bodyPr/>
                    <a:lstStyle/>
                    <a:p>
                      <a:pPr marL="285750" indent="-285750" algn="l">
                        <a:lnSpc>
                          <a:spcPct val="120000"/>
                        </a:lnSpc>
                        <a:buFont typeface="Wingdings" charset="2"/>
                        <a:buChar char="§"/>
                      </a:pPr>
                      <a:r>
                        <a:rPr lang="en-US" sz="1800" b="0" dirty="0"/>
                        <a:t>Each participant has an equal chance of being</a:t>
                      </a:r>
                      <a:r>
                        <a:rPr lang="en-US" sz="1800" b="0" baseline="0" dirty="0"/>
                        <a:t> in any condition in the study</a:t>
                      </a:r>
                    </a:p>
                    <a:p>
                      <a:pPr marL="285750" indent="-285750" algn="l">
                        <a:lnSpc>
                          <a:spcPct val="120000"/>
                        </a:lnSpc>
                        <a:buFont typeface="Wingdings" charset="2"/>
                        <a:buChar char="§"/>
                      </a:pPr>
                      <a:r>
                        <a:rPr lang="en-US" sz="1800" dirty="0"/>
                        <a:t>Little direct impact</a:t>
                      </a:r>
                      <a:r>
                        <a:rPr lang="en-US" sz="1800" baseline="0" dirty="0"/>
                        <a:t> </a:t>
                      </a:r>
                      <a:r>
                        <a:rPr lang="en-US" sz="1800" dirty="0"/>
                        <a:t>on external</a:t>
                      </a:r>
                      <a:r>
                        <a:rPr lang="en-US" sz="1800" baseline="0" dirty="0"/>
                        <a:t> </a:t>
                      </a:r>
                      <a:r>
                        <a:rPr lang="en-US" sz="1800" dirty="0"/>
                        <a:t>validity</a:t>
                      </a:r>
                    </a:p>
                    <a:p>
                      <a:pPr marL="285750" marR="0" indent="-285750" algn="l" defTabSz="457200" rtl="0" eaLnBrk="1" fontAlgn="auto" latinLnBrk="0" hangingPunct="1">
                        <a:lnSpc>
                          <a:spcPct val="120000"/>
                        </a:lnSpc>
                        <a:spcBef>
                          <a:spcPts val="0"/>
                        </a:spcBef>
                        <a:spcAft>
                          <a:spcPts val="0"/>
                        </a:spcAft>
                        <a:buClrTx/>
                        <a:buSzTx/>
                        <a:buFont typeface="Wingdings" charset="2"/>
                        <a:buChar char="§"/>
                        <a:tabLst/>
                        <a:defRPr/>
                      </a:pPr>
                      <a:r>
                        <a:rPr lang="en-US" sz="1800" b="1" baseline="0" dirty="0"/>
                        <a:t>Increases internal validity</a:t>
                      </a:r>
                      <a:endParaRPr lang="en-US" sz="1800" b="1" dirty="0"/>
                    </a:p>
                  </a:txBody>
                  <a:tcPr marL="121920" marR="1219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4" name="TextBox 3"/>
          <p:cNvSpPr txBox="1"/>
          <p:nvPr/>
        </p:nvSpPr>
        <p:spPr>
          <a:xfrm>
            <a:off x="5743760" y="4646709"/>
            <a:ext cx="513730" cy="430887"/>
          </a:xfrm>
          <a:prstGeom prst="rect">
            <a:avLst/>
          </a:prstGeom>
          <a:noFill/>
        </p:spPr>
        <p:txBody>
          <a:bodyPr wrap="none" rtlCol="0">
            <a:spAutoFit/>
          </a:bodyPr>
          <a:lstStyle/>
          <a:p>
            <a:r>
              <a:rPr lang="en-US" sz="2200" dirty="0"/>
              <a:t>Vs.</a:t>
            </a:r>
          </a:p>
        </p:txBody>
      </p:sp>
      <p:sp>
        <p:nvSpPr>
          <p:cNvPr id="7" name="Slide Number Placeholder 6"/>
          <p:cNvSpPr>
            <a:spLocks noGrp="1"/>
          </p:cNvSpPr>
          <p:nvPr>
            <p:ph type="sldNum" sz="quarter" idx="12"/>
          </p:nvPr>
        </p:nvSpPr>
        <p:spPr>
          <a:xfrm>
            <a:off x="232734" y="6321070"/>
            <a:ext cx="2743200" cy="365125"/>
          </a:xfrm>
        </p:spPr>
        <p:txBody>
          <a:bodyPr/>
          <a:lstStyle/>
          <a:p>
            <a:fld id="{D077DD1F-020D-4A19-9611-41863FA23D0B}" type="slidenum">
              <a:rPr lang="en-US" smtClean="0"/>
              <a:t>17</a:t>
            </a:fld>
            <a:endParaRPr lang="en-US" dirty="0"/>
          </a:p>
        </p:txBody>
      </p:sp>
    </p:spTree>
    <p:extLst>
      <p:ext uri="{BB962C8B-B14F-4D97-AF65-F5344CB8AC3E}">
        <p14:creationId xmlns:p14="http://schemas.microsoft.com/office/powerpoint/2010/main" val="23929862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440625290"/>
              </p:ext>
            </p:extLst>
          </p:nvPr>
        </p:nvGraphicFramePr>
        <p:xfrm>
          <a:off x="1175889" y="62719"/>
          <a:ext cx="11016110" cy="6590518"/>
        </p:xfrm>
        <a:graphic>
          <a:graphicData uri="http://schemas.openxmlformats.org/drawingml/2006/table">
            <a:tbl>
              <a:tblPr firstRow="1" bandRow="1">
                <a:tableStyleId>{5C22544A-7EE6-4342-B048-85BDC9FD1C3A}</a:tableStyleId>
              </a:tblPr>
              <a:tblGrid>
                <a:gridCol w="3393688">
                  <a:extLst>
                    <a:ext uri="{9D8B030D-6E8A-4147-A177-3AD203B41FA5}">
                      <a16:colId xmlns:a16="http://schemas.microsoft.com/office/drawing/2014/main" val="20000"/>
                    </a:ext>
                  </a:extLst>
                </a:gridCol>
                <a:gridCol w="3950385">
                  <a:extLst>
                    <a:ext uri="{9D8B030D-6E8A-4147-A177-3AD203B41FA5}">
                      <a16:colId xmlns:a16="http://schemas.microsoft.com/office/drawing/2014/main" val="20001"/>
                    </a:ext>
                  </a:extLst>
                </a:gridCol>
                <a:gridCol w="3672037">
                  <a:extLst>
                    <a:ext uri="{9D8B030D-6E8A-4147-A177-3AD203B41FA5}">
                      <a16:colId xmlns:a16="http://schemas.microsoft.com/office/drawing/2014/main" val="20002"/>
                    </a:ext>
                  </a:extLst>
                </a:gridCol>
              </a:tblGrid>
              <a:tr h="740345">
                <a:tc>
                  <a:txBody>
                    <a:bodyPr/>
                    <a:lstStyle/>
                    <a:p>
                      <a:endParaRPr lang="en-US" dirty="0"/>
                    </a:p>
                  </a:txBody>
                  <a:tcPr/>
                </a:tc>
                <a:tc>
                  <a:txBody>
                    <a:bodyPr/>
                    <a:lstStyle/>
                    <a:p>
                      <a:pPr algn="ctr"/>
                      <a:r>
                        <a:rPr lang="en-US" sz="2800" dirty="0"/>
                        <a:t>3 hours of touching</a:t>
                      </a:r>
                    </a:p>
                  </a:txBody>
                  <a:tcPr/>
                </a:tc>
                <a:tc>
                  <a:txBody>
                    <a:bodyPr/>
                    <a:lstStyle/>
                    <a:p>
                      <a:pPr algn="ctr"/>
                      <a:r>
                        <a:rPr lang="en-US" sz="2800" dirty="0"/>
                        <a:t>30</a:t>
                      </a:r>
                      <a:r>
                        <a:rPr lang="en-US" sz="2800" baseline="0" dirty="0"/>
                        <a:t> minutes </a:t>
                      </a:r>
                      <a:r>
                        <a:rPr lang="en-US" sz="2800" dirty="0"/>
                        <a:t>of</a:t>
                      </a:r>
                      <a:r>
                        <a:rPr lang="en-US" sz="2800" baseline="0" dirty="0"/>
                        <a:t> touching</a:t>
                      </a:r>
                      <a:endParaRPr lang="en-US" sz="2800" dirty="0"/>
                    </a:p>
                  </a:txBody>
                  <a:tcPr/>
                </a:tc>
                <a:extLst>
                  <a:ext uri="{0D108BD9-81ED-4DB2-BD59-A6C34878D82A}">
                    <a16:rowId xmlns:a16="http://schemas.microsoft.com/office/drawing/2014/main" val="10000"/>
                  </a:ext>
                </a:extLst>
              </a:tr>
              <a:tr h="1577256">
                <a:tc>
                  <a:txBody>
                    <a:bodyPr/>
                    <a:lstStyle/>
                    <a:p>
                      <a:r>
                        <a:rPr lang="en-US" dirty="0"/>
                        <a:t>B-1: 5.3</a:t>
                      </a:r>
                      <a:r>
                        <a:rPr lang="en-US" baseline="0" dirty="0"/>
                        <a:t> lbs.</a:t>
                      </a:r>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1"/>
                  </a:ext>
                </a:extLst>
              </a:tr>
              <a:tr h="1527624">
                <a:tc>
                  <a:txBody>
                    <a:bodyPr/>
                    <a:lstStyle/>
                    <a:p>
                      <a:r>
                        <a:rPr lang="en-US" dirty="0"/>
                        <a:t>B-2: 5.28 lbs.</a:t>
                      </a:r>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2"/>
                  </a:ext>
                </a:extLst>
              </a:tr>
              <a:tr h="1470265">
                <a:tc>
                  <a:txBody>
                    <a:bodyPr/>
                    <a:lstStyle/>
                    <a:p>
                      <a:r>
                        <a:rPr lang="en-US" dirty="0"/>
                        <a:t>B-3: 4.77 lbs.</a:t>
                      </a:r>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3"/>
                  </a:ext>
                </a:extLst>
              </a:tr>
              <a:tr h="1275028">
                <a:tc>
                  <a:txBody>
                    <a:bodyPr/>
                    <a:lstStyle/>
                    <a:p>
                      <a:r>
                        <a:rPr lang="en-US" dirty="0"/>
                        <a:t>B-4: 4.78 lbs.</a:t>
                      </a:r>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4"/>
                  </a:ext>
                </a:extLst>
              </a:tr>
            </a:tbl>
          </a:graphicData>
        </a:graphic>
      </p:graphicFrame>
      <p:pic>
        <p:nvPicPr>
          <p:cNvPr id="11" name="Picture 10" descr="image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84936" y="1064076"/>
            <a:ext cx="1633235" cy="1082906"/>
          </a:xfrm>
          <a:prstGeom prst="rect">
            <a:avLst/>
          </a:prstGeom>
        </p:spPr>
      </p:pic>
      <p:pic>
        <p:nvPicPr>
          <p:cNvPr id="12" name="Picture 11" descr="download.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94255" y="2493105"/>
            <a:ext cx="2116481" cy="1253942"/>
          </a:xfrm>
          <a:prstGeom prst="rect">
            <a:avLst/>
          </a:prstGeom>
        </p:spPr>
      </p:pic>
      <p:pic>
        <p:nvPicPr>
          <p:cNvPr id="13" name="Picture 12" descr="images.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99265" y="4061097"/>
            <a:ext cx="1819600" cy="1210861"/>
          </a:xfrm>
          <a:prstGeom prst="rect">
            <a:avLst/>
          </a:prstGeom>
        </p:spPr>
      </p:pic>
      <p:pic>
        <p:nvPicPr>
          <p:cNvPr id="14" name="Picture 13" descr="download.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84913" y="5369566"/>
            <a:ext cx="1664615" cy="1246854"/>
          </a:xfrm>
          <a:prstGeom prst="rect">
            <a:avLst/>
          </a:prstGeom>
        </p:spPr>
      </p:pic>
      <p:sp>
        <p:nvSpPr>
          <p:cNvPr id="15" name="TextBox 14"/>
          <p:cNvSpPr txBox="1"/>
          <p:nvPr/>
        </p:nvSpPr>
        <p:spPr>
          <a:xfrm>
            <a:off x="7786551" y="3084115"/>
            <a:ext cx="3401892" cy="1200329"/>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endParaRPr lang="en-US" sz="2400" i="1" dirty="0"/>
          </a:p>
          <a:p>
            <a:endParaRPr lang="en-US" sz="2400" i="1" dirty="0"/>
          </a:p>
          <a:p>
            <a:endParaRPr lang="en-US" sz="2400" i="1" dirty="0"/>
          </a:p>
        </p:txBody>
      </p:sp>
      <p:cxnSp>
        <p:nvCxnSpPr>
          <p:cNvPr id="17" name="Straight Arrow Connector 16"/>
          <p:cNvCxnSpPr/>
          <p:nvPr/>
        </p:nvCxnSpPr>
        <p:spPr>
          <a:xfrm flipH="1" flipV="1">
            <a:off x="6939858" y="2691042"/>
            <a:ext cx="831573" cy="377956"/>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8" name="Straight Arrow Connector 17"/>
          <p:cNvCxnSpPr/>
          <p:nvPr/>
        </p:nvCxnSpPr>
        <p:spPr>
          <a:xfrm flipV="1">
            <a:off x="7816790" y="2238715"/>
            <a:ext cx="1951623" cy="845401"/>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0" name="Straight Arrow Connector 19"/>
          <p:cNvCxnSpPr/>
          <p:nvPr/>
        </p:nvCxnSpPr>
        <p:spPr>
          <a:xfrm flipH="1">
            <a:off x="6985216" y="4325028"/>
            <a:ext cx="1074692" cy="467446"/>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22" name="Straight Arrow Connector 21"/>
          <p:cNvCxnSpPr/>
          <p:nvPr/>
        </p:nvCxnSpPr>
        <p:spPr>
          <a:xfrm>
            <a:off x="8073822" y="4338928"/>
            <a:ext cx="1511951" cy="922211"/>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sp>
        <p:nvSpPr>
          <p:cNvPr id="4" name="Content Placeholder 3"/>
          <p:cNvSpPr>
            <a:spLocks noGrp="1"/>
          </p:cNvSpPr>
          <p:nvPr>
            <p:ph idx="1"/>
          </p:nvPr>
        </p:nvSpPr>
        <p:spPr>
          <a:xfrm rot="16200000">
            <a:off x="-682615" y="2562581"/>
            <a:ext cx="2611072" cy="761560"/>
          </a:xfrm>
        </p:spPr>
        <p:txBody>
          <a:bodyPr/>
          <a:lstStyle/>
          <a:p>
            <a:r>
              <a:rPr lang="en-US" dirty="0"/>
              <a:t>Matching</a:t>
            </a:r>
          </a:p>
        </p:txBody>
      </p:sp>
      <p:sp>
        <p:nvSpPr>
          <p:cNvPr id="2" name="Slide Number Placeholder 1"/>
          <p:cNvSpPr>
            <a:spLocks noGrp="1"/>
          </p:cNvSpPr>
          <p:nvPr>
            <p:ph type="sldNum" sz="quarter" idx="12"/>
          </p:nvPr>
        </p:nvSpPr>
        <p:spPr>
          <a:xfrm>
            <a:off x="232734" y="6321070"/>
            <a:ext cx="2743200" cy="365125"/>
          </a:xfrm>
        </p:spPr>
        <p:txBody>
          <a:bodyPr/>
          <a:lstStyle/>
          <a:p>
            <a:fld id="{D077DD1F-020D-4A19-9611-41863FA23D0B}" type="slidenum">
              <a:rPr lang="en-US" smtClean="0"/>
              <a:t>18</a:t>
            </a:fld>
            <a:endParaRPr lang="en-US" dirty="0"/>
          </a:p>
        </p:txBody>
      </p:sp>
    </p:spTree>
    <p:extLst>
      <p:ext uri="{BB962C8B-B14F-4D97-AF65-F5344CB8AC3E}">
        <p14:creationId xmlns:p14="http://schemas.microsoft.com/office/powerpoint/2010/main" val="37813606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Rectangle 1026"/>
          <p:cNvSpPr>
            <a:spLocks noGrp="1" noChangeArrowheads="1"/>
          </p:cNvSpPr>
          <p:nvPr>
            <p:ph type="title"/>
          </p:nvPr>
        </p:nvSpPr>
        <p:spPr>
          <a:xfrm>
            <a:off x="797948" y="633689"/>
            <a:ext cx="10883900" cy="519113"/>
          </a:xfrm>
        </p:spPr>
        <p:txBody>
          <a:bodyPr/>
          <a:lstStyle/>
          <a:p>
            <a:pPr eaLnBrk="1" hangingPunct="1"/>
            <a:r>
              <a:rPr lang="en-US" sz="2800" dirty="0">
                <a:latin typeface="Verdana" charset="0"/>
              </a:rPr>
              <a:t>Summary: Creating Equivalent Groups</a:t>
            </a:r>
          </a:p>
        </p:txBody>
      </p:sp>
      <p:sp>
        <p:nvSpPr>
          <p:cNvPr id="8195" name="Rectangle 1027"/>
          <p:cNvSpPr>
            <a:spLocks noGrp="1" noChangeArrowheads="1"/>
          </p:cNvSpPr>
          <p:nvPr>
            <p:ph type="body" idx="1"/>
          </p:nvPr>
        </p:nvSpPr>
        <p:spPr>
          <a:xfrm>
            <a:off x="495556" y="1375862"/>
            <a:ext cx="10814049" cy="5064498"/>
          </a:xfrm>
        </p:spPr>
        <p:txBody>
          <a:bodyPr>
            <a:normAutofit/>
          </a:bodyPr>
          <a:lstStyle/>
          <a:p>
            <a:pPr eaLnBrk="1" hangingPunct="1"/>
            <a:r>
              <a:rPr lang="en-US" sz="2400" dirty="0">
                <a:latin typeface="Verdana" charset="0"/>
              </a:rPr>
              <a:t>Random assignment</a:t>
            </a:r>
          </a:p>
          <a:p>
            <a:pPr lvl="1" eaLnBrk="1" hangingPunct="1"/>
            <a:r>
              <a:rPr lang="en-US" sz="2000" dirty="0">
                <a:latin typeface="Verdana" charset="0"/>
              </a:rPr>
              <a:t>Each participant </a:t>
            </a:r>
            <a:r>
              <a:rPr lang="en-US" sz="2000" dirty="0">
                <a:latin typeface="Verdana" charset="0"/>
                <a:sym typeface="Wingdings" charset="0"/>
              </a:rPr>
              <a:t> equal chance of being assigned to any group in the study</a:t>
            </a:r>
            <a:r>
              <a:rPr lang="en-US" sz="2000" dirty="0">
                <a:latin typeface="Verdana" charset="0"/>
              </a:rPr>
              <a:t> </a:t>
            </a:r>
          </a:p>
          <a:p>
            <a:pPr lvl="1" eaLnBrk="1" hangingPunct="1"/>
            <a:r>
              <a:rPr lang="en-US" sz="2000" dirty="0">
                <a:latin typeface="Verdana" charset="0"/>
              </a:rPr>
              <a:t>What does this do and what is it designed to ensure? </a:t>
            </a:r>
          </a:p>
          <a:p>
            <a:pPr eaLnBrk="1" hangingPunct="1"/>
            <a:endParaRPr lang="en-US" sz="2400" dirty="0">
              <a:latin typeface="Verdana" charset="0"/>
            </a:endParaRPr>
          </a:p>
          <a:p>
            <a:pPr eaLnBrk="1" hangingPunct="1"/>
            <a:r>
              <a:rPr lang="en-US" sz="2400" dirty="0">
                <a:latin typeface="Verdana" charset="0"/>
              </a:rPr>
              <a:t>Matching </a:t>
            </a:r>
          </a:p>
          <a:p>
            <a:pPr lvl="1" eaLnBrk="1" hangingPunct="1"/>
            <a:r>
              <a:rPr lang="en-US" sz="2000" dirty="0">
                <a:latin typeface="Verdana" charset="0"/>
              </a:rPr>
              <a:t>Deliberate control over a potential confound</a:t>
            </a:r>
          </a:p>
          <a:p>
            <a:pPr lvl="1" eaLnBrk="1" hangingPunct="1"/>
            <a:r>
              <a:rPr lang="en-US" sz="2000" dirty="0">
                <a:latin typeface="Verdana" charset="0"/>
              </a:rPr>
              <a:t>Used when</a:t>
            </a:r>
            <a:r>
              <a:rPr lang="mr-IN" sz="2000" dirty="0">
                <a:latin typeface="Verdana" charset="0"/>
              </a:rPr>
              <a:t>…</a:t>
            </a:r>
            <a:endParaRPr lang="en-US" sz="2000" dirty="0">
              <a:latin typeface="Verdana" charset="0"/>
            </a:endParaRPr>
          </a:p>
        </p:txBody>
      </p:sp>
      <p:sp>
        <p:nvSpPr>
          <p:cNvPr id="2" name="Slide Number Placeholder 1"/>
          <p:cNvSpPr>
            <a:spLocks noGrp="1"/>
          </p:cNvSpPr>
          <p:nvPr>
            <p:ph type="sldNum" sz="quarter" idx="12"/>
          </p:nvPr>
        </p:nvSpPr>
        <p:spPr/>
        <p:txBody>
          <a:bodyPr/>
          <a:lstStyle/>
          <a:p>
            <a:fld id="{D077DD1F-020D-4A19-9611-41863FA23D0B}" type="slidenum">
              <a:rPr lang="en-US" smtClean="0"/>
              <a:t>19</a:t>
            </a:fld>
            <a:endParaRPr lang="en-US" dirty="0"/>
          </a:p>
        </p:txBody>
      </p:sp>
    </p:spTree>
    <p:extLst>
      <p:ext uri="{BB962C8B-B14F-4D97-AF65-F5344CB8AC3E}">
        <p14:creationId xmlns:p14="http://schemas.microsoft.com/office/powerpoint/2010/main" val="2695114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220128" y="422556"/>
            <a:ext cx="9335813" cy="762777"/>
          </a:xfrm>
        </p:spPr>
        <p:txBody>
          <a:bodyPr>
            <a:normAutofit fontScale="90000"/>
          </a:bodyPr>
          <a:lstStyle/>
          <a:p>
            <a:r>
              <a:rPr lang="en-US" dirty="0"/>
              <a:t>Questions Posed In Today’s Class on Experiments with a single factor (one IV)</a:t>
            </a:r>
          </a:p>
        </p:txBody>
      </p:sp>
      <p:sp>
        <p:nvSpPr>
          <p:cNvPr id="3" name="Text Placeholder 2"/>
          <p:cNvSpPr>
            <a:spLocks noGrp="1"/>
          </p:cNvSpPr>
          <p:nvPr>
            <p:ph type="body" sz="quarter" idx="10"/>
          </p:nvPr>
        </p:nvSpPr>
        <p:spPr>
          <a:xfrm>
            <a:off x="607334" y="1737601"/>
            <a:ext cx="11233904" cy="4733925"/>
          </a:xfrm>
        </p:spPr>
        <p:txBody>
          <a:bodyPr/>
          <a:lstStyle/>
          <a:p>
            <a:pPr marL="342900" indent="-342900">
              <a:buFont typeface="Wingdings" charset="2"/>
              <a:buChar char="Ø"/>
            </a:pPr>
            <a:r>
              <a:rPr lang="en-US" sz="2400" dirty="0">
                <a:latin typeface="+mn-lt"/>
              </a:rPr>
              <a:t>What is the difference between systematic and unsystematic variance and what can we do about it? (confounds vs. extraneous variables)</a:t>
            </a:r>
          </a:p>
          <a:p>
            <a:pPr marL="342900" indent="-342900">
              <a:buFont typeface="Wingdings" charset="2"/>
              <a:buChar char="Ø"/>
            </a:pPr>
            <a:r>
              <a:rPr lang="en-US" sz="2400" dirty="0">
                <a:latin typeface="+mn-lt"/>
              </a:rPr>
              <a:t>What is the difference between independent (between)-groups and within-groups designs? </a:t>
            </a:r>
          </a:p>
          <a:p>
            <a:pPr marL="342900" indent="-342900">
              <a:buFont typeface="Wingdings" charset="2"/>
              <a:buChar char="Ø"/>
            </a:pPr>
            <a:r>
              <a:rPr lang="en-US" sz="2400" dirty="0">
                <a:latin typeface="+mn-lt"/>
              </a:rPr>
              <a:t>What is the main control problem in B/t </a:t>
            </a:r>
            <a:r>
              <a:rPr lang="en-US" sz="2400" dirty="0" err="1">
                <a:latin typeface="+mn-lt"/>
              </a:rPr>
              <a:t>Ss</a:t>
            </a:r>
            <a:r>
              <a:rPr lang="en-US" sz="2400" dirty="0">
                <a:latin typeface="+mn-lt"/>
              </a:rPr>
              <a:t> designs? What techniques can we use?</a:t>
            </a:r>
          </a:p>
          <a:p>
            <a:pPr marL="342900" indent="-342900">
              <a:buFont typeface="Wingdings" charset="2"/>
              <a:buChar char="Ø"/>
            </a:pPr>
            <a:r>
              <a:rPr lang="en-US" altLang="en-US" sz="2400" dirty="0">
                <a:latin typeface="+mn-lt"/>
              </a:rPr>
              <a:t>You always need a random sample in an experiment. (Why is this false?)</a:t>
            </a:r>
          </a:p>
          <a:p>
            <a:pPr marL="342900" indent="-342900">
              <a:buFont typeface="Wingdings" charset="2"/>
              <a:buChar char="Ø"/>
            </a:pPr>
            <a:r>
              <a:rPr lang="en-US" altLang="en-US" sz="2400" dirty="0">
                <a:latin typeface="+mn-lt"/>
              </a:rPr>
              <a:t>When would you use matching instead of random assignment?</a:t>
            </a:r>
          </a:p>
          <a:p>
            <a:pPr marL="342900" indent="-342900">
              <a:buFont typeface="Wingdings" charset="2"/>
              <a:buChar char="Ø"/>
            </a:pPr>
            <a:r>
              <a:rPr lang="en-US" altLang="en-US" sz="2400" dirty="0">
                <a:latin typeface="+mn-lt"/>
              </a:rPr>
              <a:t>You always need a pretest in an experiment. (Why is this false?)</a:t>
            </a:r>
          </a:p>
          <a:p>
            <a:pPr marL="342900" indent="-342900">
              <a:buFont typeface="Wingdings" charset="2"/>
              <a:buChar char="Ø"/>
            </a:pPr>
            <a:r>
              <a:rPr lang="en-US" sz="2400" dirty="0">
                <a:latin typeface="+mn-lt"/>
              </a:rPr>
              <a:t>What is the main control problem in W/in </a:t>
            </a:r>
            <a:r>
              <a:rPr lang="en-US" sz="2400" dirty="0" err="1">
                <a:latin typeface="+mn-lt"/>
              </a:rPr>
              <a:t>Ss</a:t>
            </a:r>
            <a:r>
              <a:rPr lang="en-US" sz="2400" dirty="0">
                <a:latin typeface="+mn-lt"/>
              </a:rPr>
              <a:t> designs? What techniques can we use? </a:t>
            </a:r>
            <a:endParaRPr lang="en-US" altLang="en-US" sz="2400" dirty="0">
              <a:latin typeface="+mn-lt"/>
            </a:endParaRPr>
          </a:p>
          <a:p>
            <a:pPr marL="342900" indent="-342900">
              <a:buFont typeface="Wingdings" charset="2"/>
              <a:buChar char="Ø"/>
            </a:pPr>
            <a:r>
              <a:rPr lang="en-US" altLang="en-US" sz="2400" dirty="0">
                <a:latin typeface="+mn-lt"/>
              </a:rPr>
              <a:t>When would you use a W/in (RM) design over a B/T Ss design? What about the reverse?</a:t>
            </a:r>
          </a:p>
          <a:p>
            <a:pPr marL="342900" indent="-342900">
              <a:buFont typeface="Wingdings" charset="2"/>
              <a:buChar char="Ø"/>
            </a:pPr>
            <a:r>
              <a:rPr lang="en-US" altLang="en-US" sz="2400" dirty="0">
                <a:latin typeface="+mn-lt"/>
              </a:rPr>
              <a:t>You always need a control group in an experiment. (Why is this false?)</a:t>
            </a:r>
          </a:p>
        </p:txBody>
      </p:sp>
    </p:spTree>
    <p:extLst>
      <p:ext uri="{BB962C8B-B14F-4D97-AF65-F5344CB8AC3E}">
        <p14:creationId xmlns:p14="http://schemas.microsoft.com/office/powerpoint/2010/main" val="28518945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1164509"/>
          </a:xfrm>
        </p:spPr>
        <p:txBody>
          <a:bodyPr/>
          <a:lstStyle/>
          <a:p>
            <a:r>
              <a:rPr lang="en-US" dirty="0"/>
              <a:t>Example-2: Process or Praise?</a:t>
            </a:r>
          </a:p>
        </p:txBody>
      </p:sp>
      <p:sp>
        <p:nvSpPr>
          <p:cNvPr id="3" name="Content Placeholder 2"/>
          <p:cNvSpPr>
            <a:spLocks noGrp="1"/>
          </p:cNvSpPr>
          <p:nvPr>
            <p:ph idx="1"/>
          </p:nvPr>
        </p:nvSpPr>
        <p:spPr>
          <a:xfrm>
            <a:off x="698459" y="1408270"/>
            <a:ext cx="10515600" cy="4811272"/>
          </a:xfrm>
        </p:spPr>
        <p:txBody>
          <a:bodyPr>
            <a:normAutofit fontScale="92500" lnSpcReduction="20000"/>
          </a:bodyPr>
          <a:lstStyle/>
          <a:p>
            <a:pPr>
              <a:buFont typeface="Wingdings" panose="05000000000000000000" pitchFamily="2" charset="2"/>
              <a:buChar char="§"/>
            </a:pPr>
            <a:r>
              <a:rPr lang="en-US" dirty="0"/>
              <a:t>5</a:t>
            </a:r>
            <a:r>
              <a:rPr lang="en-US" baseline="30000" dirty="0"/>
              <a:t>th</a:t>
            </a:r>
            <a:r>
              <a:rPr lang="en-US" dirty="0"/>
              <a:t> graders complete a set of problems</a:t>
            </a:r>
          </a:p>
          <a:p>
            <a:pPr>
              <a:buFont typeface="Wingdings" panose="05000000000000000000" pitchFamily="2" charset="2"/>
              <a:buChar char="§"/>
            </a:pPr>
            <a:r>
              <a:rPr lang="en-US" dirty="0"/>
              <a:t>Randomly assigned to hear one of two types of praise</a:t>
            </a:r>
          </a:p>
          <a:p>
            <a:pPr>
              <a:buFont typeface="Wingdings" panose="05000000000000000000" pitchFamily="2" charset="2"/>
              <a:buChar char="§"/>
            </a:pPr>
            <a:r>
              <a:rPr lang="en-US" dirty="0"/>
              <a:t>“Process” – “You must have worked hard at these problems”</a:t>
            </a:r>
          </a:p>
          <a:p>
            <a:pPr>
              <a:buFont typeface="Wingdings" panose="05000000000000000000" pitchFamily="2" charset="2"/>
              <a:buChar char="§"/>
            </a:pPr>
            <a:r>
              <a:rPr lang="en-US" dirty="0"/>
              <a:t>“Person” – “You must be smart at these problems”</a:t>
            </a:r>
          </a:p>
          <a:p>
            <a:pPr>
              <a:buFont typeface="Wingdings" panose="05000000000000000000" pitchFamily="2" charset="2"/>
              <a:buChar char="§"/>
            </a:pPr>
            <a:r>
              <a:rPr lang="en-US" dirty="0"/>
              <a:t>In first phase, all solved easy puzzles (all solved about same #), then given one level of IV above</a:t>
            </a:r>
          </a:p>
          <a:p>
            <a:pPr>
              <a:buFont typeface="Wingdings" panose="05000000000000000000" pitchFamily="2" charset="2"/>
              <a:buChar char="§"/>
            </a:pPr>
            <a:r>
              <a:rPr lang="en-US" dirty="0"/>
              <a:t>Then, solved a second set of problems, but these were 10</a:t>
            </a:r>
            <a:r>
              <a:rPr lang="en-US" baseline="30000" dirty="0"/>
              <a:t>th</a:t>
            </a:r>
            <a:r>
              <a:rPr lang="en-US" dirty="0"/>
              <a:t> grade problems (so they were very difficult)</a:t>
            </a:r>
          </a:p>
          <a:p>
            <a:pPr>
              <a:buFont typeface="Wingdings" panose="05000000000000000000" pitchFamily="2" charset="2"/>
              <a:buChar char="§"/>
            </a:pPr>
            <a:r>
              <a:rPr lang="en-US" dirty="0"/>
              <a:t>Finally, given third set (these were again easy)</a:t>
            </a:r>
          </a:p>
          <a:p>
            <a:pPr>
              <a:buFont typeface="Wingdings" panose="05000000000000000000" pitchFamily="2" charset="2"/>
              <a:buChar char="§"/>
            </a:pPr>
            <a:r>
              <a:rPr lang="en-US" dirty="0"/>
              <a:t>Measured how many of the second round of easy problems did the two groups attempt to solve? </a:t>
            </a:r>
          </a:p>
        </p:txBody>
      </p:sp>
      <p:sp>
        <p:nvSpPr>
          <p:cNvPr id="4" name="Slide Number Placeholder 3"/>
          <p:cNvSpPr>
            <a:spLocks noGrp="1"/>
          </p:cNvSpPr>
          <p:nvPr>
            <p:ph type="sldNum" sz="quarter" idx="12"/>
          </p:nvPr>
        </p:nvSpPr>
        <p:spPr>
          <a:xfrm>
            <a:off x="232733" y="6356352"/>
            <a:ext cx="2743200" cy="365125"/>
          </a:xfrm>
        </p:spPr>
        <p:txBody>
          <a:bodyPr/>
          <a:lstStyle/>
          <a:p>
            <a:fld id="{D077DD1F-020D-4A19-9611-41863FA23D0B}" type="slidenum">
              <a:rPr lang="en-US" smtClean="0"/>
              <a:t>20</a:t>
            </a:fld>
            <a:endParaRPr lang="en-US" dirty="0"/>
          </a:p>
        </p:txBody>
      </p:sp>
    </p:spTree>
    <p:extLst>
      <p:ext uri="{BB962C8B-B14F-4D97-AF65-F5344CB8AC3E}">
        <p14:creationId xmlns:p14="http://schemas.microsoft.com/office/powerpoint/2010/main" val="25972655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rotWithShape="1">
          <a:blip r:embed="rId3">
            <a:extLst>
              <a:ext uri="{28A0092B-C50C-407E-A947-70E740481C1C}">
                <a14:useLocalDpi xmlns:a14="http://schemas.microsoft.com/office/drawing/2010/main" val="0"/>
              </a:ext>
            </a:extLst>
          </a:blip>
          <a:srcRect t="4107" b="4832"/>
          <a:stretch/>
        </p:blipFill>
        <p:spPr>
          <a:xfrm>
            <a:off x="1434028" y="445668"/>
            <a:ext cx="8741405" cy="5561907"/>
          </a:xfrm>
        </p:spPr>
      </p:pic>
      <p:sp>
        <p:nvSpPr>
          <p:cNvPr id="2" name="Slide Number Placeholder 1"/>
          <p:cNvSpPr>
            <a:spLocks noGrp="1"/>
          </p:cNvSpPr>
          <p:nvPr>
            <p:ph type="sldNum" sz="quarter" idx="12"/>
          </p:nvPr>
        </p:nvSpPr>
        <p:spPr>
          <a:xfrm>
            <a:off x="373835" y="6268146"/>
            <a:ext cx="2743200" cy="365125"/>
          </a:xfrm>
        </p:spPr>
        <p:txBody>
          <a:bodyPr/>
          <a:lstStyle/>
          <a:p>
            <a:fld id="{D077DD1F-020D-4A19-9611-41863FA23D0B}" type="slidenum">
              <a:rPr lang="en-US" smtClean="0"/>
              <a:t>21</a:t>
            </a:fld>
            <a:endParaRPr lang="en-US" dirty="0"/>
          </a:p>
        </p:txBody>
      </p:sp>
    </p:spTree>
    <p:extLst>
      <p:ext uri="{BB962C8B-B14F-4D97-AF65-F5344CB8AC3E}">
        <p14:creationId xmlns:p14="http://schemas.microsoft.com/office/powerpoint/2010/main" val="11809984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0354" name="Picture 10" descr="c09f012.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84402" y="3213838"/>
            <a:ext cx="7010400" cy="1287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0355" name="Picture 11" descr="c09f010.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313189" y="1162339"/>
            <a:ext cx="5791200" cy="1344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0356" name="Title 1"/>
          <p:cNvSpPr>
            <a:spLocks noGrp="1"/>
          </p:cNvSpPr>
          <p:nvPr>
            <p:ph type="title"/>
          </p:nvPr>
        </p:nvSpPr>
        <p:spPr>
          <a:xfrm>
            <a:off x="2057400" y="314012"/>
            <a:ext cx="7772400" cy="633880"/>
          </a:xfrm>
        </p:spPr>
        <p:txBody>
          <a:bodyPr>
            <a:normAutofit fontScale="90000"/>
          </a:bodyPr>
          <a:lstStyle/>
          <a:p>
            <a:pPr algn="l" eaLnBrk="1" hangingPunct="1"/>
            <a:r>
              <a:rPr lang="en-US" altLang="en-US" dirty="0"/>
              <a:t>Between-Subjects Designs</a:t>
            </a:r>
          </a:p>
        </p:txBody>
      </p:sp>
      <p:sp>
        <p:nvSpPr>
          <p:cNvPr id="100358" name="TextBox 5"/>
          <p:cNvSpPr txBox="1">
            <a:spLocks noChangeArrowheads="1"/>
          </p:cNvSpPr>
          <p:nvPr/>
        </p:nvSpPr>
        <p:spPr bwMode="auto">
          <a:xfrm>
            <a:off x="1625484" y="3213838"/>
            <a:ext cx="2360583"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u="sng" dirty="0">
                <a:latin typeface="Calibri" panose="020F0502020204030204" pitchFamily="34" charset="0"/>
              </a:rPr>
              <a:t>Pretest/posttest design</a:t>
            </a:r>
          </a:p>
          <a:p>
            <a:pPr eaLnBrk="1" hangingPunct="1"/>
            <a:endParaRPr lang="en-US" altLang="en-US" sz="1800" dirty="0">
              <a:latin typeface="Calibri" panose="020F0502020204030204" pitchFamily="34" charset="0"/>
            </a:endParaRPr>
          </a:p>
          <a:p>
            <a:pPr eaLnBrk="1" hangingPunct="1"/>
            <a:endParaRPr lang="en-US" altLang="en-US" sz="1800" dirty="0">
              <a:latin typeface="Calibri" panose="020F0502020204030204" pitchFamily="34" charset="0"/>
            </a:endParaRPr>
          </a:p>
        </p:txBody>
      </p:sp>
      <p:sp>
        <p:nvSpPr>
          <p:cNvPr id="100359" name="TextBox 6"/>
          <p:cNvSpPr txBox="1">
            <a:spLocks noChangeArrowheads="1"/>
          </p:cNvSpPr>
          <p:nvPr/>
        </p:nvSpPr>
        <p:spPr bwMode="auto">
          <a:xfrm>
            <a:off x="1903413" y="1464757"/>
            <a:ext cx="207031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u="sng" dirty="0">
                <a:latin typeface="Calibri" panose="020F0502020204030204" pitchFamily="34" charset="0"/>
              </a:rPr>
              <a:t>Posttest-only design</a:t>
            </a:r>
          </a:p>
        </p:txBody>
      </p:sp>
    </p:spTree>
    <p:extLst>
      <p:ext uri="{BB962C8B-B14F-4D97-AF65-F5344CB8AC3E}">
        <p14:creationId xmlns:p14="http://schemas.microsoft.com/office/powerpoint/2010/main" val="40694826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077DD1F-020D-4A19-9611-41863FA23D0B}" type="slidenum">
              <a:rPr lang="en-US" smtClean="0"/>
              <a:t>23</a:t>
            </a:fld>
            <a:endParaRPr lang="en-US" dirty="0"/>
          </a:p>
        </p:txBody>
      </p:sp>
      <p:pic>
        <p:nvPicPr>
          <p:cNvPr id="6" name="Picture 5" descr="Screen Shot 2021-09-06 at 12.16.3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2300" y="584776"/>
            <a:ext cx="4725986" cy="2623937"/>
          </a:xfrm>
          <a:prstGeom prst="rect">
            <a:avLst/>
          </a:prstGeom>
        </p:spPr>
      </p:pic>
      <p:sp>
        <p:nvSpPr>
          <p:cNvPr id="7" name="Rectangle 6"/>
          <p:cNvSpPr/>
          <p:nvPr/>
        </p:nvSpPr>
        <p:spPr>
          <a:xfrm>
            <a:off x="0" y="0"/>
            <a:ext cx="7999494" cy="584776"/>
          </a:xfrm>
          <a:prstGeom prst="rect">
            <a:avLst/>
          </a:prstGeom>
        </p:spPr>
        <p:txBody>
          <a:bodyPr wrap="square">
            <a:spAutoFit/>
          </a:bodyPr>
          <a:lstStyle/>
          <a:p>
            <a:r>
              <a:rPr lang="en-US" sz="3200" dirty="0"/>
              <a:t>Example 3: Attention and  Visual Search</a:t>
            </a:r>
          </a:p>
        </p:txBody>
      </p:sp>
      <p:pic>
        <p:nvPicPr>
          <p:cNvPr id="5" name="Content Placeholder 4">
            <a:extLst>
              <a:ext uri="{FF2B5EF4-FFF2-40B4-BE49-F238E27FC236}">
                <a16:creationId xmlns:a16="http://schemas.microsoft.com/office/drawing/2014/main" id="{208684C2-8148-4ECE-8261-62F2783105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6152" y="2397587"/>
            <a:ext cx="6993548" cy="3496774"/>
          </a:xfrm>
          <a:prstGeom prst="rect">
            <a:avLst/>
          </a:prstGeom>
        </p:spPr>
      </p:pic>
    </p:spTree>
    <p:extLst>
      <p:ext uri="{BB962C8B-B14F-4D97-AF65-F5344CB8AC3E}">
        <p14:creationId xmlns:p14="http://schemas.microsoft.com/office/powerpoint/2010/main" val="7359204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8066" name="Title 1"/>
          <p:cNvSpPr>
            <a:spLocks noGrp="1"/>
          </p:cNvSpPr>
          <p:nvPr>
            <p:ph type="title"/>
          </p:nvPr>
        </p:nvSpPr>
        <p:spPr>
          <a:xfrm>
            <a:off x="874731" y="495300"/>
            <a:ext cx="10972800" cy="990600"/>
          </a:xfrm>
        </p:spPr>
        <p:txBody>
          <a:bodyPr/>
          <a:lstStyle/>
          <a:p>
            <a:pPr algn="l" eaLnBrk="1" hangingPunct="1"/>
            <a:r>
              <a:rPr lang="en-US" altLang="en-US" dirty="0"/>
              <a:t>Within-Subjects Designs</a:t>
            </a:r>
          </a:p>
        </p:txBody>
      </p:sp>
      <p:sp>
        <p:nvSpPr>
          <p:cNvPr id="2" name="Text Placeholder 1"/>
          <p:cNvSpPr>
            <a:spLocks noGrp="1"/>
          </p:cNvSpPr>
          <p:nvPr>
            <p:ph idx="1"/>
          </p:nvPr>
        </p:nvSpPr>
        <p:spPr>
          <a:xfrm>
            <a:off x="0" y="1789986"/>
            <a:ext cx="4598411" cy="3212950"/>
          </a:xfrm>
        </p:spPr>
        <p:txBody>
          <a:bodyPr>
            <a:normAutofit/>
          </a:bodyPr>
          <a:lstStyle/>
          <a:p>
            <a:r>
              <a:rPr lang="en-US" sz="2400" dirty="0"/>
              <a:t>What’s the major control problem for within-subjects designs?</a:t>
            </a:r>
          </a:p>
          <a:p>
            <a:endParaRPr lang="en-US" sz="2400" dirty="0"/>
          </a:p>
          <a:p>
            <a:r>
              <a:rPr lang="en-US" sz="2400" dirty="0"/>
              <a:t>How do we control that?</a:t>
            </a:r>
          </a:p>
        </p:txBody>
      </p:sp>
      <p:pic>
        <p:nvPicPr>
          <p:cNvPr id="88073" name="Picture 20" descr="c09f014.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98412" y="1970310"/>
            <a:ext cx="6866929" cy="11323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8074" name="Picture 21" descr="c09f018.jpg"/>
          <p:cNvPicPr>
            <a:picLocks noChangeAspect="1"/>
          </p:cNvPicPr>
          <p:nvPr/>
        </p:nvPicPr>
        <p:blipFill>
          <a:blip r:embed="rId4">
            <a:extLst>
              <a:ext uri="{28A0092B-C50C-407E-A947-70E740481C1C}">
                <a14:useLocalDpi xmlns:a14="http://schemas.microsoft.com/office/drawing/2010/main" val="0"/>
              </a:ext>
            </a:extLst>
          </a:blip>
          <a:srcRect t="53879"/>
          <a:stretch>
            <a:fillRect/>
          </a:stretch>
        </p:blipFill>
        <p:spPr bwMode="auto">
          <a:xfrm>
            <a:off x="4598411" y="3563706"/>
            <a:ext cx="7351023" cy="13293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TextBox 2"/>
          <p:cNvSpPr txBox="1"/>
          <p:nvPr/>
        </p:nvSpPr>
        <p:spPr>
          <a:xfrm>
            <a:off x="535575" y="5171230"/>
            <a:ext cx="11537833" cy="923330"/>
          </a:xfrm>
          <a:prstGeom prst="rect">
            <a:avLst/>
          </a:prstGeom>
          <a:noFill/>
        </p:spPr>
        <p:txBody>
          <a:bodyPr wrap="square" rtlCol="0">
            <a:spAutoFit/>
          </a:bodyPr>
          <a:lstStyle/>
          <a:p>
            <a:r>
              <a:rPr lang="en-US" dirty="0"/>
              <a:t>**NOTE: </a:t>
            </a:r>
          </a:p>
          <a:p>
            <a:pPr marL="285750" indent="-285750">
              <a:buFont typeface="Arial"/>
              <a:buChar char="•"/>
            </a:pPr>
            <a:r>
              <a:rPr lang="en-US" dirty="0"/>
              <a:t>Full counterbalancing = ABBA; complete counterbalancing; within-subject counterbalancing</a:t>
            </a:r>
          </a:p>
          <a:p>
            <a:pPr marL="285750" indent="-285750">
              <a:buFont typeface="Arial"/>
              <a:buChar char="•"/>
            </a:pPr>
            <a:r>
              <a:rPr lang="en-US" dirty="0"/>
              <a:t>Partial counterbalancing = Incomplete counterbalancing; within-group counterbalancing</a:t>
            </a:r>
          </a:p>
        </p:txBody>
      </p:sp>
    </p:spTree>
    <p:extLst>
      <p:ext uri="{BB962C8B-B14F-4D97-AF65-F5344CB8AC3E}">
        <p14:creationId xmlns:p14="http://schemas.microsoft.com/office/powerpoint/2010/main" val="2331492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5.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dirty="0">
                <a:latin typeface="+mn-lt"/>
              </a:rPr>
              <a:t>Counterbalancing</a:t>
            </a:r>
          </a:p>
        </p:txBody>
      </p:sp>
      <p:sp>
        <p:nvSpPr>
          <p:cNvPr id="126979" name="Rectangle 3"/>
          <p:cNvSpPr>
            <a:spLocks noGrp="1" noChangeArrowheads="1"/>
          </p:cNvSpPr>
          <p:nvPr>
            <p:ph type="body" idx="1"/>
          </p:nvPr>
        </p:nvSpPr>
        <p:spPr>
          <a:xfrm>
            <a:off x="654574" y="1560549"/>
            <a:ext cx="10515600" cy="3943236"/>
          </a:xfrm>
        </p:spPr>
        <p:txBody>
          <a:bodyPr/>
          <a:lstStyle/>
          <a:p>
            <a:r>
              <a:rPr lang="en-US" dirty="0"/>
              <a:t>presentation of different orders to the same participant (“within-subject CB”; ABBA; Full CB)</a:t>
            </a:r>
          </a:p>
          <a:p>
            <a:r>
              <a:rPr lang="en-US" dirty="0"/>
              <a:t>OR</a:t>
            </a:r>
          </a:p>
          <a:p>
            <a:r>
              <a:rPr lang="en-US" dirty="0"/>
              <a:t>exposing different participants to different orders of conditions (“within-group CB”; partial; incomplete CB)</a:t>
            </a:r>
          </a:p>
          <a:p>
            <a:pPr lvl="1"/>
            <a:endParaRPr lang="en-US" dirty="0"/>
          </a:p>
        </p:txBody>
      </p:sp>
      <p:sp>
        <p:nvSpPr>
          <p:cNvPr id="2" name="Slide Number Placeholder 1"/>
          <p:cNvSpPr>
            <a:spLocks noGrp="1"/>
          </p:cNvSpPr>
          <p:nvPr>
            <p:ph type="sldNum" sz="quarter" idx="12"/>
          </p:nvPr>
        </p:nvSpPr>
        <p:spPr/>
        <p:txBody>
          <a:bodyPr/>
          <a:lstStyle/>
          <a:p>
            <a:fld id="{D077DD1F-020D-4A19-9611-41863FA23D0B}" type="slidenum">
              <a:rPr lang="en-US" smtClean="0"/>
              <a:t>25</a:t>
            </a:fld>
            <a:endParaRPr lang="en-US" dirty="0"/>
          </a:p>
        </p:txBody>
      </p:sp>
    </p:spTree>
    <p:extLst>
      <p:ext uri="{BB962C8B-B14F-4D97-AF65-F5344CB8AC3E}">
        <p14:creationId xmlns:p14="http://schemas.microsoft.com/office/powerpoint/2010/main" val="14299503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69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697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697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9"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281187"/>
            <a:ext cx="11885084" cy="612244"/>
          </a:xfrm>
        </p:spPr>
        <p:txBody>
          <a:bodyPr>
            <a:normAutofit/>
          </a:bodyPr>
          <a:lstStyle/>
          <a:p>
            <a:r>
              <a:rPr lang="en-US" sz="2600" dirty="0"/>
              <a:t>Within-subjects designs</a:t>
            </a:r>
          </a:p>
        </p:txBody>
      </p:sp>
      <p:sp>
        <p:nvSpPr>
          <p:cNvPr id="3" name="Content Placeholder 2"/>
          <p:cNvSpPr>
            <a:spLocks noGrp="1"/>
          </p:cNvSpPr>
          <p:nvPr>
            <p:ph idx="1"/>
          </p:nvPr>
        </p:nvSpPr>
        <p:spPr>
          <a:xfrm>
            <a:off x="0" y="988605"/>
            <a:ext cx="6701468" cy="5139765"/>
          </a:xfrm>
        </p:spPr>
        <p:txBody>
          <a:bodyPr>
            <a:normAutofit/>
          </a:bodyPr>
          <a:lstStyle/>
          <a:p>
            <a:pPr lvl="1">
              <a:lnSpc>
                <a:spcPct val="120000"/>
              </a:lnSpc>
              <a:spcAft>
                <a:spcPts val="600"/>
              </a:spcAft>
            </a:pPr>
            <a:r>
              <a:rPr lang="en-US" sz="3000" dirty="0"/>
              <a:t>Example: </a:t>
            </a:r>
            <a:r>
              <a:rPr lang="en-US" sz="3000" dirty="0">
                <a:solidFill>
                  <a:srgbClr val="595959"/>
                </a:solidFill>
              </a:rPr>
              <a:t>Reynolds (1992) </a:t>
            </a:r>
          </a:p>
          <a:p>
            <a:pPr lvl="2">
              <a:lnSpc>
                <a:spcPct val="120000"/>
              </a:lnSpc>
              <a:spcAft>
                <a:spcPts val="600"/>
              </a:spcAft>
            </a:pPr>
            <a:r>
              <a:rPr lang="en-US" sz="2600" dirty="0">
                <a:solidFill>
                  <a:srgbClr val="595959"/>
                </a:solidFill>
              </a:rPr>
              <a:t>15 chess masters’ ability to recognize expertise of other players</a:t>
            </a:r>
          </a:p>
          <a:p>
            <a:pPr lvl="2">
              <a:lnSpc>
                <a:spcPct val="120000"/>
              </a:lnSpc>
              <a:spcAft>
                <a:spcPts val="600"/>
              </a:spcAft>
            </a:pPr>
            <a:r>
              <a:rPr lang="en-US" sz="2600" dirty="0">
                <a:solidFill>
                  <a:srgbClr val="595959"/>
                </a:solidFill>
              </a:rPr>
              <a:t>Examined 6 games in progress, rated expertise</a:t>
            </a:r>
          </a:p>
          <a:p>
            <a:pPr lvl="1">
              <a:lnSpc>
                <a:spcPct val="120000"/>
              </a:lnSpc>
              <a:spcAft>
                <a:spcPts val="600"/>
              </a:spcAft>
            </a:pPr>
            <a:r>
              <a:rPr lang="en-US" sz="2200" dirty="0">
                <a:solidFill>
                  <a:srgbClr val="595959"/>
                </a:solidFill>
              </a:rPr>
              <a:t>What counterbalancing technique would you use and why? </a:t>
            </a:r>
          </a:p>
        </p:txBody>
      </p:sp>
      <p:pic>
        <p:nvPicPr>
          <p:cNvPr id="4" name="Picture 3" descr="612626c7da76a293a4f663a33b16d70925-the-queens-gambit-chess.rsquare.w1200.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17997" y="1159017"/>
            <a:ext cx="4597418" cy="4597418"/>
          </a:xfrm>
          <a:prstGeom prst="rect">
            <a:avLst/>
          </a:prstGeom>
        </p:spPr>
      </p:pic>
      <p:sp>
        <p:nvSpPr>
          <p:cNvPr id="5" name="Slide Number Placeholder 4"/>
          <p:cNvSpPr>
            <a:spLocks noGrp="1"/>
          </p:cNvSpPr>
          <p:nvPr>
            <p:ph type="sldNum" sz="quarter" idx="12"/>
          </p:nvPr>
        </p:nvSpPr>
        <p:spPr/>
        <p:txBody>
          <a:bodyPr/>
          <a:lstStyle/>
          <a:p>
            <a:fld id="{D077DD1F-020D-4A19-9611-41863FA23D0B}" type="slidenum">
              <a:rPr lang="en-US" smtClean="0"/>
              <a:t>26</a:t>
            </a:fld>
            <a:endParaRPr lang="en-US" dirty="0"/>
          </a:p>
        </p:txBody>
      </p:sp>
    </p:spTree>
    <p:extLst>
      <p:ext uri="{BB962C8B-B14F-4D97-AF65-F5344CB8AC3E}">
        <p14:creationId xmlns:p14="http://schemas.microsoft.com/office/powerpoint/2010/main" val="3754302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 y="464781"/>
            <a:ext cx="11885084" cy="612244"/>
          </a:xfrm>
        </p:spPr>
        <p:txBody>
          <a:bodyPr>
            <a:normAutofit/>
          </a:bodyPr>
          <a:lstStyle/>
          <a:p>
            <a:r>
              <a:rPr lang="en-US" sz="2600" dirty="0"/>
              <a:t>Within-subjects designs</a:t>
            </a:r>
          </a:p>
        </p:txBody>
      </p:sp>
      <p:sp>
        <p:nvSpPr>
          <p:cNvPr id="3" name="Content Placeholder 2"/>
          <p:cNvSpPr>
            <a:spLocks noGrp="1"/>
          </p:cNvSpPr>
          <p:nvPr>
            <p:ph idx="1"/>
          </p:nvPr>
        </p:nvSpPr>
        <p:spPr>
          <a:xfrm>
            <a:off x="257232" y="1299882"/>
            <a:ext cx="11633200" cy="5886824"/>
          </a:xfrm>
        </p:spPr>
        <p:txBody>
          <a:bodyPr>
            <a:normAutofit/>
          </a:bodyPr>
          <a:lstStyle/>
          <a:p>
            <a:pPr>
              <a:lnSpc>
                <a:spcPct val="120000"/>
              </a:lnSpc>
              <a:spcAft>
                <a:spcPts val="600"/>
              </a:spcAft>
            </a:pPr>
            <a:r>
              <a:rPr lang="en-US" sz="2400" dirty="0">
                <a:solidFill>
                  <a:srgbClr val="595959"/>
                </a:solidFill>
              </a:rPr>
              <a:t>Pros and cons of using within-subjects designs</a:t>
            </a:r>
          </a:p>
        </p:txBody>
      </p:sp>
      <p:sp>
        <p:nvSpPr>
          <p:cNvPr id="6" name="Rounded Rectangle 5"/>
          <p:cNvSpPr/>
          <p:nvPr/>
        </p:nvSpPr>
        <p:spPr>
          <a:xfrm>
            <a:off x="438277" y="2106715"/>
            <a:ext cx="5438588" cy="3928325"/>
          </a:xfrm>
          <a:prstGeom prst="roundRect">
            <a:avLst/>
          </a:prstGeom>
          <a:solidFill>
            <a:schemeClr val="accent3">
              <a:lumMod val="20000"/>
              <a:lumOff val="80000"/>
            </a:schemeClr>
          </a:solidFill>
          <a:ln>
            <a:solidFill>
              <a:srgbClr val="333333"/>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2609710" y="2211303"/>
            <a:ext cx="699330" cy="430887"/>
          </a:xfrm>
          <a:prstGeom prst="rect">
            <a:avLst/>
          </a:prstGeom>
          <a:noFill/>
        </p:spPr>
        <p:txBody>
          <a:bodyPr wrap="none" rtlCol="0">
            <a:spAutoFit/>
          </a:bodyPr>
          <a:lstStyle/>
          <a:p>
            <a:r>
              <a:rPr lang="en-US" sz="2200" b="1" u="sng" dirty="0">
                <a:solidFill>
                  <a:schemeClr val="tx2"/>
                </a:solidFill>
              </a:rPr>
              <a:t>Pros</a:t>
            </a:r>
          </a:p>
        </p:txBody>
      </p:sp>
      <p:sp>
        <p:nvSpPr>
          <p:cNvPr id="10" name="TextBox 9"/>
          <p:cNvSpPr txBox="1"/>
          <p:nvPr/>
        </p:nvSpPr>
        <p:spPr>
          <a:xfrm>
            <a:off x="458197" y="2675990"/>
            <a:ext cx="5299140" cy="3170099"/>
          </a:xfrm>
          <a:prstGeom prst="rect">
            <a:avLst/>
          </a:prstGeom>
          <a:noFill/>
        </p:spPr>
        <p:txBody>
          <a:bodyPr wrap="square" rtlCol="0">
            <a:spAutoFit/>
          </a:bodyPr>
          <a:lstStyle/>
          <a:p>
            <a:pPr marL="285750" indent="-285750">
              <a:spcAft>
                <a:spcPts val="600"/>
              </a:spcAft>
              <a:buFont typeface="Arial"/>
              <a:buChar char="•"/>
            </a:pPr>
            <a:r>
              <a:rPr lang="en-US" sz="2000" dirty="0"/>
              <a:t>Many potential extraneous variables are controlled</a:t>
            </a:r>
          </a:p>
          <a:p>
            <a:pPr lvl="1">
              <a:spcAft>
                <a:spcPts val="600"/>
              </a:spcAft>
            </a:pPr>
            <a:r>
              <a:rPr lang="en-US" sz="2000" b="1" i="1" dirty="0">
                <a:cs typeface="Arial" charset="0"/>
              </a:rPr>
              <a:t>Equivalent groups is not an issue</a:t>
            </a:r>
            <a:endParaRPr lang="en-US" sz="2000" b="1" i="1" dirty="0"/>
          </a:p>
          <a:p>
            <a:pPr marL="285750" indent="-285750">
              <a:spcAft>
                <a:spcPts val="600"/>
              </a:spcAft>
              <a:buFont typeface="Arial"/>
              <a:buChar char="•"/>
            </a:pPr>
            <a:r>
              <a:rPr lang="en-US" sz="2000" dirty="0"/>
              <a:t>POWER!: This gives researchers more “power” to detect an effect</a:t>
            </a:r>
          </a:p>
          <a:p>
            <a:pPr lvl="1">
              <a:spcAft>
                <a:spcPts val="600"/>
              </a:spcAft>
            </a:pPr>
            <a:r>
              <a:rPr lang="en-US" sz="2000" dirty="0">
                <a:cs typeface="Arial" charset="0"/>
                <a:sym typeface="Wingdings"/>
              </a:rPr>
              <a:t> </a:t>
            </a:r>
            <a:r>
              <a:rPr lang="en-US" sz="2000" dirty="0">
                <a:cs typeface="Arial" charset="0"/>
              </a:rPr>
              <a:t>Virtually eliminates error variance due to individual differences</a:t>
            </a:r>
            <a:endParaRPr lang="en-US" sz="2000" dirty="0"/>
          </a:p>
          <a:p>
            <a:pPr marL="285750" indent="-285750">
              <a:spcAft>
                <a:spcPts val="600"/>
              </a:spcAft>
              <a:buFont typeface="Arial"/>
              <a:buChar char="•"/>
            </a:pPr>
            <a:r>
              <a:rPr lang="en-US" sz="2000" dirty="0"/>
              <a:t>Requires fewer participants (often saving money and time!)</a:t>
            </a:r>
          </a:p>
        </p:txBody>
      </p:sp>
      <p:sp>
        <p:nvSpPr>
          <p:cNvPr id="11" name="Rounded Rectangle 10"/>
          <p:cNvSpPr/>
          <p:nvPr/>
        </p:nvSpPr>
        <p:spPr>
          <a:xfrm>
            <a:off x="6339046" y="2106714"/>
            <a:ext cx="5438588" cy="4111206"/>
          </a:xfrm>
          <a:prstGeom prst="roundRect">
            <a:avLst/>
          </a:prstGeom>
          <a:solidFill>
            <a:schemeClr val="accent3">
              <a:lumMod val="20000"/>
              <a:lumOff val="80000"/>
            </a:schemeClr>
          </a:solidFill>
          <a:ln>
            <a:solidFill>
              <a:srgbClr val="333333"/>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8490558" y="2211303"/>
            <a:ext cx="749612" cy="430887"/>
          </a:xfrm>
          <a:prstGeom prst="rect">
            <a:avLst/>
          </a:prstGeom>
          <a:noFill/>
        </p:spPr>
        <p:txBody>
          <a:bodyPr wrap="none" rtlCol="0">
            <a:spAutoFit/>
          </a:bodyPr>
          <a:lstStyle/>
          <a:p>
            <a:r>
              <a:rPr lang="en-US" sz="2200" b="1" u="sng" dirty="0">
                <a:solidFill>
                  <a:schemeClr val="tx2"/>
                </a:solidFill>
              </a:rPr>
              <a:t>Cons</a:t>
            </a:r>
          </a:p>
        </p:txBody>
      </p:sp>
      <p:sp>
        <p:nvSpPr>
          <p:cNvPr id="13" name="TextBox 12"/>
          <p:cNvSpPr txBox="1"/>
          <p:nvPr/>
        </p:nvSpPr>
        <p:spPr>
          <a:xfrm>
            <a:off x="6418718" y="2646108"/>
            <a:ext cx="5292423" cy="2918748"/>
          </a:xfrm>
          <a:prstGeom prst="rect">
            <a:avLst/>
          </a:prstGeom>
          <a:noFill/>
        </p:spPr>
        <p:txBody>
          <a:bodyPr wrap="square" rtlCol="0">
            <a:spAutoFit/>
          </a:bodyPr>
          <a:lstStyle/>
          <a:p>
            <a:pPr marL="285750" indent="-285750">
              <a:lnSpc>
                <a:spcPct val="110000"/>
              </a:lnSpc>
              <a:spcAft>
                <a:spcPts val="1200"/>
              </a:spcAft>
              <a:buFont typeface="Arial"/>
              <a:buChar char="•"/>
            </a:pPr>
            <a:r>
              <a:rPr lang="en-US" sz="2000" dirty="0"/>
              <a:t>Demand characteristics: Participants may change their behavior based on what they think the experiment is testing</a:t>
            </a:r>
          </a:p>
          <a:p>
            <a:pPr marL="285750" indent="-285750">
              <a:lnSpc>
                <a:spcPct val="110000"/>
              </a:lnSpc>
              <a:spcAft>
                <a:spcPts val="1200"/>
              </a:spcAft>
              <a:buFont typeface="Arial"/>
              <a:buChar char="•"/>
            </a:pPr>
            <a:r>
              <a:rPr lang="en-US" sz="2000" dirty="0"/>
              <a:t>Order effects</a:t>
            </a:r>
          </a:p>
          <a:p>
            <a:pPr marL="285750" indent="-285750">
              <a:lnSpc>
                <a:spcPct val="110000"/>
              </a:lnSpc>
              <a:spcAft>
                <a:spcPts val="1200"/>
              </a:spcAft>
              <a:buFont typeface="Arial"/>
              <a:buChar char="•"/>
            </a:pPr>
            <a:endParaRPr lang="en-US" sz="2000" dirty="0"/>
          </a:p>
          <a:p>
            <a:pPr marL="285750" indent="-285750">
              <a:lnSpc>
                <a:spcPct val="110000"/>
              </a:lnSpc>
              <a:spcAft>
                <a:spcPts val="1200"/>
              </a:spcAft>
              <a:buFont typeface="Arial"/>
              <a:buChar char="•"/>
            </a:pPr>
            <a:r>
              <a:rPr lang="en-US" sz="2000" dirty="0"/>
              <a:t>Cannot use if carryover or order effects are likely or just does not make sense due to DCs. </a:t>
            </a:r>
          </a:p>
        </p:txBody>
      </p:sp>
      <p:pic>
        <p:nvPicPr>
          <p:cNvPr id="15" name="Picture 14"/>
          <p:cNvPicPr>
            <a:picLocks noChangeAspect="1"/>
          </p:cNvPicPr>
          <p:nvPr/>
        </p:nvPicPr>
        <p:blipFill rotWithShape="1">
          <a:blip r:embed="rId3"/>
          <a:srcRect l="26061" t="52441" r="-758" b="-1"/>
          <a:stretch/>
        </p:blipFill>
        <p:spPr>
          <a:xfrm rot="3094175">
            <a:off x="8190043" y="3767142"/>
            <a:ext cx="1042732" cy="547100"/>
          </a:xfrm>
          <a:prstGeom prst="rect">
            <a:avLst/>
          </a:prstGeom>
        </p:spPr>
      </p:pic>
      <p:sp>
        <p:nvSpPr>
          <p:cNvPr id="4" name="Slide Number Placeholder 3"/>
          <p:cNvSpPr>
            <a:spLocks noGrp="1"/>
          </p:cNvSpPr>
          <p:nvPr>
            <p:ph type="sldNum" sz="quarter" idx="12"/>
          </p:nvPr>
        </p:nvSpPr>
        <p:spPr/>
        <p:txBody>
          <a:bodyPr/>
          <a:lstStyle/>
          <a:p>
            <a:fld id="{D077DD1F-020D-4A19-9611-41863FA23D0B}" type="slidenum">
              <a:rPr lang="en-US" smtClean="0"/>
              <a:t>27</a:t>
            </a:fld>
            <a:endParaRPr lang="en-US" dirty="0"/>
          </a:p>
        </p:txBody>
      </p:sp>
    </p:spTree>
    <p:extLst>
      <p:ext uri="{BB962C8B-B14F-4D97-AF65-F5344CB8AC3E}">
        <p14:creationId xmlns:p14="http://schemas.microsoft.com/office/powerpoint/2010/main" val="574267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Experiments Establish Covariance</a:t>
            </a:r>
          </a:p>
        </p:txBody>
      </p:sp>
      <p:sp>
        <p:nvSpPr>
          <p:cNvPr id="3" name="Text Placeholder 2"/>
          <p:cNvSpPr>
            <a:spLocks noGrp="1"/>
          </p:cNvSpPr>
          <p:nvPr>
            <p:ph type="body" sz="quarter" idx="10"/>
          </p:nvPr>
        </p:nvSpPr>
        <p:spPr/>
        <p:txBody>
          <a:bodyPr>
            <a:normAutofit/>
          </a:bodyPr>
          <a:lstStyle/>
          <a:p>
            <a:r>
              <a:rPr lang="en-US" sz="2800" dirty="0"/>
              <a:t>Independent variables answer the question, “Compared to what?”</a:t>
            </a:r>
          </a:p>
          <a:p>
            <a:pPr lvl="1"/>
            <a:r>
              <a:rPr lang="en-US" sz="2400" b="1" dirty="0"/>
              <a:t>Comparison group </a:t>
            </a:r>
            <a:r>
              <a:rPr lang="en-US" sz="2400" dirty="0"/>
              <a:t>(comparison condition)</a:t>
            </a:r>
          </a:p>
          <a:p>
            <a:r>
              <a:rPr lang="en-US" sz="2800" dirty="0"/>
              <a:t>Covariance: it is also about the results</a:t>
            </a:r>
          </a:p>
          <a:p>
            <a:r>
              <a:rPr lang="en-US" sz="2800" dirty="0"/>
              <a:t>Control groups, treatment groups, and comparison groups</a:t>
            </a:r>
          </a:p>
          <a:p>
            <a:pPr lvl="1"/>
            <a:r>
              <a:rPr lang="en-US" sz="2400" b="1" dirty="0"/>
              <a:t>Control group</a:t>
            </a:r>
            <a:r>
              <a:rPr lang="en-US" sz="2400" dirty="0"/>
              <a:t> (no treatment condition)</a:t>
            </a:r>
            <a:endParaRPr lang="en-US" sz="2400" b="1" dirty="0"/>
          </a:p>
          <a:p>
            <a:pPr lvl="1"/>
            <a:r>
              <a:rPr lang="en-US" sz="2400" b="1" dirty="0"/>
              <a:t>Treatment group(s) </a:t>
            </a:r>
            <a:r>
              <a:rPr lang="en-US" sz="2400" dirty="0"/>
              <a:t>(one or more treatment conditions)</a:t>
            </a:r>
            <a:endParaRPr lang="en-US" sz="2400" b="1" dirty="0"/>
          </a:p>
          <a:p>
            <a:pPr lvl="1"/>
            <a:r>
              <a:rPr lang="en-US" sz="2400" b="1" dirty="0"/>
              <a:t>Placebo group </a:t>
            </a:r>
            <a:r>
              <a:rPr lang="en-US" sz="2400" dirty="0"/>
              <a:t>(placebo control group)</a:t>
            </a:r>
            <a:endParaRPr lang="en-US" sz="2400" b="1" dirty="0"/>
          </a:p>
        </p:txBody>
      </p:sp>
    </p:spTree>
    <p:extLst>
      <p:ext uri="{BB962C8B-B14F-4D97-AF65-F5344CB8AC3E}">
        <p14:creationId xmlns:p14="http://schemas.microsoft.com/office/powerpoint/2010/main" val="2007763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85968" y="180509"/>
            <a:ext cx="10972800" cy="820737"/>
          </a:xfrm>
        </p:spPr>
        <p:txBody>
          <a:bodyPr/>
          <a:lstStyle/>
          <a:p>
            <a:r>
              <a:rPr lang="en-US" sz="4000" dirty="0">
                <a:solidFill>
                  <a:schemeClr val="tx1"/>
                </a:solidFill>
              </a:rPr>
              <a:t>The Really Bad Experiment </a:t>
            </a:r>
            <a:br>
              <a:rPr lang="en-US" sz="4000" dirty="0">
                <a:solidFill>
                  <a:schemeClr val="tx1"/>
                </a:solidFill>
              </a:rPr>
            </a:br>
            <a:endParaRPr lang="en-US" sz="4000" dirty="0">
              <a:solidFill>
                <a:schemeClr val="tx1"/>
              </a:solidFill>
            </a:endParaRPr>
          </a:p>
        </p:txBody>
      </p:sp>
      <p:sp>
        <p:nvSpPr>
          <p:cNvPr id="4" name="Text Placeholder 2"/>
          <p:cNvSpPr txBox="1">
            <a:spLocks/>
          </p:cNvSpPr>
          <p:nvPr/>
        </p:nvSpPr>
        <p:spPr>
          <a:xfrm>
            <a:off x="290147" y="762831"/>
            <a:ext cx="5927773" cy="820737"/>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Arial" pitchFamily="34" charset="0"/>
              <a:buChar char="•"/>
            </a:pPr>
            <a:r>
              <a:rPr lang="en-US" sz="2800" dirty="0"/>
              <a:t>Also known as </a:t>
            </a:r>
            <a:r>
              <a:rPr lang="en-US" sz="2800" b="1" dirty="0"/>
              <a:t>one-group pretest/posttest design</a:t>
            </a:r>
          </a:p>
        </p:txBody>
      </p:sp>
      <p:pic>
        <p:nvPicPr>
          <p:cNvPr id="6" name="Picture 5" descr="Figure 11.1 shows a flowchart with three groups. Stem A starts at participants, and goes to pretest measure or DV, treatment, and posttest measure or DV, from left to right. Stem B starts at campers and goes to measure rowdy behavior, reduce sugar, and measure rowdy behavior, from left to right. Stem C starts at depressed women and goes to measure depression, cognitive therapy, and measure depression, from left to right. ">
            <a:extLst>
              <a:ext uri="{FF2B5EF4-FFF2-40B4-BE49-F238E27FC236}">
                <a16:creationId xmlns:a16="http://schemas.microsoft.com/office/drawing/2014/main" id="{A8D41318-1FB6-4C4A-A43B-EA685747B255}"/>
              </a:ext>
            </a:extLst>
          </p:cNvPr>
          <p:cNvPicPr>
            <a:picLocks noChangeAspect="1"/>
          </p:cNvPicPr>
          <p:nvPr/>
        </p:nvPicPr>
        <p:blipFill rotWithShape="1">
          <a:blip r:embed="rId3"/>
          <a:srcRect l="2112" b="10750"/>
          <a:stretch/>
        </p:blipFill>
        <p:spPr>
          <a:xfrm>
            <a:off x="7006830" y="762831"/>
            <a:ext cx="4414857" cy="2325735"/>
          </a:xfrm>
          <a:prstGeom prst="rect">
            <a:avLst/>
          </a:prstGeom>
        </p:spPr>
      </p:pic>
      <p:pic>
        <p:nvPicPr>
          <p:cNvPr id="5" name="Picture 4" descr="Figure 11.2 shows two line graphs. The first line graph shows the beginning of the week to the end of the week after a sugar-free diet on the x axis and rambunctious behavior score from 0 to 80 on the y axis. The trendline is linear with a negative slope, starting from a rowdy behavior score of about 70 at the beginning of the week and ending at a score of 44 at the end of the week after a sugar-free diet. The second line graph shows pretherapy to posttherapy on the x axis and depression score on the y axis from 0 to 20. The trendline drawn is linear with a negative slope, starting from a depression score of 17 at pretherapy and ending at a score of 11 at posttherapy. ">
            <a:extLst>
              <a:ext uri="{FF2B5EF4-FFF2-40B4-BE49-F238E27FC236}">
                <a16:creationId xmlns:a16="http://schemas.microsoft.com/office/drawing/2014/main" id="{4F048831-0239-48F1-9025-0ADBC52B414D}"/>
              </a:ext>
            </a:extLst>
          </p:cNvPr>
          <p:cNvPicPr>
            <a:picLocks noChangeAspect="1"/>
          </p:cNvPicPr>
          <p:nvPr/>
        </p:nvPicPr>
        <p:blipFill rotWithShape="1">
          <a:blip r:embed="rId4"/>
          <a:srcRect b="15060"/>
          <a:stretch/>
        </p:blipFill>
        <p:spPr>
          <a:xfrm>
            <a:off x="585968" y="4071965"/>
            <a:ext cx="8810902" cy="2605526"/>
          </a:xfrm>
          <a:prstGeom prst="rect">
            <a:avLst/>
          </a:prstGeom>
        </p:spPr>
      </p:pic>
    </p:spTree>
    <p:extLst>
      <p:ext uri="{BB962C8B-B14F-4D97-AF65-F5344CB8AC3E}">
        <p14:creationId xmlns:p14="http://schemas.microsoft.com/office/powerpoint/2010/main" val="25963676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Internal Validity: Are There Alternative Explanations for the Results?</a:t>
            </a:r>
          </a:p>
        </p:txBody>
      </p:sp>
      <p:sp>
        <p:nvSpPr>
          <p:cNvPr id="3" name="Text Placeholder 2"/>
          <p:cNvSpPr>
            <a:spLocks noGrp="1"/>
          </p:cNvSpPr>
          <p:nvPr>
            <p:ph type="body" sz="quarter" idx="10"/>
          </p:nvPr>
        </p:nvSpPr>
        <p:spPr>
          <a:xfrm>
            <a:off x="496006" y="1919640"/>
            <a:ext cx="10972800" cy="3644900"/>
          </a:xfrm>
        </p:spPr>
        <p:txBody>
          <a:bodyPr/>
          <a:lstStyle/>
          <a:p>
            <a:r>
              <a:rPr lang="en-US" sz="2800" dirty="0"/>
              <a:t>Three fundamental questions about internal validity</a:t>
            </a:r>
          </a:p>
          <a:p>
            <a:pPr marL="914400" lvl="1" indent="-457200">
              <a:buFont typeface="+mj-lt"/>
              <a:buAutoNum type="arabicPeriod"/>
            </a:pPr>
            <a:r>
              <a:rPr lang="en-US" sz="2400" dirty="0"/>
              <a:t>Were there any design confounds?</a:t>
            </a:r>
          </a:p>
          <a:p>
            <a:pPr marL="914400" lvl="1" indent="-457200">
              <a:buFont typeface="+mj-lt"/>
              <a:buAutoNum type="arabicPeriod"/>
            </a:pPr>
            <a:r>
              <a:rPr lang="en-US" sz="2400" dirty="0"/>
              <a:t>If an independent-groups design was used, did researchers control for selection effects using random assignment or matching?</a:t>
            </a:r>
          </a:p>
          <a:p>
            <a:pPr marL="914400" lvl="1" indent="-457200">
              <a:buFont typeface="+mj-lt"/>
              <a:buAutoNum type="arabicPeriod"/>
            </a:pPr>
            <a:r>
              <a:rPr lang="en-US" sz="2400" dirty="0"/>
              <a:t>If a within-groups design was used, did researchers control for order effects by counterbalancing? </a:t>
            </a:r>
          </a:p>
        </p:txBody>
      </p:sp>
    </p:spTree>
    <p:extLst>
      <p:ext uri="{BB962C8B-B14F-4D97-AF65-F5344CB8AC3E}">
        <p14:creationId xmlns:p14="http://schemas.microsoft.com/office/powerpoint/2010/main" val="6754226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ounded Rectangle 4"/>
          <p:cNvSpPr/>
          <p:nvPr/>
        </p:nvSpPr>
        <p:spPr>
          <a:xfrm>
            <a:off x="0" y="2860606"/>
            <a:ext cx="11252941" cy="3340879"/>
          </a:xfrm>
          <a:prstGeom prst="roundRect">
            <a:avLst/>
          </a:prstGeom>
          <a:solidFill>
            <a:schemeClr val="bg2">
              <a:lumMod val="40000"/>
              <a:lumOff val="60000"/>
            </a:schemeClr>
          </a:solidFill>
          <a:ln>
            <a:solidFill>
              <a:schemeClr val="tx2"/>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 name="Title 2"/>
          <p:cNvSpPr>
            <a:spLocks noGrp="1"/>
          </p:cNvSpPr>
          <p:nvPr>
            <p:ph type="title"/>
          </p:nvPr>
        </p:nvSpPr>
        <p:spPr/>
        <p:txBody>
          <a:bodyPr>
            <a:normAutofit fontScale="90000"/>
          </a:bodyPr>
          <a:lstStyle/>
          <a:p>
            <a:r>
              <a:rPr lang="en-US" altLang="en-US" dirty="0"/>
              <a:t>You always need a control group in an experiment.” (Why is this false?)</a:t>
            </a:r>
            <a:br>
              <a:rPr lang="en-US" altLang="en-US" dirty="0"/>
            </a:br>
            <a:r>
              <a:rPr lang="en-US" dirty="0"/>
              <a:t>Control and comparison conditions</a:t>
            </a:r>
          </a:p>
        </p:txBody>
      </p:sp>
      <p:sp>
        <p:nvSpPr>
          <p:cNvPr id="4" name="TextBox 3"/>
          <p:cNvSpPr txBox="1"/>
          <p:nvPr/>
        </p:nvSpPr>
        <p:spPr>
          <a:xfrm>
            <a:off x="1103968" y="2098559"/>
            <a:ext cx="9484784" cy="400110"/>
          </a:xfrm>
          <a:prstGeom prst="rect">
            <a:avLst/>
          </a:prstGeom>
          <a:noFill/>
        </p:spPr>
        <p:txBody>
          <a:bodyPr>
            <a:spAutoFit/>
          </a:bodyPr>
          <a:lstStyle/>
          <a:p>
            <a:pPr algn="ctr">
              <a:defRPr/>
            </a:pPr>
            <a:r>
              <a:rPr lang="en-US" sz="2000" b="1" dirty="0">
                <a:solidFill>
                  <a:schemeClr val="tx1">
                    <a:lumMod val="65000"/>
                    <a:lumOff val="35000"/>
                  </a:schemeClr>
                </a:solidFill>
              </a:rPr>
              <a:t>Does writing about a stressful test right before you take it increase performance?</a:t>
            </a:r>
          </a:p>
        </p:txBody>
      </p:sp>
      <p:pic>
        <p:nvPicPr>
          <p:cNvPr id="6" name="Picture 3"/>
          <p:cNvPicPr>
            <a:picLocks noChangeAspect="1" noChangeArrowheads="1"/>
          </p:cNvPicPr>
          <p:nvPr/>
        </p:nvPicPr>
        <p:blipFill>
          <a:blip r:embed="rId3" cstate="email">
            <a:extLst>
              <a:ext uri="{28A0092B-C50C-407E-A947-70E740481C1C}">
                <a14:useLocalDpi xmlns:a14="http://schemas.microsoft.com/office/drawing/2010/main" val="0"/>
              </a:ext>
            </a:extLst>
          </a:blip>
          <a:srcRect r="7304"/>
          <a:stretch>
            <a:fillRect/>
          </a:stretch>
        </p:blipFill>
        <p:spPr bwMode="auto">
          <a:xfrm>
            <a:off x="4835485" y="4001517"/>
            <a:ext cx="2713539" cy="1584493"/>
          </a:xfrm>
          <a:prstGeom prst="rect">
            <a:avLst/>
          </a:prstGeom>
          <a:noFill/>
          <a:ln w="9525">
            <a:solidFill>
              <a:srgbClr val="333333"/>
            </a:solidFill>
            <a:miter lim="800000"/>
            <a:headEnd/>
            <a:tailEnd/>
          </a:ln>
          <a:extLst>
            <a:ext uri="{909E8E84-426E-40dd-AFC4-6F175D3DCCD1}">
              <a14:hiddenFill xmlns:a14="http://schemas.microsoft.com/office/drawing/2010/main" xmlns="">
                <a:solidFill>
                  <a:srgbClr val="FFFFFF"/>
                </a:solidFill>
              </a14:hiddenFill>
            </a:ext>
          </a:extLst>
        </p:spPr>
      </p:pic>
      <p:sp>
        <p:nvSpPr>
          <p:cNvPr id="9" name="TextBox 8"/>
          <p:cNvSpPr txBox="1"/>
          <p:nvPr/>
        </p:nvSpPr>
        <p:spPr>
          <a:xfrm>
            <a:off x="4261588" y="4567497"/>
            <a:ext cx="184666" cy="461665"/>
          </a:xfrm>
          <a:prstGeom prst="rect">
            <a:avLst/>
          </a:prstGeom>
          <a:noFill/>
        </p:spPr>
        <p:txBody>
          <a:bodyPr wrap="none">
            <a:spAutoFit/>
          </a:bodyPr>
          <a:lstStyle/>
          <a:p>
            <a:pPr>
              <a:defRPr/>
            </a:pPr>
            <a:r>
              <a:rPr lang="en-US" sz="2400" dirty="0">
                <a:solidFill>
                  <a:schemeClr val="tx1">
                    <a:lumMod val="65000"/>
                    <a:lumOff val="35000"/>
                  </a:schemeClr>
                </a:solidFill>
              </a:rPr>
              <a:t> </a:t>
            </a:r>
          </a:p>
        </p:txBody>
      </p:sp>
      <p:sp>
        <p:nvSpPr>
          <p:cNvPr id="12" name="Oval Callout 11"/>
          <p:cNvSpPr/>
          <p:nvPr/>
        </p:nvSpPr>
        <p:spPr>
          <a:xfrm>
            <a:off x="5070142" y="2648313"/>
            <a:ext cx="3177726" cy="987413"/>
          </a:xfrm>
          <a:prstGeom prst="wedgeEllipseCallout">
            <a:avLst>
              <a:gd name="adj1" fmla="val -40192"/>
              <a:gd name="adj2" fmla="val 57478"/>
            </a:avLst>
          </a:prstGeom>
          <a:ln>
            <a:solidFill>
              <a:schemeClr val="tx2"/>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600" b="1" dirty="0">
                <a:solidFill>
                  <a:schemeClr val="bg1"/>
                </a:solidFill>
              </a:rPr>
              <a:t>Describe how you are feeling about this exam</a:t>
            </a:r>
          </a:p>
        </p:txBody>
      </p:sp>
      <p:sp>
        <p:nvSpPr>
          <p:cNvPr id="13" name="TextBox 12"/>
          <p:cNvSpPr txBox="1"/>
          <p:nvPr/>
        </p:nvSpPr>
        <p:spPr>
          <a:xfrm>
            <a:off x="1201688" y="5574268"/>
            <a:ext cx="2117887" cy="369332"/>
          </a:xfrm>
          <a:prstGeom prst="rect">
            <a:avLst/>
          </a:prstGeom>
          <a:noFill/>
        </p:spPr>
        <p:txBody>
          <a:bodyPr wrap="none">
            <a:spAutoFit/>
          </a:bodyPr>
          <a:lstStyle/>
          <a:p>
            <a:pPr>
              <a:defRPr/>
            </a:pPr>
            <a:r>
              <a:rPr lang="en-US" dirty="0">
                <a:solidFill>
                  <a:schemeClr val="tx1">
                    <a:lumMod val="65000"/>
                    <a:lumOff val="35000"/>
                  </a:schemeClr>
                </a:solidFill>
              </a:rPr>
              <a:t>empty control group</a:t>
            </a:r>
          </a:p>
        </p:txBody>
      </p:sp>
      <p:sp>
        <p:nvSpPr>
          <p:cNvPr id="14" name="TextBox 13"/>
          <p:cNvSpPr txBox="1"/>
          <p:nvPr/>
        </p:nvSpPr>
        <p:spPr>
          <a:xfrm>
            <a:off x="5419061" y="5579990"/>
            <a:ext cx="1748646" cy="369332"/>
          </a:xfrm>
          <a:prstGeom prst="rect">
            <a:avLst/>
          </a:prstGeom>
          <a:noFill/>
        </p:spPr>
        <p:txBody>
          <a:bodyPr wrap="none">
            <a:spAutoFit/>
          </a:bodyPr>
          <a:lstStyle/>
          <a:p>
            <a:pPr>
              <a:defRPr/>
            </a:pPr>
            <a:r>
              <a:rPr lang="en-US" dirty="0">
                <a:solidFill>
                  <a:schemeClr val="tx1">
                    <a:lumMod val="65000"/>
                    <a:lumOff val="35000"/>
                  </a:schemeClr>
                </a:solidFill>
              </a:rPr>
              <a:t>treatment group</a:t>
            </a:r>
          </a:p>
        </p:txBody>
      </p:sp>
      <p:pic>
        <p:nvPicPr>
          <p:cNvPr id="1026" name="Picture 2" descr="https://bcuassets.blob.core.windows.net/img/question-1-131940292125758946.gif"/>
          <p:cNvPicPr>
            <a:picLocks noChangeAspect="1" noChangeArrowheads="1" noCrop="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49675" y="4054367"/>
            <a:ext cx="3271965" cy="1392254"/>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23"/>
          <p:cNvPicPr>
            <a:picLocks noChangeAspect="1"/>
          </p:cNvPicPr>
          <p:nvPr/>
        </p:nvPicPr>
        <p:blipFill>
          <a:blip r:embed="rId5" cstate="email">
            <a:extLst>
              <a:ext uri="{28A0092B-C50C-407E-A947-70E740481C1C}">
                <a14:useLocalDpi xmlns:a14="http://schemas.microsoft.com/office/drawing/2010/main" val="0"/>
              </a:ext>
            </a:extLst>
          </a:blip>
          <a:srcRect r="10352" b="6760"/>
          <a:stretch>
            <a:fillRect/>
          </a:stretch>
        </p:blipFill>
        <p:spPr bwMode="auto">
          <a:xfrm>
            <a:off x="8559385" y="4039067"/>
            <a:ext cx="2529952" cy="1542405"/>
          </a:xfrm>
          <a:prstGeom prst="rect">
            <a:avLst/>
          </a:prstGeom>
          <a:noFill/>
          <a:ln w="9525">
            <a:solidFill>
              <a:srgbClr val="333333"/>
            </a:solidFill>
            <a:miter lim="800000"/>
            <a:headEnd/>
            <a:tailEnd/>
          </a:ln>
          <a:extLst>
            <a:ext uri="{909E8E84-426E-40dd-AFC4-6F175D3DCCD1}">
              <a14:hiddenFill xmlns:a14="http://schemas.microsoft.com/office/drawing/2010/main" xmlns="">
                <a:solidFill>
                  <a:srgbClr val="FFFFFF"/>
                </a:solidFill>
              </a14:hiddenFill>
            </a:ext>
          </a:extLst>
        </p:spPr>
      </p:pic>
      <p:sp>
        <p:nvSpPr>
          <p:cNvPr id="16" name="TextBox 15"/>
          <p:cNvSpPr txBox="1"/>
          <p:nvPr/>
        </p:nvSpPr>
        <p:spPr>
          <a:xfrm>
            <a:off x="8723522" y="5641221"/>
            <a:ext cx="3048000" cy="368300"/>
          </a:xfrm>
          <a:prstGeom prst="rect">
            <a:avLst/>
          </a:prstGeom>
          <a:noFill/>
        </p:spPr>
        <p:txBody>
          <a:bodyPr>
            <a:spAutoFit/>
          </a:bodyPr>
          <a:lstStyle/>
          <a:p>
            <a:pPr>
              <a:defRPr/>
            </a:pPr>
            <a:r>
              <a:rPr lang="en-US" dirty="0">
                <a:solidFill>
                  <a:schemeClr val="tx1">
                    <a:lumMod val="65000"/>
                    <a:lumOff val="35000"/>
                  </a:schemeClr>
                </a:solidFill>
              </a:rPr>
              <a:t>comparison group</a:t>
            </a:r>
          </a:p>
        </p:txBody>
      </p:sp>
      <p:sp>
        <p:nvSpPr>
          <p:cNvPr id="17" name="Oval Callout 16"/>
          <p:cNvSpPr/>
          <p:nvPr/>
        </p:nvSpPr>
        <p:spPr>
          <a:xfrm>
            <a:off x="9104978" y="2539717"/>
            <a:ext cx="2934000" cy="980721"/>
          </a:xfrm>
          <a:prstGeom prst="wedgeEllipseCallout">
            <a:avLst>
              <a:gd name="adj1" fmla="val -27268"/>
              <a:gd name="adj2" fmla="val 83551"/>
            </a:avLst>
          </a:prstGeom>
          <a:ln>
            <a:solidFill>
              <a:schemeClr val="tx2"/>
            </a:solid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400" b="1" dirty="0">
                <a:solidFill>
                  <a:srgbClr val="FFFFFF"/>
                </a:solidFill>
              </a:rPr>
              <a:t>Describe the room you are in</a:t>
            </a:r>
          </a:p>
        </p:txBody>
      </p:sp>
      <p:sp>
        <p:nvSpPr>
          <p:cNvPr id="2" name="TextBox 1"/>
          <p:cNvSpPr txBox="1"/>
          <p:nvPr/>
        </p:nvSpPr>
        <p:spPr>
          <a:xfrm>
            <a:off x="1693279" y="5879966"/>
            <a:ext cx="940711" cy="369332"/>
          </a:xfrm>
          <a:prstGeom prst="rect">
            <a:avLst/>
          </a:prstGeom>
          <a:noFill/>
        </p:spPr>
        <p:txBody>
          <a:bodyPr wrap="square" rtlCol="0">
            <a:spAutoFit/>
          </a:bodyPr>
          <a:lstStyle/>
          <a:p>
            <a:r>
              <a:rPr lang="en-US" dirty="0">
                <a:solidFill>
                  <a:srgbClr val="008000"/>
                </a:solidFill>
              </a:rPr>
              <a:t>73%</a:t>
            </a:r>
          </a:p>
        </p:txBody>
      </p:sp>
      <p:sp>
        <p:nvSpPr>
          <p:cNvPr id="18" name="TextBox 17"/>
          <p:cNvSpPr txBox="1"/>
          <p:nvPr/>
        </p:nvSpPr>
        <p:spPr>
          <a:xfrm>
            <a:off x="5875055" y="5891247"/>
            <a:ext cx="940711" cy="369332"/>
          </a:xfrm>
          <a:prstGeom prst="rect">
            <a:avLst/>
          </a:prstGeom>
          <a:noFill/>
        </p:spPr>
        <p:txBody>
          <a:bodyPr wrap="square" rtlCol="0">
            <a:spAutoFit/>
          </a:bodyPr>
          <a:lstStyle/>
          <a:p>
            <a:r>
              <a:rPr lang="en-US" dirty="0">
                <a:solidFill>
                  <a:srgbClr val="008000"/>
                </a:solidFill>
              </a:rPr>
              <a:t>88%</a:t>
            </a:r>
          </a:p>
        </p:txBody>
      </p:sp>
      <p:sp>
        <p:nvSpPr>
          <p:cNvPr id="19" name="TextBox 18"/>
          <p:cNvSpPr txBox="1"/>
          <p:nvPr/>
        </p:nvSpPr>
        <p:spPr>
          <a:xfrm>
            <a:off x="9398335" y="5886847"/>
            <a:ext cx="940711" cy="646331"/>
          </a:xfrm>
          <a:prstGeom prst="rect">
            <a:avLst/>
          </a:prstGeom>
          <a:noFill/>
        </p:spPr>
        <p:txBody>
          <a:bodyPr wrap="square" rtlCol="0">
            <a:spAutoFit/>
          </a:bodyPr>
          <a:lstStyle/>
          <a:p>
            <a:r>
              <a:rPr lang="en-US" dirty="0">
                <a:solidFill>
                  <a:srgbClr val="008000"/>
                </a:solidFill>
              </a:rPr>
              <a:t>86%</a:t>
            </a:r>
          </a:p>
          <a:p>
            <a:endParaRPr lang="en-US" dirty="0">
              <a:solidFill>
                <a:srgbClr val="008000"/>
              </a:solidFill>
            </a:endParaRPr>
          </a:p>
        </p:txBody>
      </p:sp>
      <p:sp>
        <p:nvSpPr>
          <p:cNvPr id="21" name="TextBox 20"/>
          <p:cNvSpPr txBox="1"/>
          <p:nvPr/>
        </p:nvSpPr>
        <p:spPr>
          <a:xfrm>
            <a:off x="10115162" y="5898127"/>
            <a:ext cx="940711" cy="646331"/>
          </a:xfrm>
          <a:prstGeom prst="rect">
            <a:avLst/>
          </a:prstGeom>
          <a:noFill/>
        </p:spPr>
        <p:txBody>
          <a:bodyPr wrap="square" rtlCol="0">
            <a:spAutoFit/>
          </a:bodyPr>
          <a:lstStyle/>
          <a:p>
            <a:r>
              <a:rPr lang="en-US" dirty="0">
                <a:solidFill>
                  <a:srgbClr val="008000"/>
                </a:solidFill>
              </a:rPr>
              <a:t>78%</a:t>
            </a:r>
          </a:p>
          <a:p>
            <a:endParaRPr lang="en-US" dirty="0">
              <a:solidFill>
                <a:srgbClr val="008000"/>
              </a:solidFill>
            </a:endParaRPr>
          </a:p>
        </p:txBody>
      </p:sp>
      <p:sp>
        <p:nvSpPr>
          <p:cNvPr id="7" name="Slide Number Placeholder 6"/>
          <p:cNvSpPr>
            <a:spLocks noGrp="1"/>
          </p:cNvSpPr>
          <p:nvPr>
            <p:ph type="sldNum" sz="quarter" idx="12"/>
          </p:nvPr>
        </p:nvSpPr>
        <p:spPr/>
        <p:txBody>
          <a:bodyPr/>
          <a:lstStyle/>
          <a:p>
            <a:fld id="{D077DD1F-020D-4A19-9611-41863FA23D0B}" type="slidenum">
              <a:rPr lang="en-US" smtClean="0"/>
              <a:t>30</a:t>
            </a:fld>
            <a:endParaRPr lang="en-US" dirty="0"/>
          </a:p>
        </p:txBody>
      </p:sp>
    </p:spTree>
    <p:extLst>
      <p:ext uri="{BB962C8B-B14F-4D97-AF65-F5344CB8AC3E}">
        <p14:creationId xmlns:p14="http://schemas.microsoft.com/office/powerpoint/2010/main" val="10153130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3" grpId="0"/>
      <p:bldP spid="14" grpId="0"/>
      <p:bldP spid="16" grpId="0"/>
      <p:bldP spid="17" grpId="0" animBg="1"/>
      <p:bldP spid="2" grpId="0"/>
      <p:bldP spid="18" grpId="0"/>
      <p:bldP spid="19"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Two of the most important things to learn about research design</a:t>
            </a:r>
            <a:r>
              <a:rPr lang="mr-IN" dirty="0"/>
              <a:t>…</a:t>
            </a:r>
            <a:endParaRPr lang="en-US" dirty="0"/>
          </a:p>
        </p:txBody>
      </p:sp>
      <p:sp>
        <p:nvSpPr>
          <p:cNvPr id="3" name="Content Placeholder 2"/>
          <p:cNvSpPr>
            <a:spLocks noGrp="1"/>
          </p:cNvSpPr>
          <p:nvPr>
            <p:ph idx="1"/>
          </p:nvPr>
        </p:nvSpPr>
        <p:spPr>
          <a:xfrm>
            <a:off x="1512713" y="1896911"/>
            <a:ext cx="8843344" cy="4023360"/>
          </a:xfrm>
        </p:spPr>
        <p:txBody>
          <a:bodyPr/>
          <a:lstStyle/>
          <a:p>
            <a:pPr>
              <a:buFont typeface="Wingdings" charset="2"/>
              <a:buChar char="Ø"/>
            </a:pPr>
            <a:r>
              <a:rPr lang="en-US" dirty="0"/>
              <a:t>All research involves some form of trade-off. </a:t>
            </a:r>
          </a:p>
          <a:p>
            <a:pPr lvl="2">
              <a:buFont typeface="Wingdings" charset="2"/>
              <a:buChar char="Ø"/>
            </a:pPr>
            <a:r>
              <a:rPr lang="en-US" sz="2600" dirty="0"/>
              <a:t>Goal is to maximize chances of the IV (in the case of experiments) affecting the DV.</a:t>
            </a:r>
          </a:p>
          <a:p>
            <a:pPr marL="914400" lvl="2" indent="0">
              <a:buNone/>
            </a:pPr>
            <a:endParaRPr lang="en-US" sz="2600" dirty="0"/>
          </a:p>
          <a:p>
            <a:pPr>
              <a:buFont typeface="Wingdings" charset="2"/>
              <a:buChar char="Ø"/>
            </a:pPr>
            <a:r>
              <a:rPr lang="en-US" dirty="0"/>
              <a:t> It’s all about VARIABILITY (maximizing some, minimizing other, controlling/eliminating other)</a:t>
            </a:r>
          </a:p>
        </p:txBody>
      </p:sp>
    </p:spTree>
    <p:extLst>
      <p:ext uri="{BB962C8B-B14F-4D97-AF65-F5344CB8AC3E}">
        <p14:creationId xmlns:p14="http://schemas.microsoft.com/office/powerpoint/2010/main" val="145878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Example 2: Motivating Babies</a:t>
            </a:r>
          </a:p>
        </p:txBody>
      </p:sp>
      <p:pic>
        <p:nvPicPr>
          <p:cNvPr id="5" name="Picture 4" descr="Figure 10.3 is a baby in a booster seat playing with a toy. ">
            <a:extLst>
              <a:ext uri="{FF2B5EF4-FFF2-40B4-BE49-F238E27FC236}">
                <a16:creationId xmlns:a16="http://schemas.microsoft.com/office/drawing/2014/main" id="{B3AB8C98-96CF-7146-BA45-1A3A0DF3DE9B}"/>
              </a:ext>
            </a:extLst>
          </p:cNvPr>
          <p:cNvPicPr>
            <a:picLocks noChangeAspect="1"/>
          </p:cNvPicPr>
          <p:nvPr/>
        </p:nvPicPr>
        <p:blipFill rotWithShape="1">
          <a:blip r:embed="rId3"/>
          <a:srcRect b="13970"/>
          <a:stretch/>
        </p:blipFill>
        <p:spPr>
          <a:xfrm>
            <a:off x="1655435" y="1832946"/>
            <a:ext cx="3346826" cy="3667515"/>
          </a:xfrm>
          <a:prstGeom prst="rect">
            <a:avLst/>
          </a:prstGeom>
        </p:spPr>
      </p:pic>
      <p:pic>
        <p:nvPicPr>
          <p:cNvPr id="8" name="Picture 7" descr="Figure 10.4 is a bar graph of the results of Leonard et al.'s study on persistence in babies. The y axis is labeled Number of button presses and ranges from 0 to 35. The y axis has two categories, Effort and No effort. The effort group has about 27 button presses and the No effort group has about 15 button presses. ">
            <a:extLst>
              <a:ext uri="{FF2B5EF4-FFF2-40B4-BE49-F238E27FC236}">
                <a16:creationId xmlns:a16="http://schemas.microsoft.com/office/drawing/2014/main" id="{CFCBA8C9-197C-5D48-83B9-0F8A7EC4D70F}"/>
              </a:ext>
            </a:extLst>
          </p:cNvPr>
          <p:cNvPicPr>
            <a:picLocks noChangeAspect="1"/>
          </p:cNvPicPr>
          <p:nvPr/>
        </p:nvPicPr>
        <p:blipFill rotWithShape="1">
          <a:blip r:embed="rId4"/>
          <a:srcRect b="9894"/>
          <a:stretch/>
        </p:blipFill>
        <p:spPr>
          <a:xfrm>
            <a:off x="5599243" y="1832946"/>
            <a:ext cx="4300322" cy="3882054"/>
          </a:xfrm>
          <a:prstGeom prst="rect">
            <a:avLst/>
          </a:prstGeom>
        </p:spPr>
      </p:pic>
    </p:spTree>
    <p:extLst>
      <p:ext uri="{BB962C8B-B14F-4D97-AF65-F5344CB8AC3E}">
        <p14:creationId xmlns:p14="http://schemas.microsoft.com/office/powerpoint/2010/main" val="7150208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Design Confounds</a:t>
            </a:r>
          </a:p>
        </p:txBody>
      </p:sp>
      <p:sp>
        <p:nvSpPr>
          <p:cNvPr id="3" name="Text Placeholder 2"/>
          <p:cNvSpPr>
            <a:spLocks noGrp="1"/>
          </p:cNvSpPr>
          <p:nvPr>
            <p:ph type="body" sz="quarter" idx="10"/>
          </p:nvPr>
        </p:nvSpPr>
        <p:spPr>
          <a:xfrm>
            <a:off x="585968" y="1513240"/>
            <a:ext cx="10972800" cy="3644900"/>
          </a:xfrm>
        </p:spPr>
        <p:txBody>
          <a:bodyPr/>
          <a:lstStyle/>
          <a:p>
            <a:pPr>
              <a:lnSpc>
                <a:spcPct val="150000"/>
              </a:lnSpc>
            </a:pPr>
            <a:r>
              <a:rPr lang="en-US" sz="2700" dirty="0"/>
              <a:t>What is a</a:t>
            </a:r>
            <a:r>
              <a:rPr lang="en-US" sz="2700" b="1" dirty="0"/>
              <a:t> design confound</a:t>
            </a:r>
            <a:r>
              <a:rPr lang="en-US" sz="2700" dirty="0"/>
              <a:t>?</a:t>
            </a:r>
          </a:p>
          <a:p>
            <a:pPr lvl="1">
              <a:spcBef>
                <a:spcPts val="0"/>
              </a:spcBef>
            </a:pPr>
            <a:r>
              <a:rPr lang="en-US" sz="2400" dirty="0">
                <a:latin typeface="+mj-lt"/>
              </a:rPr>
              <a:t>A factor (variable) that unintentionally </a:t>
            </a:r>
          </a:p>
          <a:p>
            <a:pPr lvl="1">
              <a:spcBef>
                <a:spcPts val="0"/>
              </a:spcBef>
            </a:pPr>
            <a:r>
              <a:rPr lang="en-US" sz="2400" dirty="0">
                <a:latin typeface="+mj-lt"/>
              </a:rPr>
              <a:t>AND </a:t>
            </a:r>
            <a:r>
              <a:rPr lang="en-US" sz="2400" i="1" dirty="0">
                <a:latin typeface="+mj-lt"/>
              </a:rPr>
              <a:t>systematically varies </a:t>
            </a:r>
            <a:r>
              <a:rPr lang="en-US" sz="2400" dirty="0">
                <a:latin typeface="+mj-lt"/>
              </a:rPr>
              <a:t>along with IV</a:t>
            </a:r>
          </a:p>
          <a:p>
            <a:pPr marL="457200" lvl="1" indent="0">
              <a:spcBef>
                <a:spcPts val="0"/>
              </a:spcBef>
              <a:buNone/>
            </a:pPr>
            <a:endParaRPr lang="en-US" sz="2300" dirty="0"/>
          </a:p>
          <a:p>
            <a:pPr>
              <a:spcBef>
                <a:spcPts val="0"/>
              </a:spcBef>
            </a:pPr>
            <a:r>
              <a:rPr lang="en-US" sz="2700" i="1" dirty="0">
                <a:highlight>
                  <a:srgbClr val="FFFF00"/>
                </a:highlight>
              </a:rPr>
              <a:t>Systematic</a:t>
            </a:r>
            <a:r>
              <a:rPr lang="en-US" sz="2700" dirty="0"/>
              <a:t> variability is the problem</a:t>
            </a:r>
            <a:endParaRPr lang="en-US" sz="2400" dirty="0"/>
          </a:p>
          <a:p>
            <a:pPr lvl="1">
              <a:spcBef>
                <a:spcPts val="0"/>
              </a:spcBef>
            </a:pPr>
            <a:r>
              <a:rPr lang="en-US" sz="2400" b="1" dirty="0"/>
              <a:t>Systematic variability</a:t>
            </a:r>
          </a:p>
          <a:p>
            <a:pPr lvl="1">
              <a:spcBef>
                <a:spcPts val="0"/>
              </a:spcBef>
            </a:pPr>
            <a:r>
              <a:rPr lang="en-US" sz="2400" b="1" dirty="0"/>
              <a:t>Unsystematic variability</a:t>
            </a:r>
          </a:p>
          <a:p>
            <a:pPr marL="0" indent="0">
              <a:spcBef>
                <a:spcPts val="0"/>
              </a:spcBef>
              <a:buNone/>
            </a:pPr>
            <a:endParaRPr lang="en-US" sz="2800" b="1" dirty="0"/>
          </a:p>
          <a:p>
            <a:pPr>
              <a:spcBef>
                <a:spcPts val="0"/>
              </a:spcBef>
            </a:pPr>
            <a:r>
              <a:rPr lang="en-US" sz="2800" dirty="0"/>
              <a:t>What is an </a:t>
            </a:r>
            <a:r>
              <a:rPr lang="en-US" sz="2800" b="1" dirty="0"/>
              <a:t>extraneous variable?</a:t>
            </a:r>
          </a:p>
        </p:txBody>
      </p:sp>
      <p:pic>
        <p:nvPicPr>
          <p:cNvPr id="6" name="Picture 5" descr="Figure 10.6 is a two-part diagram showing unsystematic variability is not the same as a confound. The top portion of the diagram has a bar graph. The y axis is labeled number of button presses, and it ranges from 0 to 35. The x axis has two categories Effort and No effort. The effort group has about 27 button presses and the No effort group has about 15 button presses. The bottom half of the diagram has two arrows pointing from each bar graph category to the groups of babies that might belong to those categories. In the Effort group, the babies are labeled: can't sit still, just had a nap, 12 months old, needs a nap, very patient, loves musical toys, and parent looked away during the experiment.  In the No effort group, the babies are labeled: needs a nap, just had a nap, loves musical toys, very patient, prefers quiet play, 13 months old, and parent looked away during experiment. ">
            <a:extLst>
              <a:ext uri="{FF2B5EF4-FFF2-40B4-BE49-F238E27FC236}">
                <a16:creationId xmlns:a16="http://schemas.microsoft.com/office/drawing/2014/main" id="{AE1151DD-E600-AF44-8CB9-E4ADC2C831FC}"/>
              </a:ext>
            </a:extLst>
          </p:cNvPr>
          <p:cNvPicPr>
            <a:picLocks noChangeAspect="1"/>
          </p:cNvPicPr>
          <p:nvPr/>
        </p:nvPicPr>
        <p:blipFill rotWithShape="1">
          <a:blip r:embed="rId3"/>
          <a:srcRect b="7049"/>
          <a:stretch/>
        </p:blipFill>
        <p:spPr>
          <a:xfrm>
            <a:off x="6726057" y="619674"/>
            <a:ext cx="4416077" cy="4945748"/>
          </a:xfrm>
          <a:prstGeom prst="rect">
            <a:avLst/>
          </a:prstGeom>
        </p:spPr>
      </p:pic>
    </p:spTree>
    <p:extLst>
      <p:ext uri="{BB962C8B-B14F-4D97-AF65-F5344CB8AC3E}">
        <p14:creationId xmlns:p14="http://schemas.microsoft.com/office/powerpoint/2010/main" val="25751252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904583"/>
          </a:xfrm>
        </p:spPr>
        <p:txBody>
          <a:bodyPr/>
          <a:lstStyle/>
          <a:p>
            <a:r>
              <a:rPr lang="en-US" dirty="0"/>
              <a:t>Again: Variabilities</a:t>
            </a:r>
          </a:p>
        </p:txBody>
      </p:sp>
      <p:sp>
        <p:nvSpPr>
          <p:cNvPr id="3" name="Content Placeholder 2"/>
          <p:cNvSpPr>
            <a:spLocks noGrp="1"/>
          </p:cNvSpPr>
          <p:nvPr>
            <p:ph idx="1"/>
          </p:nvPr>
        </p:nvSpPr>
        <p:spPr>
          <a:xfrm>
            <a:off x="550929" y="1432551"/>
            <a:ext cx="10515600" cy="4351338"/>
          </a:xfrm>
        </p:spPr>
        <p:txBody>
          <a:bodyPr/>
          <a:lstStyle/>
          <a:p>
            <a:r>
              <a:rPr lang="en-US" dirty="0"/>
              <a:t>Systematic variability </a:t>
            </a:r>
            <a:r>
              <a:rPr lang="en-US" dirty="0">
                <a:sym typeface="Wingdings"/>
              </a:rPr>
              <a:t> Can come from</a:t>
            </a:r>
            <a:r>
              <a:rPr lang="mr-IN" dirty="0">
                <a:sym typeface="Wingdings"/>
              </a:rPr>
              <a:t>…</a:t>
            </a:r>
            <a:r>
              <a:rPr lang="en-US" dirty="0">
                <a:sym typeface="Wingdings"/>
              </a:rPr>
              <a:t>..</a:t>
            </a:r>
          </a:p>
          <a:p>
            <a:pPr lvl="1"/>
            <a:r>
              <a:rPr lang="en-US" dirty="0">
                <a:sym typeface="Wingdings"/>
              </a:rPr>
              <a:t>Confounds OR your IV</a:t>
            </a:r>
          </a:p>
          <a:p>
            <a:pPr lvl="1"/>
            <a:r>
              <a:rPr lang="en-US" dirty="0">
                <a:sym typeface="Wingdings"/>
              </a:rPr>
              <a:t>Other names for this: Experimental variance; between-groups variance (I’m using variance and variability synonymously)</a:t>
            </a:r>
          </a:p>
          <a:p>
            <a:endParaRPr lang="en-US" dirty="0">
              <a:sym typeface="Wingdings"/>
            </a:endParaRPr>
          </a:p>
          <a:p>
            <a:r>
              <a:rPr lang="en-US" dirty="0">
                <a:sym typeface="Wingdings"/>
              </a:rPr>
              <a:t>Unsystematic variability  Comes from</a:t>
            </a:r>
            <a:r>
              <a:rPr lang="mr-IN" dirty="0">
                <a:sym typeface="Wingdings"/>
              </a:rPr>
              <a:t>…</a:t>
            </a:r>
            <a:r>
              <a:rPr lang="en-US" dirty="0">
                <a:sym typeface="Wingdings"/>
              </a:rPr>
              <a:t>.</a:t>
            </a:r>
          </a:p>
          <a:p>
            <a:pPr lvl="1"/>
            <a:r>
              <a:rPr lang="en-US" dirty="0">
                <a:sym typeface="Wingdings"/>
              </a:rPr>
              <a:t>Extraneous variables</a:t>
            </a:r>
          </a:p>
          <a:p>
            <a:pPr lvl="1"/>
            <a:r>
              <a:rPr lang="en-US" dirty="0">
                <a:sym typeface="Wingdings"/>
              </a:rPr>
              <a:t>Other names for this: Error; Error variability; within-groups variability</a:t>
            </a:r>
            <a:endParaRPr lang="en-US" dirty="0"/>
          </a:p>
        </p:txBody>
      </p:sp>
      <p:sp>
        <p:nvSpPr>
          <p:cNvPr id="4" name="Slide Number Placeholder 3"/>
          <p:cNvSpPr>
            <a:spLocks noGrp="1"/>
          </p:cNvSpPr>
          <p:nvPr>
            <p:ph type="sldNum" sz="quarter" idx="12"/>
          </p:nvPr>
        </p:nvSpPr>
        <p:spPr/>
        <p:txBody>
          <a:bodyPr/>
          <a:lstStyle/>
          <a:p>
            <a:fld id="{D077DD1F-020D-4A19-9611-41863FA23D0B}" type="slidenum">
              <a:rPr lang="en-US" smtClean="0"/>
              <a:t>7</a:t>
            </a:fld>
            <a:endParaRPr lang="en-US" dirty="0"/>
          </a:p>
        </p:txBody>
      </p:sp>
    </p:spTree>
    <p:extLst>
      <p:ext uri="{BB962C8B-B14F-4D97-AF65-F5344CB8AC3E}">
        <p14:creationId xmlns:p14="http://schemas.microsoft.com/office/powerpoint/2010/main" val="31875447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Title 4"/>
          <p:cNvSpPr>
            <a:spLocks noGrp="1"/>
          </p:cNvSpPr>
          <p:nvPr>
            <p:ph type="title"/>
          </p:nvPr>
        </p:nvSpPr>
        <p:spPr>
          <a:xfrm>
            <a:off x="2136775" y="228600"/>
            <a:ext cx="8153400" cy="990600"/>
          </a:xfrm>
        </p:spPr>
        <p:txBody>
          <a:bodyPr/>
          <a:lstStyle/>
          <a:p>
            <a:pPr eaLnBrk="1" hangingPunct="1"/>
            <a:endParaRPr lang="en-US" dirty="0">
              <a:latin typeface="Century Gothic"/>
              <a:cs typeface="ＭＳ Ｐゴシック" charset="0"/>
            </a:endParaRPr>
          </a:p>
        </p:txBody>
      </p:sp>
      <p:sp>
        <p:nvSpPr>
          <p:cNvPr id="27651" name="Content Placeholder 5"/>
          <p:cNvSpPr>
            <a:spLocks noGrp="1"/>
          </p:cNvSpPr>
          <p:nvPr>
            <p:ph idx="1"/>
          </p:nvPr>
        </p:nvSpPr>
        <p:spPr>
          <a:xfrm>
            <a:off x="920484" y="1492853"/>
            <a:ext cx="4393762" cy="4625975"/>
          </a:xfrm>
        </p:spPr>
        <p:txBody>
          <a:bodyPr>
            <a:normAutofit fontScale="92500" lnSpcReduction="10000"/>
          </a:bodyPr>
          <a:lstStyle/>
          <a:p>
            <a:pPr eaLnBrk="1" hangingPunct="1"/>
            <a:r>
              <a:rPr lang="en-US" dirty="0">
                <a:latin typeface="Century Gothic"/>
                <a:cs typeface="ＭＳ Ｐゴシック" charset="0"/>
              </a:rPr>
              <a:t>Data from LOP demo</a:t>
            </a:r>
          </a:p>
          <a:p>
            <a:pPr eaLnBrk="1" hangingPunct="1"/>
            <a:r>
              <a:rPr lang="en-US" dirty="0">
                <a:latin typeface="Century Gothic"/>
                <a:cs typeface="ＭＳ Ｐゴシック" charset="0"/>
              </a:rPr>
              <a:t>What CAN cause these numbers to vary (those </a:t>
            </a:r>
            <a:r>
              <a:rPr lang="en-US" i="1" dirty="0">
                <a:latin typeface="Century Gothic"/>
                <a:cs typeface="ＭＳ Ｐゴシック" charset="0"/>
              </a:rPr>
              <a:t>within</a:t>
            </a:r>
            <a:r>
              <a:rPr lang="en-US" dirty="0">
                <a:latin typeface="Century Gothic"/>
                <a:cs typeface="ＭＳ Ｐゴシック" charset="0"/>
              </a:rPr>
              <a:t> each group)?</a:t>
            </a:r>
          </a:p>
          <a:p>
            <a:pPr eaLnBrk="1" hangingPunct="1"/>
            <a:r>
              <a:rPr lang="en-US" dirty="0">
                <a:latin typeface="Century Gothic"/>
                <a:cs typeface="ＭＳ Ｐゴシック" charset="0"/>
              </a:rPr>
              <a:t>What CANNOT?</a:t>
            </a:r>
          </a:p>
          <a:p>
            <a:pPr eaLnBrk="1" hangingPunct="1"/>
            <a:endParaRPr lang="en-US" dirty="0">
              <a:latin typeface="Century Gothic"/>
              <a:cs typeface="ＭＳ Ｐゴシック" charset="0"/>
            </a:endParaRPr>
          </a:p>
          <a:p>
            <a:pPr eaLnBrk="1" hangingPunct="1"/>
            <a:r>
              <a:rPr lang="en-US" dirty="0">
                <a:latin typeface="Century Gothic"/>
                <a:cs typeface="ＭＳ Ｐゴシック" charset="0"/>
              </a:rPr>
              <a:t>How about between each group? </a:t>
            </a:r>
          </a:p>
        </p:txBody>
      </p:sp>
      <p:cxnSp>
        <p:nvCxnSpPr>
          <p:cNvPr id="27" name="Straight Arrow Connector 26"/>
          <p:cNvCxnSpPr/>
          <p:nvPr/>
        </p:nvCxnSpPr>
        <p:spPr>
          <a:xfrm>
            <a:off x="6675955" y="6533995"/>
            <a:ext cx="743834" cy="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2" name="Picture 1"/>
          <p:cNvPicPr>
            <a:picLocks noChangeAspect="1"/>
          </p:cNvPicPr>
          <p:nvPr/>
        </p:nvPicPr>
        <p:blipFill>
          <a:blip r:embed="rId3"/>
          <a:stretch>
            <a:fillRect/>
          </a:stretch>
        </p:blipFill>
        <p:spPr>
          <a:xfrm>
            <a:off x="7470687" y="816071"/>
            <a:ext cx="2664623" cy="5979541"/>
          </a:xfrm>
          <a:prstGeom prst="rect">
            <a:avLst/>
          </a:prstGeom>
        </p:spPr>
      </p:pic>
      <p:sp>
        <p:nvSpPr>
          <p:cNvPr id="14" name="Oval 13"/>
          <p:cNvSpPr/>
          <p:nvPr/>
        </p:nvSpPr>
        <p:spPr>
          <a:xfrm>
            <a:off x="9438790" y="1059081"/>
            <a:ext cx="773953" cy="2973294"/>
          </a:xfrm>
          <a:prstGeom prst="ellipse">
            <a:avLst/>
          </a:prstGeom>
          <a:noFill/>
          <a:ln>
            <a:solidFill>
              <a:srgbClr val="0000FF"/>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n>
                <a:solidFill>
                  <a:srgbClr val="FF0000"/>
                </a:solidFill>
              </a:ln>
              <a:solidFill>
                <a:srgbClr val="0080FF"/>
              </a:solidFill>
            </a:endParaRPr>
          </a:p>
        </p:txBody>
      </p:sp>
      <p:sp>
        <p:nvSpPr>
          <p:cNvPr id="16" name="Oval 15"/>
          <p:cNvSpPr/>
          <p:nvPr/>
        </p:nvSpPr>
        <p:spPr>
          <a:xfrm>
            <a:off x="9456752" y="3994948"/>
            <a:ext cx="773953" cy="2626546"/>
          </a:xfrm>
          <a:prstGeom prst="ellipse">
            <a:avLst/>
          </a:prstGeom>
          <a:noFill/>
          <a:ln>
            <a:solidFill>
              <a:srgbClr val="0000FF"/>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n>
                <a:solidFill>
                  <a:srgbClr val="FF0000"/>
                </a:solidFill>
              </a:ln>
              <a:solidFill>
                <a:srgbClr val="0080FF"/>
              </a:solidFill>
            </a:endParaRPr>
          </a:p>
        </p:txBody>
      </p:sp>
      <p:cxnSp>
        <p:nvCxnSpPr>
          <p:cNvPr id="19" name="Straight Connector 18"/>
          <p:cNvCxnSpPr/>
          <p:nvPr/>
        </p:nvCxnSpPr>
        <p:spPr>
          <a:xfrm>
            <a:off x="6661525" y="1096703"/>
            <a:ext cx="14431" cy="2775552"/>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647094" y="4082449"/>
            <a:ext cx="14431" cy="2451547"/>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a:off x="6675955" y="3872255"/>
            <a:ext cx="743834" cy="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a:off x="6661524" y="4082448"/>
            <a:ext cx="743834" cy="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a:off x="6675955" y="1096703"/>
            <a:ext cx="743834" cy="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51862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4007224" y="434510"/>
          <a:ext cx="3869764" cy="1699091"/>
        </p:xfrm>
        <a:graphic>
          <a:graphicData uri="http://schemas.openxmlformats.org/drawingml/2006/table">
            <a:tbl>
              <a:tblPr firstRow="1" bandRow="1">
                <a:tableStyleId>{0660B408-B3CF-4A94-85FC-2B1E0A45F4A2}</a:tableStyleId>
              </a:tblPr>
              <a:tblGrid>
                <a:gridCol w="3869764">
                  <a:extLst>
                    <a:ext uri="{9D8B030D-6E8A-4147-A177-3AD203B41FA5}">
                      <a16:colId xmlns:a16="http://schemas.microsoft.com/office/drawing/2014/main" val="20000"/>
                    </a:ext>
                  </a:extLst>
                </a:gridCol>
              </a:tblGrid>
              <a:tr h="516586">
                <a:tc>
                  <a:txBody>
                    <a:bodyPr/>
                    <a:lstStyle/>
                    <a:p>
                      <a:pPr algn="ctr"/>
                      <a:r>
                        <a:rPr lang="en-US" b="1" dirty="0">
                          <a:solidFill>
                            <a:schemeClr val="bg1"/>
                          </a:solidFill>
                        </a:rPr>
                        <a:t>Total Variance in DV</a:t>
                      </a:r>
                      <a:r>
                        <a:rPr lang="en-US" b="1" baseline="0" dirty="0">
                          <a:solidFill>
                            <a:schemeClr val="bg1"/>
                          </a:solidFill>
                        </a:rPr>
                        <a:t> in a Study</a:t>
                      </a:r>
                      <a:endParaRPr lang="en-US" b="1" dirty="0">
                        <a:solidFill>
                          <a:schemeClr val="bg1"/>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solidFill>
                      <a:schemeClr val="accent3"/>
                    </a:solidFill>
                  </a:tcPr>
                </a:tc>
                <a:extLst>
                  <a:ext uri="{0D108BD9-81ED-4DB2-BD59-A6C34878D82A}">
                    <a16:rowId xmlns:a16="http://schemas.microsoft.com/office/drawing/2014/main" val="10000"/>
                  </a:ext>
                </a:extLst>
              </a:tr>
              <a:tr h="1182505">
                <a:tc>
                  <a:txBody>
                    <a:bodyPr/>
                    <a:lstStyle/>
                    <a:p>
                      <a:pPr marL="0" indent="0" algn="ctr">
                        <a:lnSpc>
                          <a:spcPct val="120000"/>
                        </a:lnSpc>
                        <a:buFont typeface="Wingdings" charset="2"/>
                        <a:buNone/>
                      </a:pPr>
                      <a:r>
                        <a:rPr lang="en-US" sz="2000" b="0" dirty="0"/>
                        <a:t>Systematic and</a:t>
                      </a:r>
                      <a:endParaRPr lang="en-US" sz="2000" b="0" baseline="0" dirty="0"/>
                    </a:p>
                    <a:p>
                      <a:pPr marL="0" indent="0" algn="ctr">
                        <a:lnSpc>
                          <a:spcPct val="120000"/>
                        </a:lnSpc>
                        <a:buFont typeface="Wingdings" charset="2"/>
                        <a:buNone/>
                      </a:pPr>
                      <a:r>
                        <a:rPr lang="en-US" sz="2000" baseline="0" dirty="0"/>
                        <a:t>Unsystematic Variability</a:t>
                      </a:r>
                      <a:endParaRPr lang="en-US" sz="2000" dirty="0"/>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graphicFrame>
        <p:nvGraphicFramePr>
          <p:cNvPr id="5" name="Table 4"/>
          <p:cNvGraphicFramePr>
            <a:graphicFrameLocks noGrp="1"/>
          </p:cNvGraphicFramePr>
          <p:nvPr/>
        </p:nvGraphicFramePr>
        <p:xfrm>
          <a:off x="1718241" y="2855060"/>
          <a:ext cx="4292422" cy="2301324"/>
        </p:xfrm>
        <a:graphic>
          <a:graphicData uri="http://schemas.openxmlformats.org/drawingml/2006/table">
            <a:tbl>
              <a:tblPr firstRow="1" bandRow="1">
                <a:tableStyleId>{0660B408-B3CF-4A94-85FC-2B1E0A45F4A2}</a:tableStyleId>
              </a:tblPr>
              <a:tblGrid>
                <a:gridCol w="4292422">
                  <a:extLst>
                    <a:ext uri="{9D8B030D-6E8A-4147-A177-3AD203B41FA5}">
                      <a16:colId xmlns:a16="http://schemas.microsoft.com/office/drawing/2014/main" val="20000"/>
                    </a:ext>
                  </a:extLst>
                </a:gridCol>
              </a:tblGrid>
              <a:tr h="519181">
                <a:tc>
                  <a:txBody>
                    <a:bodyPr/>
                    <a:lstStyle/>
                    <a:p>
                      <a:pPr algn="ctr"/>
                      <a:r>
                        <a:rPr lang="en-US" b="1" u="sng" dirty="0">
                          <a:solidFill>
                            <a:srgbClr val="FFFFFF"/>
                          </a:solidFill>
                        </a:rPr>
                        <a:t>Systematic</a:t>
                      </a:r>
                      <a:r>
                        <a:rPr lang="en-US" b="1" dirty="0">
                          <a:solidFill>
                            <a:srgbClr val="FFFFFF"/>
                          </a:solidFill>
                        </a:rPr>
                        <a:t> Variance </a:t>
                      </a:r>
                    </a:p>
                    <a:p>
                      <a:pPr algn="ctr"/>
                      <a:r>
                        <a:rPr lang="en-US" b="1" dirty="0">
                          <a:solidFill>
                            <a:srgbClr val="FFFFFF"/>
                          </a:solidFill>
                        </a:rPr>
                        <a:t>(Between-groups</a:t>
                      </a:r>
                      <a:r>
                        <a:rPr lang="en-US" b="1" baseline="0" dirty="0">
                          <a:solidFill>
                            <a:srgbClr val="FFFFFF"/>
                          </a:solidFill>
                        </a:rPr>
                        <a:t>)</a:t>
                      </a:r>
                      <a:endParaRPr lang="en-US" b="1" dirty="0">
                        <a:solidFill>
                          <a:srgbClr val="FFFFFF"/>
                        </a:solidFil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solidFill>
                      <a:schemeClr val="accent3"/>
                    </a:solidFill>
                  </a:tcPr>
                </a:tc>
                <a:extLst>
                  <a:ext uri="{0D108BD9-81ED-4DB2-BD59-A6C34878D82A}">
                    <a16:rowId xmlns:a16="http://schemas.microsoft.com/office/drawing/2014/main" val="10000"/>
                  </a:ext>
                </a:extLst>
              </a:tr>
              <a:tr h="1661244">
                <a:tc>
                  <a:txBody>
                    <a:bodyPr/>
                    <a:lstStyle/>
                    <a:p>
                      <a:pPr marL="0" indent="0" algn="ctr">
                        <a:lnSpc>
                          <a:spcPct val="120000"/>
                        </a:lnSpc>
                        <a:buFont typeface="Wingdings" charset="2"/>
                        <a:buNone/>
                      </a:pPr>
                      <a:r>
                        <a:rPr lang="en-US" sz="1600" b="0" i="1" dirty="0">
                          <a:latin typeface="+mn-lt"/>
                        </a:rPr>
                        <a:t>Due to IV… [and/or </a:t>
                      </a:r>
                      <a:r>
                        <a:rPr lang="en-US" sz="1600" i="1" baseline="0" dirty="0">
                          <a:latin typeface="+mn-lt"/>
                        </a:rPr>
                        <a:t>Confound(s)] &amp; some error</a:t>
                      </a:r>
                    </a:p>
                    <a:p>
                      <a:pPr marL="0" marR="0" lvl="1" indent="0" algn="ctr" defTabSz="914400" rtl="0" eaLnBrk="1" fontAlgn="auto" latinLnBrk="0" hangingPunct="1">
                        <a:lnSpc>
                          <a:spcPct val="120000"/>
                        </a:lnSpc>
                        <a:spcBef>
                          <a:spcPts val="0"/>
                        </a:spcBef>
                        <a:spcAft>
                          <a:spcPts val="0"/>
                        </a:spcAft>
                        <a:buClrTx/>
                        <a:buSzTx/>
                        <a:buFont typeface="Wingdings" charset="2"/>
                        <a:buNone/>
                        <a:tabLst/>
                        <a:defRPr/>
                      </a:pPr>
                      <a:r>
                        <a:rPr lang="en-US" sz="1600" dirty="0">
                          <a:latin typeface="+mn-lt"/>
                          <a:cs typeface="ＭＳ Ｐゴシック" charset="0"/>
                        </a:rPr>
                        <a:t>The part of the variability in Ps’ </a:t>
                      </a:r>
                      <a:r>
                        <a:rPr lang="en-US" altLang="ja-JP" sz="1600" dirty="0">
                          <a:latin typeface="+mn-lt"/>
                          <a:cs typeface="ＭＳ Ｐゴシック" charset="0"/>
                        </a:rPr>
                        <a:t>behavior (the DV) that is related in an orderly, predictable fashion to the </a:t>
                      </a:r>
                      <a:r>
                        <a:rPr lang="en-US" altLang="ja-JP" sz="1600" dirty="0" err="1">
                          <a:latin typeface="+mn-lt"/>
                          <a:cs typeface="ＭＳ Ｐゴシック" charset="0"/>
                        </a:rPr>
                        <a:t>vars</a:t>
                      </a:r>
                      <a:r>
                        <a:rPr lang="en-US" altLang="ja-JP" sz="1600" dirty="0">
                          <a:latin typeface="+mn-lt"/>
                          <a:cs typeface="ＭＳ Ｐゴシック" charset="0"/>
                        </a:rPr>
                        <a:t> researcher is investigating (the</a:t>
                      </a:r>
                      <a:r>
                        <a:rPr lang="en-US" altLang="ja-JP" sz="1600" baseline="0" dirty="0">
                          <a:latin typeface="+mn-lt"/>
                          <a:cs typeface="ＭＳ Ｐゴシック" charset="0"/>
                        </a:rPr>
                        <a:t> IVs)</a:t>
                      </a:r>
                      <a:endParaRPr lang="en-US" altLang="ja-JP" sz="1600" dirty="0">
                        <a:latin typeface="+mn-lt"/>
                        <a:cs typeface="ＭＳ Ｐゴシック"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graphicFrame>
        <p:nvGraphicFramePr>
          <p:cNvPr id="7" name="Table 6"/>
          <p:cNvGraphicFramePr>
            <a:graphicFrameLocks noGrp="1"/>
          </p:cNvGraphicFramePr>
          <p:nvPr/>
        </p:nvGraphicFramePr>
        <p:xfrm>
          <a:off x="6309202" y="2855062"/>
          <a:ext cx="4073049" cy="2318803"/>
        </p:xfrm>
        <a:graphic>
          <a:graphicData uri="http://schemas.openxmlformats.org/drawingml/2006/table">
            <a:tbl>
              <a:tblPr firstRow="1" bandRow="1">
                <a:tableStyleId>{0660B408-B3CF-4A94-85FC-2B1E0A45F4A2}</a:tableStyleId>
              </a:tblPr>
              <a:tblGrid>
                <a:gridCol w="4073049">
                  <a:extLst>
                    <a:ext uri="{9D8B030D-6E8A-4147-A177-3AD203B41FA5}">
                      <a16:colId xmlns:a16="http://schemas.microsoft.com/office/drawing/2014/main" val="20000"/>
                    </a:ext>
                  </a:extLst>
                </a:gridCol>
              </a:tblGrid>
              <a:tr h="577817">
                <a:tc>
                  <a:txBody>
                    <a:bodyPr/>
                    <a:lstStyle/>
                    <a:p>
                      <a:pPr algn="ctr"/>
                      <a:r>
                        <a:rPr lang="en-US" b="1" u="sng" dirty="0">
                          <a:solidFill>
                            <a:srgbClr val="FFFFFF"/>
                          </a:solidFill>
                        </a:rPr>
                        <a:t>Unsystematic</a:t>
                      </a:r>
                      <a:r>
                        <a:rPr lang="en-US" b="1" dirty="0">
                          <a:solidFill>
                            <a:srgbClr val="FFFFFF"/>
                          </a:solidFill>
                        </a:rPr>
                        <a:t> (Error) Variance (Within-Groups)</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solidFill>
                      <a:schemeClr val="accent3"/>
                    </a:solidFill>
                  </a:tcPr>
                </a:tc>
                <a:extLst>
                  <a:ext uri="{0D108BD9-81ED-4DB2-BD59-A6C34878D82A}">
                    <a16:rowId xmlns:a16="http://schemas.microsoft.com/office/drawing/2014/main" val="10000"/>
                  </a:ext>
                </a:extLst>
              </a:tr>
              <a:tr h="1678723">
                <a:tc>
                  <a:txBody>
                    <a:bodyPr/>
                    <a:lstStyle/>
                    <a:p>
                      <a:pPr marL="0" indent="0" algn="ctr">
                        <a:lnSpc>
                          <a:spcPct val="120000"/>
                        </a:lnSpc>
                        <a:buFont typeface="Wingdings" charset="2"/>
                        <a:buNone/>
                      </a:pPr>
                      <a:r>
                        <a:rPr lang="en-US" sz="1800" b="0" dirty="0"/>
                        <a:t>Due to variability in DV </a:t>
                      </a:r>
                      <a:r>
                        <a:rPr lang="en-US" sz="1800" b="0" i="1" dirty="0"/>
                        <a:t>unrelated</a:t>
                      </a:r>
                      <a:r>
                        <a:rPr lang="en-US" sz="1800" b="0" dirty="0"/>
                        <a:t> to variables (IV) in study.</a:t>
                      </a:r>
                    </a:p>
                    <a:p>
                      <a:pPr marL="342900" indent="-342900" algn="ctr">
                        <a:lnSpc>
                          <a:spcPct val="120000"/>
                        </a:lnSpc>
                        <a:buFont typeface="Wingdings" charset="2"/>
                        <a:buChar char="ü"/>
                      </a:pPr>
                      <a:r>
                        <a:rPr lang="en-US" sz="1800" b="0" dirty="0"/>
                        <a:t>Chance, individual diffs, etc. (</a:t>
                      </a:r>
                      <a:r>
                        <a:rPr lang="en-US" sz="1800" b="0" i="1" dirty="0"/>
                        <a:t>extraneous variables</a:t>
                      </a:r>
                      <a:r>
                        <a:rPr lang="en-US" sz="1800" b="0" dirty="0"/>
                        <a:t>)</a:t>
                      </a:r>
                      <a:endParaRPr lang="en-US" sz="1800" dirty="0"/>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cxnSp>
        <p:nvCxnSpPr>
          <p:cNvPr id="9" name="Straight Arrow Connector 8"/>
          <p:cNvCxnSpPr/>
          <p:nvPr/>
        </p:nvCxnSpPr>
        <p:spPr>
          <a:xfrm flipH="1">
            <a:off x="3720353" y="2133601"/>
            <a:ext cx="936813" cy="535263"/>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7059534" y="2133601"/>
            <a:ext cx="817455" cy="535263"/>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1718241" y="5219656"/>
            <a:ext cx="4292423" cy="978729"/>
          </a:xfrm>
          <a:prstGeom prst="rect">
            <a:avLst/>
          </a:prstGeom>
          <a:noFill/>
        </p:spPr>
        <p:txBody>
          <a:bodyPr wrap="square" rtlCol="0">
            <a:spAutoFit/>
          </a:bodyPr>
          <a:lstStyle/>
          <a:p>
            <a:pPr>
              <a:lnSpc>
                <a:spcPct val="120000"/>
              </a:lnSpc>
            </a:pPr>
            <a:r>
              <a:rPr lang="en-US" sz="1600" dirty="0">
                <a:solidFill>
                  <a:srgbClr val="333333"/>
                </a:solidFill>
              </a:rPr>
              <a:t>e.g., modeling of effort or not (on button presses)</a:t>
            </a:r>
          </a:p>
          <a:p>
            <a:pPr>
              <a:lnSpc>
                <a:spcPct val="120000"/>
              </a:lnSpc>
            </a:pPr>
            <a:r>
              <a:rPr lang="en-US" sz="1600" dirty="0">
                <a:solidFill>
                  <a:srgbClr val="333333"/>
                </a:solidFill>
              </a:rPr>
              <a:t>e.g., encoding instructions (on memory scores) </a:t>
            </a:r>
          </a:p>
          <a:p>
            <a:pPr>
              <a:lnSpc>
                <a:spcPct val="120000"/>
              </a:lnSpc>
            </a:pPr>
            <a:r>
              <a:rPr lang="en-US" sz="1600" dirty="0">
                <a:solidFill>
                  <a:srgbClr val="333333"/>
                </a:solidFill>
              </a:rPr>
              <a:t>e.g., thoughts of exclusion/inclusion (on temp.) </a:t>
            </a:r>
          </a:p>
        </p:txBody>
      </p:sp>
      <p:sp>
        <p:nvSpPr>
          <p:cNvPr id="17" name="TextBox 16"/>
          <p:cNvSpPr txBox="1"/>
          <p:nvPr/>
        </p:nvSpPr>
        <p:spPr>
          <a:xfrm>
            <a:off x="6200589" y="5135358"/>
            <a:ext cx="4467412" cy="1254446"/>
          </a:xfrm>
          <a:prstGeom prst="rect">
            <a:avLst/>
          </a:prstGeom>
          <a:noFill/>
        </p:spPr>
        <p:txBody>
          <a:bodyPr wrap="square" rtlCol="0">
            <a:spAutoFit/>
          </a:bodyPr>
          <a:lstStyle/>
          <a:p>
            <a:pPr>
              <a:lnSpc>
                <a:spcPct val="120000"/>
              </a:lnSpc>
            </a:pPr>
            <a:r>
              <a:rPr lang="en-US" sz="1600" dirty="0">
                <a:solidFill>
                  <a:srgbClr val="333333"/>
                </a:solidFill>
              </a:rPr>
              <a:t>e.g., loves/hates musical toys, etc.</a:t>
            </a:r>
          </a:p>
          <a:p>
            <a:pPr>
              <a:lnSpc>
                <a:spcPct val="120000"/>
              </a:lnSpc>
            </a:pPr>
            <a:r>
              <a:rPr lang="en-US" sz="1600" dirty="0">
                <a:solidFill>
                  <a:srgbClr val="333333"/>
                </a:solidFill>
              </a:rPr>
              <a:t>e.g., better memory; paid more attention; tired</a:t>
            </a:r>
          </a:p>
          <a:p>
            <a:pPr>
              <a:lnSpc>
                <a:spcPct val="120000"/>
              </a:lnSpc>
            </a:pPr>
            <a:r>
              <a:rPr lang="en-US" sz="1600" dirty="0">
                <a:solidFill>
                  <a:srgbClr val="333333"/>
                </a:solidFill>
              </a:rPr>
              <a:t>e.g., type of clothing worn; etc.</a:t>
            </a:r>
          </a:p>
          <a:p>
            <a:pPr>
              <a:lnSpc>
                <a:spcPct val="120000"/>
              </a:lnSpc>
            </a:pPr>
            <a:endParaRPr lang="en-US" sz="1600" dirty="0">
              <a:solidFill>
                <a:srgbClr val="333333"/>
              </a:solidFill>
            </a:endParaRPr>
          </a:p>
        </p:txBody>
      </p:sp>
      <p:sp>
        <p:nvSpPr>
          <p:cNvPr id="10" name="Rectangle 9"/>
          <p:cNvSpPr/>
          <p:nvPr/>
        </p:nvSpPr>
        <p:spPr>
          <a:xfrm>
            <a:off x="6309202" y="6111441"/>
            <a:ext cx="4113305" cy="400110"/>
          </a:xfrm>
          <a:prstGeom prst="rect">
            <a:avLst/>
          </a:prstGeom>
          <a:ln>
            <a:solidFill>
              <a:schemeClr val="tx1"/>
            </a:solidFill>
          </a:ln>
          <a:effectLst>
            <a:outerShdw blurRad="50800" dist="38100" dir="5400000" algn="t" rotWithShape="0">
              <a:prstClr val="black">
                <a:alpha val="40000"/>
              </a:prstClr>
            </a:outerShdw>
          </a:effectLst>
        </p:spPr>
        <p:txBody>
          <a:bodyPr wrap="square">
            <a:spAutoFit/>
          </a:bodyPr>
          <a:lstStyle/>
          <a:p>
            <a:pPr marL="342900" indent="-342900">
              <a:buFont typeface="Wingdings" charset="2"/>
              <a:buChar char="ü"/>
            </a:pPr>
            <a:endParaRPr lang="en-US" sz="2000" dirty="0">
              <a:cs typeface="ＭＳ Ｐゴシック" charset="0"/>
            </a:endParaRPr>
          </a:p>
        </p:txBody>
      </p:sp>
      <p:sp>
        <p:nvSpPr>
          <p:cNvPr id="12" name="Content Placeholder 2"/>
          <p:cNvSpPr>
            <a:spLocks noGrp="1"/>
          </p:cNvSpPr>
          <p:nvPr>
            <p:ph idx="1"/>
          </p:nvPr>
        </p:nvSpPr>
        <p:spPr>
          <a:xfrm>
            <a:off x="8055824" y="1225179"/>
            <a:ext cx="2612177" cy="1443685"/>
          </a:xfrm>
          <a:prstGeom prst="wedgeEllipseCallout">
            <a:avLst/>
          </a:prstGeom>
          <a:solidFill>
            <a:schemeClr val="tx2"/>
          </a:solidFill>
        </p:spPr>
        <p:txBody>
          <a:bodyPr>
            <a:noAutofit/>
          </a:bodyPr>
          <a:lstStyle/>
          <a:p>
            <a:pPr marL="0" indent="0">
              <a:buNone/>
            </a:pPr>
            <a:r>
              <a:rPr lang="en-US" sz="2000" dirty="0">
                <a:solidFill>
                  <a:schemeClr val="bg1"/>
                </a:solidFill>
              </a:rPr>
              <a:t>Why can’t this variability come from the IV?</a:t>
            </a:r>
          </a:p>
        </p:txBody>
      </p:sp>
      <p:pic>
        <p:nvPicPr>
          <p:cNvPr id="11" name="Picture 10" descr="Screen Shot 2013-09-24 at 8.15.24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47530" y="4775756"/>
            <a:ext cx="920471" cy="719202"/>
          </a:xfrm>
          <a:prstGeom prst="rect">
            <a:avLst/>
          </a:prstGeom>
        </p:spPr>
      </p:pic>
    </p:spTree>
    <p:extLst>
      <p:ext uri="{BB962C8B-B14F-4D97-AF65-F5344CB8AC3E}">
        <p14:creationId xmlns:p14="http://schemas.microsoft.com/office/powerpoint/2010/main" val="444260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bg/>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2" grpId="0" build="p" animBg="1"/>
    </p:bldLst>
  </p:timing>
</p:sld>
</file>

<file path=ppt/theme/theme1.xml><?xml version="1.0" encoding="utf-8"?>
<a:theme xmlns:a="http://schemas.openxmlformats.org/drawingml/2006/main" name="MorlingPowerPoint">
  <a:themeElements>
    <a:clrScheme name="Morling">
      <a:dk1>
        <a:srgbClr val="000000"/>
      </a:dk1>
      <a:lt1>
        <a:srgbClr val="FFFFFF"/>
      </a:lt1>
      <a:dk2>
        <a:srgbClr val="1F497D"/>
      </a:dk2>
      <a:lt2>
        <a:srgbClr val="EEECE1"/>
      </a:lt2>
      <a:accent1>
        <a:srgbClr val="F0532D"/>
      </a:accent1>
      <a:accent2>
        <a:srgbClr val="00B2D9"/>
      </a:accent2>
      <a:accent3>
        <a:srgbClr val="ED3D89"/>
      </a:accent3>
      <a:accent4>
        <a:srgbClr val="CFD229"/>
      </a:accent4>
      <a:accent5>
        <a:srgbClr val="00A898"/>
      </a:accent5>
      <a:accent6>
        <a:srgbClr val="F5821E"/>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art4LectureSlides" id="{A61100D9-8604-034E-BBD4-4372F6A8B63B}" vid="{EA0AD3E0-BB3A-6D40-A98A-38E4E2C0572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2A7D5BD8B0C3C42B0546CA6BBD1E04A" ma:contentTypeVersion="12" ma:contentTypeDescription="Create a new document." ma:contentTypeScope="" ma:versionID="6c3014b5d5e4b1304986915d6c5bce79">
  <xsd:schema xmlns:xsd="http://www.w3.org/2001/XMLSchema" xmlns:xs="http://www.w3.org/2001/XMLSchema" xmlns:p="http://schemas.microsoft.com/office/2006/metadata/properties" xmlns:ns2="b58d659b-bec7-4037-b48a-e31715cb8dea" xmlns:ns3="492273c9-ec39-4dc4-932e-a51d59389553" targetNamespace="http://schemas.microsoft.com/office/2006/metadata/properties" ma:root="true" ma:fieldsID="097d58df3028a0d0652c942cd06422e1" ns2:_="" ns3:_="">
    <xsd:import namespace="b58d659b-bec7-4037-b48a-e31715cb8dea"/>
    <xsd:import namespace="492273c9-ec39-4dc4-932e-a51d5938955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3:SharedWithUsers" minOccurs="0"/>
                <xsd:element ref="ns3:SharedWithDetails" minOccurs="0"/>
                <xsd:element ref="ns2:MediaServiceEventHashCode" minOccurs="0"/>
                <xsd:element ref="ns2:MediaServiceGenerationTime" minOccurs="0"/>
                <xsd:element ref="ns2:MediaServiceLocation"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8d659b-bec7-4037-b48a-e31715cb8de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92273c9-ec39-4dc4-932e-a51d59389553"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DE44702-EB25-455C-AFB2-377074CBC786}">
  <ds:schemaRefs>
    <ds:schemaRef ds:uri="http://schemas.microsoft.com/sharepoint/v3/contenttype/forms"/>
  </ds:schemaRefs>
</ds:datastoreItem>
</file>

<file path=customXml/itemProps2.xml><?xml version="1.0" encoding="utf-8"?>
<ds:datastoreItem xmlns:ds="http://schemas.openxmlformats.org/officeDocument/2006/customXml" ds:itemID="{9D7472A0-3978-4E96-BB8C-5FBC9A447F5C}">
  <ds:schemaRefs>
    <ds:schemaRef ds:uri="http://www.w3.org/XML/1998/namespace"/>
    <ds:schemaRef ds:uri="http://purl.org/dc/terms/"/>
    <ds:schemaRef ds:uri="http://schemas.microsoft.com/office/2006/metadata/properties"/>
    <ds:schemaRef ds:uri="http://purl.org/dc/elements/1.1/"/>
    <ds:schemaRef ds:uri="http://schemas.microsoft.com/office/2006/documentManagement/types"/>
    <ds:schemaRef ds:uri="http://purl.org/dc/dcmitype/"/>
    <ds:schemaRef ds:uri="492273c9-ec39-4dc4-932e-a51d59389553"/>
    <ds:schemaRef ds:uri="http://schemas.microsoft.com/office/infopath/2007/PartnerControls"/>
    <ds:schemaRef ds:uri="http://schemas.openxmlformats.org/package/2006/metadata/core-properties"/>
    <ds:schemaRef ds:uri="b58d659b-bec7-4037-b48a-e31715cb8dea"/>
  </ds:schemaRefs>
</ds:datastoreItem>
</file>

<file path=customXml/itemProps3.xml><?xml version="1.0" encoding="utf-8"?>
<ds:datastoreItem xmlns:ds="http://schemas.openxmlformats.org/officeDocument/2006/customXml" ds:itemID="{FBE8EE49-B097-465B-98BF-8939F49AC7E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8d659b-bec7-4037-b48a-e31715cb8dea"/>
    <ds:schemaRef ds:uri="492273c9-ec39-4dc4-932e-a51d5938955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7618</TotalTime>
  <Words>1701</Words>
  <Application>Microsoft Office PowerPoint</Application>
  <PresentationFormat>Widescreen</PresentationFormat>
  <Paragraphs>238</Paragraphs>
  <Slides>30</Slides>
  <Notes>29</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30</vt:i4>
      </vt:variant>
    </vt:vector>
  </HeadingPairs>
  <TitlesOfParts>
    <vt:vector size="43" baseType="lpstr">
      <vt:lpstr>Arial</vt:lpstr>
      <vt:lpstr>Book Antiqua</vt:lpstr>
      <vt:lpstr>Calibri</vt:lpstr>
      <vt:lpstr>Calibri Light</vt:lpstr>
      <vt:lpstr>Century Gothic</vt:lpstr>
      <vt:lpstr>Courier New</vt:lpstr>
      <vt:lpstr>Times New Roman</vt:lpstr>
      <vt:lpstr>Tw Cen MT</vt:lpstr>
      <vt:lpstr>Verdana</vt:lpstr>
      <vt:lpstr>Wingdings</vt:lpstr>
      <vt:lpstr>Wingdings 2</vt:lpstr>
      <vt:lpstr>MorlingPowerPoint</vt:lpstr>
      <vt:lpstr>Chart</vt:lpstr>
      <vt:lpstr>Experiment – Basics Outline for Today</vt:lpstr>
      <vt:lpstr>Questions Posed In Today’s Class on Experiments with a single factor (one IV)</vt:lpstr>
      <vt:lpstr>Internal Validity: Are There Alternative Explanations for the Results?</vt:lpstr>
      <vt:lpstr>Two of the most important things to learn about research design…</vt:lpstr>
      <vt:lpstr>Example 2: Motivating Babies</vt:lpstr>
      <vt:lpstr>Design Confounds</vt:lpstr>
      <vt:lpstr>Again: Variabilities</vt:lpstr>
      <vt:lpstr>PowerPoint Presentation</vt:lpstr>
      <vt:lpstr>PowerPoint Presentation</vt:lpstr>
      <vt:lpstr>PowerPoint Presentation</vt:lpstr>
      <vt:lpstr>Forms of Variance</vt:lpstr>
      <vt:lpstr>“Error” variance makes scores within groups / conditions differ</vt:lpstr>
      <vt:lpstr>PowerPoint Presentation</vt:lpstr>
      <vt:lpstr>How error variance (extraneous variables) can influence a study’s outcome</vt:lpstr>
      <vt:lpstr>Ever seen one of these?</vt:lpstr>
      <vt:lpstr>PowerPoint Presentation</vt:lpstr>
      <vt:lpstr>random selection/sampling vs. random assignment</vt:lpstr>
      <vt:lpstr>PowerPoint Presentation</vt:lpstr>
      <vt:lpstr>Summary: Creating Equivalent Groups</vt:lpstr>
      <vt:lpstr>Example-2: Process or Praise?</vt:lpstr>
      <vt:lpstr>PowerPoint Presentation</vt:lpstr>
      <vt:lpstr>Between-Subjects Designs</vt:lpstr>
      <vt:lpstr>PowerPoint Presentation</vt:lpstr>
      <vt:lpstr>Within-Subjects Designs</vt:lpstr>
      <vt:lpstr>Counterbalancing</vt:lpstr>
      <vt:lpstr>Within-subjects designs</vt:lpstr>
      <vt:lpstr>Within-subjects designs</vt:lpstr>
      <vt:lpstr>Experiments Establish Covariance</vt:lpstr>
      <vt:lpstr>The Really Bad Experiment  </vt:lpstr>
      <vt:lpstr>You always need a control group in an experiment.” (Why is this false?) Control and comparison conditions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Active Learning Slides</dc:title>
  <dc:creator>Beth Morling</dc:creator>
  <cp:lastModifiedBy>Pitts, Shane</cp:lastModifiedBy>
  <cp:revision>413</cp:revision>
  <dcterms:created xsi:type="dcterms:W3CDTF">2017-03-28T17:55:12Z</dcterms:created>
  <dcterms:modified xsi:type="dcterms:W3CDTF">2022-02-22T15:21:27Z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0x01010022A7D5BD8B0C3C42B0546CA6BBD1E04A</vt:lpwstr>
  </property>
</Properties>
</file>