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</p:sldIdLst>
  <p:sldSz cx="9144000" cy="6858000" type="screen4x3"/>
  <p:notesSz cx="6858000" cy="9144000"/>
  <p:custDataLst>
    <p:tags r:id="rId3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333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073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53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52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25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90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35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5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681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72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07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68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340A3-4E43-4FBD-9FE6-6C85B6E69F2D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69C87-3CF4-4B07-967E-D0F182266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04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9.emf"/><Relationship Id="rId2" Type="http://schemas.openxmlformats.org/officeDocument/2006/relationships/tags" Target="../tags/tag2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10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1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12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13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14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15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16.emf"/><Relationship Id="rId2" Type="http://schemas.openxmlformats.org/officeDocument/2006/relationships/tags" Target="../tags/tag48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17.emf"/><Relationship Id="rId2" Type="http://schemas.openxmlformats.org/officeDocument/2006/relationships/tags" Target="../tags/tag5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18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19.emf"/><Relationship Id="rId2" Type="http://schemas.openxmlformats.org/officeDocument/2006/relationships/tags" Target="../tags/tag5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20.emf"/><Relationship Id="rId2" Type="http://schemas.openxmlformats.org/officeDocument/2006/relationships/tags" Target="../tags/tag60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21.emf"/><Relationship Id="rId2" Type="http://schemas.openxmlformats.org/officeDocument/2006/relationships/tags" Target="../tags/tag6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21.emf"/><Relationship Id="rId2" Type="http://schemas.openxmlformats.org/officeDocument/2006/relationships/tags" Target="../tags/tag6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21.emf"/><Relationship Id="rId2" Type="http://schemas.openxmlformats.org/officeDocument/2006/relationships/tags" Target="../tags/tag69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7" Type="http://schemas.openxmlformats.org/officeDocument/2006/relationships/image" Target="../media/image21.emf"/><Relationship Id="rId2" Type="http://schemas.openxmlformats.org/officeDocument/2006/relationships/tags" Target="../tags/tag7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21.emf"/><Relationship Id="rId2" Type="http://schemas.openxmlformats.org/officeDocument/2006/relationships/tags" Target="../tags/tag75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21.emf"/><Relationship Id="rId2" Type="http://schemas.openxmlformats.org/officeDocument/2006/relationships/tags" Target="../tags/tag78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2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image" Target="../media/image21.emf"/><Relationship Id="rId2" Type="http://schemas.openxmlformats.org/officeDocument/2006/relationships/tags" Target="../tags/tag81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2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21.emf"/><Relationship Id="rId2" Type="http://schemas.openxmlformats.org/officeDocument/2006/relationships/tags" Target="../tags/tag84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2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21.emf"/><Relationship Id="rId2" Type="http://schemas.openxmlformats.org/officeDocument/2006/relationships/tags" Target="../tags/tag87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2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7" Type="http://schemas.openxmlformats.org/officeDocument/2006/relationships/image" Target="../media/image21.emf"/><Relationship Id="rId2" Type="http://schemas.openxmlformats.org/officeDocument/2006/relationships/tags" Target="../tags/tag90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3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9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3.e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4.emf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5.e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6.emf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7.emf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8.emf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Review for test 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5762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9. Which of the following is true?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7876974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Metabolic tolerance accounts for most tolerance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Functional tolerance occurs at the level of the liver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Metabolic tolerance occurs at the level of the liver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Functional tolerance occurs at the cellular level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Both 3 and 4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5514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10. What can explain why going into the same context where drug taking used to occur leads to strong cravings?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22544169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Metabolic tolerance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Functional tolerance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Conditioned tolerance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Social tolerance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8011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11. What drug is most likely to lead to sensitization?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836087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Cocaine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Alcohol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Morphine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None of the above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7462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12. Which statement is true?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755938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Physical dependence always leads to addiction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Psychological dependence never leads to addiction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Both physical and psychological dependence must be present for addiction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None of the above is true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14001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13. The part of the pleasure pathway that is activated by addictive drugs starts in the _____ and projects to the______.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4291798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Ventral tegmental area; midbrain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Medulla; Nucleus </a:t>
            </a:r>
            <a:r>
              <a:rPr lang="en-US" sz="2800" dirty="0" err="1"/>
              <a:t>Accumbens</a:t>
            </a:r>
            <a:endParaRPr lang="en-US" sz="28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Ventral tegmental area; </a:t>
            </a:r>
            <a:r>
              <a:rPr lang="en-US" sz="2800" dirty="0" err="1"/>
              <a:t>Nuclelus</a:t>
            </a:r>
            <a:r>
              <a:rPr lang="en-US" sz="2800" dirty="0"/>
              <a:t> </a:t>
            </a:r>
            <a:r>
              <a:rPr lang="en-US" sz="2800" dirty="0" err="1"/>
              <a:t>Accumbens</a:t>
            </a:r>
            <a:endParaRPr lang="en-US" sz="2800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Forebrain; </a:t>
            </a:r>
            <a:r>
              <a:rPr lang="en-US" sz="2800" dirty="0" err="1"/>
              <a:t>Substantia</a:t>
            </a:r>
            <a:r>
              <a:rPr lang="en-US" sz="2800" dirty="0"/>
              <a:t> </a:t>
            </a:r>
            <a:r>
              <a:rPr lang="en-US" sz="2800" dirty="0" err="1"/>
              <a:t>nigra</a:t>
            </a: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3725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14. Dopamine is released in the pleasure pathway mostly when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6775837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A substantial portion of the drug reaches the brain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habitual user is anticipating the drug effects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The neurons are stimulated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/>
              <a:t>None of the above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8028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15. Alcohol is most commonly classified as a __________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7712716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Stimulant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Depressant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Hallucinogen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Cannabis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00172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16. For both alcohol and heroin, what can cause death?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22740138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Tachycardia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Increased body temperature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Suppression of breathing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blackouts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992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17. Alcohol is a GABA ______ and a glutamate _________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3415598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Agonist; antagonist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Antagonist; agonist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Receptor blocker, ligand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None of the above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3346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18. What receptor is alcohol thought to act at?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80336284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GABA subtype A receptor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benzodiazepine receptor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Both of the above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None of the above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7277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1. The distinction between legal and illegal drugs is NOT based on _____?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14757867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Tradition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Religion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Societal views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Safety of the drugs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164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19. Which of the following drugs can be used to treat alcoholism?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50424695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Disulfiram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Naltrexone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Acamprosate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All of the above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None of the above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0121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20. Which of the following is NOT true of Wernicke-Korsakoff’s syndrome?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4953344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It leads to a loss of brain tissue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It can lead to death if untreated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It is caused by alcoholism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It is caused by a thiamine deficiency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1536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609600" y="3603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21. Which of the following is not one of  the body’s endogenous pain relievers?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7253023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Enkephalins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Dynorphins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Beta-endorphins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Morphines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3747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3603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22. Which of the following is a defining characteristic of addiction, according to the text?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tolerance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withdrawal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Using despite negative consequences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Can only think about using the drug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688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360363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23. True or False, In this course, I primarily use horror stories to tell you not to use drugs.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False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04484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360363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24. A drug produces a lot of pleasure if it…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Is used in large quantities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Reaches the brain quickly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Is taken orally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Is injected into a muscle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5919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360363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25. An example of an antagonist drug that we talked about in class is…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Cocaine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Morphine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Nicotine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Naloxone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8556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360363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26. An ion-channel linked receptor is 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Ionotropic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Metabotropic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/>
              <a:t>Autoreceptor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 G-Protein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6963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360363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27. What is up-regulation?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When receptors are taken out of the membrane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When more receptors are inserted in the membrane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When more neurotransmitter is released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70787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360363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28. What BAC would likely result in a blackout?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0.05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0.10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0.20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0.40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6652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2. According to text authors, what are the most dangerous drugs, and used often by children</a:t>
            </a:r>
            <a:r>
              <a:rPr lang="en-US" dirty="0"/>
              <a:t>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656908049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Inhalants/chemical solvents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Opiates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Hallucinogens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Marijuana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864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360363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29. According to the text, if you have an alcoholic parent…?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Your chances of becoming addicted to alcohol are doubled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You are less likely to become addicted to alcohol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You are just as likely to become addicted to alcohol as anyone else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6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360363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30. The positive incentive value of a drug…?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Is the pleasure the drug actually produces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Is equal to the hedonic value, as time goes 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Is constant over time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Is the anticipated pleasure of </a:t>
            </a:r>
            <a:r>
              <a:rPr lang="en-US" sz="2800"/>
              <a:t>the drug</a:t>
            </a: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17663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3. According to text authors, what is/are the true gateway drug(s)?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6807315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Marijuana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Cocaine and 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Alcohol and tobacco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LSD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0005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4. Which statement is true?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27602465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GABA is the most common excitatory 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Glutamate is the most common excitatory 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NMDA is the most common inhibitory 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Glutamate is the most common inhibitory NT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67625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5. Cocaine acts as a(n) _______ by blocking the reuptake of dopamine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0385719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Ligand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Antagonist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Agonist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Down-regulator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878980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6. Which receptors lead to slower, more varied effects?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2372269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Ligand-gated ion channel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7-helix (G-protein linked)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Transporters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excitatory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0276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7. Which part of the brain helps us inhibit inappropriate behaviors and plan ahead?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3584728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cerebellum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medulla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pleasure pathway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The frontal lobes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71967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8. Which route of administration is the hardest to combat in case of overdose?</a:t>
            </a:r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27788590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Oral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IV injection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IM injection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Mucous membranes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Both 3 and 4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15027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03eac2d6-17c7-46a1-8648-b6166cef9b1d"/>
  <p:tag name="TPFULLVERSION" val="4.3.2.117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3"/>
  <p:tag name="FONTSIZE" val="32"/>
  <p:tag name="BULLETTYPE" val="ppBulletArabicPeriod"/>
  <p:tag name="ANSWERTEXT" val="Marijuana &#10;Cocaine and heroin&#10;Alcohol and tobacco&#10;LSD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BD25AE57E2D48659734AF5959936EEC"/>
  <p:tag name="SLIDEID" val="1BD25AE57E2D48659734AF5959936EE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statement is true?"/>
  <p:tag name="ANSWERSALIAS" val="GABA is the most common excitatory NT|smicln|Glutamate is the most common excitatory NT|smicln|NMDA is the most common inhibitory NT|smicln|Glutamate is the most common inhibitory NT"/>
  <p:tag name="VALUES" val="No Value|smicln|No Value|smicln|No Value|smicln|No Val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61"/>
  <p:tag name="FONTSIZE" val="28"/>
  <p:tag name="BULLETTYPE" val="ppBulletArabicPeriod"/>
  <p:tag name="ANSWERTEXT" val="GABA is the most common excitatory NT&#10;Glutamate is the most common excitatory NT&#10;NMDA is the most common inhibitory NT&#10;Glutamate is the most common inhibitory NT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41A1C561A3544D18C61989D9886EFD6"/>
  <p:tag name="SLIDEID" val="A41A1C561A3544D18C61989D9886EFD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Cocaine acts as a(n) _______ by blocking the reuptake of dopamine"/>
  <p:tag name="ANSWERSALIAS" val="Ligand|smicln|Antagonist |smicln|Agonist|smicln|Down-regulator"/>
  <p:tag name="VALUES" val="No Value|smicln|No Value|smicln|No Value|smicln|No Val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1"/>
  <p:tag name="FONTSIZE" val="32"/>
  <p:tag name="BULLETTYPE" val="ppBulletArabicPeriod"/>
  <p:tag name="ANSWERTEXT" val="Ligand&#10;Antagonist &#10;Agonist&#10;Down-regulato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515C768F8A44B75865782FC9AD2F401"/>
  <p:tag name="SLIDEID" val="2515C768F8A44B75865782FC9AD2F40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receptors lead to slower, more varied effects?"/>
  <p:tag name="ANSWERSALIAS" val="Ligand-gated ion channel|smicln|7-helix (G-protein linked)|smicln|Transporters|smicln|excitatory"/>
  <p:tag name="VALUES" val="No Value|smicln|No Value|smicln|No Value|smicln|No Val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5"/>
  <p:tag name="FONTSIZE" val="32"/>
  <p:tag name="BULLETTYPE" val="ppBulletArabicPeriod"/>
  <p:tag name="ANSWERTEXT" val="Ligand-gated ion channel&#10;7-helix (G-protein linked)&#10;Transporters&#10;excitatory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D58AD4C39774FF1899710F0BC9B5BD0"/>
  <p:tag name="SLIDEID" val="3D58AD4C39774FF1899710F0BC9B5BD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part of the brain helps us inhibit inappropriate behaviors and plan ahead?"/>
  <p:tag name="ANSWERSALIAS" val="The cerebellum|smicln|The medulla|smicln|The pleasure pathway|smicln|The frontal lobes"/>
  <p:tag name="VALUES" val="No Value|smicln|No Value|smicln|No Value|smicln|No Val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5"/>
  <p:tag name="FONTSIZE" val="32"/>
  <p:tag name="BULLETTYPE" val="ppBulletArabicPeriod"/>
  <p:tag name="ANSWERTEXT" val="The cerebellum&#10;The medulla&#10;The pleasure pathway&#10;The frontal lobes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7519B47DC294F65B170F4652837696A"/>
  <p:tag name="SLIDEID" val="87519B47DC294F65B170F4652837696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route of administration is the hardest to combat in case of overdose?"/>
  <p:tag name="ANSWERSALIAS" val="Oral|smicln|IV injection|smicln|IM injection|smicln|Mucous membranes|smicln|Both 3 and 4"/>
  <p:tag name="VALUES" val="No Value|smicln|No Value|smicln|No Value|smicln|No Value|smicln|No Val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5"/>
  <p:tag name="TEXTLENGTH" val="60"/>
  <p:tag name="FONTSIZE" val="32"/>
  <p:tag name="BULLETTYPE" val="ppBulletArabicPeriod"/>
  <p:tag name="ANSWERTEXT" val="Oral&#10;IV injection&#10;IM injection&#10;Mucous membranes&#10;Both 3 and 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4D0AC0CBC1149ECA85C2CF65D33320F"/>
  <p:tag name="SLIDEID" val="64D0AC0CBC1149ECA85C2CF65D33320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is true?"/>
  <p:tag name="ANSWERSALIAS" val="Metabolic tolerance accounts for most tolerance|smicln|Functional tolerance occurs at the level of the liver|smicln|Metabolic tolerance occurs at the level of the liver|smicln|Functional tolerance occurs at the cellular level|smicln|Both 3 and 4"/>
  <p:tag name="VALUES" val="No Value|smicln|No Value|smicln|No Value|smicln|No Value|smicln|No Val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5"/>
  <p:tag name="TEXTLENGTH" val="217"/>
  <p:tag name="FONTSIZE" val="24"/>
  <p:tag name="BULLETTYPE" val="ppBulletArabicPeriod"/>
  <p:tag name="ANSWERTEXT" val="Metabolic tolerance accounts for most tolerance&#10;Functional tolerance occurs at the level of the liver&#10;Metabolic tolerance occurs at the level of the liver&#10;Functional tolerance occurs at the cellular level&#10;Both 3 and 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A747630540744789CAEF5D96F1076C6"/>
  <p:tag name="SLIDEID" val="5A747630540744789CAEF5D96F1076C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The distinction between legal and illegal drugs is based on mostly?"/>
  <p:tag name="ANSWERSALIAS" val="Tradition|smicln|Religion|smicln|Societal views|smicln|Safety of the drugs"/>
  <p:tag name="VALUES" val="No Value|smicln|No Value|smicln|No Value|smicln|No Val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8A03217EB2041E8AC21DF6E23B6BF9B"/>
  <p:tag name="SLIDEID" val="58A03217EB2041E8AC21DF6E23B6BF9B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at can explain why going into the same context where drug taking used to occur leads to strong cravings?"/>
  <p:tag name="ANSWERSALIAS" val="Metabolic tolerance|smicln|Functional tolerance|smicln|Conditioned tolerance|smicln|Social tolerance"/>
  <p:tag name="VALUES" val="No Value|smicln|No Value|smicln|No Value|smicln|No Val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9"/>
  <p:tag name="FONTSIZE" val="32"/>
  <p:tag name="BULLETTYPE" val="ppBulletArabicPeriod"/>
  <p:tag name="ANSWERTEXT" val="Metabolic tolerance&#10;Functional tolerance&#10;Conditioned tolerance&#10;Social toleranc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56D632AB706421D8CE25ECA33C01C62"/>
  <p:tag name="SLIDEID" val="156D632AB706421D8CE25ECA33C01C6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at drug sometimes leads to sensitization?"/>
  <p:tag name="ANSWERSALIAS" val="Cocaine|smicln|Alcohol|smicln|Morphine|smicln|None of the above"/>
  <p:tag name="VALUES" val="No Value|smicln|No Value|smicln|No Value|smicln|No Val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2"/>
  <p:tag name="FONTSIZE" val="32"/>
  <p:tag name="BULLETTYPE" val="ppBulletArabicPeriod"/>
  <p:tag name="ANSWERTEXT" val="Cocaine&#10;Alcohol&#10;Morphine&#10;None of the abov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571B8E45EDD4EB695E07358159B9EAC"/>
  <p:tag name="SLIDEID" val="6571B8E45EDD4EB695E07358159B9EA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statement is true?"/>
  <p:tag name="ANSWERSALIAS" val="Physical dependence almost always leads to addiction|smicln|Psychological dependence almost never leads to addiction|smicln|Both physical and psychological dependence must be present for addiction|smicln|None of the above is true"/>
  <p:tag name="VALUES" val="No Value|smicln|No Value|smicln|No Value|smicln|No Val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208"/>
  <p:tag name="FONTSIZE" val="24"/>
  <p:tag name="BULLETTYPE" val="ppBulletArabicPeriod"/>
  <p:tag name="ANSWERTEXT" val="Physical dependence almost always leads to addiction&#10;Psychological dependence almost never leads to addiction&#10;Both physical and psychological dependence must be present for addiction&#10;None of the above is tru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342036CE5454214A866A246FFD1374F"/>
  <p:tag name="SLIDEID" val="6342036CE5454214A866A246FFD1374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The part of the pleasure pathway that is activated by addictive drugs starts in the _____ and projects to the______."/>
  <p:tag name="ANSWERSALIAS" val="Ventral tegmental area; midbrain|smicln|Medulla; Nucleus Accumbens|smicln|Ventral tegmental area; Nuclelus Accumbens|smicln|Forebrain; Substantia nigra"/>
  <p:tag name="VALUES" val="No Value|smicln|No Value|smicln|No Value|smicln|No Val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30"/>
  <p:tag name="FONTSIZE" val="28"/>
  <p:tag name="BULLETTYPE" val="ppBulletArabicPeriod"/>
  <p:tag name="ANSWERTEXT" val="Ventral tegmental area; midbrain&#10;Medulla; Nucleus Accumbens&#10;Ventral tegmental area; Nuclelus Accumbens&#10;Forebrain; Substantia nigra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FC36DCAEBCED473FBF4B559542C7DC1B"/>
  <p:tag name="SLIDEID" val="FC36DCAEBCED473FBF4B559542C7DC1B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Dopamine is released in the pleasure pathway mostly when"/>
  <p:tag name="ANSWERSALIAS" val="A substantial portion of the drug reaches the brain|smicln|The habitual user is anticipating the drug effects|smicln|The neurons are stimulated|smicln|None of the above"/>
  <p:tag name="VALUES" val="No Value|smicln|No Value|smicln|No Value|smicln|No Val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7"/>
  <p:tag name="FONTSIZE" val="24"/>
  <p:tag name="BULLETTYPE" val="ppBulletArabicPeriod"/>
  <p:tag name="ANSWERTEXT" val="A substantial portion of the drug reaches the brain&#10;The habitual user is anticipating the drug effects&#10;The neurons are stimulated&#10;None of the abov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F41D1262DC84B20A5C58F833B07BCDF"/>
  <p:tag name="SLIDEID" val="EF41D1262DC84B20A5C58F833B07BCD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Alcohol is most commonly classified as a __________"/>
  <p:tag name="ANSWERSALIAS" val="Stimulant|smicln|Depressant|smicln|Hallucinogen|smicln|Cannabis"/>
  <p:tag name="VALUES" val="No Value|smicln|No Value|smicln|No Value|smicln|No Val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2"/>
  <p:tag name="FONTSIZE" val="32"/>
  <p:tag name="BULLETTYPE" val="ppBulletArabicPeriod"/>
  <p:tag name="ANSWERTEXT" val="Stimulant&#10;Depressant&#10;Hallucinogen&#10;Cannabis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E00F2ED4E9C47B4A2C69FFBF0E024FE"/>
  <p:tag name="SLIDEID" val="5E00F2ED4E9C47B4A2C69FFBF0E024F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For both alcohol and heroin, what can cause death?"/>
  <p:tag name="ANSWERSALIAS" val="Tachycardia|smicln|Increased body temperature|smicln|Suppression of breathing|smicln|blackouts"/>
  <p:tag name="VALUES" val="No Value|smicln|No Value|smicln|No Value|smicln|No Val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3"/>
  <p:tag name="FONTSIZE" val="32"/>
  <p:tag name="BULLETTYPE" val="ppBulletArabicPeriod"/>
  <p:tag name="ANSWERTEXT" val="Tradition&#10;Religion&#10;Societal views&#10;Safety of the drugs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3"/>
  <p:tag name="FONTSIZE" val="32"/>
  <p:tag name="BULLETTYPE" val="ppBulletArabicPeriod"/>
  <p:tag name="ANSWERTEXT" val="Tachycardia&#10;Increased body temperature&#10;Suppression of breathing&#10;blackouts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A03EA4719D742EE99106D7463F7BB62"/>
  <p:tag name="SLIDEID" val="9A03EA4719D742EE99106D7463F7BB6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Alcohol is a GABA ______ and a glutamate _________"/>
  <p:tag name="ANSWERSALIAS" val="Agonist; antagonist|smicln|Antagonist; agonist|smicln|Receptor blocker, ligand|smicln|None of the above"/>
  <p:tag name="VALUES" val="No Value|smicln|No Value|smicln|No Value|smicln|No Val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82"/>
  <p:tag name="FONTSIZE" val="32"/>
  <p:tag name="BULLETTYPE" val="ppBulletArabicPeriod"/>
  <p:tag name="ANSWERTEXT" val="Agonist; antagonist&#10;Antagonist; agonist&#10;Receptor blocker, ligand&#10;None of the abov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FC36E8BF3D51438EBD218CAC45711A51"/>
  <p:tag name="SLIDEID" val="FC36E8BF3D51438EBD218CAC45711A5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at receptor is alcohol thought to act at?"/>
  <p:tag name="ANSWERSALIAS" val="The GABA subtype A receptor|smicln|A benzodiazepine receptor|smicln|Glutamate NMDA receptors|smicln|All of the above|smicln|None of the above"/>
  <p:tag name="VALUES" val="No Value|smicln|No Value|smicln|No Value|smicln|No Value|smicln|No Val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5"/>
  <p:tag name="TEXTLENGTH" val="113"/>
  <p:tag name="FONTSIZE" val="32"/>
  <p:tag name="BULLETTYPE" val="ppBulletArabicPeriod"/>
  <p:tag name="ANSWERTEXT" val="The GABA subtype A receptor&#10;A benzodiazepine receptor&#10;Glutamate NMDA receptors&#10;All of the above&#10;None of the abov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4BCE5FF79FBD477293876D1E8A62D3F9"/>
  <p:tag name="SLIDEID" val="4BCE5FF79FBD477293876D1E8A62D3F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drugs can be used to treat alcoholism?"/>
  <p:tag name="ANSWERSALIAS" val="Disulfiram|smicln|Naltrexone|smicln|Acamprosate|smicln|All of the above|smicln|None of the above"/>
  <p:tag name="VALUES" val="No Value|smicln|No Value|smicln|No Value|smicln|No Value|smicln|No Val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5"/>
  <p:tag name="TEXTLENGTH" val="68"/>
  <p:tag name="FONTSIZE" val="32"/>
  <p:tag name="BULLETTYPE" val="ppBulletArabicPeriod"/>
  <p:tag name="ANSWERTEXT" val="Disulfiram&#10;Naltrexone&#10;Acamprosate&#10;All of the above&#10;None of the abov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974CCBF5AC74388A6C5B5C2CF6E82E7"/>
  <p:tag name="SLIDEID" val="8974CCBF5AC74388A6C5B5C2CF6E82E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According to text authors, what are the most dangerous drugs, and used often by children?"/>
  <p:tag name="ANSWERSALIAS" val="Inhalants/chemical solvents|smicln|Opiates|smicln|Hallucinogens|smicln|Marijuana"/>
  <p:tag name="VALUES" val="No Value|smicln|No Value|smicln|No Value|smicln|No Val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8364C36DCAF41E79FCE937ECA1F270C"/>
  <p:tag name="SLIDEID" val="E8364C36DCAF41E79FCE937ECA1F270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is NOT true of Wernicke-Korsakoff’s syndrome?"/>
  <p:tag name="ANSWERSALIAS" val="It leads to a loss of brain tissue|smicln|It can lead to death if untreated|smicln|It is caused by alcoholism|smicln|It is caused by a thiamine deficiency"/>
  <p:tag name="VALUES" val="No Value|smicln|No Value|smicln|No Value|smicln|No Val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33"/>
  <p:tag name="FONTSIZE" val="32"/>
  <p:tag name="BULLETTYPE" val="ppBulletArabicPeriod"/>
  <p:tag name="ANSWERTEXT" val="It leads to a loss of brain tissue&#10;It can lead to death if untreated&#10;It is caused by alcoholism&#10;It is caused by a thiamine deficiency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6CA649EE6CD4EE1BA875649BD4D7BC7"/>
  <p:tag name="SLIDEID" val="C6CA649EE6CD4EE1BA875649BD4D7BC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is not one of  the body’s endogenous pain relievers?"/>
  <p:tag name="ANSWERSALIAS" val="Enkephalins|smicln|Dynorphins|smicln|Beta-endorphins|smicln|Morphines"/>
  <p:tag name="VALUES" val="No Value|smicln|No Value|smicln|No Value|smicln|No Val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8"/>
  <p:tag name="FONTSIZE" val="32"/>
  <p:tag name="BULLETTYPE" val="ppBulletArabicPeriod"/>
  <p:tag name="ANSWERTEXT" val="Enkephalins&#10;Dynorphins&#10;Beta-endorphins&#10;Morphines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6CA649EE6CD4EE1BA875649BD4D7BC7"/>
  <p:tag name="SLIDEID" val="C6CA649EE6CD4EE1BA875649BD4D7BC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is not one of  the body’s endogenous pain relievers?"/>
  <p:tag name="ANSWERSALIAS" val="Enkephalins|smicln|Dynorphins|smicln|Beta-endorphins|smicln|Morphines"/>
  <p:tag name="VALUES" val="No Value|smicln|No Value|smicln|No Value|smicln|No Valu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8"/>
  <p:tag name="FONTSIZE" val="32"/>
  <p:tag name="BULLETTYPE" val="ppBulletArabicPeriod"/>
  <p:tag name="ANSWERTEXT" val="Enkephalins&#10;Dynorphins&#10;Beta-endorphins&#10;Morphines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6CA649EE6CD4EE1BA875649BD4D7BC7"/>
  <p:tag name="SLIDEID" val="C6CA649EE6CD4EE1BA875649BD4D7BC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is not one of  the body’s endogenous pain relievers?"/>
  <p:tag name="ANSWERSALIAS" val="Enkephalins|smicln|Dynorphins|smicln|Beta-endorphins|smicln|Morphines"/>
  <p:tag name="VALUES" val="No Value|smicln|No Value|smicln|No Value|smicln|No Val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8"/>
  <p:tag name="FONTSIZE" val="32"/>
  <p:tag name="BULLETTYPE" val="ppBulletArabicPeriod"/>
  <p:tag name="ANSWERTEXT" val="Enkephalins&#10;Dynorphins&#10;Beta-endorphins&#10;Morphines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6CA649EE6CD4EE1BA875649BD4D7BC7"/>
  <p:tag name="SLIDEID" val="C6CA649EE6CD4EE1BA875649BD4D7BC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is not one of  the body’s endogenous pain relievers?"/>
  <p:tag name="ANSWERSALIAS" val="Enkephalins|smicln|Dynorphins|smicln|Beta-endorphins|smicln|Morphines"/>
  <p:tag name="VALUES" val="No Value|smicln|No Value|smicln|No Value|smicln|No Val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8"/>
  <p:tag name="FONTSIZE" val="32"/>
  <p:tag name="BULLETTYPE" val="ppBulletArabicPeriod"/>
  <p:tag name="ANSWERTEXT" val="Enkephalins&#10;Dynorphins&#10;Beta-endorphins&#10;Morphines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6CA649EE6CD4EE1BA875649BD4D7BC7"/>
  <p:tag name="SLIDEID" val="C6CA649EE6CD4EE1BA875649BD4D7BC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is not one of  the body’s endogenous pain relievers?"/>
  <p:tag name="ANSWERSALIAS" val="Enkephalins|smicln|Dynorphins|smicln|Beta-endorphins|smicln|Morphines"/>
  <p:tag name="VALUES" val="No Value|smicln|No Value|smicln|No Value|smicln|No Val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8"/>
  <p:tag name="FONTSIZE" val="32"/>
  <p:tag name="BULLETTYPE" val="ppBulletArabicPeriod"/>
  <p:tag name="ANSWERTEXT" val="Enkephalins&#10;Dynorphins&#10;Beta-endorphins&#10;Morphines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6CA649EE6CD4EE1BA875649BD4D7BC7"/>
  <p:tag name="SLIDEID" val="C6CA649EE6CD4EE1BA875649BD4D7BC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is not one of  the body’s endogenous pain relievers?"/>
  <p:tag name="ANSWERSALIAS" val="Enkephalins|smicln|Dynorphins|smicln|Beta-endorphins|smicln|Morphines"/>
  <p:tag name="VALUES" val="No Value|smicln|No Value|smicln|No Value|smicln|No Val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9"/>
  <p:tag name="FONTSIZE" val="32"/>
  <p:tag name="BULLETTYPE" val="ppBulletArabicPeriod"/>
  <p:tag name="ANSWERTEXT" val="Inhalants/chemical solvents&#10;Opiates&#10;Hallucinogens&#10;Marijuan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8"/>
  <p:tag name="FONTSIZE" val="32"/>
  <p:tag name="BULLETTYPE" val="ppBulletArabicPeriod"/>
  <p:tag name="ANSWERTEXT" val="Enkephalins&#10;Dynorphins&#10;Beta-endorphins&#10;Morphines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6CA649EE6CD4EE1BA875649BD4D7BC7"/>
  <p:tag name="SLIDEID" val="C6CA649EE6CD4EE1BA875649BD4D7BC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is not one of  the body’s endogenous pain relievers?"/>
  <p:tag name="ANSWERSALIAS" val="Enkephalins|smicln|Dynorphins|smicln|Beta-endorphins|smicln|Morphines"/>
  <p:tag name="VALUES" val="No Value|smicln|No Value|smicln|No Value|smicln|No Valu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8"/>
  <p:tag name="FONTSIZE" val="32"/>
  <p:tag name="BULLETTYPE" val="ppBulletArabicPeriod"/>
  <p:tag name="ANSWERTEXT" val="Enkephalins&#10;Dynorphins&#10;Beta-endorphins&#10;Morphines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6CA649EE6CD4EE1BA875649BD4D7BC7"/>
  <p:tag name="SLIDEID" val="C6CA649EE6CD4EE1BA875649BD4D7BC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is not one of  the body’s endogenous pain relievers?"/>
  <p:tag name="ANSWERSALIAS" val="Enkephalins|smicln|Dynorphins|smicln|Beta-endorphins|smicln|Morphines"/>
  <p:tag name="VALUES" val="No Value|smicln|No Value|smicln|No Value|smicln|No Valu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8"/>
  <p:tag name="FONTSIZE" val="32"/>
  <p:tag name="BULLETTYPE" val="ppBulletArabicPeriod"/>
  <p:tag name="ANSWERTEXT" val="Enkephalins&#10;Dynorphins&#10;Beta-endorphins&#10;Morphines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6CA649EE6CD4EE1BA875649BD4D7BC7"/>
  <p:tag name="SLIDEID" val="C6CA649EE6CD4EE1BA875649BD4D7BC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is not one of  the body’s endogenous pain relievers?"/>
  <p:tag name="ANSWERSALIAS" val="Enkephalins|smicln|Dynorphins|smicln|Beta-endorphins|smicln|Morphines"/>
  <p:tag name="VALUES" val="No Value|smicln|No Value|smicln|No Value|smicln|No Valu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8"/>
  <p:tag name="FONTSIZE" val="32"/>
  <p:tag name="BULLETTYPE" val="ppBulletArabicPeriod"/>
  <p:tag name="ANSWERTEXT" val="Enkephalins&#10;Dynorphins&#10;Beta-endorphins&#10;Morphines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6242B8137154961A6ED73B3949FB164"/>
  <p:tag name="SLIDEID" val="A6242B8137154961A6ED73B3949FB16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According to text authors, what is/are the true gateway drug(s)?"/>
  <p:tag name="ANSWERSALIAS" val="Marijuana |smicln|Cocaine and heroin|smicln|Alcohol and tobacco|smicln|LSD"/>
  <p:tag name="VALUES" val="No Value|smicln|No Value|smicln|No Value|smicln|No Valu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6CA649EE6CD4EE1BA875649BD4D7BC7"/>
  <p:tag name="SLIDEID" val="C6CA649EE6CD4EE1BA875649BD4D7BC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is not one of  the body’s endogenous pain relievers?"/>
  <p:tag name="ANSWERSALIAS" val="Enkephalins|smicln|Dynorphins|smicln|Beta-endorphins|smicln|Morphines"/>
  <p:tag name="VALUES" val="No Value|smicln|No Value|smicln|No Value|smicln|No Valu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8"/>
  <p:tag name="FONTSIZE" val="32"/>
  <p:tag name="BULLETTYPE" val="ppBulletArabicPeriod"/>
  <p:tag name="ANSWERTEXT" val="Enkephalins&#10;Dynorphins&#10;Beta-endorphins&#10;Morphines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822</Words>
  <Application>Microsoft Office PowerPoint</Application>
  <PresentationFormat>On-screen Show (4:3)</PresentationFormat>
  <Paragraphs>150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Office Theme</vt:lpstr>
      <vt:lpstr>Chart</vt:lpstr>
      <vt:lpstr>Review for test 1</vt:lpstr>
      <vt:lpstr>1. The distinction between legal and illegal drugs is NOT based on _____?</vt:lpstr>
      <vt:lpstr>2. According to text authors, what are the most dangerous drugs, and used often by children?</vt:lpstr>
      <vt:lpstr>3. According to text authors, what is/are the true gateway drug(s)?</vt:lpstr>
      <vt:lpstr>4. Which statement is true?</vt:lpstr>
      <vt:lpstr>5. Cocaine acts as a(n) _______ by blocking the reuptake of dopamine</vt:lpstr>
      <vt:lpstr>6. Which receptors lead to slower, more varied effects?</vt:lpstr>
      <vt:lpstr>7. Which part of the brain helps us inhibit inappropriate behaviors and plan ahead?</vt:lpstr>
      <vt:lpstr>8. Which route of administration is the hardest to combat in case of overdose?</vt:lpstr>
      <vt:lpstr>9. Which of the following is true?</vt:lpstr>
      <vt:lpstr>10. What can explain why going into the same context where drug taking used to occur leads to strong cravings?</vt:lpstr>
      <vt:lpstr>11. What drug is most likely to lead to sensitization?</vt:lpstr>
      <vt:lpstr>12. Which statement is true?</vt:lpstr>
      <vt:lpstr>13. The part of the pleasure pathway that is activated by addictive drugs starts in the _____ and projects to the______.</vt:lpstr>
      <vt:lpstr>14. Dopamine is released in the pleasure pathway mostly when</vt:lpstr>
      <vt:lpstr>15. Alcohol is most commonly classified as a __________</vt:lpstr>
      <vt:lpstr>16. For both alcohol and heroin, what can cause death?</vt:lpstr>
      <vt:lpstr>17. Alcohol is a GABA ______ and a glutamate _________</vt:lpstr>
      <vt:lpstr>18. What receptor is alcohol thought to act at?</vt:lpstr>
      <vt:lpstr>19. Which of the following drugs can be used to treat alcoholism?</vt:lpstr>
      <vt:lpstr>20. Which of the following is NOT true of Wernicke-Korsakoff’s syndrome?</vt:lpstr>
      <vt:lpstr>21. Which of the following is not one of  the body’s endogenous pain relievers?</vt:lpstr>
      <vt:lpstr>22. Which of the following is a defining characteristic of addiction, according to the text?</vt:lpstr>
      <vt:lpstr>23. True or False, In this course, I primarily use horror stories to tell you not to use drugs.</vt:lpstr>
      <vt:lpstr>24. A drug produces a lot of pleasure if it…</vt:lpstr>
      <vt:lpstr>25. An example of an antagonist drug that we talked about in class is…</vt:lpstr>
      <vt:lpstr>26. An ion-channel linked receptor is </vt:lpstr>
      <vt:lpstr>27. What is up-regulation?</vt:lpstr>
      <vt:lpstr>28. What BAC would likely result in a blackout?</vt:lpstr>
      <vt:lpstr>29. According to the text, if you have an alcoholic parent…?</vt:lpstr>
      <vt:lpstr>30. The positive incentive value of a drug…?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for test 1</dc:title>
  <dc:creator>Trench, Lynne S.</dc:creator>
  <cp:lastModifiedBy>Trench, Lynne S.</cp:lastModifiedBy>
  <cp:revision>19</cp:revision>
  <dcterms:created xsi:type="dcterms:W3CDTF">2012-09-18T16:56:37Z</dcterms:created>
  <dcterms:modified xsi:type="dcterms:W3CDTF">2022-02-22T19:14:53Z</dcterms:modified>
</cp:coreProperties>
</file>