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90" r:id="rId8"/>
    <p:sldId id="275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9C81-EC22-4705-BD16-14E32147BE10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8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9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0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1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2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3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4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5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6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7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8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9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0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1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2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3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4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5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6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7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8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image" Target="../media/image29.emf"/><Relationship Id="rId2" Type="http://schemas.openxmlformats.org/officeDocument/2006/relationships/tags" Target="../tags/tag90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30.emf"/><Relationship Id="rId2" Type="http://schemas.openxmlformats.org/officeDocument/2006/relationships/tags" Target="../tags/tag93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image" Target="../media/image31.emf"/><Relationship Id="rId2" Type="http://schemas.openxmlformats.org/officeDocument/2006/relationships/tags" Target="../tags/tag9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7" Type="http://schemas.openxmlformats.org/officeDocument/2006/relationships/image" Target="../media/image32.emf"/><Relationship Id="rId2" Type="http://schemas.openxmlformats.org/officeDocument/2006/relationships/tags" Target="../tags/tag99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7" Type="http://schemas.openxmlformats.org/officeDocument/2006/relationships/image" Target="../media/image33.emf"/><Relationship Id="rId2" Type="http://schemas.openxmlformats.org/officeDocument/2006/relationships/tags" Target="../tags/tag10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5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6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7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 1 –</a:t>
            </a:r>
            <a:br>
              <a:rPr lang="en-US" dirty="0" smtClean="0"/>
            </a:br>
            <a:r>
              <a:rPr lang="en-US" dirty="0" smtClean="0"/>
              <a:t>Some Review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9. Beneath this membrane is a space that contains blood vessels and CSF.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Dura mater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Arachnoid</a:t>
            </a:r>
            <a:r>
              <a:rPr lang="en-US" dirty="0" smtClean="0"/>
              <a:t> membrane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Pia</a:t>
            </a:r>
            <a:r>
              <a:rPr lang="en-US" dirty="0" smtClean="0"/>
              <a:t> mater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Choroid plexus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10. In the PNS, </a:t>
            </a:r>
            <a:r>
              <a:rPr lang="en-US" sz="2800" dirty="0" err="1" smtClean="0"/>
              <a:t>myelinated</a:t>
            </a:r>
            <a:r>
              <a:rPr lang="en-US" sz="2800" dirty="0" smtClean="0"/>
              <a:t> axons are called _____, clusters of nerve cell bodies are called ______, and cells that produce myelin are called _______?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Tracts, nuclei, </a:t>
            </a:r>
            <a:r>
              <a:rPr lang="en-US" dirty="0" err="1" smtClean="0"/>
              <a:t>Oligodendrocytes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Nerves, ganglia</a:t>
            </a:r>
            <a:r>
              <a:rPr lang="en-US" dirty="0"/>
              <a:t>, Schwann cells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Nerves, nuclei, Microglia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Tracts, ganglia, </a:t>
            </a:r>
            <a:r>
              <a:rPr lang="en-US" dirty="0" err="1" smtClean="0"/>
              <a:t>Astrocytes</a:t>
            </a:r>
            <a:endParaRPr lang="en-US" dirty="0" smtClean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11. Which section of the brain would show the top, bottom, right side, and left side of a slice of tissue, like if you were going to cut where a tiara would sit?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Frontal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Horizontal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Mid-</a:t>
            </a:r>
            <a:r>
              <a:rPr lang="en-US" dirty="0" err="1" smtClean="0"/>
              <a:t>saggital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oronal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Neurons found in the ventral </a:t>
            </a:r>
            <a:r>
              <a:rPr lang="en-US" smtClean="0"/>
              <a:t>root of </a:t>
            </a:r>
            <a:r>
              <a:rPr lang="en-US" dirty="0" smtClean="0"/>
              <a:t>the spinal cord are?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Sensory/afferent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Motor/efferent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Both sensory and motor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Composed of white matter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13. Which </a:t>
            </a:r>
            <a:r>
              <a:rPr lang="en-US" dirty="0" err="1" smtClean="0"/>
              <a:t>cephalon</a:t>
            </a:r>
            <a:r>
              <a:rPr lang="en-US" dirty="0" smtClean="0"/>
              <a:t> contains the medulla oblongata?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Mesencephalon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Metencephalon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Myencephalon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myelencephalon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14. What part of the brain is the </a:t>
            </a:r>
            <a:r>
              <a:rPr lang="en-US" dirty="0" err="1" smtClean="0"/>
              <a:t>tectum</a:t>
            </a:r>
            <a:r>
              <a:rPr lang="en-US" dirty="0" smtClean="0"/>
              <a:t> found in?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Hypothalamus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mtClean="0"/>
              <a:t>medulla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What structure regulates the release of hormones from the pituitary gland?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Massa </a:t>
            </a:r>
            <a:r>
              <a:rPr lang="en-US" dirty="0" err="1" smtClean="0"/>
              <a:t>intermedia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Diencephalon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Hypothalamus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16. In the cerebral cortex, </a:t>
            </a:r>
            <a:r>
              <a:rPr lang="en-US" i="1" dirty="0" smtClean="0"/>
              <a:t>bulges </a:t>
            </a:r>
            <a:r>
              <a:rPr lang="en-US" dirty="0" smtClean="0"/>
              <a:t>in the surface of the brain are called?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Gyri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Fissures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Sulci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commisures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17. Which fissure separates the parietal lobe and the temporal lobe?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Central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Longitudinal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Lateral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18. Which lobe primarily processes motor information?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Frontal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Parietal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Temporal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Occipital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1. Biopsychology is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scientific study of the biology of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scientific study of the psychology of the mind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larger than the field of Neuroscience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My favorite class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651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19. Which structure is not part of the basal ganglia, according to text?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Globus </a:t>
            </a:r>
            <a:r>
              <a:rPr lang="en-US" dirty="0" err="1" smtClean="0"/>
              <a:t>Pallidus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amygdala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Caudate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Putamen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Nucleus </a:t>
            </a:r>
            <a:r>
              <a:rPr lang="en-US" dirty="0" err="1" smtClean="0"/>
              <a:t>Accumbens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20. The caudate and putamen together can be referred to as the?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Septum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Nucleus </a:t>
            </a:r>
            <a:r>
              <a:rPr lang="en-US" dirty="0" err="1" smtClean="0"/>
              <a:t>accumbens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Globus</a:t>
            </a:r>
            <a:r>
              <a:rPr lang="en-US" dirty="0" smtClean="0"/>
              <a:t> </a:t>
            </a:r>
            <a:r>
              <a:rPr lang="en-US" dirty="0" err="1" smtClean="0"/>
              <a:t>pallidus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Striatum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21. Which two are predominantly inside the neural membrane </a:t>
            </a:r>
            <a:r>
              <a:rPr lang="en-US" i="1" dirty="0" smtClean="0"/>
              <a:t>at rest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and 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and </a:t>
            </a:r>
            <a:r>
              <a:rPr lang="en-US" dirty="0" err="1" smtClean="0"/>
              <a:t>Cl</a:t>
            </a:r>
            <a:r>
              <a:rPr lang="en-US" dirty="0" smtClean="0"/>
              <a:t>-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Cl</a:t>
            </a:r>
            <a:r>
              <a:rPr lang="en-US" dirty="0" smtClean="0"/>
              <a:t>- and 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and A-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224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22. Which ion has electrostatic pressure forcing it inside the neuron, and random motion pushing it outside the neuron?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Cl</a:t>
            </a:r>
            <a:r>
              <a:rPr lang="en-US" dirty="0" smtClean="0"/>
              <a:t>-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A-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7868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23. A small decrease in the resting membrane potential from -70 to -67 is a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EPSP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IPSP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AP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194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24. Which of the following is true of a graded response?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is all or none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is slower than an A.P.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transmission is </a:t>
            </a:r>
            <a:r>
              <a:rPr lang="en-US" dirty="0" err="1" smtClean="0"/>
              <a:t>decremental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only occurs if the threshold of excitation is reached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9137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25. What contributes to bringing the RMP to the threshold of excitation?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Spatial summation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Temporal summation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Integrated EPSPs and IPSPs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4574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26. Once the threshold of excitation is reached, what starts the A.P.?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Voltage-gated Potassium channels open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Voltage-gated sodium channels open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channels close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channels close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667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27. What contributes to repolarization after the AP has started?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channels close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channels close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leaves cell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channels open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 and 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 and 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0245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28. An AP in an unmyelinated axon…?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conducted passively to the next Node of </a:t>
            </a:r>
            <a:r>
              <a:rPr lang="en-US" dirty="0" err="1" smtClean="0"/>
              <a:t>Ranvier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conducted passively to the next Na+ channel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not conducted passively at all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816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2. True or False:  The independent variable is the measured variable.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0492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29. Which NT type is assembled in the cytoplasm, packaged in vesicles, and transported down axon?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Neuropeptides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Small molecule NTs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Acetylcholine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506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30. Which receptors are less common and lead to immediate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Ionotropic</a:t>
            </a:r>
            <a:r>
              <a:rPr lang="en-US" dirty="0" smtClean="0"/>
              <a:t>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Metabotropic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G-protein linked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Second messengers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337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31. Which receptor monitors NT release to adjust it if necessary?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Ionotropic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Metabotropic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Autoreceptor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Gap junction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716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32. Aspartate is a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Monoamine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Unconventional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Type of Acetylcholine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Amino Acid NT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0325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33. Endorphins are a type of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Catecholamine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Indolamine</a:t>
            </a:r>
            <a:r>
              <a:rPr lang="en-US" dirty="0" smtClean="0"/>
              <a:t>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Amino Acid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Neuropeptide</a:t>
            </a:r>
            <a:r>
              <a:rPr lang="en-US" dirty="0" smtClean="0"/>
              <a:t> NT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933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smtClean="0"/>
              <a:t>34. Botox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an antagonist at </a:t>
            </a:r>
            <a:r>
              <a:rPr lang="en-US" dirty="0" err="1" smtClean="0"/>
              <a:t>muscarinic</a:t>
            </a:r>
            <a:r>
              <a:rPr lang="en-US" dirty="0" smtClean="0"/>
              <a:t> Ach 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an antagonist at nicotinic Ach 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 D2 receptor blocker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an agonist at the endogenous opiate Rs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0219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What is a between-subjects design?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same participants are given all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Different participants are given different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 design that requires few participants to show effects.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89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The main problem with case studies is their ______________.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generalizability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Assignment of participants to treatment groups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840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5. The study of Jimmie G would be _________?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Physiological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Psychopharmacology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Neuropsychology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Psychophysiology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2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6. A study in which the nucleus </a:t>
            </a:r>
            <a:r>
              <a:rPr lang="en-US" sz="3100" dirty="0" err="1" smtClean="0"/>
              <a:t>accumbens</a:t>
            </a:r>
            <a:r>
              <a:rPr lang="en-US" sz="3100" dirty="0" smtClean="0"/>
              <a:t> of rats is damaged to see the effects on behavior is </a:t>
            </a:r>
            <a:r>
              <a:rPr lang="en-US" dirty="0" smtClean="0"/>
              <a:t>_________?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Physiological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Psychopharmacology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Neuropsychology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Psychophysiology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2517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7. When Delgado said that he had found a taming center in the bull, he wasn’t </a:t>
            </a:r>
            <a:r>
              <a:rPr lang="en-US" dirty="0" smtClean="0"/>
              <a:t>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764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Taking into account all the other potential explanations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Applying Morgan’s Canon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Using the simplest explanation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7293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8. Which NS is active when you are relaxing? Choose best answer.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Peripheral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Sympathetic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Autonomic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Parasympathetic NS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Catecholamine NT&#10;Indolamine NT&#10;Amino Acid NT&#10;Neuropeptide NT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FB2B88217C24F14922E68361AFADAF4"/>
  <p:tag name="SLIDEID" val="7FB2B88217C24F14922E68361AFADAF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Research that is done to solve a problem is referred to as _______ research."/>
  <p:tag name="ANSWERSALIAS" val="Experimental|smicln|Solution|smicln|Pure|smicln|Applied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4"/>
  <p:tag name="FONTSIZE" val="32"/>
  <p:tag name="BULLETTYPE" val="ppBulletArabicPeriod"/>
  <p:tag name="ANSWERTEXT" val="Experimental&#10;Solution&#10;Pure&#10;Applied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83D80E01B75480F87158495AD501C2C"/>
  <p:tag name="SLIDEID" val="283D80E01B75480F87158495AD501C2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Korsakoff’s Syndrome is caused by____?"/>
  <p:tag name="ANSWERSALIAS" val="Alcohol use|smicln|Poor diet|smicln|Both 1 and 2|smicln|Lack of thiamine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1"/>
  <p:tag name="FONTSIZE" val="32"/>
  <p:tag name="BULLETTYPE" val="ppBulletArabicPeriod"/>
  <p:tag name="ANSWERTEXT" val="Alcohol use&#10;Poor diet&#10;Both 1 and 2&#10;Lack of thiamine"/>
  <p:tag name="OLDNUMANSWERS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EA60DC18BF243D6BE937DF98F7A360D"/>
  <p:tag name="SLIDEID" val="6EA60DC18BF243D6BE937DF98F7A36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S is active when you are relaxing? Choose best answer."/>
  <p:tag name="ANSWERSALIAS" val="Peripheral NS|smicln|Sympathetic NS|smicln|Autonomic NS|smicln|Parasympathetic NS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Peripheral NS&#10;Sympathetic NS&#10;Autonomic NS&#10;Parasympathetic N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991C97C13A24A7BA6B4B74308F8B054"/>
  <p:tag name="SLIDEID" val="1991C97C13A24A7BA6B4B74308F8B05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eneath this membrane is a space that contains blood vessels and CSF."/>
  <p:tag name="ANSWERSALIAS" val="Dura mater|smicln|Arachnoid membrane|smicln|Pia mater|smicln|Choroid plexus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4"/>
  <p:tag name="FONTSIZE" val="32"/>
  <p:tag name="BULLETTYPE" val="ppBulletArabicPeriod"/>
  <p:tag name="ANSWERTEXT" val="Dura mater&#10;Arachnoid membrane&#10;Pia mater&#10;Choroid plexu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64FE1168A1419188A7940486F91EA2"/>
  <p:tag name="SLIDEID" val="0C64FE1168A1419188A7940486F91EA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NS, myelinated axons are called _____, clusters of nerve cell bodies are called ______, and cells that produce myelin are called _______?"/>
  <p:tag name="ANSWERSALIAS" val="Nerves, ganglia, Schwann cells|smicln|Tracts, nuclei, Oligodendrocytes|smicln|Nerves, nuclei, Microglia|smicln|Tracts, ganglia, Astrocytes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7"/>
  <p:tag name="FONTSIZE" val="32"/>
  <p:tag name="BULLETTYPE" val="ppBulletArabicPeriod"/>
  <p:tag name="ANSWERTEXT" val="Nerves, ganglia, Schwann cells&#10;Tracts, nuclei, Oligodendrocytes&#10;Nerves, nuclei, Microglia&#10;Tracts, ganglia, Astrocyte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0BBA65279214E28A0ABF1A0C6230340"/>
  <p:tag name="SLIDEID" val="10BBA65279214E28A0ABF1A0C623034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section of the brain goes in between the two cerebral hemispheres, cutting through the corpus callosum?"/>
  <p:tag name="ANSWERSALIAS" val="Frontal|smicln|Horizontal|smicln|Mid-saggital|smicln|coronal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9"/>
  <p:tag name="FONTSIZE" val="32"/>
  <p:tag name="BULLETTYPE" val="ppBulletArabicPeriod"/>
  <p:tag name="ANSWERTEXT" val="Frontal&#10;Horizontal&#10;Mid-saggital&#10;corona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73CFE654C3D4752A0C736CFDFDB387C"/>
  <p:tag name="SLIDEID" val="973CFE654C3D4752A0C736CFDFDB38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eurons found in the dorsal root ganglia of the spinal cord are?"/>
  <p:tag name="ANSWERSALIAS" val="Sensory/afferent|smicln|Motor/efferent|smicln|Both sensory and motor|smicln|Composed of white matter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Sensory/afferent&#10;Motor/efferent&#10;Both sensory and motor&#10;Composed of white matt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83F4079878464A8A7505E0EE5333B7"/>
  <p:tag name="SLIDEID" val="5783F4079878464A8A7505E0EE5333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cephalon contains the pons and the cerebellum?"/>
  <p:tag name="ANSWERSALIAS" val="Mesencephalon|smicln|Metencephalon|smicln|Myencephalon|smicln|myelencephalon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5"/>
  <p:tag name="FONTSIZE" val="32"/>
  <p:tag name="BULLETTYPE" val="ppBulletArabicPeriod"/>
  <p:tag name="ANSWERTEXT" val="Mesencephalon&#10;Metencephalon&#10;Myencephalon&#10;myelencephal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9C973996D942AD8AAFF53A02700C7D"/>
  <p:tag name="SLIDEID" val="0F9C973996D942AD8AAFF53A02700C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art of the brain is the tegmentum found in?"/>
  <p:tag name="ANSWERSALIAS" val="Thalamus|smicln|Hypothalamus|smicln|Midbrain|smicln|medulla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8"/>
  <p:tag name="FONTSIZE" val="32"/>
  <p:tag name="BULLETTYPE" val="ppBulletArabicPeriod"/>
  <p:tag name="ANSWERTEXT" val="Thalamus&#10;Hypothalamus&#10;Midbrain&#10;medull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283F3EA9EB4AE18ADDC687AF29B7E5"/>
  <p:tag name="SLIDEID" val="02283F3EA9EB4AE18ADDC687AF29B7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erebral cortex, small furrows in the surface of the brain are called?"/>
  <p:tag name="ANSWERSALIAS" val="Gyri|smicln|Fissures|smicln|Sulci|smicln|commisures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Gyri&#10;Fissures&#10;Sulci&#10;commisure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D4200A78B74938B13D6FA6248768C9"/>
  <p:tag name="SLIDEID" val="1CD4200A78B74938B13D6FA6248768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fissure separates the primary motor cortex and the primary somatosensory cortex?"/>
  <p:tag name="ANSWERSALIAS" val="Central|smicln|Longitudinal|smicln|Lateral"/>
  <p:tag name="VALUES" val="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Central&#10;Longitudinal&#10;Latera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B992D254D4E417FBC4B1B0A369E547F"/>
  <p:tag name="SLIDEID" val="3B992D254D4E417FBC4B1B0A369E547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structure is not part of the Limbic System?"/>
  <p:tag name="ANSWERSALIAS" val="hippocampus|smicln|fornix|smicln|Caudate|smicln|Cingulate cortex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3"/>
  <p:tag name="FONTSIZE" val="32"/>
  <p:tag name="BULLETTYPE" val="ppBulletArabicPeriod"/>
  <p:tag name="ANSWERTEXT" val="hippocampus&#10;fornix&#10;Caudate&#10;Cingulate cort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E08FAFCE2B4E938D99A4BB25FA9071"/>
  <p:tag name="SLIDEID" val="A7E08FAFCE2B4E938D99A4BB25FA907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he caudate and putamen together can be referred to as the?"/>
  <p:tag name="ANSWERSALIAS" val="Septum|smicln|Nucleus accumbens|smicln|Globus pallidus|smicln|Striatum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9"/>
  <p:tag name="FONTSIZE" val="32"/>
  <p:tag name="BULLETTYPE" val="ppBulletArabicPeriod"/>
  <p:tag name="ANSWERTEXT" val="Septum&#10;Nucleus accumbens&#10;Globus pallidus&#10;Striatum"/>
  <p:tag name="OLDNUMANSWERS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75C85C901CC42EB93E00BEDC4A14EE9"/>
  <p:tag name="SLIDEID" val="D75C85C901CC42EB93E00BEDC4A14EE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wo ions are predominantly outside the neural membrane at rest?"/>
  <p:tag name="ANSWERSALIAS" val="Na+ and K+|smicln|Na+ and Cl-|smicln|Cl- and K+|smicln|Cl- and A-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4"/>
  <p:tag name="FONTSIZE" val="32"/>
  <p:tag name="BULLETTYPE" val="ppBulletArabicPeriod"/>
  <p:tag name="ANSWERTEXT" val="Na+ and K+&#10;Na+ and Cl-&#10;Cl- and K+&#10;Cl- and A-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804CBBCBF449A3AAE8FB483935D003"/>
  <p:tag name="SLIDEID" val="A6804CBBCBF449A3AAE8FB483935D00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ion has electrostatic pressure forcing it inside the neuron, and random motion pushing it outside the neuron?"/>
  <p:tag name="ANSWERSALIAS" val="Na+|smicln|Cl-|smicln|K+|smicln|A-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"/>
  <p:tag name="FONTSIZE" val="32"/>
  <p:tag name="BULLETTYPE" val="ppBulletArabicPeriod"/>
  <p:tag name="ANSWERTEXT" val="Na+&#10;Cl-&#10;K+&#10;A-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7A47B6DD9E41B39D410430014EC726"/>
  <p:tag name="SLIDEID" val="267A47B6DD9E41B39D410430014EC72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mall decrease in the resting membrane potential from -70 to -67 is a"/>
  <p:tag name="ANSWERSALIAS" val="EPSP|smicln|IPSP|smicln|AP"/>
  <p:tag name="VALUES" val="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"/>
  <p:tag name="FONTSIZE" val="32"/>
  <p:tag name="BULLETTYPE" val="ppBulletArabicPeriod"/>
  <p:tag name="ANSWERTEXT" val="EPSP&#10;IPSP&#10;AP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21FE5147427457CA88218A4BB1DFA86"/>
  <p:tag name="SLIDEID" val="521FE5147427457CA88218A4BB1DFA8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true of a graded response?"/>
  <p:tag name="ANSWERSALIAS" val="It is all or none|smicln|It is slower than an A.P.|smicln|The transmission is decremental|smicln|It only occurs if the threshold of excitation is reached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2"/>
  <p:tag name="FONTSIZE" val="32"/>
  <p:tag name="BULLETTYPE" val="ppBulletArabicPeriod"/>
  <p:tag name="ANSWERTEXT" val="It is all or none&#10;It is slower than an A.P.&#10;The transmission is decremental&#10;It only occurs if the threshold of excitation is reache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665B18C48A24215BE71D05DE4C8D006"/>
  <p:tag name="SLIDEID" val="3665B18C48A24215BE71D05DE4C8D00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contributes to bringing the RMP to the threshold of excitation?"/>
  <p:tag name="ANSWERSALIAS" val="Spatial summation|smicln|Temporal summation|smicln|Integrated EPSPs and IPSPs|smicln|All of the above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80"/>
  <p:tag name="FONTSIZE" val="32"/>
  <p:tag name="BULLETTYPE" val="ppBulletArabicPeriod"/>
  <p:tag name="ANSWERTEXT" val="Spatial summation&#10;Temporal summation&#10;Integrated EPSPs and IPSPs&#10;All of the abov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7A98C7A85A540DF9A15E68FB39A8D3C"/>
  <p:tag name="SLIDEID" val="27A98C7A85A540DF9A15E68FB39A8D3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Once the threshold of excitation is reached, what starts the A.P.?"/>
  <p:tag name="ANSWERSALIAS" val="Voltage-gated Potassium channels open|smicln|Voltage-gated sodium channels open|smicln|K+ channels close|smicln|Na+ channels close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9"/>
  <p:tag name="FONTSIZE" val="32"/>
  <p:tag name="BULLETTYPE" val="ppBulletArabicPeriod"/>
  <p:tag name="ANSWERTEXT" val="Voltage-gated Potassium channels open&#10;Voltage-gated sodium channels open&#10;K+ channels close&#10;Na+ channels clos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1A30DD50EE048589CACCCAC5D8EA9C0"/>
  <p:tag name="SLIDEID" val="51A30DD50EE048589CACCCAC5D8EA9C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contributes to repolarization after the AP has started?"/>
  <p:tag name="ANSWERSALIAS" val="Na+ channels close|smicln|K+ channels close|smicln|K+ leaves cell|smicln|Na+ channels open|smicln|1 and 3|smicln|2 and 4"/>
  <p:tag name="VALUES" val="No Value|smicln|No Value|smicln|No Value|smicln|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6"/>
  <p:tag name="TEXTLENGTH" val="85"/>
  <p:tag name="FONTSIZE" val="32"/>
  <p:tag name="BULLETTYPE" val="ppBulletArabicPeriod"/>
  <p:tag name="ANSWERTEXT" val="Na+ channels close&#10;K+ channels close&#10;K+ leaves cell&#10;Na+ channels open&#10;1 and 3&#10;2 and 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3BAA34ACD944853B0C6E2C441BCD47E"/>
  <p:tag name="SLIDEID" val="33BAA34ACD944853B0C6E2C441BCD4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n AP in an unmyelinated axon…?"/>
  <p:tag name="ANSWERSALIAS" val="Is conducted passively to the next Node of Ranvier|smicln|Is conducted passively to the next Na+ channel|smicln|Is not conducted passively at all"/>
  <p:tag name="VALUES" val="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1"/>
  <p:tag name="FONTSIZE" val="32"/>
  <p:tag name="BULLETTYPE" val="ppBulletArabicPeriod"/>
  <p:tag name="ANSWERTEXT" val="Is conducted passively to the next Node of Ranvier&#10;Is conducted passively to the next Na+ channel&#10;Is not conducted passively at al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5016068EEE247AFB624C05B66CE2D7C"/>
  <p:tag name="SLIDEID" val="75016068EEE247AFB624C05B66CE2D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T type is assembled in the cytoplasm, packaged in vesicles, and transported down axon?"/>
  <p:tag name="ANSWERSALIAS" val="Neuropeptides|smicln|Small molecule NTs|smicln|Acetylcholine"/>
  <p:tag name="VALUES" val="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6"/>
  <p:tag name="FONTSIZE" val="32"/>
  <p:tag name="BULLETTYPE" val="ppBulletArabicPeriod"/>
  <p:tag name="ANSWERTEXT" val="Neuropeptides&#10;Small molecule NTs&#10;Acetylcholi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4A27AC8685D45D69F4AA25C79778111"/>
  <p:tag name="SLIDEID" val="C4A27AC8685D45D69F4AA25C7977811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 monitors NT release to adjust it if necessary?"/>
  <p:tag name="ANSWERSALIAS" val="Ionotropic|smicln|Metabotropic|smicln|Autoreceptor|smicln|Gap junction"/>
  <p:tag name="VALUES" val="No Value|smicln|No Value|smicln|No Value|smicln|No Val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Ionotropic&#10;Metabotropic&#10;Autoreceptor&#10;Gap junction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36C3E653F841D29AE238858CB1179B"/>
  <p:tag name="SLIDEID" val="9636C3E653F841D29AE238858CB1179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spartate is a"/>
  <p:tag name="ANSWERSALIAS" val="Monoamine NT|smicln|Unconventional NT|smicln|Type of Acetylcholine|smicln|Amino Acid NT"/>
  <p:tag name="VALUES" val="No Value|smicln|No Value|smicln|No Value|smicln|No Val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6"/>
  <p:tag name="FONTSIZE" val="32"/>
  <p:tag name="BULLETTYPE" val="ppBulletArabicPeriod"/>
  <p:tag name="ANSWERTEXT" val="Monoamine NT&#10;Unconventional NT&#10;Type of Acetylcholine&#10;Amino Acid NT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1BAAACD28E64959972FFD7E95728191"/>
  <p:tag name="SLIDEID" val="41BAAACD28E64959972FFD7E9572819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Endorphins are a type of "/>
  <p:tag name="ANSWERSALIAS" val="Catecholamine NT|smicln|Indolamine NT|smicln|Amino Acid NT|smicln|Neuropeptide NT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860</Words>
  <Application>Microsoft Office PowerPoint</Application>
  <PresentationFormat>On-screen Show (4:3)</PresentationFormat>
  <Paragraphs>165</Paragraphs>
  <Slides>35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Office Theme</vt:lpstr>
      <vt:lpstr>Chart</vt:lpstr>
      <vt:lpstr>Exam 1 – Some Review Questions</vt:lpstr>
      <vt:lpstr>1. Biopsychology is</vt:lpstr>
      <vt:lpstr>2. True or False:  The independent variable is the measured variable.</vt:lpstr>
      <vt:lpstr>3. What is a between-subjects design?</vt:lpstr>
      <vt:lpstr>4. The main problem with case studies is their ______________.</vt:lpstr>
      <vt:lpstr>5. The study of Jimmie G would be _________?</vt:lpstr>
      <vt:lpstr>6. A study in which the nucleus accumbens of rats is damaged to see the effects on behavior is _________?</vt:lpstr>
      <vt:lpstr>7. When Delgado said that he had found a taming center in the bull, he wasn’t ____?</vt:lpstr>
      <vt:lpstr>8. Which NS is active when you are relaxing? Choose best answer.</vt:lpstr>
      <vt:lpstr>9. Beneath this membrane is a space that contains blood vessels and CSF.</vt:lpstr>
      <vt:lpstr>10. In the PNS, myelinated axons are called _____, clusters of nerve cell bodies are called ______, and cells that produce myelin are called _______?</vt:lpstr>
      <vt:lpstr>11. Which section of the brain would show the top, bottom, right side, and left side of a slice of tissue, like if you were going to cut where a tiara would sit?</vt:lpstr>
      <vt:lpstr>12. Neurons found in the ventral root of the spinal cord are?</vt:lpstr>
      <vt:lpstr>13. Which cephalon contains the medulla oblongata?</vt:lpstr>
      <vt:lpstr>14. What part of the brain is the tectum found in?</vt:lpstr>
      <vt:lpstr>15. What structure regulates the release of hormones from the pituitary gland?</vt:lpstr>
      <vt:lpstr>16. In the cerebral cortex, bulges in the surface of the brain are called?</vt:lpstr>
      <vt:lpstr>17. Which fissure separates the parietal lobe and the temporal lobe?</vt:lpstr>
      <vt:lpstr>18. Which lobe primarily processes motor information?</vt:lpstr>
      <vt:lpstr>19. Which structure is not part of the basal ganglia, according to text?</vt:lpstr>
      <vt:lpstr>20. The caudate and putamen together can be referred to as the?</vt:lpstr>
      <vt:lpstr>21. Which two are predominantly inside the neural membrane at rest?</vt:lpstr>
      <vt:lpstr>22. Which ion has electrostatic pressure forcing it inside the neuron, and random motion pushing it outside the neuron?</vt:lpstr>
      <vt:lpstr>23. A small decrease in the resting membrane potential from -70 to -67 is a</vt:lpstr>
      <vt:lpstr>24. Which of the following is true of a graded response?</vt:lpstr>
      <vt:lpstr>25. What contributes to bringing the RMP to the threshold of excitation?</vt:lpstr>
      <vt:lpstr>26. Once the threshold of excitation is reached, what starts the A.P.?</vt:lpstr>
      <vt:lpstr>27. What contributes to repolarization after the AP has started?</vt:lpstr>
      <vt:lpstr>28. An AP in an unmyelinated axon…?</vt:lpstr>
      <vt:lpstr>29. Which NT type is assembled in the cytoplasm, packaged in vesicles, and transported down axon?</vt:lpstr>
      <vt:lpstr>30. Which receptors are less common and lead to immediate effects?</vt:lpstr>
      <vt:lpstr>31. Which receptor monitors NT release to adjust it if necessary?</vt:lpstr>
      <vt:lpstr>32. Aspartate is a</vt:lpstr>
      <vt:lpstr>33. Endorphins are a type of </vt:lpstr>
      <vt:lpstr>34. Botox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NS quiz</dc:title>
  <dc:creator>ltrench</dc:creator>
  <cp:lastModifiedBy>Trench, Lynne S.</cp:lastModifiedBy>
  <cp:revision>19</cp:revision>
  <dcterms:created xsi:type="dcterms:W3CDTF">2010-02-08T21:56:43Z</dcterms:created>
  <dcterms:modified xsi:type="dcterms:W3CDTF">2021-03-01T15:33:08Z</dcterms:modified>
</cp:coreProperties>
</file>