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Lst>
  <p:sldIdLst>
    <p:sldId id="257" r:id="rId5"/>
    <p:sldId id="261" r:id="rId6"/>
    <p:sldId id="265" r:id="rId7"/>
    <p:sldId id="259" r:id="rId8"/>
    <p:sldId id="260" r:id="rId9"/>
    <p:sldId id="266" r:id="rId10"/>
    <p:sldId id="262" r:id="rId11"/>
    <p:sldId id="264"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19" autoAdjust="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2/22/2022</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2/22/2022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2/22/2022</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2/22/2022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7F15D8-96D1-4781-BC50-CA8A088B2FE4}" type="datetime1">
              <a:rPr lang="en-US" smtClean="0"/>
              <a:t>2/22/2022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2/22/2022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2/22/2022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2/22/2022</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2/22/2022</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2/22/2022</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s.wikipedia.org/wiki/Romanticismo_hispanoamerican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desyscerbo.wordpress.com/dossier/presentational-communication-writing/al-partir-gertrudis-gomez-de-avellaned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bstract image">
            <a:extLst>
              <a:ext uri="{FF2B5EF4-FFF2-40B4-BE49-F238E27FC236}">
                <a16:creationId xmlns:a16="http://schemas.microsoft.com/office/drawing/2014/main" id="{6D3BA21E-E6C8-4E14-8E53-C5DF567E9D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64" name="Rectangle 59">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65" name="Rectangle 61">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1276055" y="2350017"/>
            <a:ext cx="4775075" cy="1630906"/>
          </a:xfrm>
        </p:spPr>
        <p:txBody>
          <a:bodyPr>
            <a:normAutofit fontScale="90000"/>
          </a:bodyPr>
          <a:lstStyle/>
          <a:p>
            <a:r>
              <a:rPr lang="en-US" sz="4400" dirty="0">
                <a:solidFill>
                  <a:schemeClr val="tx1"/>
                </a:solidFill>
              </a:rPr>
              <a:t>Avellaneda </a:t>
            </a:r>
            <a:br>
              <a:rPr lang="en-US" sz="4400" dirty="0">
                <a:solidFill>
                  <a:schemeClr val="tx1"/>
                </a:solidFill>
              </a:rPr>
            </a:br>
            <a:r>
              <a:rPr lang="en-US" sz="4400" dirty="0">
                <a:solidFill>
                  <a:schemeClr val="tx1"/>
                </a:solidFill>
              </a:rPr>
              <a:t>&amp; Ricardo Palma</a:t>
            </a: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1276055" y="3990546"/>
            <a:ext cx="4775075" cy="559656"/>
          </a:xfrm>
        </p:spPr>
        <p:txBody>
          <a:bodyPr>
            <a:normAutofit/>
          </a:bodyPr>
          <a:lstStyle/>
          <a:p>
            <a:r>
              <a:rPr lang="en-US" dirty="0">
                <a:solidFill>
                  <a:schemeClr val="tx1"/>
                </a:solidFill>
              </a:rPr>
              <a:t>SN 402, 02/22/2022</a:t>
            </a:r>
          </a:p>
        </p:txBody>
      </p:sp>
    </p:spTree>
    <p:extLst>
      <p:ext uri="{BB962C8B-B14F-4D97-AF65-F5344CB8AC3E}">
        <p14:creationId xmlns:p14="http://schemas.microsoft.com/office/powerpoint/2010/main" val="1736693185"/>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6C6F1-4584-4BE0-8302-005197D18E71}"/>
              </a:ext>
            </a:extLst>
          </p:cNvPr>
          <p:cNvSpPr>
            <a:spLocks noGrp="1"/>
          </p:cNvSpPr>
          <p:nvPr>
            <p:ph type="title"/>
          </p:nvPr>
        </p:nvSpPr>
        <p:spPr>
          <a:xfrm>
            <a:off x="721453" y="402672"/>
            <a:ext cx="10403747" cy="1031845"/>
          </a:xfrm>
        </p:spPr>
        <p:txBody>
          <a:bodyPr/>
          <a:lstStyle/>
          <a:p>
            <a:r>
              <a:rPr lang="en-US" b="1" dirty="0"/>
              <a:t>El ROMANTICISMO HISPANOAMERICANO</a:t>
            </a:r>
          </a:p>
        </p:txBody>
      </p:sp>
      <p:sp>
        <p:nvSpPr>
          <p:cNvPr id="3" name="Content Placeholder 2">
            <a:extLst>
              <a:ext uri="{FF2B5EF4-FFF2-40B4-BE49-F238E27FC236}">
                <a16:creationId xmlns:a16="http://schemas.microsoft.com/office/drawing/2014/main" id="{A8EED91C-24A0-4568-A194-A1F32831CAF7}"/>
              </a:ext>
            </a:extLst>
          </p:cNvPr>
          <p:cNvSpPr>
            <a:spLocks noGrp="1"/>
          </p:cNvSpPr>
          <p:nvPr>
            <p:ph idx="1"/>
          </p:nvPr>
        </p:nvSpPr>
        <p:spPr>
          <a:xfrm>
            <a:off x="461394" y="1216404"/>
            <a:ext cx="11358694" cy="5238923"/>
          </a:xfrm>
        </p:spPr>
        <p:txBody>
          <a:bodyPr>
            <a:normAutofit fontScale="85000" lnSpcReduction="20000"/>
          </a:bodyPr>
          <a:lstStyle/>
          <a:p>
            <a:endParaRPr lang="en-US" dirty="0"/>
          </a:p>
          <a:p>
            <a:r>
              <a:rPr lang="es-ES" sz="1800" b="0" i="0" dirty="0">
                <a:solidFill>
                  <a:srgbClr val="202122"/>
                </a:solidFill>
                <a:effectLst/>
                <a:latin typeface="+mj-lt"/>
              </a:rPr>
              <a:t>En Latinoamérica, el contenido nacionalista del romanticismo concluyó con la recién terminada Guerra de Independencia Mexicana (1810–</a:t>
            </a:r>
            <a:r>
              <a:rPr lang="es-ES" sz="1800" b="1" i="0" dirty="0">
                <a:solidFill>
                  <a:srgbClr val="202122"/>
                </a:solidFill>
                <a:effectLst/>
                <a:latin typeface="+mj-lt"/>
              </a:rPr>
              <a:t>1821</a:t>
            </a:r>
            <a:r>
              <a:rPr lang="es-ES" sz="1800" b="0" i="0" dirty="0">
                <a:solidFill>
                  <a:srgbClr val="202122"/>
                </a:solidFill>
                <a:effectLst/>
                <a:latin typeface="+mj-lt"/>
              </a:rPr>
              <a:t>), convirtiéndose en una herramienta de </a:t>
            </a:r>
            <a:r>
              <a:rPr lang="es-ES" sz="1800" b="1" i="0" dirty="0">
                <a:solidFill>
                  <a:srgbClr val="202122"/>
                </a:solidFill>
                <a:effectLst/>
                <a:latin typeface="+mj-lt"/>
              </a:rPr>
              <a:t>consolidación</a:t>
            </a:r>
            <a:r>
              <a:rPr lang="es-ES" sz="1800" b="0" i="0" dirty="0">
                <a:solidFill>
                  <a:srgbClr val="202122"/>
                </a:solidFill>
                <a:effectLst/>
                <a:latin typeface="+mj-lt"/>
              </a:rPr>
              <a:t> de las nuevas naciones independientes, recurriendo al costumbrismo como una herramienta de autonomía cultural.</a:t>
            </a:r>
          </a:p>
          <a:p>
            <a:pPr marL="0" indent="0" algn="l">
              <a:buNone/>
            </a:pPr>
            <a:r>
              <a:rPr lang="es-ES" sz="1800" b="0" i="0" dirty="0">
                <a:solidFill>
                  <a:srgbClr val="202122"/>
                </a:solidFill>
                <a:effectLst/>
                <a:latin typeface="+mj-lt"/>
              </a:rPr>
              <a:t>Predomina la prosa (narrativa), el cuadro de costumbre, la biografía literaria, ensayos y memorias, se produce una cantidad extraordinaria de novelas (históricas, sentimentales, costumbristas y en los últimos años la novela social)</a:t>
            </a:r>
          </a:p>
          <a:p>
            <a:pPr algn="l">
              <a:buFont typeface="Arial" panose="020B0604020202020204" pitchFamily="34" charset="0"/>
              <a:buChar char="•"/>
            </a:pPr>
            <a:r>
              <a:rPr lang="es-ES" sz="1800" b="0" i="0" dirty="0">
                <a:solidFill>
                  <a:srgbClr val="202122"/>
                </a:solidFill>
                <a:effectLst/>
                <a:latin typeface="+mj-lt"/>
              </a:rPr>
              <a:t>Se consolida la poesía popular y se le da más importancia al literato</a:t>
            </a:r>
          </a:p>
          <a:p>
            <a:pPr algn="l"/>
            <a:r>
              <a:rPr lang="es-ES" sz="1800" b="0" i="0" dirty="0">
                <a:solidFill>
                  <a:srgbClr val="202122"/>
                </a:solidFill>
                <a:effectLst/>
                <a:latin typeface="+mj-lt"/>
              </a:rPr>
              <a:t>Se da la Poesía Gauchesca con </a:t>
            </a:r>
            <a:r>
              <a:rPr lang="es-ES" sz="1800" dirty="0">
                <a:latin typeface="+mj-lt"/>
              </a:rPr>
              <a:t>José Hernández</a:t>
            </a:r>
            <a:endParaRPr lang="es-ES" sz="1800" b="0" i="0" dirty="0">
              <a:effectLst/>
              <a:latin typeface="+mj-lt"/>
            </a:endParaRPr>
          </a:p>
          <a:p>
            <a:pPr algn="l">
              <a:buFont typeface="Arial" panose="020B0604020202020204" pitchFamily="34" charset="0"/>
              <a:buChar char="•"/>
            </a:pPr>
            <a:r>
              <a:rPr lang="es-ES" sz="1800" b="0" i="0" dirty="0">
                <a:solidFill>
                  <a:srgbClr val="202122"/>
                </a:solidFill>
                <a:effectLst/>
                <a:latin typeface="+mj-lt"/>
              </a:rPr>
              <a:t>Descripción de problemas: Trata de describir los problemas americanos y los redacta en sus obras</a:t>
            </a:r>
          </a:p>
          <a:p>
            <a:pPr algn="l">
              <a:buFont typeface="Arial" panose="020B0604020202020204" pitchFamily="34" charset="0"/>
              <a:buChar char="•"/>
            </a:pPr>
            <a:r>
              <a:rPr lang="es-ES" sz="1800" b="0" i="0" dirty="0">
                <a:solidFill>
                  <a:srgbClr val="202122"/>
                </a:solidFill>
                <a:effectLst/>
                <a:latin typeface="+mj-lt"/>
              </a:rPr>
              <a:t>Acumulación de sentimientos: Sobresale melancolía inspirada por pesimismo por las decepciones amorosas</a:t>
            </a:r>
          </a:p>
          <a:p>
            <a:pPr algn="l">
              <a:buFont typeface="Arial" panose="020B0604020202020204" pitchFamily="34" charset="0"/>
              <a:buChar char="•"/>
            </a:pPr>
            <a:r>
              <a:rPr lang="es-ES" sz="1800" b="0" i="0" dirty="0">
                <a:solidFill>
                  <a:srgbClr val="202122"/>
                </a:solidFill>
                <a:effectLst/>
                <a:latin typeface="+mj-lt"/>
              </a:rPr>
              <a:t>Identificación por la Nación: Afirmar la identidad nacional y la independencia cultural</a:t>
            </a:r>
          </a:p>
          <a:p>
            <a:pPr algn="l">
              <a:buFont typeface="Arial" panose="020B0604020202020204" pitchFamily="34" charset="0"/>
              <a:buChar char="•"/>
            </a:pPr>
            <a:r>
              <a:rPr lang="es-ES" sz="1800" b="0" i="0" dirty="0">
                <a:solidFill>
                  <a:srgbClr val="202122"/>
                </a:solidFill>
                <a:effectLst/>
                <a:latin typeface="+mj-lt"/>
              </a:rPr>
              <a:t>Literatura comprometida con la exaltación del mundo americano y con la solución de sus problemas; más constaba de muchísimos autores y sus obras fueron muy importantes</a:t>
            </a:r>
          </a:p>
          <a:p>
            <a:pPr algn="l">
              <a:buFont typeface="Arial" panose="020B0604020202020204" pitchFamily="34" charset="0"/>
              <a:buChar char="•"/>
            </a:pPr>
            <a:r>
              <a:rPr lang="es-ES" sz="1800" b="0" i="0" dirty="0">
                <a:solidFill>
                  <a:srgbClr val="202122"/>
                </a:solidFill>
                <a:effectLst/>
                <a:latin typeface="+mj-lt"/>
              </a:rPr>
              <a:t>Repudio a lo español, admiración por lo francés, anglosajón y exaltación del mundo indígena</a:t>
            </a:r>
          </a:p>
          <a:p>
            <a:pPr algn="l">
              <a:buFont typeface="Arial" panose="020B0604020202020204" pitchFamily="34" charset="0"/>
              <a:buChar char="•"/>
            </a:pPr>
            <a:r>
              <a:rPr lang="en-US" sz="1800" dirty="0">
                <a:latin typeface="+mj-lt"/>
                <a:hlinkClick r:id="rId2"/>
              </a:rPr>
              <a:t>https://es.wikipedia.org/wiki/Romanticismo_hispanoamericano</a:t>
            </a:r>
            <a:r>
              <a:rPr lang="en-US" sz="1800" dirty="0">
                <a:latin typeface="+mj-lt"/>
              </a:rPr>
              <a:t> </a:t>
            </a:r>
          </a:p>
          <a:p>
            <a:pPr lvl="1"/>
            <a:r>
              <a:rPr lang="en-US" sz="1600" dirty="0" err="1">
                <a:latin typeface="+mj-lt"/>
              </a:rPr>
              <a:t>Sentimiento</a:t>
            </a:r>
            <a:r>
              <a:rPr lang="en-US" sz="1600" dirty="0">
                <a:latin typeface="+mj-lt"/>
              </a:rPr>
              <a:t> y </a:t>
            </a:r>
            <a:r>
              <a:rPr lang="en-US" sz="1600" dirty="0" err="1">
                <a:latin typeface="+mj-lt"/>
              </a:rPr>
              <a:t>emociones</a:t>
            </a:r>
            <a:r>
              <a:rPr lang="en-US" sz="1600" dirty="0">
                <a:latin typeface="+mj-lt"/>
              </a:rPr>
              <a:t> por </a:t>
            </a:r>
            <a:r>
              <a:rPr lang="en-US" sz="1600" dirty="0" err="1">
                <a:latin typeface="+mj-lt"/>
              </a:rPr>
              <a:t>sobre</a:t>
            </a:r>
            <a:r>
              <a:rPr lang="en-US" sz="1600" dirty="0">
                <a:latin typeface="+mj-lt"/>
              </a:rPr>
              <a:t> la </a:t>
            </a:r>
            <a:r>
              <a:rPr lang="en-US" sz="1600" dirty="0" err="1">
                <a:latin typeface="+mj-lt"/>
              </a:rPr>
              <a:t>razón</a:t>
            </a:r>
            <a:r>
              <a:rPr lang="en-US" sz="1600" dirty="0">
                <a:latin typeface="+mj-lt"/>
              </a:rPr>
              <a:t>, </a:t>
            </a:r>
            <a:r>
              <a:rPr lang="en-US" sz="1600" dirty="0" err="1">
                <a:latin typeface="+mj-lt"/>
              </a:rPr>
              <a:t>en</a:t>
            </a:r>
            <a:r>
              <a:rPr lang="en-US" sz="1600" dirty="0">
                <a:latin typeface="+mj-lt"/>
              </a:rPr>
              <a:t> </a:t>
            </a:r>
            <a:r>
              <a:rPr lang="en-US" sz="1600" dirty="0" err="1">
                <a:latin typeface="+mj-lt"/>
              </a:rPr>
              <a:t>contraste</a:t>
            </a:r>
            <a:r>
              <a:rPr lang="en-US" sz="1600" dirty="0">
                <a:latin typeface="+mj-lt"/>
              </a:rPr>
              <a:t> con </a:t>
            </a:r>
            <a:r>
              <a:rPr lang="en-US" sz="1600" dirty="0" err="1">
                <a:latin typeface="+mj-lt"/>
              </a:rPr>
              <a:t>el</a:t>
            </a:r>
            <a:r>
              <a:rPr lang="en-US" sz="1600" dirty="0">
                <a:latin typeface="+mj-lt"/>
              </a:rPr>
              <a:t> </a:t>
            </a:r>
            <a:r>
              <a:rPr lang="en-US" sz="1600" dirty="0" err="1">
                <a:latin typeface="+mj-lt"/>
              </a:rPr>
              <a:t>neoclasicismo</a:t>
            </a:r>
            <a:r>
              <a:rPr lang="en-US" sz="1600" dirty="0">
                <a:latin typeface="+mj-lt"/>
              </a:rPr>
              <a:t> </a:t>
            </a:r>
          </a:p>
          <a:p>
            <a:pPr lvl="1"/>
            <a:r>
              <a:rPr lang="en-US" sz="1600" dirty="0" err="1">
                <a:latin typeface="+mj-lt"/>
              </a:rPr>
              <a:t>Individualismo</a:t>
            </a:r>
            <a:r>
              <a:rPr lang="en-US" sz="1600" dirty="0">
                <a:latin typeface="+mj-lt"/>
              </a:rPr>
              <a:t>, </a:t>
            </a:r>
            <a:r>
              <a:rPr lang="en-US" sz="1600" dirty="0" err="1">
                <a:latin typeface="+mj-lt"/>
              </a:rPr>
              <a:t>búsqueda</a:t>
            </a:r>
            <a:r>
              <a:rPr lang="en-US" sz="1600" dirty="0">
                <a:latin typeface="+mj-lt"/>
              </a:rPr>
              <a:t> por la </a:t>
            </a:r>
            <a:r>
              <a:rPr lang="en-US" sz="1600" dirty="0" err="1">
                <a:latin typeface="+mj-lt"/>
              </a:rPr>
              <a:t>libertad</a:t>
            </a:r>
            <a:r>
              <a:rPr lang="en-US" sz="1600" dirty="0">
                <a:latin typeface="+mj-lt"/>
              </a:rPr>
              <a:t>, </a:t>
            </a:r>
            <a:r>
              <a:rPr lang="en-US" sz="1600" dirty="0" err="1">
                <a:latin typeface="+mj-lt"/>
              </a:rPr>
              <a:t>progreso</a:t>
            </a:r>
            <a:r>
              <a:rPr lang="en-US" sz="1600" dirty="0">
                <a:latin typeface="+mj-lt"/>
              </a:rPr>
              <a:t>, </a:t>
            </a:r>
            <a:r>
              <a:rPr lang="en-US" sz="1600" dirty="0" err="1">
                <a:latin typeface="+mj-lt"/>
              </a:rPr>
              <a:t>igualdad</a:t>
            </a:r>
            <a:endParaRPr lang="en-US" sz="1600" dirty="0">
              <a:latin typeface="+mj-lt"/>
            </a:endParaRPr>
          </a:p>
          <a:p>
            <a:pPr lvl="1"/>
            <a:r>
              <a:rPr lang="en-US" sz="1600" dirty="0">
                <a:latin typeface="+mj-lt"/>
              </a:rPr>
              <a:t>Amor </a:t>
            </a:r>
            <a:r>
              <a:rPr lang="en-US" sz="1600" dirty="0" err="1">
                <a:latin typeface="+mj-lt"/>
              </a:rPr>
              <a:t>prohibido</a:t>
            </a:r>
            <a:r>
              <a:rPr lang="en-US" sz="1600" dirty="0">
                <a:latin typeface="+mj-lt"/>
              </a:rPr>
              <a:t>, amor no </a:t>
            </a:r>
            <a:r>
              <a:rPr lang="en-US" sz="1600" dirty="0" err="1">
                <a:latin typeface="+mj-lt"/>
              </a:rPr>
              <a:t>correspondido</a:t>
            </a:r>
            <a:r>
              <a:rPr lang="en-US" sz="1600" dirty="0">
                <a:latin typeface="+mj-lt"/>
              </a:rPr>
              <a:t>, amor a la patria</a:t>
            </a:r>
          </a:p>
        </p:txBody>
      </p:sp>
    </p:spTree>
    <p:extLst>
      <p:ext uri="{BB962C8B-B14F-4D97-AF65-F5344CB8AC3E}">
        <p14:creationId xmlns:p14="http://schemas.microsoft.com/office/powerpoint/2010/main" val="2542048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379D72E-EEBB-4948-95CA-1032E8427AA1}"/>
              </a:ext>
            </a:extLst>
          </p:cNvPr>
          <p:cNvSpPr>
            <a:spLocks noGrp="1"/>
          </p:cNvSpPr>
          <p:nvPr>
            <p:ph sz="half" idx="2"/>
          </p:nvPr>
        </p:nvSpPr>
        <p:spPr>
          <a:xfrm>
            <a:off x="5343111" y="1392572"/>
            <a:ext cx="5782089" cy="4459588"/>
          </a:xfrm>
        </p:spPr>
        <p:txBody>
          <a:bodyPr>
            <a:normAutofit/>
          </a:bodyPr>
          <a:lstStyle/>
          <a:p>
            <a:pPr marL="0" indent="0" algn="ctr">
              <a:buNone/>
            </a:pPr>
            <a:r>
              <a:rPr lang="en-US" sz="4400" b="1" dirty="0">
                <a:solidFill>
                  <a:schemeClr val="tx1">
                    <a:lumMod val="75000"/>
                    <a:lumOff val="25000"/>
                  </a:schemeClr>
                </a:solidFill>
              </a:rPr>
              <a:t>Gertrudis Gómez de Avellaneda</a:t>
            </a:r>
            <a:br>
              <a:rPr lang="en-US" sz="4400" dirty="0">
                <a:solidFill>
                  <a:schemeClr val="tx1">
                    <a:lumMod val="75000"/>
                    <a:lumOff val="25000"/>
                  </a:schemeClr>
                </a:solidFill>
              </a:rPr>
            </a:br>
            <a:r>
              <a:rPr lang="en-US" sz="4400" dirty="0">
                <a:solidFill>
                  <a:schemeClr val="tx1">
                    <a:lumMod val="75000"/>
                    <a:lumOff val="25000"/>
                  </a:schemeClr>
                </a:solidFill>
              </a:rPr>
              <a:t>Cuba 1814 - </a:t>
            </a:r>
            <a:r>
              <a:rPr lang="en-US" sz="4400" dirty="0" err="1">
                <a:solidFill>
                  <a:schemeClr val="tx1">
                    <a:lumMod val="75000"/>
                    <a:lumOff val="25000"/>
                  </a:schemeClr>
                </a:solidFill>
              </a:rPr>
              <a:t>España</a:t>
            </a:r>
            <a:r>
              <a:rPr lang="en-US" sz="4400" dirty="0">
                <a:solidFill>
                  <a:schemeClr val="tx1">
                    <a:lumMod val="75000"/>
                    <a:lumOff val="25000"/>
                  </a:schemeClr>
                </a:solidFill>
              </a:rPr>
              <a:t> 1873</a:t>
            </a:r>
            <a:endParaRPr lang="en-US" sz="4400" dirty="0"/>
          </a:p>
        </p:txBody>
      </p:sp>
      <p:pic>
        <p:nvPicPr>
          <p:cNvPr id="5" name="Picture 2" descr="Biography of Gertrudis Gómez Avellaneda Cuban poet">
            <a:extLst>
              <a:ext uri="{FF2B5EF4-FFF2-40B4-BE49-F238E27FC236}">
                <a16:creationId xmlns:a16="http://schemas.microsoft.com/office/drawing/2014/main" id="{FD3A7C6C-F03B-44A8-8D56-4E5D37D093CE}"/>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227359" y="1157681"/>
            <a:ext cx="3522553" cy="4694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281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0FA80-471D-42A0-AC32-B2D157FDF132}"/>
              </a:ext>
            </a:extLst>
          </p:cNvPr>
          <p:cNvSpPr>
            <a:spLocks noGrp="1"/>
          </p:cNvSpPr>
          <p:nvPr>
            <p:ph type="title"/>
          </p:nvPr>
        </p:nvSpPr>
        <p:spPr>
          <a:xfrm>
            <a:off x="1066800" y="436229"/>
            <a:ext cx="10058400" cy="1107346"/>
          </a:xfrm>
        </p:spPr>
        <p:txBody>
          <a:bodyPr>
            <a:normAutofit fontScale="90000"/>
          </a:bodyPr>
          <a:lstStyle/>
          <a:p>
            <a:pPr algn="ctr"/>
            <a:r>
              <a:rPr lang="en-US" dirty="0"/>
              <a:t>Gertrudis Gómez de Avellaneda</a:t>
            </a:r>
            <a:br>
              <a:rPr lang="en-US" dirty="0"/>
            </a:br>
            <a:r>
              <a:rPr lang="en-US" dirty="0"/>
              <a:t>(1814 Cuba -1873 </a:t>
            </a:r>
            <a:r>
              <a:rPr lang="en-US" dirty="0" err="1"/>
              <a:t>España</a:t>
            </a:r>
            <a:r>
              <a:rPr lang="en-US" dirty="0"/>
              <a:t>)</a:t>
            </a:r>
          </a:p>
        </p:txBody>
      </p:sp>
      <p:sp>
        <p:nvSpPr>
          <p:cNvPr id="3" name="Content Placeholder 2">
            <a:extLst>
              <a:ext uri="{FF2B5EF4-FFF2-40B4-BE49-F238E27FC236}">
                <a16:creationId xmlns:a16="http://schemas.microsoft.com/office/drawing/2014/main" id="{60D52BB6-DA74-4772-8C2C-B2B282FA3178}"/>
              </a:ext>
            </a:extLst>
          </p:cNvPr>
          <p:cNvSpPr>
            <a:spLocks noGrp="1"/>
          </p:cNvSpPr>
          <p:nvPr>
            <p:ph idx="1"/>
          </p:nvPr>
        </p:nvSpPr>
        <p:spPr>
          <a:xfrm>
            <a:off x="922789" y="1770077"/>
            <a:ext cx="10202411" cy="4311941"/>
          </a:xfrm>
        </p:spPr>
        <p:txBody>
          <a:bodyPr/>
          <a:lstStyle/>
          <a:p>
            <a:r>
              <a:rPr lang="en-US" dirty="0" err="1"/>
              <a:t>Novelista</a:t>
            </a:r>
            <a:r>
              <a:rPr lang="en-US" dirty="0"/>
              <a:t>, </a:t>
            </a:r>
            <a:r>
              <a:rPr lang="en-US" dirty="0" err="1"/>
              <a:t>poeta</a:t>
            </a:r>
            <a:r>
              <a:rPr lang="en-US" dirty="0"/>
              <a:t>, </a:t>
            </a:r>
            <a:r>
              <a:rPr lang="en-US" dirty="0" err="1"/>
              <a:t>dramaturga</a:t>
            </a:r>
            <a:r>
              <a:rPr lang="en-US" dirty="0"/>
              <a:t>, TULA (</a:t>
            </a:r>
            <a:r>
              <a:rPr lang="en-US" dirty="0" err="1"/>
              <a:t>como</a:t>
            </a:r>
            <a:r>
              <a:rPr lang="en-US" dirty="0"/>
              <a:t> la </a:t>
            </a:r>
            <a:r>
              <a:rPr lang="en-US" dirty="0" err="1"/>
              <a:t>llamaban</a:t>
            </a:r>
            <a:r>
              <a:rPr lang="en-US" dirty="0"/>
              <a:t> </a:t>
            </a:r>
            <a:r>
              <a:rPr lang="en-US" dirty="0" err="1"/>
              <a:t>su</a:t>
            </a:r>
            <a:r>
              <a:rPr lang="en-US" dirty="0"/>
              <a:t> </a:t>
            </a:r>
            <a:r>
              <a:rPr lang="en-US" dirty="0" err="1"/>
              <a:t>familia</a:t>
            </a:r>
            <a:r>
              <a:rPr lang="en-US" dirty="0"/>
              <a:t> y amigos)</a:t>
            </a:r>
          </a:p>
          <a:p>
            <a:r>
              <a:rPr lang="en-US" dirty="0" err="1"/>
              <a:t>Representante</a:t>
            </a:r>
            <a:r>
              <a:rPr lang="en-US" dirty="0"/>
              <a:t> del </a:t>
            </a:r>
            <a:r>
              <a:rPr lang="en-US" b="1" dirty="0" err="1"/>
              <a:t>romanticismo</a:t>
            </a:r>
            <a:r>
              <a:rPr lang="en-US" dirty="0"/>
              <a:t> </a:t>
            </a:r>
            <a:r>
              <a:rPr lang="en-US" dirty="0" err="1"/>
              <a:t>hispanoamericano</a:t>
            </a:r>
            <a:endParaRPr lang="en-US" dirty="0"/>
          </a:p>
          <a:p>
            <a:r>
              <a:rPr lang="en-US" dirty="0" err="1"/>
              <a:t>Extraordinarias</a:t>
            </a:r>
            <a:r>
              <a:rPr lang="en-US" dirty="0"/>
              <a:t> dotes, </a:t>
            </a:r>
            <a:r>
              <a:rPr lang="en-US" dirty="0" err="1"/>
              <a:t>escribió</a:t>
            </a:r>
            <a:r>
              <a:rPr lang="en-US" dirty="0"/>
              <a:t> </a:t>
            </a:r>
            <a:r>
              <a:rPr lang="en-US" dirty="0" err="1"/>
              <a:t>desde</a:t>
            </a:r>
            <a:r>
              <a:rPr lang="en-US" dirty="0"/>
              <a:t> </a:t>
            </a:r>
            <a:r>
              <a:rPr lang="en-US" dirty="0" err="1"/>
              <a:t>temprana</a:t>
            </a:r>
            <a:r>
              <a:rPr lang="en-US" dirty="0"/>
              <a:t> </a:t>
            </a:r>
            <a:r>
              <a:rPr lang="en-US" dirty="0" err="1"/>
              <a:t>edad</a:t>
            </a:r>
            <a:endParaRPr lang="en-US" dirty="0"/>
          </a:p>
          <a:p>
            <a:r>
              <a:rPr lang="en-US" dirty="0"/>
              <a:t>De </a:t>
            </a:r>
            <a:r>
              <a:rPr lang="en-US" dirty="0" err="1"/>
              <a:t>familia</a:t>
            </a:r>
            <a:r>
              <a:rPr lang="en-US" dirty="0"/>
              <a:t> </a:t>
            </a:r>
            <a:r>
              <a:rPr lang="en-US" dirty="0" err="1"/>
              <a:t>distinguida</a:t>
            </a:r>
            <a:r>
              <a:rPr lang="en-US" dirty="0"/>
              <a:t> de Cuba</a:t>
            </a:r>
          </a:p>
          <a:p>
            <a:r>
              <a:rPr lang="en-US" dirty="0" err="1"/>
              <a:t>Defensora</a:t>
            </a:r>
            <a:r>
              <a:rPr lang="en-US" dirty="0"/>
              <a:t> de la </a:t>
            </a:r>
            <a:r>
              <a:rPr lang="en-US" dirty="0" err="1"/>
              <a:t>justicia</a:t>
            </a:r>
            <a:r>
              <a:rPr lang="en-US" dirty="0"/>
              <a:t>, </a:t>
            </a:r>
            <a:r>
              <a:rPr lang="en-US" dirty="0" err="1"/>
              <a:t>libertad</a:t>
            </a:r>
            <a:endParaRPr lang="en-US" dirty="0"/>
          </a:p>
          <a:p>
            <a:r>
              <a:rPr lang="en-US" dirty="0"/>
              <a:t> </a:t>
            </a:r>
            <a:r>
              <a:rPr lang="en-US" dirty="0" err="1"/>
              <a:t>Fue</a:t>
            </a:r>
            <a:r>
              <a:rPr lang="en-US" dirty="0"/>
              <a:t> </a:t>
            </a:r>
            <a:r>
              <a:rPr lang="en-US" dirty="0" err="1"/>
              <a:t>inspirada</a:t>
            </a:r>
            <a:r>
              <a:rPr lang="en-US" dirty="0"/>
              <a:t> y </a:t>
            </a:r>
            <a:r>
              <a:rPr lang="en-US" dirty="0" err="1"/>
              <a:t>discípula</a:t>
            </a:r>
            <a:r>
              <a:rPr lang="en-US" dirty="0"/>
              <a:t> de José María Heredia (</a:t>
            </a:r>
            <a:r>
              <a:rPr lang="en-US" dirty="0" err="1"/>
              <a:t>escritor</a:t>
            </a:r>
            <a:r>
              <a:rPr lang="en-US" dirty="0"/>
              <a:t> Cubano )</a:t>
            </a:r>
          </a:p>
          <a:p>
            <a:r>
              <a:rPr lang="en-US" dirty="0" err="1"/>
              <a:t>Diversa</a:t>
            </a:r>
            <a:r>
              <a:rPr lang="en-US" dirty="0"/>
              <a:t> y </a:t>
            </a:r>
            <a:r>
              <a:rPr lang="en-US" dirty="0" err="1"/>
              <a:t>amplia</a:t>
            </a:r>
            <a:r>
              <a:rPr lang="en-US" dirty="0"/>
              <a:t> </a:t>
            </a:r>
            <a:r>
              <a:rPr lang="en-US" dirty="0" err="1"/>
              <a:t>producción</a:t>
            </a:r>
            <a:r>
              <a:rPr lang="en-US" dirty="0"/>
              <a:t> </a:t>
            </a:r>
            <a:r>
              <a:rPr lang="en-US" dirty="0" err="1"/>
              <a:t>literaria</a:t>
            </a:r>
            <a:endParaRPr lang="en-US" dirty="0"/>
          </a:p>
          <a:p>
            <a:r>
              <a:rPr lang="en-US" dirty="0" err="1"/>
              <a:t>Obras</a:t>
            </a:r>
            <a:r>
              <a:rPr lang="en-US" dirty="0"/>
              <a:t> </a:t>
            </a:r>
            <a:r>
              <a:rPr lang="en-US" dirty="0" err="1"/>
              <a:t>más</a:t>
            </a:r>
            <a:r>
              <a:rPr lang="en-US" dirty="0"/>
              <a:t> </a:t>
            </a:r>
            <a:r>
              <a:rPr lang="en-US" dirty="0" err="1"/>
              <a:t>importantes</a:t>
            </a:r>
            <a:r>
              <a:rPr lang="en-US" dirty="0"/>
              <a:t>: Sab (1841, </a:t>
            </a:r>
            <a:r>
              <a:rPr lang="en-US" dirty="0" err="1"/>
              <a:t>primera</a:t>
            </a:r>
            <a:r>
              <a:rPr lang="en-US" dirty="0"/>
              <a:t> </a:t>
            </a:r>
            <a:r>
              <a:rPr lang="en-US" dirty="0" err="1"/>
              <a:t>novela</a:t>
            </a:r>
            <a:r>
              <a:rPr lang="en-US" dirty="0"/>
              <a:t> </a:t>
            </a:r>
            <a:r>
              <a:rPr lang="en-US" dirty="0" err="1"/>
              <a:t>antiesclavista</a:t>
            </a:r>
            <a:r>
              <a:rPr lang="en-US" dirty="0"/>
              <a:t> / </a:t>
            </a:r>
            <a:r>
              <a:rPr lang="en-US" dirty="0" err="1"/>
              <a:t>abolicionista</a:t>
            </a:r>
            <a:r>
              <a:rPr lang="en-US" dirty="0"/>
              <a:t>), </a:t>
            </a:r>
            <a:r>
              <a:rPr lang="en-US" dirty="0" err="1"/>
              <a:t>Guatimozín</a:t>
            </a:r>
            <a:r>
              <a:rPr lang="en-US" dirty="0"/>
              <a:t>, </a:t>
            </a:r>
            <a:r>
              <a:rPr lang="en-US" dirty="0" err="1"/>
              <a:t>último</a:t>
            </a:r>
            <a:r>
              <a:rPr lang="en-US" dirty="0"/>
              <a:t> </a:t>
            </a:r>
            <a:r>
              <a:rPr lang="en-US" dirty="0" err="1"/>
              <a:t>emperador</a:t>
            </a:r>
            <a:r>
              <a:rPr lang="en-US" dirty="0"/>
              <a:t> de México (1846, </a:t>
            </a:r>
            <a:r>
              <a:rPr lang="en-US" dirty="0" err="1"/>
              <a:t>novela</a:t>
            </a:r>
            <a:r>
              <a:rPr lang="en-US" dirty="0"/>
              <a:t> </a:t>
            </a:r>
            <a:r>
              <a:rPr lang="en-US" dirty="0" err="1"/>
              <a:t>indianista</a:t>
            </a:r>
            <a:r>
              <a:rPr lang="en-US" dirty="0"/>
              <a:t> de </a:t>
            </a:r>
            <a:r>
              <a:rPr lang="en-US" dirty="0" err="1"/>
              <a:t>mérito</a:t>
            </a:r>
            <a:r>
              <a:rPr lang="en-US" dirty="0"/>
              <a:t>), </a:t>
            </a:r>
            <a:r>
              <a:rPr lang="en-US" dirty="0" err="1"/>
              <a:t>Saúl</a:t>
            </a:r>
            <a:r>
              <a:rPr lang="en-US" dirty="0"/>
              <a:t> (1849) y </a:t>
            </a:r>
            <a:r>
              <a:rPr lang="en-US" dirty="0" err="1"/>
              <a:t>Baltasar</a:t>
            </a:r>
            <a:r>
              <a:rPr lang="en-US" dirty="0"/>
              <a:t> (1858) dramas de </a:t>
            </a:r>
            <a:r>
              <a:rPr lang="en-US" dirty="0" err="1"/>
              <a:t>tema</a:t>
            </a:r>
            <a:r>
              <a:rPr lang="en-US" dirty="0"/>
              <a:t> </a:t>
            </a:r>
            <a:r>
              <a:rPr lang="en-US" dirty="0" err="1"/>
              <a:t>bíblico</a:t>
            </a:r>
            <a:r>
              <a:rPr lang="en-US" dirty="0"/>
              <a:t>; </a:t>
            </a:r>
            <a:r>
              <a:rPr lang="en-US" dirty="0" err="1"/>
              <a:t>poemas</a:t>
            </a:r>
            <a:r>
              <a:rPr lang="en-US" dirty="0"/>
              <a:t> “Al </a:t>
            </a:r>
            <a:r>
              <a:rPr lang="en-US" dirty="0" err="1"/>
              <a:t>partir</a:t>
            </a:r>
            <a:r>
              <a:rPr lang="en-US" dirty="0"/>
              <a:t>”, “A </a:t>
            </a:r>
            <a:r>
              <a:rPr lang="en-US" dirty="0" err="1"/>
              <a:t>él</a:t>
            </a:r>
            <a:r>
              <a:rPr lang="en-US" dirty="0"/>
              <a:t>”, “A la Virgen”, “Dios y </a:t>
            </a:r>
            <a:r>
              <a:rPr lang="en-US" dirty="0" err="1"/>
              <a:t>el</a:t>
            </a:r>
            <a:r>
              <a:rPr lang="en-US" dirty="0"/>
              <a:t> hombre”; </a:t>
            </a:r>
            <a:r>
              <a:rPr lang="en-US" dirty="0" err="1"/>
              <a:t>leyendas</a:t>
            </a:r>
            <a:r>
              <a:rPr lang="en-US" dirty="0"/>
              <a:t> (de </a:t>
            </a:r>
            <a:r>
              <a:rPr lang="en-US" dirty="0" err="1"/>
              <a:t>su</a:t>
            </a:r>
            <a:r>
              <a:rPr lang="en-US" dirty="0"/>
              <a:t> </a:t>
            </a:r>
            <a:r>
              <a:rPr lang="en-US" dirty="0" err="1"/>
              <a:t>viaje</a:t>
            </a:r>
            <a:r>
              <a:rPr lang="en-US" dirty="0"/>
              <a:t> a Cuba), dramas, cartas de amor, etc.</a:t>
            </a:r>
          </a:p>
          <a:p>
            <a:r>
              <a:rPr lang="en-US" dirty="0" err="1"/>
              <a:t>Revaloración</a:t>
            </a:r>
            <a:r>
              <a:rPr lang="en-US" dirty="0"/>
              <a:t> </a:t>
            </a:r>
            <a:r>
              <a:rPr lang="en-US" dirty="0" err="1"/>
              <a:t>más</a:t>
            </a:r>
            <a:r>
              <a:rPr lang="en-US" dirty="0"/>
              <a:t> </a:t>
            </a:r>
            <a:r>
              <a:rPr lang="en-US" dirty="0" err="1"/>
              <a:t>justa</a:t>
            </a:r>
            <a:r>
              <a:rPr lang="en-US" dirty="0"/>
              <a:t> hoy por </a:t>
            </a:r>
            <a:r>
              <a:rPr lang="en-US" dirty="0" err="1"/>
              <a:t>su</a:t>
            </a:r>
            <a:r>
              <a:rPr lang="en-US" dirty="0"/>
              <a:t> </a:t>
            </a:r>
            <a:r>
              <a:rPr lang="en-US" dirty="0" err="1"/>
              <a:t>obra</a:t>
            </a:r>
            <a:r>
              <a:rPr lang="en-US" dirty="0"/>
              <a:t> </a:t>
            </a:r>
            <a:r>
              <a:rPr lang="en-US" dirty="0" err="1"/>
              <a:t>literaria</a:t>
            </a:r>
            <a:r>
              <a:rPr lang="en-US" dirty="0"/>
              <a:t> </a:t>
            </a:r>
          </a:p>
          <a:p>
            <a:endParaRPr lang="en-US" dirty="0"/>
          </a:p>
        </p:txBody>
      </p:sp>
    </p:spTree>
    <p:extLst>
      <p:ext uri="{BB962C8B-B14F-4D97-AF65-F5344CB8AC3E}">
        <p14:creationId xmlns:p14="http://schemas.microsoft.com/office/powerpoint/2010/main" val="254666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758B7-4C92-4E35-9FAD-0D1E50338179}"/>
              </a:ext>
            </a:extLst>
          </p:cNvPr>
          <p:cNvSpPr>
            <a:spLocks noGrp="1"/>
          </p:cNvSpPr>
          <p:nvPr>
            <p:ph type="title"/>
          </p:nvPr>
        </p:nvSpPr>
        <p:spPr/>
        <p:txBody>
          <a:bodyPr/>
          <a:lstStyle/>
          <a:p>
            <a:pPr algn="ctr"/>
            <a:r>
              <a:rPr lang="en-US" dirty="0"/>
              <a:t>POEMAS DE AVELLANEDA</a:t>
            </a:r>
          </a:p>
        </p:txBody>
      </p:sp>
      <p:sp>
        <p:nvSpPr>
          <p:cNvPr id="3" name="Content Placeholder 2">
            <a:extLst>
              <a:ext uri="{FF2B5EF4-FFF2-40B4-BE49-F238E27FC236}">
                <a16:creationId xmlns:a16="http://schemas.microsoft.com/office/drawing/2014/main" id="{9D59B111-5487-448E-92E2-3E37F2ECA845}"/>
              </a:ext>
            </a:extLst>
          </p:cNvPr>
          <p:cNvSpPr>
            <a:spLocks noGrp="1"/>
          </p:cNvSpPr>
          <p:nvPr>
            <p:ph idx="1"/>
          </p:nvPr>
        </p:nvSpPr>
        <p:spPr/>
        <p:txBody>
          <a:bodyPr/>
          <a:lstStyle/>
          <a:p>
            <a:pPr marL="0" indent="0">
              <a:buNone/>
            </a:pPr>
            <a:endParaRPr lang="en-US" dirty="0">
              <a:hlinkClick r:id="rId2"/>
            </a:endParaRPr>
          </a:p>
          <a:p>
            <a:r>
              <a:rPr lang="en-US" dirty="0">
                <a:hlinkClick r:id="rId2"/>
              </a:rPr>
              <a:t>https://desyscerbo.wordpress.com/dossier/presentational-communication-writing/al-partir-gertrudis-gomez-de-avellaneda/</a:t>
            </a:r>
            <a:r>
              <a:rPr lang="en-US" dirty="0"/>
              <a:t> “AL PARTIR” (</a:t>
            </a:r>
            <a:r>
              <a:rPr lang="en-US" dirty="0" err="1"/>
              <a:t>análisis</a:t>
            </a:r>
            <a:r>
              <a:rPr lang="en-US" dirty="0"/>
              <a:t>)</a:t>
            </a:r>
          </a:p>
          <a:p>
            <a:r>
              <a:rPr lang="en-US" dirty="0"/>
              <a:t>“AL PARTIR”</a:t>
            </a:r>
          </a:p>
          <a:p>
            <a:r>
              <a:rPr lang="en-US" dirty="0"/>
              <a:t>“ROMANCE”</a:t>
            </a:r>
          </a:p>
          <a:p>
            <a:r>
              <a:rPr lang="en-US" dirty="0"/>
              <a:t>“A ÉL”</a:t>
            </a:r>
          </a:p>
          <a:p>
            <a:r>
              <a:rPr lang="en-US" dirty="0"/>
              <a:t>(Ver </a:t>
            </a:r>
            <a:r>
              <a:rPr lang="en-US" dirty="0" err="1"/>
              <a:t>su</a:t>
            </a:r>
            <a:r>
              <a:rPr lang="en-US" dirty="0"/>
              <a:t> </a:t>
            </a:r>
            <a:r>
              <a:rPr lang="en-US" dirty="0" err="1"/>
              <a:t>libro</a:t>
            </a:r>
            <a:r>
              <a:rPr lang="en-US" dirty="0"/>
              <a:t>)</a:t>
            </a:r>
          </a:p>
        </p:txBody>
      </p:sp>
    </p:spTree>
    <p:extLst>
      <p:ext uri="{BB962C8B-B14F-4D97-AF65-F5344CB8AC3E}">
        <p14:creationId xmlns:p14="http://schemas.microsoft.com/office/powerpoint/2010/main" val="2972960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49F9F1-7BB8-4E1E-B184-BEC2C0E11212}"/>
              </a:ext>
            </a:extLst>
          </p:cNvPr>
          <p:cNvSpPr>
            <a:spLocks noGrp="1"/>
          </p:cNvSpPr>
          <p:nvPr>
            <p:ph sz="half" idx="2"/>
          </p:nvPr>
        </p:nvSpPr>
        <p:spPr>
          <a:xfrm>
            <a:off x="595619" y="481431"/>
            <a:ext cx="5137670" cy="5895137"/>
          </a:xfrm>
        </p:spPr>
        <p:txBody>
          <a:bodyPr>
            <a:normAutofit fontScale="92500" lnSpcReduction="10000"/>
          </a:bodyPr>
          <a:lstStyle/>
          <a:p>
            <a:pPr marL="0" indent="0" algn="ctr">
              <a:buNone/>
            </a:pPr>
            <a:r>
              <a:rPr lang="en-US" b="1" i="0" dirty="0">
                <a:solidFill>
                  <a:srgbClr val="202122"/>
                </a:solidFill>
                <a:effectLst/>
                <a:latin typeface="Arial" panose="020B0604020202020204" pitchFamily="34" charset="0"/>
              </a:rPr>
              <a:t>Al </a:t>
            </a:r>
            <a:r>
              <a:rPr lang="en-US" b="1" i="0" dirty="0" err="1">
                <a:solidFill>
                  <a:srgbClr val="202122"/>
                </a:solidFill>
                <a:effectLst/>
                <a:latin typeface="Arial" panose="020B0604020202020204" pitchFamily="34" charset="0"/>
              </a:rPr>
              <a:t>partir</a:t>
            </a:r>
            <a:br>
              <a:rPr lang="en-US" b="0" i="0" dirty="0">
                <a:solidFill>
                  <a:srgbClr val="202122"/>
                </a:solidFill>
                <a:effectLst/>
                <a:latin typeface="Arial" panose="020B0604020202020204" pitchFamily="34" charset="0"/>
              </a:rPr>
            </a:br>
            <a:r>
              <a:rPr lang="en-US" b="0" i="1" dirty="0">
                <a:solidFill>
                  <a:srgbClr val="202122"/>
                </a:solidFill>
                <a:effectLst/>
                <a:latin typeface="Arial" panose="020B0604020202020204" pitchFamily="34" charset="0"/>
              </a:rPr>
              <a:t>On leaving</a:t>
            </a:r>
            <a:endParaRPr lang="en-US" b="0" i="0" dirty="0">
              <a:solidFill>
                <a:srgbClr val="202122"/>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Pearl of the sea! Star of the Occident!</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Beautiful Cuba! Night’s murky veil</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Is drawn across the sky’s refulgent trail,</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And I succumb to sorrow’s ravishment.</a:t>
            </a:r>
            <a:br>
              <a:rPr lang="en-US" b="0" i="0" dirty="0">
                <a:solidFill>
                  <a:srgbClr val="202122"/>
                </a:solidFill>
                <a:effectLst/>
                <a:latin typeface="Arial" panose="020B0604020202020204" pitchFamily="34" charset="0"/>
              </a:rPr>
            </a:b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Now I depart! …As to their labors bent,</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The crewmen now their tasks assail,</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To wrest me from my home, they hoist the sail</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To catch the ardent winds that you have sent.</a:t>
            </a:r>
            <a:br>
              <a:rPr lang="en-US" b="0" i="0" dirty="0">
                <a:solidFill>
                  <a:srgbClr val="202122"/>
                </a:solidFill>
                <a:effectLst/>
                <a:latin typeface="Arial" panose="020B0604020202020204" pitchFamily="34" charset="0"/>
              </a:rPr>
            </a:b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Farewell, my Eden, land so dear!</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Whatever in its furor fate now sends,</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Your cherished name will grace my ear!</a:t>
            </a:r>
            <a:br>
              <a:rPr lang="en-US" b="0" i="0" dirty="0">
                <a:solidFill>
                  <a:srgbClr val="202122"/>
                </a:solidFill>
                <a:effectLst/>
                <a:latin typeface="Arial" panose="020B0604020202020204" pitchFamily="34" charset="0"/>
              </a:rPr>
            </a:b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Farewell!... The anchor from the sea ascends,</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The sails are full…. The ship breaks clear,</a:t>
            </a:r>
            <a:br>
              <a:rPr lang="en-US" b="0" i="0" dirty="0">
                <a:solidFill>
                  <a:srgbClr val="202122"/>
                </a:solidFill>
                <a:effectLst/>
                <a:latin typeface="Arial" panose="020B0604020202020204" pitchFamily="34" charset="0"/>
              </a:rPr>
            </a:br>
            <a:r>
              <a:rPr lang="en-US" b="0" i="0" dirty="0">
                <a:solidFill>
                  <a:srgbClr val="202122"/>
                </a:solidFill>
                <a:effectLst/>
                <a:latin typeface="Arial" panose="020B0604020202020204" pitchFamily="34" charset="0"/>
              </a:rPr>
              <a:t>And with soft quiet motion, wave and water fends. </a:t>
            </a:r>
          </a:p>
          <a:p>
            <a:endParaRPr lang="en-US" dirty="0"/>
          </a:p>
        </p:txBody>
      </p:sp>
      <p:sp>
        <p:nvSpPr>
          <p:cNvPr id="7" name="Content Placeholder 6">
            <a:extLst>
              <a:ext uri="{FF2B5EF4-FFF2-40B4-BE49-F238E27FC236}">
                <a16:creationId xmlns:a16="http://schemas.microsoft.com/office/drawing/2014/main" id="{7ACCF9B8-EA3C-440B-8E6D-DCB5A39E0B08}"/>
              </a:ext>
            </a:extLst>
          </p:cNvPr>
          <p:cNvSpPr>
            <a:spLocks noGrp="1"/>
          </p:cNvSpPr>
          <p:nvPr>
            <p:ph sz="quarter" idx="4"/>
          </p:nvPr>
        </p:nvSpPr>
        <p:spPr>
          <a:xfrm>
            <a:off x="5847127" y="377505"/>
            <a:ext cx="5939405" cy="6115574"/>
          </a:xfrm>
        </p:spPr>
        <p:txBody>
          <a:bodyPr>
            <a:normAutofit fontScale="92500" lnSpcReduction="10000"/>
          </a:bodyPr>
          <a:lstStyle/>
          <a:p>
            <a:pPr marL="0" indent="0" algn="ctr">
              <a:buNone/>
            </a:pPr>
            <a:r>
              <a:rPr lang="es-ES" b="1" i="0" dirty="0">
                <a:solidFill>
                  <a:srgbClr val="202122"/>
                </a:solidFill>
                <a:effectLst/>
                <a:latin typeface="Arial" panose="020B0604020202020204" pitchFamily="34" charset="0"/>
              </a:rPr>
              <a:t>Al partir</a:t>
            </a:r>
            <a:endParaRPr lang="es-ES" b="0" i="0" dirty="0">
              <a:solidFill>
                <a:srgbClr val="202122"/>
              </a:solidFill>
              <a:effectLst/>
              <a:latin typeface="Arial" panose="020B0604020202020204" pitchFamily="34" charset="0"/>
            </a:endParaRPr>
          </a:p>
          <a:p>
            <a:pPr algn="l"/>
            <a:endParaRPr lang="es-ES" b="0" i="0" dirty="0">
              <a:solidFill>
                <a:srgbClr val="202122"/>
              </a:solidFill>
              <a:effectLst/>
              <a:latin typeface="Arial" panose="020B0604020202020204" pitchFamily="34" charset="0"/>
            </a:endParaRPr>
          </a:p>
          <a:p>
            <a:pPr algn="l"/>
            <a:r>
              <a:rPr lang="es-ES" b="0" i="0" dirty="0">
                <a:solidFill>
                  <a:srgbClr val="202122"/>
                </a:solidFill>
                <a:effectLst/>
                <a:latin typeface="Arial" panose="020B0604020202020204" pitchFamily="34" charset="0"/>
              </a:rPr>
              <a:t>¡Perla del mar! ¡Estrella de Occidente!</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¡Hermosa Cuba! Tu brillante cielo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la noche cubre con su opaco velo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como cubre el dolor mi triste frente.</a:t>
            </a:r>
            <a:br>
              <a:rPr lang="es-ES" b="0" i="0" dirty="0">
                <a:solidFill>
                  <a:srgbClr val="202122"/>
                </a:solidFill>
                <a:effectLst/>
                <a:latin typeface="Arial" panose="020B0604020202020204" pitchFamily="34" charset="0"/>
              </a:rPr>
            </a:b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¡Voy a partir!...La chusma diligente</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para arrancarme del nativo suelo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las velas iza, y pronto a su desvelo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la brisa acude de tu zona ardiente.</a:t>
            </a:r>
            <a:br>
              <a:rPr lang="es-ES" b="0" i="0" dirty="0">
                <a:solidFill>
                  <a:srgbClr val="202122"/>
                </a:solidFill>
                <a:effectLst/>
                <a:latin typeface="Arial" panose="020B0604020202020204" pitchFamily="34" charset="0"/>
              </a:rPr>
            </a:b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¡Adiós, patria feliz, edén querido!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¡Doquier que el hado en su furor me impela,</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tu dulce nombre halagará mi oído!</a:t>
            </a:r>
            <a:br>
              <a:rPr lang="es-ES" b="0" i="0" dirty="0">
                <a:solidFill>
                  <a:srgbClr val="202122"/>
                </a:solidFill>
                <a:effectLst/>
                <a:latin typeface="Arial" panose="020B0604020202020204" pitchFamily="34" charset="0"/>
              </a:rPr>
            </a:b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¡Adiós¡... Ya cruje la turgente vela…</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El ancla se alza... el buque,</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estremecido,</a:t>
            </a:r>
            <a:br>
              <a:rPr lang="es-ES" b="0" i="0" dirty="0">
                <a:solidFill>
                  <a:srgbClr val="202122"/>
                </a:solidFill>
                <a:effectLst/>
                <a:latin typeface="Arial" panose="020B0604020202020204" pitchFamily="34" charset="0"/>
              </a:rPr>
            </a:br>
            <a:r>
              <a:rPr lang="es-ES" b="0" i="0" dirty="0">
                <a:solidFill>
                  <a:srgbClr val="202122"/>
                </a:solidFill>
                <a:effectLst/>
                <a:latin typeface="Arial" panose="020B0604020202020204" pitchFamily="34" charset="0"/>
              </a:rPr>
              <a:t>las olas corta y silencioso vuela!</a:t>
            </a:r>
          </a:p>
          <a:p>
            <a:endParaRPr lang="en-US" dirty="0"/>
          </a:p>
        </p:txBody>
      </p:sp>
    </p:spTree>
    <p:extLst>
      <p:ext uri="{BB962C8B-B14F-4D97-AF65-F5344CB8AC3E}">
        <p14:creationId xmlns:p14="http://schemas.microsoft.com/office/powerpoint/2010/main" val="2393440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8A1F4-CF90-4826-A3C0-C32F6F3D65E8}"/>
              </a:ext>
            </a:extLst>
          </p:cNvPr>
          <p:cNvSpPr>
            <a:spLocks noGrp="1"/>
          </p:cNvSpPr>
          <p:nvPr>
            <p:ph type="title"/>
          </p:nvPr>
        </p:nvSpPr>
        <p:spPr>
          <a:xfrm>
            <a:off x="1066800" y="427839"/>
            <a:ext cx="10058400" cy="1191235"/>
          </a:xfrm>
        </p:spPr>
        <p:txBody>
          <a:bodyPr>
            <a:normAutofit/>
          </a:bodyPr>
          <a:lstStyle/>
          <a:p>
            <a:pPr algn="ctr"/>
            <a:r>
              <a:rPr lang="en-US" b="1" dirty="0"/>
              <a:t>Ricardo Palma, </a:t>
            </a:r>
            <a:r>
              <a:rPr lang="en-US" b="1" i="1" dirty="0" err="1"/>
              <a:t>tradicionista</a:t>
            </a:r>
            <a:br>
              <a:rPr lang="en-US" b="1" i="1" dirty="0"/>
            </a:br>
            <a:r>
              <a:rPr lang="en-US" dirty="0"/>
              <a:t>(1833-1919)</a:t>
            </a:r>
          </a:p>
        </p:txBody>
      </p:sp>
      <p:sp>
        <p:nvSpPr>
          <p:cNvPr id="3" name="Content Placeholder 2">
            <a:extLst>
              <a:ext uri="{FF2B5EF4-FFF2-40B4-BE49-F238E27FC236}">
                <a16:creationId xmlns:a16="http://schemas.microsoft.com/office/drawing/2014/main" id="{9B0082D6-DC7A-42DF-9572-26229CA93C8E}"/>
              </a:ext>
            </a:extLst>
          </p:cNvPr>
          <p:cNvSpPr>
            <a:spLocks noGrp="1"/>
          </p:cNvSpPr>
          <p:nvPr>
            <p:ph idx="1"/>
          </p:nvPr>
        </p:nvSpPr>
        <p:spPr>
          <a:xfrm>
            <a:off x="1066800" y="1937856"/>
            <a:ext cx="10058400" cy="4244829"/>
          </a:xfrm>
        </p:spPr>
        <p:txBody>
          <a:bodyPr/>
          <a:lstStyle/>
          <a:p>
            <a:r>
              <a:rPr lang="en-US" dirty="0" err="1"/>
              <a:t>Credor</a:t>
            </a:r>
            <a:r>
              <a:rPr lang="en-US" dirty="0"/>
              <a:t> de </a:t>
            </a:r>
            <a:r>
              <a:rPr lang="en-US" b="1" i="1" dirty="0"/>
              <a:t>la </a:t>
            </a:r>
            <a:r>
              <a:rPr lang="en-US" b="1" i="1" dirty="0" err="1"/>
              <a:t>tradición</a:t>
            </a:r>
            <a:r>
              <a:rPr lang="en-US" dirty="0"/>
              <a:t>, original forma de </a:t>
            </a:r>
            <a:r>
              <a:rPr lang="en-US" dirty="0" err="1"/>
              <a:t>narrativa</a:t>
            </a:r>
            <a:r>
              <a:rPr lang="en-US" dirty="0"/>
              <a:t> breve, </a:t>
            </a:r>
            <a:r>
              <a:rPr lang="en-US" dirty="0" err="1"/>
              <a:t>cercano</a:t>
            </a:r>
            <a:r>
              <a:rPr lang="en-US" dirty="0"/>
              <a:t> al </a:t>
            </a:r>
            <a:r>
              <a:rPr lang="en-US" dirty="0" err="1"/>
              <a:t>cuento</a:t>
            </a:r>
            <a:r>
              <a:rPr lang="en-US" dirty="0"/>
              <a:t> (</a:t>
            </a:r>
            <a:r>
              <a:rPr lang="en-US" dirty="0" err="1"/>
              <a:t>trama</a:t>
            </a:r>
            <a:r>
              <a:rPr lang="en-US" dirty="0"/>
              <a:t> y </a:t>
            </a:r>
            <a:r>
              <a:rPr lang="en-US" dirty="0" err="1"/>
              <a:t>desenlace</a:t>
            </a:r>
            <a:r>
              <a:rPr lang="en-US" dirty="0"/>
              <a:t> </a:t>
            </a:r>
            <a:r>
              <a:rPr lang="en-US" dirty="0" err="1"/>
              <a:t>inesperado</a:t>
            </a:r>
            <a:r>
              <a:rPr lang="en-US" dirty="0"/>
              <a:t>) y al </a:t>
            </a:r>
            <a:r>
              <a:rPr lang="en-US" dirty="0" err="1"/>
              <a:t>cuadro</a:t>
            </a:r>
            <a:r>
              <a:rPr lang="en-US" dirty="0"/>
              <a:t> de </a:t>
            </a:r>
            <a:r>
              <a:rPr lang="en-US" dirty="0" err="1"/>
              <a:t>costumbre</a:t>
            </a:r>
            <a:r>
              <a:rPr lang="en-US" dirty="0"/>
              <a:t> (</a:t>
            </a:r>
            <a:r>
              <a:rPr lang="en-US" dirty="0" err="1"/>
              <a:t>retrato</a:t>
            </a:r>
            <a:r>
              <a:rPr lang="en-US" dirty="0"/>
              <a:t> de la </a:t>
            </a:r>
            <a:r>
              <a:rPr lang="en-US" dirty="0" err="1"/>
              <a:t>sociedad</a:t>
            </a:r>
            <a:r>
              <a:rPr lang="en-US" dirty="0"/>
              <a:t>), </a:t>
            </a:r>
            <a:r>
              <a:rPr lang="en-US" dirty="0" err="1"/>
              <a:t>pero</a:t>
            </a:r>
            <a:r>
              <a:rPr lang="en-US" dirty="0"/>
              <a:t> a </a:t>
            </a:r>
            <a:r>
              <a:rPr lang="en-US" dirty="0" err="1"/>
              <a:t>diferencia</a:t>
            </a:r>
            <a:r>
              <a:rPr lang="en-US" dirty="0"/>
              <a:t> de </a:t>
            </a:r>
            <a:r>
              <a:rPr lang="en-US" dirty="0" err="1"/>
              <a:t>ellos</a:t>
            </a:r>
            <a:r>
              <a:rPr lang="en-US" dirty="0"/>
              <a:t>, </a:t>
            </a:r>
            <a:r>
              <a:rPr lang="en-US" dirty="0" err="1"/>
              <a:t>en</a:t>
            </a:r>
            <a:r>
              <a:rPr lang="en-US" dirty="0"/>
              <a:t> </a:t>
            </a:r>
            <a:r>
              <a:rPr lang="en-US" i="1" dirty="0"/>
              <a:t>la </a:t>
            </a:r>
            <a:r>
              <a:rPr lang="en-US" i="1" dirty="0" err="1"/>
              <a:t>tradición</a:t>
            </a:r>
            <a:r>
              <a:rPr lang="en-US" i="1" dirty="0"/>
              <a:t> </a:t>
            </a:r>
            <a:r>
              <a:rPr lang="en-US" dirty="0" err="1"/>
              <a:t>el</a:t>
            </a:r>
            <a:r>
              <a:rPr lang="en-US" dirty="0"/>
              <a:t> </a:t>
            </a:r>
            <a:r>
              <a:rPr lang="en-US" dirty="0" err="1"/>
              <a:t>narrador</a:t>
            </a:r>
            <a:r>
              <a:rPr lang="en-US" dirty="0"/>
              <a:t> </a:t>
            </a:r>
            <a:r>
              <a:rPr lang="en-US" dirty="0" err="1"/>
              <a:t>interrumpe</a:t>
            </a:r>
            <a:r>
              <a:rPr lang="en-US" dirty="0"/>
              <a:t> </a:t>
            </a:r>
            <a:r>
              <a:rPr lang="en-US" dirty="0" err="1"/>
              <a:t>el</a:t>
            </a:r>
            <a:r>
              <a:rPr lang="en-US" dirty="0"/>
              <a:t> </a:t>
            </a:r>
            <a:r>
              <a:rPr lang="en-US" dirty="0" err="1"/>
              <a:t>hilo</a:t>
            </a:r>
            <a:r>
              <a:rPr lang="en-US" dirty="0"/>
              <a:t> del </a:t>
            </a:r>
            <a:r>
              <a:rPr lang="en-US" dirty="0" err="1"/>
              <a:t>relato</a:t>
            </a:r>
            <a:r>
              <a:rPr lang="en-US" dirty="0"/>
              <a:t> para </a:t>
            </a:r>
            <a:r>
              <a:rPr lang="en-US" dirty="0" err="1"/>
              <a:t>dar</a:t>
            </a:r>
            <a:r>
              <a:rPr lang="en-US" dirty="0"/>
              <a:t> </a:t>
            </a:r>
            <a:r>
              <a:rPr lang="en-US" dirty="0" err="1"/>
              <a:t>aclaraciones</a:t>
            </a:r>
            <a:r>
              <a:rPr lang="en-US" dirty="0"/>
              <a:t> de </a:t>
            </a:r>
            <a:r>
              <a:rPr lang="en-US" dirty="0" err="1"/>
              <a:t>todo</a:t>
            </a:r>
            <a:r>
              <a:rPr lang="en-US" dirty="0"/>
              <a:t> </a:t>
            </a:r>
            <a:r>
              <a:rPr lang="en-US" dirty="0" err="1"/>
              <a:t>tipo</a:t>
            </a:r>
            <a:r>
              <a:rPr lang="en-US" dirty="0"/>
              <a:t> (del </a:t>
            </a:r>
            <a:r>
              <a:rPr lang="en-US" dirty="0" err="1"/>
              <a:t>lenguaje</a:t>
            </a:r>
            <a:r>
              <a:rPr lang="en-US" dirty="0"/>
              <a:t>, </a:t>
            </a:r>
            <a:r>
              <a:rPr lang="en-US" dirty="0" err="1"/>
              <a:t>refrán</a:t>
            </a:r>
            <a:r>
              <a:rPr lang="en-US" dirty="0"/>
              <a:t> o </a:t>
            </a:r>
            <a:r>
              <a:rPr lang="en-US" dirty="0" err="1"/>
              <a:t>moraleja</a:t>
            </a:r>
            <a:r>
              <a:rPr lang="en-US" dirty="0"/>
              <a:t>, </a:t>
            </a:r>
            <a:r>
              <a:rPr lang="en-US" dirty="0" err="1"/>
              <a:t>evento</a:t>
            </a:r>
            <a:r>
              <a:rPr lang="en-US" dirty="0"/>
              <a:t> gracioso, </a:t>
            </a:r>
            <a:r>
              <a:rPr lang="en-US" dirty="0" err="1"/>
              <a:t>etc</a:t>
            </a:r>
            <a:r>
              <a:rPr lang="en-US" dirty="0"/>
              <a:t>).</a:t>
            </a:r>
          </a:p>
          <a:p>
            <a:r>
              <a:rPr lang="en-US" dirty="0" err="1"/>
              <a:t>Repudió</a:t>
            </a:r>
            <a:r>
              <a:rPr lang="en-US" dirty="0"/>
              <a:t> </a:t>
            </a:r>
            <a:r>
              <a:rPr lang="en-US" dirty="0" err="1"/>
              <a:t>extremos</a:t>
            </a:r>
            <a:r>
              <a:rPr lang="en-US" dirty="0"/>
              <a:t> del </a:t>
            </a:r>
            <a:r>
              <a:rPr lang="en-US" dirty="0" err="1"/>
              <a:t>romanticismo</a:t>
            </a:r>
            <a:r>
              <a:rPr lang="en-US" dirty="0"/>
              <a:t> </a:t>
            </a:r>
            <a:r>
              <a:rPr lang="en-US" dirty="0" err="1"/>
              <a:t>pero</a:t>
            </a:r>
            <a:r>
              <a:rPr lang="en-US" dirty="0"/>
              <a:t> </a:t>
            </a:r>
            <a:r>
              <a:rPr lang="en-US" dirty="0" err="1"/>
              <a:t>su</a:t>
            </a:r>
            <a:r>
              <a:rPr lang="en-US" dirty="0"/>
              <a:t> </a:t>
            </a:r>
            <a:r>
              <a:rPr lang="en-US" dirty="0" err="1"/>
              <a:t>obra</a:t>
            </a:r>
            <a:r>
              <a:rPr lang="en-US" dirty="0"/>
              <a:t> se </a:t>
            </a:r>
            <a:r>
              <a:rPr lang="en-US" dirty="0" err="1"/>
              <a:t>valió</a:t>
            </a:r>
            <a:r>
              <a:rPr lang="en-US" dirty="0"/>
              <a:t> de </a:t>
            </a:r>
            <a:r>
              <a:rPr lang="en-US" dirty="0" err="1"/>
              <a:t>varias</a:t>
            </a:r>
            <a:r>
              <a:rPr lang="en-US" dirty="0"/>
              <a:t> </a:t>
            </a:r>
            <a:r>
              <a:rPr lang="en-US" dirty="0" err="1"/>
              <a:t>características</a:t>
            </a:r>
            <a:r>
              <a:rPr lang="en-US" dirty="0"/>
              <a:t> del </a:t>
            </a:r>
            <a:r>
              <a:rPr lang="en-US" dirty="0" err="1"/>
              <a:t>mismo</a:t>
            </a:r>
            <a:r>
              <a:rPr lang="en-US" dirty="0"/>
              <a:t>: </a:t>
            </a:r>
            <a:r>
              <a:rPr lang="en-US" dirty="0" err="1"/>
              <a:t>entusiasmo</a:t>
            </a:r>
            <a:r>
              <a:rPr lang="en-US" dirty="0"/>
              <a:t> y </a:t>
            </a:r>
            <a:r>
              <a:rPr lang="en-US" dirty="0" err="1"/>
              <a:t>admiración</a:t>
            </a:r>
            <a:r>
              <a:rPr lang="en-US" dirty="0"/>
              <a:t> por </a:t>
            </a:r>
            <a:r>
              <a:rPr lang="en-US" dirty="0" err="1"/>
              <a:t>el</a:t>
            </a:r>
            <a:r>
              <a:rPr lang="en-US" dirty="0"/>
              <a:t> </a:t>
            </a:r>
            <a:r>
              <a:rPr lang="en-US" dirty="0" err="1"/>
              <a:t>pasado</a:t>
            </a:r>
            <a:r>
              <a:rPr lang="en-US" dirty="0"/>
              <a:t>, </a:t>
            </a:r>
            <a:r>
              <a:rPr lang="en-US" dirty="0" err="1"/>
              <a:t>el</a:t>
            </a:r>
            <a:r>
              <a:rPr lang="en-US" dirty="0"/>
              <a:t> gusto por </a:t>
            </a:r>
            <a:r>
              <a:rPr lang="en-US" dirty="0" err="1"/>
              <a:t>el</a:t>
            </a:r>
            <a:r>
              <a:rPr lang="en-US" dirty="0"/>
              <a:t> </a:t>
            </a:r>
            <a:r>
              <a:rPr lang="en-US" dirty="0" err="1"/>
              <a:t>individualismo</a:t>
            </a:r>
            <a:r>
              <a:rPr lang="en-US" dirty="0"/>
              <a:t>, </a:t>
            </a:r>
            <a:r>
              <a:rPr lang="en-US" dirty="0" err="1"/>
              <a:t>el</a:t>
            </a:r>
            <a:r>
              <a:rPr lang="en-US" dirty="0"/>
              <a:t> </a:t>
            </a:r>
            <a:r>
              <a:rPr lang="en-US" dirty="0" err="1"/>
              <a:t>deseo</a:t>
            </a:r>
            <a:r>
              <a:rPr lang="en-US" dirty="0"/>
              <a:t> de </a:t>
            </a:r>
            <a:r>
              <a:rPr lang="en-US" dirty="0" err="1"/>
              <a:t>progreso</a:t>
            </a:r>
            <a:r>
              <a:rPr lang="en-US" dirty="0"/>
              <a:t> social y </a:t>
            </a:r>
            <a:r>
              <a:rPr lang="en-US" dirty="0" err="1"/>
              <a:t>político</a:t>
            </a:r>
            <a:r>
              <a:rPr lang="en-US" dirty="0"/>
              <a:t>.</a:t>
            </a:r>
          </a:p>
          <a:p>
            <a:r>
              <a:rPr lang="en-US" dirty="0" err="1"/>
              <a:t>Su</a:t>
            </a:r>
            <a:r>
              <a:rPr lang="en-US" dirty="0"/>
              <a:t> </a:t>
            </a:r>
            <a:r>
              <a:rPr lang="en-US" dirty="0" err="1"/>
              <a:t>obra</a:t>
            </a:r>
            <a:r>
              <a:rPr lang="en-US" dirty="0"/>
              <a:t> mas </a:t>
            </a:r>
            <a:r>
              <a:rPr lang="en-US" dirty="0" err="1"/>
              <a:t>famosa</a:t>
            </a:r>
            <a:r>
              <a:rPr lang="en-US" dirty="0"/>
              <a:t>: </a:t>
            </a:r>
            <a:r>
              <a:rPr lang="en-US" b="1" i="1" dirty="0" err="1"/>
              <a:t>Tradiciones</a:t>
            </a:r>
            <a:r>
              <a:rPr lang="en-US" b="1" i="1" dirty="0"/>
              <a:t> </a:t>
            </a:r>
            <a:r>
              <a:rPr lang="en-US" b="1" i="1" dirty="0" err="1"/>
              <a:t>peruanas</a:t>
            </a:r>
            <a:r>
              <a:rPr lang="en-US" b="1" i="1" dirty="0"/>
              <a:t> </a:t>
            </a:r>
            <a:r>
              <a:rPr lang="en-US" dirty="0"/>
              <a:t>(1872-1883), </a:t>
            </a:r>
            <a:r>
              <a:rPr lang="en-US" dirty="0" err="1"/>
              <a:t>diferentes</a:t>
            </a:r>
            <a:r>
              <a:rPr lang="en-US" dirty="0"/>
              <a:t> series de </a:t>
            </a:r>
            <a:r>
              <a:rPr lang="en-US" dirty="0" err="1"/>
              <a:t>tradiciones</a:t>
            </a:r>
            <a:endParaRPr lang="en-US" dirty="0"/>
          </a:p>
          <a:p>
            <a:r>
              <a:rPr lang="en-US" dirty="0" err="1"/>
              <a:t>Recrear</a:t>
            </a:r>
            <a:r>
              <a:rPr lang="en-US" dirty="0"/>
              <a:t> </a:t>
            </a:r>
            <a:r>
              <a:rPr lang="en-US" dirty="0" err="1"/>
              <a:t>el</a:t>
            </a:r>
            <a:r>
              <a:rPr lang="en-US" dirty="0"/>
              <a:t> </a:t>
            </a:r>
            <a:r>
              <a:rPr lang="en-US" dirty="0" err="1"/>
              <a:t>pasado</a:t>
            </a:r>
            <a:r>
              <a:rPr lang="en-US" dirty="0"/>
              <a:t> </a:t>
            </a:r>
            <a:r>
              <a:rPr lang="en-US" dirty="0" err="1"/>
              <a:t>peruano</a:t>
            </a:r>
            <a:r>
              <a:rPr lang="en-US" dirty="0"/>
              <a:t> </a:t>
            </a:r>
            <a:r>
              <a:rPr lang="en-US" dirty="0" err="1"/>
              <a:t>usando</a:t>
            </a:r>
            <a:r>
              <a:rPr lang="en-US" dirty="0"/>
              <a:t> </a:t>
            </a:r>
            <a:r>
              <a:rPr lang="en-US" dirty="0" err="1"/>
              <a:t>crónicas</a:t>
            </a:r>
            <a:r>
              <a:rPr lang="en-US" dirty="0"/>
              <a:t> e </a:t>
            </a:r>
            <a:r>
              <a:rPr lang="en-US" dirty="0" err="1"/>
              <a:t>historias</a:t>
            </a:r>
            <a:r>
              <a:rPr lang="en-US" dirty="0"/>
              <a:t> que </a:t>
            </a:r>
            <a:r>
              <a:rPr lang="en-US" dirty="0" err="1"/>
              <a:t>leyó</a:t>
            </a:r>
            <a:r>
              <a:rPr lang="en-US" dirty="0"/>
              <a:t> </a:t>
            </a:r>
            <a:r>
              <a:rPr lang="en-US" dirty="0" err="1"/>
              <a:t>cuando</a:t>
            </a:r>
            <a:r>
              <a:rPr lang="en-US" dirty="0"/>
              <a:t> </a:t>
            </a:r>
            <a:r>
              <a:rPr lang="en-US" dirty="0" err="1"/>
              <a:t>dirigió</a:t>
            </a:r>
            <a:r>
              <a:rPr lang="en-US" dirty="0"/>
              <a:t> la </a:t>
            </a:r>
            <a:r>
              <a:rPr lang="en-US" dirty="0" err="1"/>
              <a:t>Biblioteca</a:t>
            </a:r>
            <a:r>
              <a:rPr lang="en-US" dirty="0"/>
              <a:t> Nacional del Perú</a:t>
            </a:r>
          </a:p>
          <a:p>
            <a:pPr lvl="1"/>
            <a:r>
              <a:rPr lang="en-US" dirty="0"/>
              <a:t>(Inca </a:t>
            </a:r>
            <a:r>
              <a:rPr lang="en-US" dirty="0" err="1"/>
              <a:t>Garcilaso</a:t>
            </a:r>
            <a:r>
              <a:rPr lang="en-US" dirty="0"/>
              <a:t> de la Vega, Cervantes y Quevedo del </a:t>
            </a:r>
            <a:r>
              <a:rPr lang="en-US" dirty="0" err="1"/>
              <a:t>Siglo</a:t>
            </a:r>
            <a:r>
              <a:rPr lang="en-US" dirty="0"/>
              <a:t> de Oro </a:t>
            </a:r>
            <a:r>
              <a:rPr lang="en-US" dirty="0" err="1"/>
              <a:t>español</a:t>
            </a:r>
            <a:r>
              <a:rPr lang="en-US" dirty="0"/>
              <a:t>)</a:t>
            </a:r>
          </a:p>
          <a:p>
            <a:r>
              <a:rPr lang="en-US" dirty="0" err="1"/>
              <a:t>Intereses</a:t>
            </a:r>
            <a:r>
              <a:rPr lang="en-US" dirty="0"/>
              <a:t> </a:t>
            </a:r>
            <a:r>
              <a:rPr lang="en-US" dirty="0" err="1"/>
              <a:t>lingüísticos</a:t>
            </a:r>
            <a:endParaRPr lang="en-US" dirty="0"/>
          </a:p>
          <a:p>
            <a:r>
              <a:rPr lang="en-US" dirty="0" err="1"/>
              <a:t>Estilo</a:t>
            </a:r>
            <a:r>
              <a:rPr lang="en-US" dirty="0"/>
              <a:t> </a:t>
            </a:r>
            <a:r>
              <a:rPr lang="en-US" dirty="0" err="1"/>
              <a:t>directo</a:t>
            </a:r>
            <a:r>
              <a:rPr lang="en-US" dirty="0"/>
              <a:t>, </a:t>
            </a:r>
            <a:r>
              <a:rPr lang="en-US" dirty="0" err="1"/>
              <a:t>mordaz</a:t>
            </a:r>
            <a:r>
              <a:rPr lang="en-US" dirty="0"/>
              <a:t> / </a:t>
            </a:r>
            <a:r>
              <a:rPr lang="en-US" dirty="0" err="1"/>
              <a:t>uso</a:t>
            </a:r>
            <a:r>
              <a:rPr lang="en-US" dirty="0"/>
              <a:t> de </a:t>
            </a:r>
            <a:r>
              <a:rPr lang="en-US" dirty="0" err="1"/>
              <a:t>refranes</a:t>
            </a:r>
            <a:r>
              <a:rPr lang="en-US" dirty="0"/>
              <a:t>, </a:t>
            </a:r>
            <a:r>
              <a:rPr lang="en-US" dirty="0" err="1"/>
              <a:t>dichos</a:t>
            </a:r>
            <a:r>
              <a:rPr lang="en-US" dirty="0"/>
              <a:t> </a:t>
            </a:r>
            <a:r>
              <a:rPr lang="en-US" dirty="0" err="1"/>
              <a:t>populares</a:t>
            </a:r>
            <a:r>
              <a:rPr lang="en-US" dirty="0"/>
              <a:t>, </a:t>
            </a:r>
            <a:r>
              <a:rPr lang="en-US" dirty="0" err="1"/>
              <a:t>formas</a:t>
            </a:r>
            <a:r>
              <a:rPr lang="en-US" dirty="0"/>
              <a:t> </a:t>
            </a:r>
            <a:r>
              <a:rPr lang="en-US" dirty="0" err="1"/>
              <a:t>populares</a:t>
            </a:r>
            <a:r>
              <a:rPr lang="en-US" dirty="0"/>
              <a:t> de </a:t>
            </a:r>
            <a:r>
              <a:rPr lang="en-US" dirty="0" err="1"/>
              <a:t>expresión</a:t>
            </a:r>
            <a:endParaRPr lang="en-US" dirty="0"/>
          </a:p>
          <a:p>
            <a:r>
              <a:rPr lang="en-US" dirty="0" err="1"/>
              <a:t>Mezcla</a:t>
            </a:r>
            <a:r>
              <a:rPr lang="en-US" dirty="0"/>
              <a:t> de </a:t>
            </a:r>
            <a:r>
              <a:rPr lang="en-US" dirty="0" err="1"/>
              <a:t>hechos</a:t>
            </a:r>
            <a:r>
              <a:rPr lang="en-US" dirty="0"/>
              <a:t> </a:t>
            </a:r>
            <a:r>
              <a:rPr lang="en-US" dirty="0" err="1"/>
              <a:t>históricos</a:t>
            </a:r>
            <a:r>
              <a:rPr lang="en-US" dirty="0"/>
              <a:t> y </a:t>
            </a:r>
            <a:r>
              <a:rPr lang="en-US" dirty="0" err="1"/>
              <a:t>fantasía</a:t>
            </a:r>
            <a:endParaRPr lang="en-US" dirty="0"/>
          </a:p>
        </p:txBody>
      </p:sp>
    </p:spTree>
    <p:extLst>
      <p:ext uri="{BB962C8B-B14F-4D97-AF65-F5344CB8AC3E}">
        <p14:creationId xmlns:p14="http://schemas.microsoft.com/office/powerpoint/2010/main" val="2153896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EFAE7-FB1C-430C-8F03-9910CABFAC40}"/>
              </a:ext>
            </a:extLst>
          </p:cNvPr>
          <p:cNvSpPr>
            <a:spLocks noGrp="1"/>
          </p:cNvSpPr>
          <p:nvPr>
            <p:ph type="title"/>
          </p:nvPr>
        </p:nvSpPr>
        <p:spPr>
          <a:xfrm>
            <a:off x="411061" y="436228"/>
            <a:ext cx="11392249" cy="998289"/>
          </a:xfrm>
        </p:spPr>
        <p:txBody>
          <a:bodyPr>
            <a:normAutofit fontScale="90000"/>
          </a:bodyPr>
          <a:lstStyle/>
          <a:p>
            <a:pPr algn="ctr"/>
            <a:r>
              <a:rPr lang="en-US" dirty="0"/>
              <a:t>La </a:t>
            </a:r>
            <a:r>
              <a:rPr lang="en-US" dirty="0" err="1"/>
              <a:t>tradición</a:t>
            </a:r>
            <a:r>
              <a:rPr lang="en-US" dirty="0"/>
              <a:t> </a:t>
            </a:r>
            <a:r>
              <a:rPr lang="en-US" b="1" i="1" dirty="0"/>
              <a:t>Amor de </a:t>
            </a:r>
            <a:r>
              <a:rPr lang="en-US" b="1" i="1" dirty="0" err="1"/>
              <a:t>madre</a:t>
            </a:r>
            <a:br>
              <a:rPr lang="en-US" dirty="0"/>
            </a:br>
            <a:r>
              <a:rPr lang="en-US" dirty="0" err="1"/>
              <a:t>Crónica</a:t>
            </a:r>
            <a:r>
              <a:rPr lang="en-US" dirty="0"/>
              <a:t> de la </a:t>
            </a:r>
            <a:r>
              <a:rPr lang="en-US" dirty="0" err="1"/>
              <a:t>Época</a:t>
            </a:r>
            <a:r>
              <a:rPr lang="en-US" dirty="0"/>
              <a:t> del </a:t>
            </a:r>
            <a:r>
              <a:rPr lang="en-US" dirty="0" err="1"/>
              <a:t>Virrey</a:t>
            </a:r>
            <a:r>
              <a:rPr lang="en-US" dirty="0"/>
              <a:t> “</a:t>
            </a:r>
            <a:r>
              <a:rPr lang="en-US" dirty="0" err="1"/>
              <a:t>Brazo</a:t>
            </a:r>
            <a:r>
              <a:rPr lang="en-US" dirty="0"/>
              <a:t> de Plata”</a:t>
            </a:r>
          </a:p>
        </p:txBody>
      </p:sp>
      <p:sp>
        <p:nvSpPr>
          <p:cNvPr id="3" name="Content Placeholder 2">
            <a:extLst>
              <a:ext uri="{FF2B5EF4-FFF2-40B4-BE49-F238E27FC236}">
                <a16:creationId xmlns:a16="http://schemas.microsoft.com/office/drawing/2014/main" id="{FEBCB572-37E9-4953-9A8E-11BA9A04EA35}"/>
              </a:ext>
            </a:extLst>
          </p:cNvPr>
          <p:cNvSpPr>
            <a:spLocks noGrp="1"/>
          </p:cNvSpPr>
          <p:nvPr>
            <p:ph idx="1"/>
          </p:nvPr>
        </p:nvSpPr>
        <p:spPr>
          <a:xfrm>
            <a:off x="671119" y="1526796"/>
            <a:ext cx="10989578" cy="4714613"/>
          </a:xfrm>
        </p:spPr>
        <p:txBody>
          <a:bodyPr/>
          <a:lstStyle/>
          <a:p>
            <a:r>
              <a:rPr lang="en-US" b="1" dirty="0" err="1">
                <a:latin typeface="+mj-lt"/>
              </a:rPr>
              <a:t>Personajes</a:t>
            </a:r>
            <a:r>
              <a:rPr lang="en-US" dirty="0">
                <a:latin typeface="+mj-lt"/>
              </a:rPr>
              <a:t>: </a:t>
            </a:r>
          </a:p>
          <a:p>
            <a:pPr lvl="1"/>
            <a:r>
              <a:rPr lang="en-US" dirty="0">
                <a:latin typeface="+mj-lt"/>
              </a:rPr>
              <a:t>Conde de la Monclova, </a:t>
            </a:r>
            <a:r>
              <a:rPr lang="en-US" dirty="0" err="1">
                <a:latin typeface="+mj-lt"/>
              </a:rPr>
              <a:t>Virrey</a:t>
            </a:r>
            <a:r>
              <a:rPr lang="en-US" dirty="0">
                <a:latin typeface="+mj-lt"/>
              </a:rPr>
              <a:t> del Perú, </a:t>
            </a:r>
            <a:r>
              <a:rPr lang="en-US" dirty="0" err="1">
                <a:latin typeface="+mj-lt"/>
              </a:rPr>
              <a:t>llegado</a:t>
            </a:r>
            <a:r>
              <a:rPr lang="en-US" dirty="0">
                <a:latin typeface="+mj-lt"/>
              </a:rPr>
              <a:t> de México a Lima </a:t>
            </a:r>
            <a:r>
              <a:rPr lang="en-US" dirty="0" err="1">
                <a:latin typeface="+mj-lt"/>
              </a:rPr>
              <a:t>en</a:t>
            </a:r>
            <a:r>
              <a:rPr lang="en-US" dirty="0">
                <a:latin typeface="+mj-lt"/>
              </a:rPr>
              <a:t> 1690</a:t>
            </a:r>
          </a:p>
          <a:p>
            <a:pPr lvl="1"/>
            <a:r>
              <a:rPr lang="en-US" dirty="0">
                <a:latin typeface="+mj-lt"/>
              </a:rPr>
              <a:t>Fernando de Vergara, soldado del </a:t>
            </a:r>
            <a:r>
              <a:rPr lang="en-US" dirty="0" err="1">
                <a:latin typeface="+mj-lt"/>
              </a:rPr>
              <a:t>Virrey</a:t>
            </a:r>
            <a:r>
              <a:rPr lang="en-US" dirty="0">
                <a:latin typeface="+mj-lt"/>
              </a:rPr>
              <a:t>; </a:t>
            </a:r>
            <a:r>
              <a:rPr lang="en-US" dirty="0" err="1">
                <a:latin typeface="+mj-lt"/>
              </a:rPr>
              <a:t>jugador</a:t>
            </a:r>
            <a:r>
              <a:rPr lang="en-US" dirty="0">
                <a:latin typeface="+mj-lt"/>
              </a:rPr>
              <a:t> y </a:t>
            </a:r>
            <a:r>
              <a:rPr lang="en-US" dirty="0" err="1">
                <a:latin typeface="+mj-lt"/>
              </a:rPr>
              <a:t>amante</a:t>
            </a:r>
            <a:r>
              <a:rPr lang="en-US" dirty="0">
                <a:latin typeface="+mj-lt"/>
              </a:rPr>
              <a:t> </a:t>
            </a:r>
            <a:r>
              <a:rPr lang="en-US" dirty="0" err="1">
                <a:latin typeface="+mj-lt"/>
              </a:rPr>
              <a:t>en</a:t>
            </a:r>
            <a:r>
              <a:rPr lang="en-US" dirty="0">
                <a:latin typeface="+mj-lt"/>
              </a:rPr>
              <a:t> </a:t>
            </a:r>
            <a:r>
              <a:rPr lang="en-US" dirty="0" err="1">
                <a:latin typeface="+mj-lt"/>
              </a:rPr>
              <a:t>dar</a:t>
            </a:r>
            <a:r>
              <a:rPr lang="en-US" dirty="0">
                <a:latin typeface="+mj-lt"/>
              </a:rPr>
              <a:t> </a:t>
            </a:r>
            <a:r>
              <a:rPr lang="en-US" dirty="0" err="1">
                <a:latin typeface="+mj-lt"/>
              </a:rPr>
              <a:t>guerra</a:t>
            </a:r>
            <a:r>
              <a:rPr lang="en-US" dirty="0">
                <a:latin typeface="+mj-lt"/>
              </a:rPr>
              <a:t> a las </a:t>
            </a:r>
            <a:r>
              <a:rPr lang="en-US" dirty="0" err="1">
                <a:latin typeface="+mj-lt"/>
              </a:rPr>
              <a:t>mujeres</a:t>
            </a:r>
            <a:endParaRPr lang="en-US" dirty="0">
              <a:latin typeface="+mj-lt"/>
            </a:endParaRPr>
          </a:p>
          <a:p>
            <a:pPr lvl="1"/>
            <a:r>
              <a:rPr lang="en-US" dirty="0">
                <a:latin typeface="+mj-lt"/>
              </a:rPr>
              <a:t>Evangelina Zamora, </a:t>
            </a:r>
            <a:r>
              <a:rPr lang="en-US" dirty="0" err="1">
                <a:latin typeface="+mj-lt"/>
              </a:rPr>
              <a:t>joven</a:t>
            </a:r>
            <a:r>
              <a:rPr lang="en-US" dirty="0">
                <a:latin typeface="+mj-lt"/>
              </a:rPr>
              <a:t>, </a:t>
            </a:r>
            <a:r>
              <a:rPr lang="en-US" dirty="0" err="1">
                <a:latin typeface="+mj-lt"/>
              </a:rPr>
              <a:t>bella</a:t>
            </a:r>
            <a:r>
              <a:rPr lang="en-US" dirty="0">
                <a:latin typeface="+mj-lt"/>
              </a:rPr>
              <a:t> y </a:t>
            </a:r>
            <a:r>
              <a:rPr lang="en-US" dirty="0" err="1">
                <a:latin typeface="+mj-lt"/>
              </a:rPr>
              <a:t>rica</a:t>
            </a:r>
            <a:r>
              <a:rPr lang="en-US" dirty="0">
                <a:latin typeface="+mj-lt"/>
              </a:rPr>
              <a:t> </a:t>
            </a:r>
            <a:r>
              <a:rPr lang="en-US" dirty="0" err="1">
                <a:latin typeface="+mj-lt"/>
              </a:rPr>
              <a:t>mujer</a:t>
            </a:r>
            <a:r>
              <a:rPr lang="en-US" dirty="0">
                <a:latin typeface="+mj-lt"/>
              </a:rPr>
              <a:t> de la </a:t>
            </a:r>
            <a:r>
              <a:rPr lang="en-US" dirty="0" err="1">
                <a:latin typeface="+mj-lt"/>
              </a:rPr>
              <a:t>alta</a:t>
            </a:r>
            <a:r>
              <a:rPr lang="en-US" dirty="0">
                <a:latin typeface="+mj-lt"/>
              </a:rPr>
              <a:t> </a:t>
            </a:r>
            <a:r>
              <a:rPr lang="en-US" dirty="0" err="1">
                <a:latin typeface="+mj-lt"/>
              </a:rPr>
              <a:t>sociedad</a:t>
            </a:r>
            <a:r>
              <a:rPr lang="en-US" dirty="0">
                <a:latin typeface="+mj-lt"/>
              </a:rPr>
              <a:t> </a:t>
            </a:r>
            <a:r>
              <a:rPr lang="en-US" dirty="0" err="1">
                <a:latin typeface="+mj-lt"/>
              </a:rPr>
              <a:t>limeña</a:t>
            </a:r>
            <a:endParaRPr lang="en-US" dirty="0">
              <a:latin typeface="+mj-lt"/>
            </a:endParaRPr>
          </a:p>
          <a:p>
            <a:pPr lvl="1"/>
            <a:r>
              <a:rPr lang="en-US" dirty="0">
                <a:latin typeface="+mj-lt"/>
              </a:rPr>
              <a:t>Joven </a:t>
            </a:r>
            <a:r>
              <a:rPr lang="en-US" dirty="0" err="1">
                <a:latin typeface="+mj-lt"/>
              </a:rPr>
              <a:t>marqués</a:t>
            </a:r>
            <a:r>
              <a:rPr lang="en-US" dirty="0">
                <a:latin typeface="+mj-lt"/>
              </a:rPr>
              <a:t>,  </a:t>
            </a:r>
            <a:r>
              <a:rPr lang="en-US" dirty="0" err="1">
                <a:latin typeface="+mj-lt"/>
              </a:rPr>
              <a:t>muy</a:t>
            </a:r>
            <a:r>
              <a:rPr lang="en-US" dirty="0">
                <a:latin typeface="+mj-lt"/>
              </a:rPr>
              <a:t> </a:t>
            </a:r>
            <a:r>
              <a:rPr lang="en-US" dirty="0" err="1">
                <a:latin typeface="+mj-lt"/>
              </a:rPr>
              <a:t>hábil</a:t>
            </a:r>
            <a:r>
              <a:rPr lang="en-US" dirty="0">
                <a:latin typeface="+mj-lt"/>
              </a:rPr>
              <a:t> </a:t>
            </a:r>
            <a:r>
              <a:rPr lang="en-US" dirty="0" err="1">
                <a:latin typeface="+mj-lt"/>
              </a:rPr>
              <a:t>en</a:t>
            </a:r>
            <a:r>
              <a:rPr lang="en-US" dirty="0">
                <a:latin typeface="+mj-lt"/>
              </a:rPr>
              <a:t> </a:t>
            </a:r>
            <a:r>
              <a:rPr lang="en-US" dirty="0" err="1">
                <a:latin typeface="+mj-lt"/>
              </a:rPr>
              <a:t>el</a:t>
            </a:r>
            <a:r>
              <a:rPr lang="en-US" dirty="0">
                <a:latin typeface="+mj-lt"/>
              </a:rPr>
              <a:t> </a:t>
            </a:r>
            <a:r>
              <a:rPr lang="en-US" dirty="0" err="1">
                <a:latin typeface="+mj-lt"/>
              </a:rPr>
              <a:t>juego</a:t>
            </a:r>
            <a:r>
              <a:rPr lang="en-US" dirty="0">
                <a:latin typeface="+mj-lt"/>
              </a:rPr>
              <a:t> de </a:t>
            </a:r>
            <a:r>
              <a:rPr lang="en-US" dirty="0" err="1">
                <a:latin typeface="+mj-lt"/>
              </a:rPr>
              <a:t>naipes</a:t>
            </a:r>
            <a:endParaRPr lang="en-US" dirty="0">
              <a:latin typeface="+mj-lt"/>
            </a:endParaRPr>
          </a:p>
          <a:p>
            <a:endParaRPr lang="es-ES" b="1" i="0" dirty="0">
              <a:solidFill>
                <a:srgbClr val="000000"/>
              </a:solidFill>
              <a:effectLst/>
              <a:latin typeface="+mj-lt"/>
            </a:endParaRPr>
          </a:p>
          <a:p>
            <a:r>
              <a:rPr lang="es-ES" sz="1600" b="1" i="0" dirty="0">
                <a:solidFill>
                  <a:srgbClr val="000000"/>
                </a:solidFill>
                <a:effectLst/>
                <a:latin typeface="+mj-lt"/>
              </a:rPr>
              <a:t>Resumen: </a:t>
            </a:r>
            <a:r>
              <a:rPr lang="es-ES" sz="1600" i="0" dirty="0">
                <a:solidFill>
                  <a:srgbClr val="000000"/>
                </a:solidFill>
                <a:effectLst/>
                <a:latin typeface="+mj-lt"/>
              </a:rPr>
              <a:t>La tradición </a:t>
            </a:r>
            <a:r>
              <a:rPr lang="es-ES" sz="1600" b="1" i="0" dirty="0">
                <a:solidFill>
                  <a:srgbClr val="000000"/>
                </a:solidFill>
                <a:effectLst/>
                <a:latin typeface="+mj-lt"/>
              </a:rPr>
              <a:t>Amor de Madre</a:t>
            </a:r>
            <a:r>
              <a:rPr lang="es-ES" sz="1600" i="0" dirty="0">
                <a:solidFill>
                  <a:srgbClr val="000000"/>
                </a:solidFill>
                <a:effectLst/>
                <a:latin typeface="+mj-lt"/>
              </a:rPr>
              <a:t>, En los años de 1960 se trasladó de México a Lima, un virrey , designado por Carlos II de España, con él estaba un soldado vicioso, mujeriego, difícil de sentar cabeza; era considerado como su hijo. Por eso, éste  promueve su casamiento con una huérfana que tenía mucho dinero. Comenzando una nueva vida a su lado y procreando  hijos.  Después de cierto tiempo volvió a los juegos donde perdía grandes cantidades de dinero (abandonaba su familia por el vicio) que con el pasar del tiempo lo llevó a la cárcel por cometer un crimen y al momento de realizarse  el juicio, quien era su esposa mintió dando alegato que él había cometido un crimen porque ella era adultera, logrando liberarlo de la pena de muerte y de este modo ella salvó a su marido de la pena de muerte y a sus hijos de quedarse sin padre.</a:t>
            </a:r>
            <a:endParaRPr lang="en-US" sz="1600" dirty="0">
              <a:latin typeface="+mj-lt"/>
            </a:endParaRPr>
          </a:p>
        </p:txBody>
      </p:sp>
    </p:spTree>
    <p:extLst>
      <p:ext uri="{BB962C8B-B14F-4D97-AF65-F5344CB8AC3E}">
        <p14:creationId xmlns:p14="http://schemas.microsoft.com/office/powerpoint/2010/main" val="478268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CB5ED-F4C8-4D36-9B60-A46414DAD4E0}"/>
              </a:ext>
            </a:extLst>
          </p:cNvPr>
          <p:cNvSpPr>
            <a:spLocks noGrp="1"/>
          </p:cNvSpPr>
          <p:nvPr>
            <p:ph type="title"/>
          </p:nvPr>
        </p:nvSpPr>
        <p:spPr>
          <a:xfrm>
            <a:off x="1066800" y="642594"/>
            <a:ext cx="10058400" cy="791923"/>
          </a:xfrm>
        </p:spPr>
        <p:txBody>
          <a:bodyPr/>
          <a:lstStyle/>
          <a:p>
            <a:pPr algn="ctr"/>
            <a:r>
              <a:rPr lang="en-US" b="1" dirty="0"/>
              <a:t>La </a:t>
            </a:r>
            <a:r>
              <a:rPr lang="en-US" b="1" dirty="0" err="1"/>
              <a:t>tradición</a:t>
            </a:r>
            <a:r>
              <a:rPr lang="en-US" b="1" dirty="0"/>
              <a:t> </a:t>
            </a:r>
            <a:r>
              <a:rPr lang="en-US" b="1" i="1" dirty="0"/>
              <a:t>El </a:t>
            </a:r>
            <a:r>
              <a:rPr lang="en-US" b="1" i="1" dirty="0" err="1"/>
              <a:t>alacrán</a:t>
            </a:r>
            <a:r>
              <a:rPr lang="en-US" b="1" i="1" dirty="0"/>
              <a:t> de fray Gómez</a:t>
            </a:r>
          </a:p>
        </p:txBody>
      </p:sp>
      <p:sp>
        <p:nvSpPr>
          <p:cNvPr id="3" name="Content Placeholder 2">
            <a:extLst>
              <a:ext uri="{FF2B5EF4-FFF2-40B4-BE49-F238E27FC236}">
                <a16:creationId xmlns:a16="http://schemas.microsoft.com/office/drawing/2014/main" id="{90402358-B86D-4129-BABC-C97DE2BBA10D}"/>
              </a:ext>
            </a:extLst>
          </p:cNvPr>
          <p:cNvSpPr>
            <a:spLocks noGrp="1"/>
          </p:cNvSpPr>
          <p:nvPr>
            <p:ph idx="1"/>
          </p:nvPr>
        </p:nvSpPr>
        <p:spPr>
          <a:xfrm>
            <a:off x="1066800" y="1375794"/>
            <a:ext cx="10058400" cy="5058561"/>
          </a:xfrm>
        </p:spPr>
        <p:txBody>
          <a:bodyPr>
            <a:normAutofit/>
          </a:bodyPr>
          <a:lstStyle/>
          <a:p>
            <a:pPr lvl="1"/>
            <a:endParaRPr lang="en-US" dirty="0"/>
          </a:p>
          <a:p>
            <a:pPr lvl="1"/>
            <a:r>
              <a:rPr lang="es-ES" sz="1600" b="1" dirty="0">
                <a:latin typeface="+mj-lt"/>
              </a:rPr>
              <a:t>RESUMEN</a:t>
            </a:r>
            <a:r>
              <a:rPr lang="es-ES" sz="1600" dirty="0">
                <a:latin typeface="+mj-lt"/>
              </a:rPr>
              <a:t>: </a:t>
            </a:r>
            <a:r>
              <a:rPr lang="es-ES" sz="1600" i="0" dirty="0">
                <a:effectLst/>
                <a:latin typeface="+mj-lt"/>
              </a:rPr>
              <a:t>“El Alacrán De Fray Gómez” tiene </a:t>
            </a:r>
            <a:r>
              <a:rPr lang="es-ES" sz="1600" b="1" i="0" dirty="0">
                <a:effectLst/>
                <a:latin typeface="+mj-lt"/>
              </a:rPr>
              <a:t>tres partes</a:t>
            </a:r>
            <a:r>
              <a:rPr lang="es-ES" sz="1600" i="0" dirty="0">
                <a:effectLst/>
                <a:latin typeface="+mj-lt"/>
              </a:rPr>
              <a:t>. En la primera parte, el lector está introducido al refrán “Esto vale tanto como el alacrán de fray Gómez”, que uno se usa para describir algo bonito y caro. De aquí, el narrador trata de explicar este dicho con unas historias (divididas por dos partes). En la primera parte de las historias, el narrador destaca en una persona (probablemente imaginario), fray Gómez, quién hizo “milagros a mantas”. También él “tiene” un expediente (archivo que contiene papeles oficiales sobre una persona o un asunto) en la Iglesia para su “beatificación y canonización”. Hay dos ejemplos de sus milagros en esa parte, probablemente para dar credibilidad a la parte final. En el primer milagro, fray Gómez cura un hombre que cayó de su caballo y sufrió un golpe en la cabeza. El lo cura con sus manos sin médico, y camina aparta de un muchedumbre de personas (mostrando humildad). En el segundo milagro, fray Gómez produce un par de pejerreyes (peces) de la nada para San Francisco </a:t>
            </a:r>
            <a:r>
              <a:rPr lang="es-ES" sz="1600" i="0" dirty="0" err="1">
                <a:effectLst/>
                <a:latin typeface="+mj-lt"/>
              </a:rPr>
              <a:t>Solan</a:t>
            </a:r>
            <a:r>
              <a:rPr lang="es-ES" sz="1600" i="0" dirty="0">
                <a:effectLst/>
                <a:latin typeface="+mj-lt"/>
              </a:rPr>
              <a:t>, quien está sufriendo de una jaqueca. En la parte final, el narrador dice la historia que </a:t>
            </a:r>
            <a:r>
              <a:rPr lang="es-ES" sz="1600" b="1" i="0" dirty="0">
                <a:effectLst/>
                <a:latin typeface="+mj-lt"/>
              </a:rPr>
              <a:t>explica el refrán “el alacrán de fray Gómez”. </a:t>
            </a:r>
            <a:r>
              <a:rPr lang="es-ES" sz="1600" i="0" dirty="0">
                <a:effectLst/>
                <a:latin typeface="+mj-lt"/>
              </a:rPr>
              <a:t>En esta historia, un castellano viejo viene a fray Gómez para una presta de dinero. Fray Gómez, quien tomó un juramento de pobreza, no tiene dinero para prestar al viejo, pero él pone un alacrán en una hoja de papel y el alacrán convierte en una joya “espléndida”. Fray Gómez dice al viejo que él necesita devolver la alhajita en seis meses. El castellano viejo trae la joya a un usurero. El usurero ofrece dos mil para la joya, pero el viejo solamente pide quinientos (la suma que él le pidió a fray Gómez). Al fin de los seis meses, el viejo devuelve la joya al fray Gómez, y la alhaja </a:t>
            </a:r>
            <a:r>
              <a:rPr lang="es-ES" sz="1600" dirty="0">
                <a:latin typeface="+mj-lt"/>
              </a:rPr>
              <a:t>se </a:t>
            </a:r>
            <a:r>
              <a:rPr lang="es-ES" sz="1600" i="0" dirty="0">
                <a:effectLst/>
                <a:latin typeface="+mj-lt"/>
              </a:rPr>
              <a:t>convierte en el alacrán original.</a:t>
            </a:r>
            <a:endParaRPr lang="en-US" sz="1600" dirty="0">
              <a:latin typeface="+mj-lt"/>
            </a:endParaRPr>
          </a:p>
        </p:txBody>
      </p:sp>
    </p:spTree>
    <p:extLst>
      <p:ext uri="{BB962C8B-B14F-4D97-AF65-F5344CB8AC3E}">
        <p14:creationId xmlns:p14="http://schemas.microsoft.com/office/powerpoint/2010/main" val="4027538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38">
      <a:dk1>
        <a:sysClr val="windowText" lastClr="000000"/>
      </a:dk1>
      <a:lt1>
        <a:sysClr val="window" lastClr="FFFFFF"/>
      </a:lt1>
      <a:dk2>
        <a:srgbClr val="505046"/>
      </a:dk2>
      <a:lt2>
        <a:srgbClr val="EEECE1"/>
      </a:lt2>
      <a:accent1>
        <a:srgbClr val="EE462D"/>
      </a:accent1>
      <a:accent2>
        <a:srgbClr val="595A85"/>
      </a:accent2>
      <a:accent3>
        <a:srgbClr val="8D6F5B"/>
      </a:accent3>
      <a:accent4>
        <a:srgbClr val="FABD2F"/>
      </a:accent4>
      <a:accent5>
        <a:srgbClr val="AF8073"/>
      </a:accent5>
      <a:accent6>
        <a:srgbClr val="787880"/>
      </a:accent6>
      <a:hlink>
        <a:srgbClr val="CC8D00"/>
      </a:hlink>
      <a:folHlink>
        <a:srgbClr val="82829E"/>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E34A532A-EA0D-41F9-B458-AF9358EF2F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9927E4-E194-47BE-91C2-B87D50CF51DB}">
  <ds:schemaRefs>
    <ds:schemaRef ds:uri="http://schemas.microsoft.com/sharepoint/v3/contenttype/forms"/>
  </ds:schemaRefs>
</ds:datastoreItem>
</file>

<file path=customXml/itemProps3.xml><?xml version="1.0" encoding="utf-8"?>
<ds:datastoreItem xmlns:ds="http://schemas.openxmlformats.org/officeDocument/2006/customXml" ds:itemID="{0E92E9E5-79AF-4029-8FCA-9C327D54FD8F}">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{8F143B10-2C83-4564-B41E-1CF414ABB943}tf56410444_win32</Template>
  <TotalTime>182</TotalTime>
  <Words>1534</Words>
  <Application>Microsoft Office PowerPoint</Application>
  <PresentationFormat>Widescreen</PresentationFormat>
  <Paragraphs>60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Avenir Next LT Pro</vt:lpstr>
      <vt:lpstr>Avenir Next LT Pro Light</vt:lpstr>
      <vt:lpstr>Garamond</vt:lpstr>
      <vt:lpstr>SavonVTI</vt:lpstr>
      <vt:lpstr>Avellaneda  &amp; Ricardo Palma</vt:lpstr>
      <vt:lpstr>El ROMANTICISMO HISPANOAMERICANO</vt:lpstr>
      <vt:lpstr>PowerPoint Presentation</vt:lpstr>
      <vt:lpstr>Gertrudis Gómez de Avellaneda (1814 Cuba -1873 España)</vt:lpstr>
      <vt:lpstr>POEMAS DE AVELLANEDA</vt:lpstr>
      <vt:lpstr>PowerPoint Presentation</vt:lpstr>
      <vt:lpstr>Ricardo Palma, tradicionista (1833-1919)</vt:lpstr>
      <vt:lpstr>La tradición Amor de madre Crónica de la Época del Virrey “Brazo de Plata”</vt:lpstr>
      <vt:lpstr>La tradición El alacrán de fray Gómez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Avellaneda  &amp; Ricardo Palma</dc:title>
  <dc:creator>Ramos de Harthun, Jessica</dc:creator>
  <cp:lastModifiedBy>Jessica Ramos-Harthun</cp:lastModifiedBy>
  <cp:revision>45</cp:revision>
  <dcterms:created xsi:type="dcterms:W3CDTF">2022-02-22T16:13:38Z</dcterms:created>
  <dcterms:modified xsi:type="dcterms:W3CDTF">2022-02-23T01:27:47Z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