
<file path=[Content_Types].xml><?xml version="1.0" encoding="utf-8"?>
<Types xmlns="http://schemas.openxmlformats.org/package/2006/content-types">
  <Default Extension="gif" ContentType="image/gif"/>
  <Default Extension="jpeg" ContentType="image/jpeg"/>
  <Default Extension="jpg" ContentType="image/jpeg"/>
  <Default Extension="mp3" ContentType="audio/m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60" r:id="rId4"/>
  </p:sldMasterIdLst>
  <p:notesMasterIdLst>
    <p:notesMasterId r:id="rId35"/>
  </p:notesMasterIdLst>
  <p:handoutMasterIdLst>
    <p:handoutMasterId r:id="rId36"/>
  </p:handoutMasterIdLst>
  <p:sldIdLst>
    <p:sldId id="325" r:id="rId5"/>
    <p:sldId id="587" r:id="rId6"/>
    <p:sldId id="588" r:id="rId7"/>
    <p:sldId id="589" r:id="rId8"/>
    <p:sldId id="335" r:id="rId9"/>
    <p:sldId id="336" r:id="rId10"/>
    <p:sldId id="716" r:id="rId11"/>
    <p:sldId id="598" r:id="rId12"/>
    <p:sldId id="599" r:id="rId13"/>
    <p:sldId id="600" r:id="rId14"/>
    <p:sldId id="609" r:id="rId15"/>
    <p:sldId id="611" r:id="rId16"/>
    <p:sldId id="606" r:id="rId17"/>
    <p:sldId id="614" r:id="rId18"/>
    <p:sldId id="618" r:id="rId19"/>
    <p:sldId id="706" r:id="rId20"/>
    <p:sldId id="707" r:id="rId21"/>
    <p:sldId id="708" r:id="rId22"/>
    <p:sldId id="709" r:id="rId23"/>
    <p:sldId id="710" r:id="rId24"/>
    <p:sldId id="616" r:id="rId25"/>
    <p:sldId id="617" r:id="rId26"/>
    <p:sldId id="705" r:id="rId27"/>
    <p:sldId id="711" r:id="rId28"/>
    <p:sldId id="701" r:id="rId29"/>
    <p:sldId id="702" r:id="rId30"/>
    <p:sldId id="693" r:id="rId31"/>
    <p:sldId id="699" r:id="rId32"/>
    <p:sldId id="704" r:id="rId33"/>
    <p:sldId id="712" r:id="rId34"/>
  </p:sldIdLst>
  <p:sldSz cx="12192000" cy="6858000"/>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5120" userDrawn="1">
          <p15:clr>
            <a:srgbClr val="A4A3A4"/>
          </p15:clr>
        </p15:guide>
        <p15:guide id="3" pos="3840" userDrawn="1">
          <p15:clr>
            <a:srgbClr val="A4A3A4"/>
          </p15:clr>
        </p15:guide>
      </p15:sldGuideLst>
    </p:ext>
    <p:ext uri="{2D200454-40CA-4A62-9FC3-DE9A4176ACB9}">
      <p15:notesGuideLst xmlns:p15="http://schemas.microsoft.com/office/powerpoint/2012/main">
        <p15:guide id="1" orient="horz" pos="2928" userDrawn="1">
          <p15:clr>
            <a:srgbClr val="A4A3A4"/>
          </p15:clr>
        </p15:guide>
        <p15:guide id="2" pos="2208"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Fuery, Christina" initials="FC" lastIdx="9"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browse/>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18E7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7227" autoAdjust="0"/>
    <p:restoredTop sz="66863" autoAdjust="0"/>
  </p:normalViewPr>
  <p:slideViewPr>
    <p:cSldViewPr snapToGrid="0">
      <p:cViewPr varScale="1">
        <p:scale>
          <a:sx n="72" d="100"/>
          <a:sy n="72" d="100"/>
        </p:scale>
        <p:origin x="1290" y="84"/>
      </p:cViewPr>
      <p:guideLst>
        <p:guide orient="horz" pos="2160"/>
        <p:guide pos="5120"/>
        <p:guide pos="3840"/>
      </p:guideLst>
    </p:cSldViewPr>
  </p:slideViewPr>
  <p:notesTextViewPr>
    <p:cViewPr>
      <p:scale>
        <a:sx n="1" d="1"/>
        <a:sy n="1" d="1"/>
      </p:scale>
      <p:origin x="0" y="0"/>
    </p:cViewPr>
  </p:notesTextViewPr>
  <p:sorterViewPr>
    <p:cViewPr>
      <p:scale>
        <a:sx n="100" d="100"/>
        <a:sy n="100" d="100"/>
      </p:scale>
      <p:origin x="0" y="0"/>
    </p:cViewPr>
  </p:sorterViewPr>
  <p:notesViewPr>
    <p:cSldViewPr snapToGrid="0">
      <p:cViewPr>
        <p:scale>
          <a:sx n="125" d="100"/>
          <a:sy n="125" d="100"/>
        </p:scale>
        <p:origin x="-1771" y="1075"/>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viewProps" Target="viewProps.xml"/><Relationship Id="rId21" Type="http://schemas.openxmlformats.org/officeDocument/2006/relationships/slide" Target="slides/slide17.xml"/><Relationship Id="rId34" Type="http://schemas.openxmlformats.org/officeDocument/2006/relationships/slide" Target="slides/slide30.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commentAuthors" Target="commentAuthors.xml"/><Relationship Id="rId40"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handoutMaster" Target="handoutMasters/handout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notesMaster" Target="notesMasters/notesMaster1.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sz="quarter" idx="1"/>
          </p:nvPr>
        </p:nvSpPr>
        <p:spPr>
          <a:xfrm>
            <a:off x="3970938" y="0"/>
            <a:ext cx="3037840" cy="464820"/>
          </a:xfrm>
          <a:prstGeom prst="rect">
            <a:avLst/>
          </a:prstGeom>
        </p:spPr>
        <p:txBody>
          <a:bodyPr vert="horz" lIns="93177" tIns="46589" rIns="93177" bIns="46589" rtlCol="0"/>
          <a:lstStyle>
            <a:lvl1pPr algn="r">
              <a:defRPr sz="1200"/>
            </a:lvl1pPr>
          </a:lstStyle>
          <a:p>
            <a:fld id="{44A1F8DB-2A0C-6745-9FBF-B0CBBCC1CC0C}" type="datetimeFigureOut">
              <a:rPr lang="en-US" smtClean="0"/>
              <a:t>2/24/2022</a:t>
            </a:fld>
            <a:endParaRPr lang="en-US"/>
          </a:p>
        </p:txBody>
      </p:sp>
      <p:sp>
        <p:nvSpPr>
          <p:cNvPr id="4" name="Footer Placeholder 3"/>
          <p:cNvSpPr>
            <a:spLocks noGrp="1"/>
          </p:cNvSpPr>
          <p:nvPr>
            <p:ph type="ftr" sz="quarter" idx="2"/>
          </p:nvPr>
        </p:nvSpPr>
        <p:spPr>
          <a:xfrm>
            <a:off x="0" y="8829967"/>
            <a:ext cx="3037840" cy="464820"/>
          </a:xfrm>
          <a:prstGeom prst="rect">
            <a:avLst/>
          </a:prstGeom>
        </p:spPr>
        <p:txBody>
          <a:bodyPr vert="horz" lIns="93177" tIns="46589" rIns="93177" bIns="46589" rtlCol="0" anchor="b"/>
          <a:lstStyle>
            <a:lvl1pPr algn="l">
              <a:defRPr sz="1200"/>
            </a:lvl1pPr>
          </a:lstStyle>
          <a:p>
            <a:endParaRPr lang="en-US"/>
          </a:p>
        </p:txBody>
      </p:sp>
      <p:sp>
        <p:nvSpPr>
          <p:cNvPr id="5" name="Slide Number Placeholder 4"/>
          <p:cNvSpPr>
            <a:spLocks noGrp="1"/>
          </p:cNvSpPr>
          <p:nvPr>
            <p:ph type="sldNum" sz="quarter" idx="3"/>
          </p:nvPr>
        </p:nvSpPr>
        <p:spPr>
          <a:xfrm>
            <a:off x="3970938" y="8829967"/>
            <a:ext cx="3037840" cy="464820"/>
          </a:xfrm>
          <a:prstGeom prst="rect">
            <a:avLst/>
          </a:prstGeom>
        </p:spPr>
        <p:txBody>
          <a:bodyPr vert="horz" lIns="93177" tIns="46589" rIns="93177" bIns="46589" rtlCol="0" anchor="b"/>
          <a:lstStyle>
            <a:lvl1pPr algn="r">
              <a:defRPr sz="1200"/>
            </a:lvl1pPr>
          </a:lstStyle>
          <a:p>
            <a:fld id="{607A209F-0C1C-CE40-9EC0-48884BF2AA97}" type="slidenum">
              <a:rPr lang="en-US" smtClean="0"/>
              <a:t>‹#›</a:t>
            </a:fld>
            <a:endParaRPr lang="en-US"/>
          </a:p>
        </p:txBody>
      </p:sp>
    </p:spTree>
    <p:extLst>
      <p:ext uri="{BB962C8B-B14F-4D97-AF65-F5344CB8AC3E}">
        <p14:creationId xmlns:p14="http://schemas.microsoft.com/office/powerpoint/2010/main" val="2068419756"/>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6434"/>
          </a:xfrm>
          <a:prstGeom prst="rect">
            <a:avLst/>
          </a:prstGeom>
        </p:spPr>
        <p:txBody>
          <a:bodyPr vert="horz" lIns="93177" tIns="46589" rIns="93177" bIns="46589" rtlCol="0"/>
          <a:lstStyle>
            <a:lvl1pPr algn="l">
              <a:defRPr sz="1200"/>
            </a:lvl1pPr>
          </a:lstStyle>
          <a:p>
            <a:endParaRPr lang="en-US" dirty="0"/>
          </a:p>
        </p:txBody>
      </p:sp>
      <p:sp>
        <p:nvSpPr>
          <p:cNvPr id="3" name="Date Placeholder 2"/>
          <p:cNvSpPr>
            <a:spLocks noGrp="1"/>
          </p:cNvSpPr>
          <p:nvPr>
            <p:ph type="dt" idx="1"/>
          </p:nvPr>
        </p:nvSpPr>
        <p:spPr>
          <a:xfrm>
            <a:off x="3970938" y="0"/>
            <a:ext cx="3037840" cy="466434"/>
          </a:xfrm>
          <a:prstGeom prst="rect">
            <a:avLst/>
          </a:prstGeom>
        </p:spPr>
        <p:txBody>
          <a:bodyPr vert="horz" lIns="93177" tIns="46589" rIns="93177" bIns="46589" rtlCol="0"/>
          <a:lstStyle>
            <a:lvl1pPr algn="r">
              <a:defRPr sz="1200"/>
            </a:lvl1pPr>
          </a:lstStyle>
          <a:p>
            <a:fld id="{3215DB05-EF3E-466E-8167-80F8DB9E7644}" type="datetimeFigureOut">
              <a:rPr lang="en-US" smtClean="0"/>
              <a:t>2/24/2022</a:t>
            </a:fld>
            <a:endParaRPr lang="en-US" dirty="0"/>
          </a:p>
        </p:txBody>
      </p:sp>
      <p:sp>
        <p:nvSpPr>
          <p:cNvPr id="4" name="Slide Image Placeholder 3"/>
          <p:cNvSpPr>
            <a:spLocks noGrp="1" noRot="1" noChangeAspect="1"/>
          </p:cNvSpPr>
          <p:nvPr>
            <p:ph type="sldImg" idx="2"/>
          </p:nvPr>
        </p:nvSpPr>
        <p:spPr>
          <a:xfrm>
            <a:off x="717550" y="1162050"/>
            <a:ext cx="5575300" cy="3136900"/>
          </a:xfrm>
          <a:prstGeom prst="rect">
            <a:avLst/>
          </a:prstGeom>
          <a:noFill/>
          <a:ln w="12700">
            <a:solidFill>
              <a:prstClr val="black"/>
            </a:solidFill>
          </a:ln>
        </p:spPr>
        <p:txBody>
          <a:bodyPr vert="horz" lIns="93177" tIns="46589" rIns="93177" bIns="46589" rtlCol="0" anchor="ctr"/>
          <a:lstStyle/>
          <a:p>
            <a:endParaRPr lang="en-US" dirty="0"/>
          </a:p>
        </p:txBody>
      </p:sp>
      <p:sp>
        <p:nvSpPr>
          <p:cNvPr id="5" name="Notes Placeholder 4"/>
          <p:cNvSpPr>
            <a:spLocks noGrp="1"/>
          </p:cNvSpPr>
          <p:nvPr>
            <p:ph type="body" sz="quarter" idx="3"/>
          </p:nvPr>
        </p:nvSpPr>
        <p:spPr>
          <a:xfrm>
            <a:off x="701040" y="4473892"/>
            <a:ext cx="5608320" cy="3660458"/>
          </a:xfrm>
          <a:prstGeom prst="rect">
            <a:avLst/>
          </a:prstGeom>
        </p:spPr>
        <p:txBody>
          <a:bodyPr vert="horz" lIns="93177" tIns="46589" rIns="93177" bIns="46589"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967"/>
            <a:ext cx="3037840" cy="466433"/>
          </a:xfrm>
          <a:prstGeom prst="rect">
            <a:avLst/>
          </a:prstGeom>
        </p:spPr>
        <p:txBody>
          <a:bodyPr vert="horz" lIns="93177" tIns="46589" rIns="93177" bIns="46589" rtlCol="0" anchor="b"/>
          <a:lstStyle>
            <a:lvl1pPr algn="l">
              <a:defRPr sz="1200"/>
            </a:lvl1pPr>
          </a:lstStyle>
          <a:p>
            <a:endParaRPr lang="en-US" dirty="0"/>
          </a:p>
        </p:txBody>
      </p:sp>
      <p:sp>
        <p:nvSpPr>
          <p:cNvPr id="7" name="Slide Number Placeholder 6"/>
          <p:cNvSpPr>
            <a:spLocks noGrp="1"/>
          </p:cNvSpPr>
          <p:nvPr>
            <p:ph type="sldNum" sz="quarter" idx="5"/>
          </p:nvPr>
        </p:nvSpPr>
        <p:spPr>
          <a:xfrm>
            <a:off x="3970938" y="8829967"/>
            <a:ext cx="3037840" cy="466433"/>
          </a:xfrm>
          <a:prstGeom prst="rect">
            <a:avLst/>
          </a:prstGeom>
        </p:spPr>
        <p:txBody>
          <a:bodyPr vert="horz" lIns="93177" tIns="46589" rIns="93177" bIns="46589" rtlCol="0" anchor="b"/>
          <a:lstStyle>
            <a:lvl1pPr algn="r">
              <a:defRPr sz="1200"/>
            </a:lvl1pPr>
          </a:lstStyle>
          <a:p>
            <a:fld id="{FBBFAA90-80AE-4368-B0CF-28F163187664}" type="slidenum">
              <a:rPr lang="en-US" smtClean="0"/>
              <a:t>‹#›</a:t>
            </a:fld>
            <a:endParaRPr lang="en-US" dirty="0"/>
          </a:p>
        </p:txBody>
      </p:sp>
    </p:spTree>
    <p:extLst>
      <p:ext uri="{BB962C8B-B14F-4D97-AF65-F5344CB8AC3E}">
        <p14:creationId xmlns:p14="http://schemas.microsoft.com/office/powerpoint/2010/main" val="2588069691"/>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66763" y="1193800"/>
            <a:ext cx="5726112" cy="3221038"/>
          </a:xfrm>
        </p:spPr>
      </p:sp>
      <p:sp>
        <p:nvSpPr>
          <p:cNvPr id="3" name="Notes Placeholder 2"/>
          <p:cNvSpPr>
            <a:spLocks noGrp="1"/>
          </p:cNvSpPr>
          <p:nvPr>
            <p:ph type="body" idx="1"/>
          </p:nvPr>
        </p:nvSpPr>
        <p:spPr/>
        <p:txBody>
          <a:bodyPr/>
          <a:lstStyle/>
          <a:p>
            <a:pPr>
              <a:spcBef>
                <a:spcPts val="611"/>
              </a:spcBef>
            </a:pPr>
            <a:endParaRPr lang="en-US" dirty="0"/>
          </a:p>
        </p:txBody>
      </p:sp>
      <p:sp>
        <p:nvSpPr>
          <p:cNvPr id="4" name="Slide Number Placeholder 3"/>
          <p:cNvSpPr>
            <a:spLocks noGrp="1"/>
          </p:cNvSpPr>
          <p:nvPr>
            <p:ph type="sldNum" sz="quarter" idx="10"/>
          </p:nvPr>
        </p:nvSpPr>
        <p:spPr/>
        <p:txBody>
          <a:bodyPr/>
          <a:lstStyle/>
          <a:p>
            <a:r>
              <a:rPr lang="en-US" dirty="0"/>
              <a:t>14</a:t>
            </a:r>
          </a:p>
        </p:txBody>
      </p:sp>
    </p:spTree>
    <p:extLst>
      <p:ext uri="{BB962C8B-B14F-4D97-AF65-F5344CB8AC3E}">
        <p14:creationId xmlns:p14="http://schemas.microsoft.com/office/powerpoint/2010/main" val="9718841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Slide Image Placeholder 1"/>
          <p:cNvSpPr>
            <a:spLocks noGrp="1" noRot="1" noChangeAspect="1" noTextEdit="1"/>
          </p:cNvSpPr>
          <p:nvPr>
            <p:ph type="sldImg"/>
          </p:nvPr>
        </p:nvSpPr>
        <p:spPr bwMode="auto">
          <a:xfrm>
            <a:off x="420688" y="704850"/>
            <a:ext cx="6192837" cy="3482975"/>
          </a:xfr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 uri="{FAA26D3D-D897-4be2-8F04-BA451C77F1D7}">
              <ma14:placeholderFlag xmlns:ma14="http://schemas.microsoft.com/office/mac/drawingml/2011/main" xmlns="" val="1"/>
            </a:ext>
          </a:extLst>
        </p:spPr>
      </p:sp>
      <p:sp>
        <p:nvSpPr>
          <p:cNvPr id="35842" name="Notes Placeholder 2"/>
          <p:cNvSpPr>
            <a:spLocks noGrp="1"/>
          </p:cNvSpPr>
          <p:nvPr>
            <p:ph type="body" idx="1"/>
          </p:nvPr>
        </p:nvSpPr>
        <p:spPr bwMode="auto">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lnSpc>
                <a:spcPct val="80000"/>
              </a:lnSpc>
              <a:spcBef>
                <a:spcPct val="0"/>
              </a:spcBef>
              <a:defRPr/>
            </a:pPr>
            <a:endParaRPr lang="en-US" sz="1400" dirty="0">
              <a:latin typeface="+mj-lt"/>
            </a:endParaRPr>
          </a:p>
        </p:txBody>
      </p:sp>
      <p:sp>
        <p:nvSpPr>
          <p:cNvPr id="104452" name="Footer Placeholder 3"/>
          <p:cNvSpPr>
            <a:spLocks noGrp="1"/>
          </p:cNvSpPr>
          <p:nvPr>
            <p:ph type="ftr" sz="quarter" idx="4"/>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r>
              <a:rPr lang="en-US"/>
              <a:t>Graziano &amp; Raulin (1997)</a:t>
            </a:r>
          </a:p>
        </p:txBody>
      </p:sp>
      <p:sp>
        <p:nvSpPr>
          <p:cNvPr id="50180" name="Slide Number Placeholder 4"/>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33481" indent="-282108" eaLnBrk="0" hangingPunct="0">
              <a:defRPr sz="2400">
                <a:solidFill>
                  <a:schemeClr val="tx1"/>
                </a:solidFill>
                <a:latin typeface="Arial" charset="0"/>
                <a:ea typeface="ＭＳ Ｐゴシック" charset="0"/>
              </a:defRPr>
            </a:lvl2pPr>
            <a:lvl3pPr marL="1128432" indent="-225686" eaLnBrk="0" hangingPunct="0">
              <a:defRPr sz="2400">
                <a:solidFill>
                  <a:schemeClr val="tx1"/>
                </a:solidFill>
                <a:latin typeface="Arial" charset="0"/>
                <a:ea typeface="ＭＳ Ｐゴシック" charset="0"/>
              </a:defRPr>
            </a:lvl3pPr>
            <a:lvl4pPr marL="1579805" indent="-225686" eaLnBrk="0" hangingPunct="0">
              <a:defRPr sz="2400">
                <a:solidFill>
                  <a:schemeClr val="tx1"/>
                </a:solidFill>
                <a:latin typeface="Arial" charset="0"/>
                <a:ea typeface="ＭＳ Ｐゴシック" charset="0"/>
              </a:defRPr>
            </a:lvl4pPr>
            <a:lvl5pPr marL="2031178" indent="-225686" eaLnBrk="0" hangingPunct="0">
              <a:defRPr sz="2400">
                <a:solidFill>
                  <a:schemeClr val="tx1"/>
                </a:solidFill>
                <a:latin typeface="Arial" charset="0"/>
                <a:ea typeface="ＭＳ Ｐゴシック" charset="0"/>
              </a:defRPr>
            </a:lvl5pPr>
            <a:lvl6pPr marL="2482551" indent="-225686" eaLnBrk="0" fontAlgn="base" hangingPunct="0">
              <a:spcBef>
                <a:spcPct val="0"/>
              </a:spcBef>
              <a:spcAft>
                <a:spcPct val="0"/>
              </a:spcAft>
              <a:defRPr sz="2400">
                <a:solidFill>
                  <a:schemeClr val="tx1"/>
                </a:solidFill>
                <a:latin typeface="Arial" charset="0"/>
                <a:ea typeface="ＭＳ Ｐゴシック" charset="0"/>
              </a:defRPr>
            </a:lvl6pPr>
            <a:lvl7pPr marL="2933923" indent="-225686" eaLnBrk="0" fontAlgn="base" hangingPunct="0">
              <a:spcBef>
                <a:spcPct val="0"/>
              </a:spcBef>
              <a:spcAft>
                <a:spcPct val="0"/>
              </a:spcAft>
              <a:defRPr sz="2400">
                <a:solidFill>
                  <a:schemeClr val="tx1"/>
                </a:solidFill>
                <a:latin typeface="Arial" charset="0"/>
                <a:ea typeface="ＭＳ Ｐゴシック" charset="0"/>
              </a:defRPr>
            </a:lvl7pPr>
            <a:lvl8pPr marL="3385296" indent="-225686" eaLnBrk="0" fontAlgn="base" hangingPunct="0">
              <a:spcBef>
                <a:spcPct val="0"/>
              </a:spcBef>
              <a:spcAft>
                <a:spcPct val="0"/>
              </a:spcAft>
              <a:defRPr sz="2400">
                <a:solidFill>
                  <a:schemeClr val="tx1"/>
                </a:solidFill>
                <a:latin typeface="Arial" charset="0"/>
                <a:ea typeface="ＭＳ Ｐゴシック" charset="0"/>
              </a:defRPr>
            </a:lvl8pPr>
            <a:lvl9pPr marL="3836670" indent="-225686"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5D81CA24-6549-7647-9D4D-912E37449F04}" type="slidenum">
              <a:rPr lang="en-US" sz="1200">
                <a:latin typeface="Calibri" charset="0"/>
              </a:rPr>
              <a:pPr eaLnBrk="1" hangingPunct="1"/>
              <a:t>10</a:t>
            </a:fld>
            <a:endParaRPr lang="en-US" sz="1200">
              <a:latin typeface="Calibri" charset="0"/>
            </a:endParaRPr>
          </a:p>
        </p:txBody>
      </p:sp>
    </p:spTree>
    <p:extLst>
      <p:ext uri="{BB962C8B-B14F-4D97-AF65-F5344CB8AC3E}">
        <p14:creationId xmlns:p14="http://schemas.microsoft.com/office/powerpoint/2010/main" val="275183954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 uri="{FAA26D3D-D897-4be2-8F04-BA451C77F1D7}">
              <ma14:placeholderFlag xmlns:ma14="http://schemas.microsoft.com/office/mac/drawingml/2011/main" xmlns="" val="1"/>
            </a:ext>
          </a:extLst>
        </p:spPr>
      </p:sp>
      <p:sp>
        <p:nvSpPr>
          <p:cNvPr id="65538" name="Notes Placeholder 2"/>
          <p:cNvSpPr>
            <a:spLocks noGrp="1"/>
          </p:cNvSpPr>
          <p:nvPr>
            <p:ph type="body" idx="1"/>
          </p:nvPr>
        </p:nvSpPr>
        <p:spPr bwMode="auto">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normAutofit/>
          </a:bodyPr>
          <a:lstStyle/>
          <a:p>
            <a:pPr>
              <a:defRPr/>
            </a:pPr>
            <a:r>
              <a:rPr lang="en-US" altLang="ja-JP" dirty="0">
                <a:latin typeface="Calibri" charset="0"/>
              </a:rPr>
              <a:t>help balance our </a:t>
            </a:r>
            <a:r>
              <a:rPr lang="en-US" altLang="ja-JP" dirty="0" err="1">
                <a:latin typeface="Calibri" charset="0"/>
              </a:rPr>
              <a:t>Rme</a:t>
            </a:r>
            <a:r>
              <a:rPr lang="en-US" altLang="ja-JP" dirty="0">
                <a:latin typeface="Calibri" charset="0"/>
              </a:rPr>
              <a:t>. </a:t>
            </a:r>
            <a:endParaRPr lang="en-US" dirty="0">
              <a:latin typeface="Calibri" charset="0"/>
            </a:endParaRPr>
          </a:p>
        </p:txBody>
      </p:sp>
      <p:sp>
        <p:nvSpPr>
          <p:cNvPr id="58371" name="Slide Number Placeholder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5180" indent="-286608" eaLnBrk="0" hangingPunct="0">
              <a:defRPr sz="2400">
                <a:solidFill>
                  <a:schemeClr val="tx1"/>
                </a:solidFill>
                <a:latin typeface="Arial" charset="0"/>
                <a:ea typeface="ＭＳ Ｐゴシック" charset="0"/>
              </a:defRPr>
            </a:lvl2pPr>
            <a:lvl3pPr marL="1146431" indent="-229286" eaLnBrk="0" hangingPunct="0">
              <a:defRPr sz="2400">
                <a:solidFill>
                  <a:schemeClr val="tx1"/>
                </a:solidFill>
                <a:latin typeface="Arial" charset="0"/>
                <a:ea typeface="ＭＳ Ｐゴシック" charset="0"/>
              </a:defRPr>
            </a:lvl3pPr>
            <a:lvl4pPr marL="1605003" indent="-229286" eaLnBrk="0" hangingPunct="0">
              <a:defRPr sz="2400">
                <a:solidFill>
                  <a:schemeClr val="tx1"/>
                </a:solidFill>
                <a:latin typeface="Arial" charset="0"/>
                <a:ea typeface="ＭＳ Ｐゴシック" charset="0"/>
              </a:defRPr>
            </a:lvl4pPr>
            <a:lvl5pPr marL="2063576" indent="-229286" eaLnBrk="0" hangingPunct="0">
              <a:defRPr sz="2400">
                <a:solidFill>
                  <a:schemeClr val="tx1"/>
                </a:solidFill>
                <a:latin typeface="Arial" charset="0"/>
                <a:ea typeface="ＭＳ Ｐゴシック" charset="0"/>
              </a:defRPr>
            </a:lvl5pPr>
            <a:lvl6pPr marL="2522148" indent="-229286" eaLnBrk="0" fontAlgn="base" hangingPunct="0">
              <a:spcBef>
                <a:spcPct val="0"/>
              </a:spcBef>
              <a:spcAft>
                <a:spcPct val="0"/>
              </a:spcAft>
              <a:defRPr sz="2400">
                <a:solidFill>
                  <a:schemeClr val="tx1"/>
                </a:solidFill>
                <a:latin typeface="Arial" charset="0"/>
                <a:ea typeface="ＭＳ Ｐゴシック" charset="0"/>
              </a:defRPr>
            </a:lvl6pPr>
            <a:lvl7pPr marL="2980721" indent="-229286" eaLnBrk="0" fontAlgn="base" hangingPunct="0">
              <a:spcBef>
                <a:spcPct val="0"/>
              </a:spcBef>
              <a:spcAft>
                <a:spcPct val="0"/>
              </a:spcAft>
              <a:defRPr sz="2400">
                <a:solidFill>
                  <a:schemeClr val="tx1"/>
                </a:solidFill>
                <a:latin typeface="Arial" charset="0"/>
                <a:ea typeface="ＭＳ Ｐゴシック" charset="0"/>
              </a:defRPr>
            </a:lvl7pPr>
            <a:lvl8pPr marL="3439293" indent="-229286" eaLnBrk="0" fontAlgn="base" hangingPunct="0">
              <a:spcBef>
                <a:spcPct val="0"/>
              </a:spcBef>
              <a:spcAft>
                <a:spcPct val="0"/>
              </a:spcAft>
              <a:defRPr sz="2400">
                <a:solidFill>
                  <a:schemeClr val="tx1"/>
                </a:solidFill>
                <a:latin typeface="Arial" charset="0"/>
                <a:ea typeface="ＭＳ Ｐゴシック" charset="0"/>
              </a:defRPr>
            </a:lvl8pPr>
            <a:lvl9pPr marL="3897866" indent="-229286"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DE3700D7-5032-C64E-84FE-75E0331259DC}" type="slidenum">
              <a:rPr lang="en-US" sz="1200">
                <a:latin typeface="Calibri" charset="0"/>
              </a:rPr>
              <a:pPr eaLnBrk="1" hangingPunct="1"/>
              <a:t>11</a:t>
            </a:fld>
            <a:endParaRPr lang="en-US" sz="1200">
              <a:latin typeface="Calibri"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 uri="{FAA26D3D-D897-4be2-8F04-BA451C77F1D7}">
              <ma14:placeholderFlag xmlns:ma14="http://schemas.microsoft.com/office/mac/drawingml/2011/main" xmlns="" val="1"/>
            </a:ext>
          </a:extLst>
        </p:spPr>
      </p:sp>
      <p:sp>
        <p:nvSpPr>
          <p:cNvPr id="62466"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endParaRPr lang="en-US" sz="1600" dirty="0">
              <a:latin typeface="Calibri" charset="0"/>
            </a:endParaRPr>
          </a:p>
        </p:txBody>
      </p:sp>
      <p:sp>
        <p:nvSpPr>
          <p:cNvPr id="62467" name="Slide Number Placeholder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5180" indent="-286608" eaLnBrk="0" hangingPunct="0">
              <a:defRPr sz="2400">
                <a:solidFill>
                  <a:schemeClr val="tx1"/>
                </a:solidFill>
                <a:latin typeface="Arial" charset="0"/>
                <a:ea typeface="ＭＳ Ｐゴシック" charset="0"/>
              </a:defRPr>
            </a:lvl2pPr>
            <a:lvl3pPr marL="1146431" indent="-229286" eaLnBrk="0" hangingPunct="0">
              <a:defRPr sz="2400">
                <a:solidFill>
                  <a:schemeClr val="tx1"/>
                </a:solidFill>
                <a:latin typeface="Arial" charset="0"/>
                <a:ea typeface="ＭＳ Ｐゴシック" charset="0"/>
              </a:defRPr>
            </a:lvl3pPr>
            <a:lvl4pPr marL="1605003" indent="-229286" eaLnBrk="0" hangingPunct="0">
              <a:defRPr sz="2400">
                <a:solidFill>
                  <a:schemeClr val="tx1"/>
                </a:solidFill>
                <a:latin typeface="Arial" charset="0"/>
                <a:ea typeface="ＭＳ Ｐゴシック" charset="0"/>
              </a:defRPr>
            </a:lvl4pPr>
            <a:lvl5pPr marL="2063576" indent="-229286" eaLnBrk="0" hangingPunct="0">
              <a:defRPr sz="2400">
                <a:solidFill>
                  <a:schemeClr val="tx1"/>
                </a:solidFill>
                <a:latin typeface="Arial" charset="0"/>
                <a:ea typeface="ＭＳ Ｐゴシック" charset="0"/>
              </a:defRPr>
            </a:lvl5pPr>
            <a:lvl6pPr marL="2522148" indent="-229286" eaLnBrk="0" fontAlgn="base" hangingPunct="0">
              <a:spcBef>
                <a:spcPct val="0"/>
              </a:spcBef>
              <a:spcAft>
                <a:spcPct val="0"/>
              </a:spcAft>
              <a:defRPr sz="2400">
                <a:solidFill>
                  <a:schemeClr val="tx1"/>
                </a:solidFill>
                <a:latin typeface="Arial" charset="0"/>
                <a:ea typeface="ＭＳ Ｐゴシック" charset="0"/>
              </a:defRPr>
            </a:lvl6pPr>
            <a:lvl7pPr marL="2980721" indent="-229286" eaLnBrk="0" fontAlgn="base" hangingPunct="0">
              <a:spcBef>
                <a:spcPct val="0"/>
              </a:spcBef>
              <a:spcAft>
                <a:spcPct val="0"/>
              </a:spcAft>
              <a:defRPr sz="2400">
                <a:solidFill>
                  <a:schemeClr val="tx1"/>
                </a:solidFill>
                <a:latin typeface="Arial" charset="0"/>
                <a:ea typeface="ＭＳ Ｐゴシック" charset="0"/>
              </a:defRPr>
            </a:lvl7pPr>
            <a:lvl8pPr marL="3439293" indent="-229286" eaLnBrk="0" fontAlgn="base" hangingPunct="0">
              <a:spcBef>
                <a:spcPct val="0"/>
              </a:spcBef>
              <a:spcAft>
                <a:spcPct val="0"/>
              </a:spcAft>
              <a:defRPr sz="2400">
                <a:solidFill>
                  <a:schemeClr val="tx1"/>
                </a:solidFill>
                <a:latin typeface="Arial" charset="0"/>
                <a:ea typeface="ＭＳ Ｐゴシック" charset="0"/>
              </a:defRPr>
            </a:lvl8pPr>
            <a:lvl9pPr marL="3897866" indent="-229286"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980F88C0-B941-5D41-8B65-980086B6D988}" type="slidenum">
              <a:rPr lang="en-US" sz="1200">
                <a:latin typeface="Calibri" charset="0"/>
              </a:rPr>
              <a:pPr eaLnBrk="1" hangingPunct="1"/>
              <a:t>12</a:t>
            </a:fld>
            <a:endParaRPr lang="en-US" sz="1200">
              <a:latin typeface="Calibri"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64514"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sz="1400" dirty="0"/>
          </a:p>
        </p:txBody>
      </p:sp>
      <p:sp>
        <p:nvSpPr>
          <p:cNvPr id="64515" name="Slide Number Placeholder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5180" indent="-286608" eaLnBrk="0" hangingPunct="0">
              <a:defRPr sz="2400">
                <a:solidFill>
                  <a:schemeClr val="tx1"/>
                </a:solidFill>
                <a:latin typeface="Arial" panose="020B0604020202020204" pitchFamily="34" charset="0"/>
                <a:ea typeface="MS PGothic" panose="020B0600070205080204" pitchFamily="34" charset="-128"/>
              </a:defRPr>
            </a:lvl2pPr>
            <a:lvl3pPr marL="1146431" indent="-229286" eaLnBrk="0" hangingPunct="0">
              <a:defRPr sz="2400">
                <a:solidFill>
                  <a:schemeClr val="tx1"/>
                </a:solidFill>
                <a:latin typeface="Arial" panose="020B0604020202020204" pitchFamily="34" charset="0"/>
                <a:ea typeface="MS PGothic" panose="020B0600070205080204" pitchFamily="34" charset="-128"/>
              </a:defRPr>
            </a:lvl3pPr>
            <a:lvl4pPr marL="1605003" indent="-229286" eaLnBrk="0" hangingPunct="0">
              <a:defRPr sz="2400">
                <a:solidFill>
                  <a:schemeClr val="tx1"/>
                </a:solidFill>
                <a:latin typeface="Arial" panose="020B0604020202020204" pitchFamily="34" charset="0"/>
                <a:ea typeface="MS PGothic" panose="020B0600070205080204" pitchFamily="34" charset="-128"/>
              </a:defRPr>
            </a:lvl4pPr>
            <a:lvl5pPr marL="2063576" indent="-229286" eaLnBrk="0" hangingPunct="0">
              <a:defRPr sz="2400">
                <a:solidFill>
                  <a:schemeClr val="tx1"/>
                </a:solidFill>
                <a:latin typeface="Arial" panose="020B0604020202020204" pitchFamily="34" charset="0"/>
                <a:ea typeface="MS PGothic" panose="020B0600070205080204" pitchFamily="34" charset="-128"/>
              </a:defRPr>
            </a:lvl5pPr>
            <a:lvl6pPr marL="2522148" indent="-229286"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80721" indent="-229286"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39293" indent="-229286"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97866" indent="-229286"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63B04AA3-FF6B-474E-8AEA-579E51081CFE}" type="slidenum">
              <a:rPr lang="en-US" altLang="en-US" sz="1200">
                <a:latin typeface="Calibri" panose="020F0502020204030204" pitchFamily="34" charset="0"/>
              </a:rPr>
              <a:pPr eaLnBrk="1" hangingPunct="1"/>
              <a:t>13</a:t>
            </a:fld>
            <a:endParaRPr lang="en-US" altLang="en-US" sz="1200">
              <a:latin typeface="Calibri" panose="020F0502020204030204" pitchFamily="34" charset="0"/>
            </a:endParaRPr>
          </a:p>
        </p:txBody>
      </p:sp>
    </p:spTree>
    <p:extLst>
      <p:ext uri="{BB962C8B-B14F-4D97-AF65-F5344CB8AC3E}">
        <p14:creationId xmlns:p14="http://schemas.microsoft.com/office/powerpoint/2010/main" val="187528121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Slide Image Placeholder 1"/>
          <p:cNvSpPr>
            <a:spLocks noGrp="1" noRot="1" noChangeAspect="1" noTextEdit="1"/>
          </p:cNvSpPr>
          <p:nvPr>
            <p:ph type="sldImg"/>
          </p:nvPr>
        </p:nvSpPr>
        <p:spPr bwMode="auto">
          <a:xfrm>
            <a:off x="415925" y="703263"/>
            <a:ext cx="6175375" cy="3473450"/>
          </a:xfr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 uri="{FAA26D3D-D897-4be2-8F04-BA451C77F1D7}">
              <ma14:placeholderFlag xmlns:ma14="http://schemas.microsoft.com/office/mac/drawingml/2011/main" xmlns="" val="1"/>
            </a:ext>
          </a:extLst>
        </p:spPr>
      </p:sp>
      <p:sp>
        <p:nvSpPr>
          <p:cNvPr id="35842" name="Notes Placeholder 2"/>
          <p:cNvSpPr>
            <a:spLocks noGrp="1"/>
          </p:cNvSpPr>
          <p:nvPr>
            <p:ph type="body" idx="1"/>
          </p:nvPr>
        </p:nvSpPr>
        <p:spPr bwMode="auto">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lnSpc>
                <a:spcPct val="80000"/>
              </a:lnSpc>
              <a:spcBef>
                <a:spcPct val="0"/>
              </a:spcBef>
              <a:defRPr/>
            </a:pPr>
            <a:endParaRPr lang="en-US" sz="1400" dirty="0">
              <a:latin typeface="+mj-lt"/>
            </a:endParaRPr>
          </a:p>
        </p:txBody>
      </p:sp>
      <p:sp>
        <p:nvSpPr>
          <p:cNvPr id="104452" name="Footer Placeholder 3"/>
          <p:cNvSpPr>
            <a:spLocks noGrp="1"/>
          </p:cNvSpPr>
          <p:nvPr>
            <p:ph type="ftr" sz="quarter" idx="4"/>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r>
              <a:rPr lang="en-US"/>
              <a:t>Graziano &amp; Raulin (1997)</a:t>
            </a:r>
          </a:p>
        </p:txBody>
      </p:sp>
      <p:sp>
        <p:nvSpPr>
          <p:cNvPr id="50180" name="Slide Number Placeholder 4"/>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5180" indent="-286608" eaLnBrk="0" hangingPunct="0">
              <a:defRPr sz="2400">
                <a:solidFill>
                  <a:schemeClr val="tx1"/>
                </a:solidFill>
                <a:latin typeface="Arial" charset="0"/>
                <a:ea typeface="ＭＳ Ｐゴシック" charset="0"/>
              </a:defRPr>
            </a:lvl2pPr>
            <a:lvl3pPr marL="1146431" indent="-229286" eaLnBrk="0" hangingPunct="0">
              <a:defRPr sz="2400">
                <a:solidFill>
                  <a:schemeClr val="tx1"/>
                </a:solidFill>
                <a:latin typeface="Arial" charset="0"/>
                <a:ea typeface="ＭＳ Ｐゴシック" charset="0"/>
              </a:defRPr>
            </a:lvl3pPr>
            <a:lvl4pPr marL="1605003" indent="-229286" eaLnBrk="0" hangingPunct="0">
              <a:defRPr sz="2400">
                <a:solidFill>
                  <a:schemeClr val="tx1"/>
                </a:solidFill>
                <a:latin typeface="Arial" charset="0"/>
                <a:ea typeface="ＭＳ Ｐゴシック" charset="0"/>
              </a:defRPr>
            </a:lvl4pPr>
            <a:lvl5pPr marL="2063576" indent="-229286" eaLnBrk="0" hangingPunct="0">
              <a:defRPr sz="2400">
                <a:solidFill>
                  <a:schemeClr val="tx1"/>
                </a:solidFill>
                <a:latin typeface="Arial" charset="0"/>
                <a:ea typeface="ＭＳ Ｐゴシック" charset="0"/>
              </a:defRPr>
            </a:lvl5pPr>
            <a:lvl6pPr marL="2522148" indent="-229286" eaLnBrk="0" fontAlgn="base" hangingPunct="0">
              <a:spcBef>
                <a:spcPct val="0"/>
              </a:spcBef>
              <a:spcAft>
                <a:spcPct val="0"/>
              </a:spcAft>
              <a:defRPr sz="2400">
                <a:solidFill>
                  <a:schemeClr val="tx1"/>
                </a:solidFill>
                <a:latin typeface="Arial" charset="0"/>
                <a:ea typeface="ＭＳ Ｐゴシック" charset="0"/>
              </a:defRPr>
            </a:lvl6pPr>
            <a:lvl7pPr marL="2980721" indent="-229286" eaLnBrk="0" fontAlgn="base" hangingPunct="0">
              <a:spcBef>
                <a:spcPct val="0"/>
              </a:spcBef>
              <a:spcAft>
                <a:spcPct val="0"/>
              </a:spcAft>
              <a:defRPr sz="2400">
                <a:solidFill>
                  <a:schemeClr val="tx1"/>
                </a:solidFill>
                <a:latin typeface="Arial" charset="0"/>
                <a:ea typeface="ＭＳ Ｐゴシック" charset="0"/>
              </a:defRPr>
            </a:lvl7pPr>
            <a:lvl8pPr marL="3439293" indent="-229286" eaLnBrk="0" fontAlgn="base" hangingPunct="0">
              <a:spcBef>
                <a:spcPct val="0"/>
              </a:spcBef>
              <a:spcAft>
                <a:spcPct val="0"/>
              </a:spcAft>
              <a:defRPr sz="2400">
                <a:solidFill>
                  <a:schemeClr val="tx1"/>
                </a:solidFill>
                <a:latin typeface="Arial" charset="0"/>
                <a:ea typeface="ＭＳ Ｐゴシック" charset="0"/>
              </a:defRPr>
            </a:lvl8pPr>
            <a:lvl9pPr marL="3897866" indent="-229286"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5D81CA24-6549-7647-9D4D-912E37449F04}" type="slidenum">
              <a:rPr lang="en-US" sz="1200">
                <a:latin typeface="Calibri" charset="0"/>
              </a:rPr>
              <a:pPr eaLnBrk="1" hangingPunct="1"/>
              <a:t>14</a:t>
            </a:fld>
            <a:endParaRPr lang="en-US" sz="1200">
              <a:latin typeface="Calibri"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 uri="{FAA26D3D-D897-4be2-8F04-BA451C77F1D7}">
              <ma14:placeholderFlag xmlns:ma14="http://schemas.microsoft.com/office/mac/drawingml/2011/main" xmlns="" val="1"/>
            </a:ext>
          </a:extLst>
        </p:spPr>
      </p:sp>
      <p:sp>
        <p:nvSpPr>
          <p:cNvPr id="27650" name="Rectangle 3"/>
          <p:cNvSpPr>
            <a:spLocks noGrp="1" noChangeArrowheads="1"/>
          </p:cNvSpPr>
          <p:nvPr>
            <p:ph type="body" idx="1"/>
          </p:nvPr>
        </p:nvSpPr>
        <p:spPr bwMode="auto">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wrap="square" numCol="1" anchor="t" anchorCtr="0" compatLnSpc="1">
            <a:prstTxWarp prst="textNoShape">
              <a:avLst/>
            </a:prstTxWarp>
            <a:normAutofit/>
          </a:bodyPr>
          <a:lstStyle/>
          <a:p>
            <a:pPr eaLnBrk="1" hangingPunct="1">
              <a:lnSpc>
                <a:spcPct val="90000"/>
              </a:lnSpc>
              <a:spcBef>
                <a:spcPct val="0"/>
              </a:spcBef>
              <a:defRPr/>
            </a:pPr>
            <a:endParaRPr lang="en-US" sz="1400" dirty="0">
              <a:latin typeface="Calibri" charset="0"/>
            </a:endParaRPr>
          </a:p>
        </p:txBody>
      </p:sp>
    </p:spTree>
    <p:extLst>
      <p:ext uri="{BB962C8B-B14F-4D97-AF65-F5344CB8AC3E}">
        <p14:creationId xmlns:p14="http://schemas.microsoft.com/office/powerpoint/2010/main" val="4480485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893763" y="1141413"/>
            <a:ext cx="5472112" cy="3078162"/>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5EB09CC-0B57-D947-82BF-D08E19DC22FF}" type="slidenum">
              <a:rPr lang="en-US" smtClean="0"/>
              <a:t>16</a:t>
            </a:fld>
            <a:endParaRPr lang="en-US" dirty="0"/>
          </a:p>
        </p:txBody>
      </p:sp>
    </p:spTree>
    <p:extLst>
      <p:ext uri="{BB962C8B-B14F-4D97-AF65-F5344CB8AC3E}">
        <p14:creationId xmlns:p14="http://schemas.microsoft.com/office/powerpoint/2010/main" val="121665393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893763" y="1141413"/>
            <a:ext cx="5472112" cy="3078162"/>
          </a:xfrm>
        </p:spPr>
      </p:sp>
      <p:sp>
        <p:nvSpPr>
          <p:cNvPr id="3" name="Notes Placeholder 2"/>
          <p:cNvSpPr>
            <a:spLocks noGrp="1"/>
          </p:cNvSpPr>
          <p:nvPr>
            <p:ph type="body" idx="1"/>
          </p:nvPr>
        </p:nvSpPr>
        <p:spPr/>
        <p:txBody>
          <a:bodyPr/>
          <a:lstStyle/>
          <a:p>
            <a:pPr>
              <a:spcBef>
                <a:spcPts val="611"/>
              </a:spcBef>
            </a:pPr>
            <a:endParaRPr lang="en-US" dirty="0"/>
          </a:p>
        </p:txBody>
      </p:sp>
      <p:sp>
        <p:nvSpPr>
          <p:cNvPr id="4" name="Slide Number Placeholder 3"/>
          <p:cNvSpPr>
            <a:spLocks noGrp="1"/>
          </p:cNvSpPr>
          <p:nvPr>
            <p:ph type="sldNum" sz="quarter" idx="10"/>
          </p:nvPr>
        </p:nvSpPr>
        <p:spPr/>
        <p:txBody>
          <a:bodyPr/>
          <a:lstStyle/>
          <a:p>
            <a:r>
              <a:rPr lang="en-US" dirty="0"/>
              <a:t>31</a:t>
            </a:r>
          </a:p>
        </p:txBody>
      </p:sp>
    </p:spTree>
    <p:extLst>
      <p:ext uri="{BB962C8B-B14F-4D97-AF65-F5344CB8AC3E}">
        <p14:creationId xmlns:p14="http://schemas.microsoft.com/office/powerpoint/2010/main" val="254589296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893763" y="1141413"/>
            <a:ext cx="5472112" cy="3078162"/>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5EB09CC-0B57-D947-82BF-D08E19DC22FF}" type="slidenum">
              <a:rPr lang="en-US" smtClean="0"/>
              <a:t>18</a:t>
            </a:fld>
            <a:endParaRPr lang="en-US" dirty="0"/>
          </a:p>
        </p:txBody>
      </p:sp>
    </p:spTree>
    <p:extLst>
      <p:ext uri="{BB962C8B-B14F-4D97-AF65-F5344CB8AC3E}">
        <p14:creationId xmlns:p14="http://schemas.microsoft.com/office/powerpoint/2010/main" val="310235098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Slide Image Placeholder 1"/>
          <p:cNvSpPr>
            <a:spLocks noGrp="1" noRot="1" noChangeAspect="1" noTextEdit="1"/>
          </p:cNvSpPr>
          <p:nvPr>
            <p:ph type="sldImg"/>
          </p:nvPr>
        </p:nvSpPr>
        <p:spPr>
          <a:ln/>
        </p:spPr>
      </p:sp>
      <p:sp>
        <p:nvSpPr>
          <p:cNvPr id="58370" name="Notes Placeholder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a:lnSpc>
                <a:spcPct val="90000"/>
              </a:lnSpc>
            </a:pPr>
            <a:endParaRPr lang="en-US" sz="1100" dirty="0">
              <a:latin typeface="Times New Roman" charset="0"/>
            </a:endParaRPr>
          </a:p>
        </p:txBody>
      </p:sp>
      <p:sp>
        <p:nvSpPr>
          <p:cNvPr id="58371" name="Slide Number Placeholder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ＭＳ Ｐゴシック" charset="0"/>
                <a:cs typeface="ＭＳ Ｐゴシック" charset="0"/>
              </a:defRPr>
            </a:lvl1pPr>
            <a:lvl2pPr marL="731246" indent="-281248" eaLnBrk="0" hangingPunct="0">
              <a:defRPr sz="2400">
                <a:solidFill>
                  <a:schemeClr val="tx1"/>
                </a:solidFill>
                <a:latin typeface="Times New Roman" charset="0"/>
                <a:ea typeface="ＭＳ Ｐゴシック" charset="0"/>
              </a:defRPr>
            </a:lvl2pPr>
            <a:lvl3pPr marL="1124992" indent="-224998" eaLnBrk="0" hangingPunct="0">
              <a:defRPr sz="2400">
                <a:solidFill>
                  <a:schemeClr val="tx1"/>
                </a:solidFill>
                <a:latin typeface="Times New Roman" charset="0"/>
                <a:ea typeface="ＭＳ Ｐゴシック" charset="0"/>
              </a:defRPr>
            </a:lvl3pPr>
            <a:lvl4pPr marL="1574990" indent="-224998" eaLnBrk="0" hangingPunct="0">
              <a:defRPr sz="2400">
                <a:solidFill>
                  <a:schemeClr val="tx1"/>
                </a:solidFill>
                <a:latin typeface="Times New Roman" charset="0"/>
                <a:ea typeface="ＭＳ Ｐゴシック" charset="0"/>
              </a:defRPr>
            </a:lvl4pPr>
            <a:lvl5pPr marL="2024987" indent="-224998" eaLnBrk="0" hangingPunct="0">
              <a:defRPr sz="2400">
                <a:solidFill>
                  <a:schemeClr val="tx1"/>
                </a:solidFill>
                <a:latin typeface="Times New Roman" charset="0"/>
                <a:ea typeface="ＭＳ Ｐゴシック" charset="0"/>
              </a:defRPr>
            </a:lvl5pPr>
            <a:lvl6pPr marL="2474984" indent="-224998" eaLnBrk="0" fontAlgn="base" hangingPunct="0">
              <a:spcBef>
                <a:spcPct val="0"/>
              </a:spcBef>
              <a:spcAft>
                <a:spcPct val="0"/>
              </a:spcAft>
              <a:defRPr sz="2400">
                <a:solidFill>
                  <a:schemeClr val="tx1"/>
                </a:solidFill>
                <a:latin typeface="Times New Roman" charset="0"/>
                <a:ea typeface="ＭＳ Ｐゴシック" charset="0"/>
              </a:defRPr>
            </a:lvl6pPr>
            <a:lvl7pPr marL="2924981" indent="-224998" eaLnBrk="0" fontAlgn="base" hangingPunct="0">
              <a:spcBef>
                <a:spcPct val="0"/>
              </a:spcBef>
              <a:spcAft>
                <a:spcPct val="0"/>
              </a:spcAft>
              <a:defRPr sz="2400">
                <a:solidFill>
                  <a:schemeClr val="tx1"/>
                </a:solidFill>
                <a:latin typeface="Times New Roman" charset="0"/>
                <a:ea typeface="ＭＳ Ｐゴシック" charset="0"/>
              </a:defRPr>
            </a:lvl7pPr>
            <a:lvl8pPr marL="3374978" indent="-224998" eaLnBrk="0" fontAlgn="base" hangingPunct="0">
              <a:spcBef>
                <a:spcPct val="0"/>
              </a:spcBef>
              <a:spcAft>
                <a:spcPct val="0"/>
              </a:spcAft>
              <a:defRPr sz="2400">
                <a:solidFill>
                  <a:schemeClr val="tx1"/>
                </a:solidFill>
                <a:latin typeface="Times New Roman" charset="0"/>
                <a:ea typeface="ＭＳ Ｐゴシック" charset="0"/>
              </a:defRPr>
            </a:lvl8pPr>
            <a:lvl9pPr marL="3824975" indent="-224998" eaLnBrk="0" fontAlgn="base" hangingPunct="0">
              <a:spcBef>
                <a:spcPct val="0"/>
              </a:spcBef>
              <a:spcAft>
                <a:spcPct val="0"/>
              </a:spcAft>
              <a:defRPr sz="2400">
                <a:solidFill>
                  <a:schemeClr val="tx1"/>
                </a:solidFill>
                <a:latin typeface="Times New Roman" charset="0"/>
                <a:ea typeface="ＭＳ Ｐゴシック" charset="0"/>
              </a:defRPr>
            </a:lvl9pPr>
          </a:lstStyle>
          <a:p>
            <a:pPr eaLnBrk="1" hangingPunct="1"/>
            <a:fld id="{69C4ED47-0BCC-C449-98B3-AD7CAFD75548}" type="slidenum">
              <a:rPr lang="en-US" sz="1200"/>
              <a:pPr eaLnBrk="1" hangingPunct="1"/>
              <a:t>19</a:t>
            </a:fld>
            <a:endParaRPr lang="en-US" sz="1200"/>
          </a:p>
        </p:txBody>
      </p:sp>
    </p:spTree>
    <p:extLst>
      <p:ext uri="{BB962C8B-B14F-4D97-AF65-F5344CB8AC3E}">
        <p14:creationId xmlns:p14="http://schemas.microsoft.com/office/powerpoint/2010/main" val="245446960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 uri="{FAA26D3D-D897-4be2-8F04-BA451C77F1D7}">
              <ma14:placeholderFlag xmlns:ma14="http://schemas.microsoft.com/office/mac/drawingml/2011/main" xmlns="" val="1"/>
            </a:ext>
          </a:extLst>
        </p:spPr>
      </p:sp>
      <p:sp>
        <p:nvSpPr>
          <p:cNvPr id="29698" name="Rectangle 3"/>
          <p:cNvSpPr>
            <a:spLocks noGrp="1" noChangeArrowheads="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dirty="0">
              <a:latin typeface="Times New Roman" charset="0"/>
            </a:endParaRPr>
          </a:p>
        </p:txBody>
      </p:sp>
    </p:spTree>
    <p:extLst>
      <p:ext uri="{BB962C8B-B14F-4D97-AF65-F5344CB8AC3E}">
        <p14:creationId xmlns:p14="http://schemas.microsoft.com/office/powerpoint/2010/main" val="316937092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Slide Image Placeholder 1"/>
          <p:cNvSpPr>
            <a:spLocks noGrp="1" noRot="1" noChangeAspect="1" noTextEdit="1"/>
          </p:cNvSpPr>
          <p:nvPr>
            <p:ph type="sldImg"/>
          </p:nvPr>
        </p:nvSpPr>
        <p:spPr>
          <a:ln/>
        </p:spPr>
      </p:sp>
      <p:sp>
        <p:nvSpPr>
          <p:cNvPr id="58370" name="Notes Placeholder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a:lnSpc>
                <a:spcPct val="90000"/>
              </a:lnSpc>
            </a:pPr>
            <a:endParaRPr lang="en-US" sz="1100" dirty="0">
              <a:latin typeface="Times New Roman" charset="0"/>
            </a:endParaRPr>
          </a:p>
        </p:txBody>
      </p:sp>
      <p:sp>
        <p:nvSpPr>
          <p:cNvPr id="58371" name="Slide Number Placeholder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ＭＳ Ｐゴシック" charset="0"/>
                <a:cs typeface="ＭＳ Ｐゴシック" charset="0"/>
              </a:defRPr>
            </a:lvl1pPr>
            <a:lvl2pPr marL="731246" indent="-281248" eaLnBrk="0" hangingPunct="0">
              <a:defRPr sz="2400">
                <a:solidFill>
                  <a:schemeClr val="tx1"/>
                </a:solidFill>
                <a:latin typeface="Times New Roman" charset="0"/>
                <a:ea typeface="ＭＳ Ｐゴシック" charset="0"/>
              </a:defRPr>
            </a:lvl2pPr>
            <a:lvl3pPr marL="1124992" indent="-224998" eaLnBrk="0" hangingPunct="0">
              <a:defRPr sz="2400">
                <a:solidFill>
                  <a:schemeClr val="tx1"/>
                </a:solidFill>
                <a:latin typeface="Times New Roman" charset="0"/>
                <a:ea typeface="ＭＳ Ｐゴシック" charset="0"/>
              </a:defRPr>
            </a:lvl3pPr>
            <a:lvl4pPr marL="1574990" indent="-224998" eaLnBrk="0" hangingPunct="0">
              <a:defRPr sz="2400">
                <a:solidFill>
                  <a:schemeClr val="tx1"/>
                </a:solidFill>
                <a:latin typeface="Times New Roman" charset="0"/>
                <a:ea typeface="ＭＳ Ｐゴシック" charset="0"/>
              </a:defRPr>
            </a:lvl4pPr>
            <a:lvl5pPr marL="2024987" indent="-224998" eaLnBrk="0" hangingPunct="0">
              <a:defRPr sz="2400">
                <a:solidFill>
                  <a:schemeClr val="tx1"/>
                </a:solidFill>
                <a:latin typeface="Times New Roman" charset="0"/>
                <a:ea typeface="ＭＳ Ｐゴシック" charset="0"/>
              </a:defRPr>
            </a:lvl5pPr>
            <a:lvl6pPr marL="2474984" indent="-224998" eaLnBrk="0" fontAlgn="base" hangingPunct="0">
              <a:spcBef>
                <a:spcPct val="0"/>
              </a:spcBef>
              <a:spcAft>
                <a:spcPct val="0"/>
              </a:spcAft>
              <a:defRPr sz="2400">
                <a:solidFill>
                  <a:schemeClr val="tx1"/>
                </a:solidFill>
                <a:latin typeface="Times New Roman" charset="0"/>
                <a:ea typeface="ＭＳ Ｐゴシック" charset="0"/>
              </a:defRPr>
            </a:lvl6pPr>
            <a:lvl7pPr marL="2924981" indent="-224998" eaLnBrk="0" fontAlgn="base" hangingPunct="0">
              <a:spcBef>
                <a:spcPct val="0"/>
              </a:spcBef>
              <a:spcAft>
                <a:spcPct val="0"/>
              </a:spcAft>
              <a:defRPr sz="2400">
                <a:solidFill>
                  <a:schemeClr val="tx1"/>
                </a:solidFill>
                <a:latin typeface="Times New Roman" charset="0"/>
                <a:ea typeface="ＭＳ Ｐゴシック" charset="0"/>
              </a:defRPr>
            </a:lvl7pPr>
            <a:lvl8pPr marL="3374978" indent="-224998" eaLnBrk="0" fontAlgn="base" hangingPunct="0">
              <a:spcBef>
                <a:spcPct val="0"/>
              </a:spcBef>
              <a:spcAft>
                <a:spcPct val="0"/>
              </a:spcAft>
              <a:defRPr sz="2400">
                <a:solidFill>
                  <a:schemeClr val="tx1"/>
                </a:solidFill>
                <a:latin typeface="Times New Roman" charset="0"/>
                <a:ea typeface="ＭＳ Ｐゴシック" charset="0"/>
              </a:defRPr>
            </a:lvl8pPr>
            <a:lvl9pPr marL="3824975" indent="-224998" eaLnBrk="0" fontAlgn="base" hangingPunct="0">
              <a:spcBef>
                <a:spcPct val="0"/>
              </a:spcBef>
              <a:spcAft>
                <a:spcPct val="0"/>
              </a:spcAft>
              <a:defRPr sz="2400">
                <a:solidFill>
                  <a:schemeClr val="tx1"/>
                </a:solidFill>
                <a:latin typeface="Times New Roman" charset="0"/>
                <a:ea typeface="ＭＳ Ｐゴシック" charset="0"/>
              </a:defRPr>
            </a:lvl9pPr>
          </a:lstStyle>
          <a:p>
            <a:pPr eaLnBrk="1" hangingPunct="1"/>
            <a:fld id="{69C4ED47-0BCC-C449-98B3-AD7CAFD75548}" type="slidenum">
              <a:rPr lang="en-US" sz="1200"/>
              <a:pPr eaLnBrk="1" hangingPunct="1"/>
              <a:t>20</a:t>
            </a:fld>
            <a:endParaRPr lang="en-US" sz="1200"/>
          </a:p>
        </p:txBody>
      </p:sp>
    </p:spTree>
    <p:extLst>
      <p:ext uri="{BB962C8B-B14F-4D97-AF65-F5344CB8AC3E}">
        <p14:creationId xmlns:p14="http://schemas.microsoft.com/office/powerpoint/2010/main" val="16949082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5"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 uri="{FAA26D3D-D897-4be2-8F04-BA451C77F1D7}">
              <ma14:placeholderFlag xmlns:ma14="http://schemas.microsoft.com/office/mac/drawingml/2011/main" xmlns="" val="1"/>
            </a:ext>
          </a:extLst>
        </p:spPr>
      </p:sp>
      <p:sp>
        <p:nvSpPr>
          <p:cNvPr id="77826"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wrap="square" numCol="1" anchor="t" anchorCtr="0" compatLnSpc="1">
            <a:prstTxWarp prst="textNoShape">
              <a:avLst/>
            </a:prstTxWarp>
          </a:bodyPr>
          <a:lstStyle/>
          <a:p>
            <a:pPr eaLnBrk="1" hangingPunct="1">
              <a:lnSpc>
                <a:spcPct val="120000"/>
              </a:lnSpc>
              <a:buFontTx/>
              <a:buChar char="-"/>
            </a:pPr>
            <a:endParaRPr lang="en-US" dirty="0">
              <a:solidFill>
                <a:schemeClr val="tx2"/>
              </a:solidFill>
            </a:endParaRPr>
          </a:p>
          <a:p>
            <a:endParaRPr lang="en-US" dirty="0">
              <a:latin typeface="Calibri" charset="0"/>
            </a:endParaRPr>
          </a:p>
        </p:txBody>
      </p:sp>
      <p:sp>
        <p:nvSpPr>
          <p:cNvPr id="77827" name="Slide Number Placeholder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5180" indent="-286608" eaLnBrk="0" hangingPunct="0">
              <a:defRPr sz="2400">
                <a:solidFill>
                  <a:schemeClr val="tx1"/>
                </a:solidFill>
                <a:latin typeface="Arial" charset="0"/>
                <a:ea typeface="ＭＳ Ｐゴシック" charset="0"/>
              </a:defRPr>
            </a:lvl2pPr>
            <a:lvl3pPr marL="1146431" indent="-229286" eaLnBrk="0" hangingPunct="0">
              <a:defRPr sz="2400">
                <a:solidFill>
                  <a:schemeClr val="tx1"/>
                </a:solidFill>
                <a:latin typeface="Arial" charset="0"/>
                <a:ea typeface="ＭＳ Ｐゴシック" charset="0"/>
              </a:defRPr>
            </a:lvl3pPr>
            <a:lvl4pPr marL="1605003" indent="-229286" eaLnBrk="0" hangingPunct="0">
              <a:defRPr sz="2400">
                <a:solidFill>
                  <a:schemeClr val="tx1"/>
                </a:solidFill>
                <a:latin typeface="Arial" charset="0"/>
                <a:ea typeface="ＭＳ Ｐゴシック" charset="0"/>
              </a:defRPr>
            </a:lvl4pPr>
            <a:lvl5pPr marL="2063576" indent="-229286" eaLnBrk="0" hangingPunct="0">
              <a:defRPr sz="2400">
                <a:solidFill>
                  <a:schemeClr val="tx1"/>
                </a:solidFill>
                <a:latin typeface="Arial" charset="0"/>
                <a:ea typeface="ＭＳ Ｐゴシック" charset="0"/>
              </a:defRPr>
            </a:lvl5pPr>
            <a:lvl6pPr marL="2522148" indent="-229286" eaLnBrk="0" fontAlgn="base" hangingPunct="0">
              <a:spcBef>
                <a:spcPct val="0"/>
              </a:spcBef>
              <a:spcAft>
                <a:spcPct val="0"/>
              </a:spcAft>
              <a:defRPr sz="2400">
                <a:solidFill>
                  <a:schemeClr val="tx1"/>
                </a:solidFill>
                <a:latin typeface="Arial" charset="0"/>
                <a:ea typeface="ＭＳ Ｐゴシック" charset="0"/>
              </a:defRPr>
            </a:lvl6pPr>
            <a:lvl7pPr marL="2980721" indent="-229286" eaLnBrk="0" fontAlgn="base" hangingPunct="0">
              <a:spcBef>
                <a:spcPct val="0"/>
              </a:spcBef>
              <a:spcAft>
                <a:spcPct val="0"/>
              </a:spcAft>
              <a:defRPr sz="2400">
                <a:solidFill>
                  <a:schemeClr val="tx1"/>
                </a:solidFill>
                <a:latin typeface="Arial" charset="0"/>
                <a:ea typeface="ＭＳ Ｐゴシック" charset="0"/>
              </a:defRPr>
            </a:lvl7pPr>
            <a:lvl8pPr marL="3439293" indent="-229286" eaLnBrk="0" fontAlgn="base" hangingPunct="0">
              <a:spcBef>
                <a:spcPct val="0"/>
              </a:spcBef>
              <a:spcAft>
                <a:spcPct val="0"/>
              </a:spcAft>
              <a:defRPr sz="2400">
                <a:solidFill>
                  <a:schemeClr val="tx1"/>
                </a:solidFill>
                <a:latin typeface="Arial" charset="0"/>
                <a:ea typeface="ＭＳ Ｐゴシック" charset="0"/>
              </a:defRPr>
            </a:lvl8pPr>
            <a:lvl9pPr marL="3897866" indent="-229286"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BC8664A0-56C1-0C4B-8E9E-A29335CA526A}" type="slidenum">
              <a:rPr lang="en-US" sz="1200">
                <a:latin typeface="Calibri" charset="0"/>
              </a:rPr>
              <a:pPr eaLnBrk="1" hangingPunct="1"/>
              <a:t>21</a:t>
            </a:fld>
            <a:endParaRPr lang="en-US" sz="1200">
              <a:latin typeface="Calibri" charset="0"/>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3"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 uri="{FAA26D3D-D897-4be2-8F04-BA451C77F1D7}">
              <ma14:placeholderFlag xmlns:ma14="http://schemas.microsoft.com/office/mac/drawingml/2011/main" xmlns="" val="1"/>
            </a:ext>
          </a:extLst>
        </p:spPr>
      </p:sp>
      <p:sp>
        <p:nvSpPr>
          <p:cNvPr id="79874"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defTabSz="464941">
              <a:spcBef>
                <a:spcPct val="0"/>
              </a:spcBef>
            </a:pPr>
            <a:endParaRPr lang="en-US" dirty="0">
              <a:solidFill>
                <a:schemeClr val="tx2"/>
              </a:solidFill>
              <a:latin typeface="Calibri" charset="0"/>
            </a:endParaRPr>
          </a:p>
        </p:txBody>
      </p:sp>
      <p:sp>
        <p:nvSpPr>
          <p:cNvPr id="79875" name="Slide Number Placeholder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5180" indent="-286608" eaLnBrk="0" hangingPunct="0">
              <a:defRPr sz="2400">
                <a:solidFill>
                  <a:schemeClr val="tx1"/>
                </a:solidFill>
                <a:latin typeface="Arial" charset="0"/>
                <a:ea typeface="ＭＳ Ｐゴシック" charset="0"/>
              </a:defRPr>
            </a:lvl2pPr>
            <a:lvl3pPr marL="1146431" indent="-229286" eaLnBrk="0" hangingPunct="0">
              <a:defRPr sz="2400">
                <a:solidFill>
                  <a:schemeClr val="tx1"/>
                </a:solidFill>
                <a:latin typeface="Arial" charset="0"/>
                <a:ea typeface="ＭＳ Ｐゴシック" charset="0"/>
              </a:defRPr>
            </a:lvl3pPr>
            <a:lvl4pPr marL="1605003" indent="-229286" eaLnBrk="0" hangingPunct="0">
              <a:defRPr sz="2400">
                <a:solidFill>
                  <a:schemeClr val="tx1"/>
                </a:solidFill>
                <a:latin typeface="Arial" charset="0"/>
                <a:ea typeface="ＭＳ Ｐゴシック" charset="0"/>
              </a:defRPr>
            </a:lvl4pPr>
            <a:lvl5pPr marL="2063576" indent="-229286" eaLnBrk="0" hangingPunct="0">
              <a:defRPr sz="2400">
                <a:solidFill>
                  <a:schemeClr val="tx1"/>
                </a:solidFill>
                <a:latin typeface="Arial" charset="0"/>
                <a:ea typeface="ＭＳ Ｐゴシック" charset="0"/>
              </a:defRPr>
            </a:lvl5pPr>
            <a:lvl6pPr marL="2522148" indent="-229286" eaLnBrk="0" fontAlgn="base" hangingPunct="0">
              <a:spcBef>
                <a:spcPct val="0"/>
              </a:spcBef>
              <a:spcAft>
                <a:spcPct val="0"/>
              </a:spcAft>
              <a:defRPr sz="2400">
                <a:solidFill>
                  <a:schemeClr val="tx1"/>
                </a:solidFill>
                <a:latin typeface="Arial" charset="0"/>
                <a:ea typeface="ＭＳ Ｐゴシック" charset="0"/>
              </a:defRPr>
            </a:lvl6pPr>
            <a:lvl7pPr marL="2980721" indent="-229286" eaLnBrk="0" fontAlgn="base" hangingPunct="0">
              <a:spcBef>
                <a:spcPct val="0"/>
              </a:spcBef>
              <a:spcAft>
                <a:spcPct val="0"/>
              </a:spcAft>
              <a:defRPr sz="2400">
                <a:solidFill>
                  <a:schemeClr val="tx1"/>
                </a:solidFill>
                <a:latin typeface="Arial" charset="0"/>
                <a:ea typeface="ＭＳ Ｐゴシック" charset="0"/>
              </a:defRPr>
            </a:lvl7pPr>
            <a:lvl8pPr marL="3439293" indent="-229286" eaLnBrk="0" fontAlgn="base" hangingPunct="0">
              <a:spcBef>
                <a:spcPct val="0"/>
              </a:spcBef>
              <a:spcAft>
                <a:spcPct val="0"/>
              </a:spcAft>
              <a:defRPr sz="2400">
                <a:solidFill>
                  <a:schemeClr val="tx1"/>
                </a:solidFill>
                <a:latin typeface="Arial" charset="0"/>
                <a:ea typeface="ＭＳ Ｐゴシック" charset="0"/>
              </a:defRPr>
            </a:lvl8pPr>
            <a:lvl9pPr marL="3897866" indent="-229286"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A6869296-9BAE-0D4A-871E-D969C85C3D7A}" type="slidenum">
              <a:rPr lang="en-US" sz="1200">
                <a:latin typeface="Calibri" charset="0"/>
              </a:rPr>
              <a:pPr eaLnBrk="1" hangingPunct="1"/>
              <a:t>22</a:t>
            </a:fld>
            <a:endParaRPr lang="en-US" sz="1200">
              <a:latin typeface="Calibri" charset="0"/>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7550" y="1163638"/>
            <a:ext cx="5575300" cy="3135312"/>
          </a:xfrm>
        </p:spPr>
      </p:sp>
      <p:sp>
        <p:nvSpPr>
          <p:cNvPr id="3" name="Notes Placeholder 2"/>
          <p:cNvSpPr>
            <a:spLocks noGrp="1"/>
          </p:cNvSpPr>
          <p:nvPr>
            <p:ph type="body" idx="1"/>
          </p:nvPr>
        </p:nvSpPr>
        <p:spPr/>
        <p:txBody>
          <a:bodyPr/>
          <a:lstStyle/>
          <a:p>
            <a:endParaRPr lang="en-US" b="0" dirty="0"/>
          </a:p>
        </p:txBody>
      </p:sp>
      <p:sp>
        <p:nvSpPr>
          <p:cNvPr id="4" name="Slide Number Placeholder 3"/>
          <p:cNvSpPr>
            <a:spLocks noGrp="1"/>
          </p:cNvSpPr>
          <p:nvPr>
            <p:ph type="sldNum" sz="quarter" idx="10"/>
          </p:nvPr>
        </p:nvSpPr>
        <p:spPr/>
        <p:txBody>
          <a:bodyPr/>
          <a:lstStyle/>
          <a:p>
            <a:fld id="{C5EB09CC-0B57-D947-82BF-D08E19DC22FF}" type="slidenum">
              <a:rPr lang="en-US" smtClean="0"/>
              <a:t>23</a:t>
            </a:fld>
            <a:endParaRPr lang="en-US" dirty="0"/>
          </a:p>
        </p:txBody>
      </p:sp>
    </p:spTree>
    <p:extLst>
      <p:ext uri="{BB962C8B-B14F-4D97-AF65-F5344CB8AC3E}">
        <p14:creationId xmlns:p14="http://schemas.microsoft.com/office/powerpoint/2010/main" val="423026761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893763" y="1141413"/>
            <a:ext cx="5472112" cy="3078162"/>
          </a:xfrm>
        </p:spPr>
      </p:sp>
      <p:sp>
        <p:nvSpPr>
          <p:cNvPr id="3" name="Notes Placeholder 2"/>
          <p:cNvSpPr>
            <a:spLocks noGrp="1"/>
          </p:cNvSpPr>
          <p:nvPr>
            <p:ph type="body" idx="1"/>
          </p:nvPr>
        </p:nvSpPr>
        <p:spPr/>
        <p:txBody>
          <a:bodyPr/>
          <a:lstStyle/>
          <a:p>
            <a:pPr defTabSz="931774">
              <a:defRPr/>
            </a:pPr>
            <a:endParaRPr lang="en-US" dirty="0"/>
          </a:p>
        </p:txBody>
      </p:sp>
      <p:sp>
        <p:nvSpPr>
          <p:cNvPr id="4" name="Slide Number Placeholder 3"/>
          <p:cNvSpPr>
            <a:spLocks noGrp="1"/>
          </p:cNvSpPr>
          <p:nvPr>
            <p:ph type="sldNum" sz="quarter" idx="10"/>
          </p:nvPr>
        </p:nvSpPr>
        <p:spPr/>
        <p:txBody>
          <a:bodyPr/>
          <a:lstStyle/>
          <a:p>
            <a:fld id="{C5EB09CC-0B57-D947-82BF-D08E19DC22FF}" type="slidenum">
              <a:rPr lang="en-US" smtClean="0"/>
              <a:t>24</a:t>
            </a:fld>
            <a:endParaRPr lang="en-US" dirty="0"/>
          </a:p>
        </p:txBody>
      </p:sp>
    </p:spTree>
    <p:extLst>
      <p:ext uri="{BB962C8B-B14F-4D97-AF65-F5344CB8AC3E}">
        <p14:creationId xmlns:p14="http://schemas.microsoft.com/office/powerpoint/2010/main" val="135448726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44538" y="1179513"/>
            <a:ext cx="5651500" cy="3179762"/>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5EB09CC-0B57-D947-82BF-D08E19DC22FF}" type="slidenum">
              <a:rPr lang="en-US" smtClean="0"/>
              <a:t>25</a:t>
            </a:fld>
            <a:endParaRPr lang="en-US" dirty="0"/>
          </a:p>
        </p:txBody>
      </p:sp>
    </p:spTree>
    <p:extLst>
      <p:ext uri="{BB962C8B-B14F-4D97-AF65-F5344CB8AC3E}">
        <p14:creationId xmlns:p14="http://schemas.microsoft.com/office/powerpoint/2010/main" val="210745924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44538" y="1179513"/>
            <a:ext cx="5651500" cy="3179762"/>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5EB09CC-0B57-D947-82BF-D08E19DC22FF}" type="slidenum">
              <a:rPr lang="en-US" smtClean="0"/>
              <a:t>26</a:t>
            </a:fld>
            <a:endParaRPr lang="en-US" dirty="0"/>
          </a:p>
        </p:txBody>
      </p:sp>
    </p:spTree>
    <p:extLst>
      <p:ext uri="{BB962C8B-B14F-4D97-AF65-F5344CB8AC3E}">
        <p14:creationId xmlns:p14="http://schemas.microsoft.com/office/powerpoint/2010/main" val="275455769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44538" y="1179513"/>
            <a:ext cx="5651500" cy="3179762"/>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5EB09CC-0B57-D947-82BF-D08E19DC22FF}" type="slidenum">
              <a:rPr lang="en-US" smtClean="0"/>
              <a:t>27</a:t>
            </a:fld>
            <a:endParaRPr lang="en-US" dirty="0"/>
          </a:p>
        </p:txBody>
      </p:sp>
    </p:spTree>
    <p:extLst>
      <p:ext uri="{BB962C8B-B14F-4D97-AF65-F5344CB8AC3E}">
        <p14:creationId xmlns:p14="http://schemas.microsoft.com/office/powerpoint/2010/main" val="41819521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44538" y="1179513"/>
            <a:ext cx="5651500" cy="3179762"/>
          </a:xfrm>
        </p:spPr>
      </p:sp>
      <p:sp>
        <p:nvSpPr>
          <p:cNvPr id="3" name="Notes Placeholder 2"/>
          <p:cNvSpPr>
            <a:spLocks noGrp="1"/>
          </p:cNvSpPr>
          <p:nvPr>
            <p:ph type="body" idx="1"/>
          </p:nvPr>
        </p:nvSpPr>
        <p:spPr/>
        <p:txBody>
          <a:bodyPr/>
          <a:lstStyle/>
          <a:p>
            <a:pPr>
              <a:spcBef>
                <a:spcPts val="611"/>
              </a:spcBef>
            </a:pPr>
            <a:endParaRPr lang="en-US" dirty="0"/>
          </a:p>
        </p:txBody>
      </p:sp>
      <p:sp>
        <p:nvSpPr>
          <p:cNvPr id="4" name="Slide Number Placeholder 3"/>
          <p:cNvSpPr>
            <a:spLocks noGrp="1"/>
          </p:cNvSpPr>
          <p:nvPr>
            <p:ph type="sldNum" sz="quarter" idx="10"/>
          </p:nvPr>
        </p:nvSpPr>
        <p:spPr/>
        <p:txBody>
          <a:bodyPr/>
          <a:lstStyle/>
          <a:p>
            <a:fld id="{C5EB09CC-0B57-D947-82BF-D08E19DC22FF}" type="slidenum">
              <a:rPr lang="en-US" smtClean="0"/>
              <a:t>28</a:t>
            </a:fld>
            <a:endParaRPr lang="en-US" dirty="0"/>
          </a:p>
        </p:txBody>
      </p:sp>
    </p:spTree>
    <p:extLst>
      <p:ext uri="{BB962C8B-B14F-4D97-AF65-F5344CB8AC3E}">
        <p14:creationId xmlns:p14="http://schemas.microsoft.com/office/powerpoint/2010/main" val="49203440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 uri="{FAA26D3D-D897-4be2-8F04-BA451C77F1D7}">
              <ma14:placeholderFlag xmlns:ma14="http://schemas.microsoft.com/office/mac/drawingml/2011/main" xmlns="" val="1"/>
            </a:ext>
          </a:extLst>
        </p:spPr>
      </p:sp>
      <p:sp>
        <p:nvSpPr>
          <p:cNvPr id="33794"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wrap="square" numCol="1" anchor="t" anchorCtr="0" compatLnSpc="1">
            <a:prstTxWarp prst="textNoShape">
              <a:avLst/>
            </a:prstTxWarp>
          </a:bodyPr>
          <a:lstStyle/>
          <a:p>
            <a:endParaRPr lang="en-US" sz="1800" dirty="0">
              <a:latin typeface="Calibri" charset="0"/>
            </a:endParaRPr>
          </a:p>
        </p:txBody>
      </p:sp>
      <p:sp>
        <p:nvSpPr>
          <p:cNvPr id="33795" name="Slide Number Placeholder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31137" indent="-281206" eaLnBrk="0" hangingPunct="0">
              <a:defRPr sz="2400">
                <a:solidFill>
                  <a:schemeClr val="tx1"/>
                </a:solidFill>
                <a:latin typeface="Arial" charset="0"/>
                <a:ea typeface="ＭＳ Ｐゴシック" charset="0"/>
              </a:defRPr>
            </a:lvl2pPr>
            <a:lvl3pPr marL="1124827" indent="-224966" eaLnBrk="0" hangingPunct="0">
              <a:defRPr sz="2400">
                <a:solidFill>
                  <a:schemeClr val="tx1"/>
                </a:solidFill>
                <a:latin typeface="Arial" charset="0"/>
                <a:ea typeface="ＭＳ Ｐゴシック" charset="0"/>
              </a:defRPr>
            </a:lvl3pPr>
            <a:lvl4pPr marL="1574756" indent="-224966" eaLnBrk="0" hangingPunct="0">
              <a:defRPr sz="2400">
                <a:solidFill>
                  <a:schemeClr val="tx1"/>
                </a:solidFill>
                <a:latin typeface="Arial" charset="0"/>
                <a:ea typeface="ＭＳ Ｐゴシック" charset="0"/>
              </a:defRPr>
            </a:lvl4pPr>
            <a:lvl5pPr marL="2024688" indent="-224966" eaLnBrk="0" hangingPunct="0">
              <a:defRPr sz="2400">
                <a:solidFill>
                  <a:schemeClr val="tx1"/>
                </a:solidFill>
                <a:latin typeface="Arial" charset="0"/>
                <a:ea typeface="ＭＳ Ｐゴシック" charset="0"/>
              </a:defRPr>
            </a:lvl5pPr>
            <a:lvl6pPr marL="2474618" indent="-224966" eaLnBrk="0" fontAlgn="base" hangingPunct="0">
              <a:spcBef>
                <a:spcPct val="0"/>
              </a:spcBef>
              <a:spcAft>
                <a:spcPct val="0"/>
              </a:spcAft>
              <a:defRPr sz="2400">
                <a:solidFill>
                  <a:schemeClr val="tx1"/>
                </a:solidFill>
                <a:latin typeface="Arial" charset="0"/>
                <a:ea typeface="ＭＳ Ｐゴシック" charset="0"/>
              </a:defRPr>
            </a:lvl6pPr>
            <a:lvl7pPr marL="2924548" indent="-224966" eaLnBrk="0" fontAlgn="base" hangingPunct="0">
              <a:spcBef>
                <a:spcPct val="0"/>
              </a:spcBef>
              <a:spcAft>
                <a:spcPct val="0"/>
              </a:spcAft>
              <a:defRPr sz="2400">
                <a:solidFill>
                  <a:schemeClr val="tx1"/>
                </a:solidFill>
                <a:latin typeface="Arial" charset="0"/>
                <a:ea typeface="ＭＳ Ｐゴシック" charset="0"/>
              </a:defRPr>
            </a:lvl7pPr>
            <a:lvl8pPr marL="3374480" indent="-224966" eaLnBrk="0" fontAlgn="base" hangingPunct="0">
              <a:spcBef>
                <a:spcPct val="0"/>
              </a:spcBef>
              <a:spcAft>
                <a:spcPct val="0"/>
              </a:spcAft>
              <a:defRPr sz="2400">
                <a:solidFill>
                  <a:schemeClr val="tx1"/>
                </a:solidFill>
                <a:latin typeface="Arial" charset="0"/>
                <a:ea typeface="ＭＳ Ｐゴシック" charset="0"/>
              </a:defRPr>
            </a:lvl8pPr>
            <a:lvl9pPr marL="3824410" indent="-224966"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3F8C9B57-6073-A649-A3DF-72562D97836C}" type="slidenum">
              <a:rPr lang="en-US" sz="1200">
                <a:latin typeface="Calibri" charset="0"/>
              </a:rPr>
              <a:pPr eaLnBrk="1" hangingPunct="1"/>
              <a:t>29</a:t>
            </a:fld>
            <a:endParaRPr lang="en-US" sz="1200">
              <a:latin typeface="Calibri" charset="0"/>
            </a:endParaRPr>
          </a:p>
        </p:txBody>
      </p:sp>
    </p:spTree>
    <p:extLst>
      <p:ext uri="{BB962C8B-B14F-4D97-AF65-F5344CB8AC3E}">
        <p14:creationId xmlns:p14="http://schemas.microsoft.com/office/powerpoint/2010/main" val="35807390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 uri="{FAA26D3D-D897-4be2-8F04-BA451C77F1D7}">
              <ma14:placeholderFlag xmlns:ma14="http://schemas.microsoft.com/office/mac/drawingml/2011/main" xmlns="" val="1"/>
            </a:ext>
          </a:extLst>
        </p:spPr>
      </p:sp>
      <p:sp>
        <p:nvSpPr>
          <p:cNvPr id="35842"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endParaRPr lang="en-US" dirty="0">
              <a:latin typeface="Calibri" charset="0"/>
            </a:endParaRPr>
          </a:p>
        </p:txBody>
      </p:sp>
      <p:sp>
        <p:nvSpPr>
          <p:cNvPr id="35843" name="Slide Number Placeholder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33481" indent="-282108" eaLnBrk="0" hangingPunct="0">
              <a:defRPr sz="2400">
                <a:solidFill>
                  <a:schemeClr val="tx1"/>
                </a:solidFill>
                <a:latin typeface="Arial" charset="0"/>
                <a:ea typeface="ＭＳ Ｐゴシック" charset="0"/>
              </a:defRPr>
            </a:lvl2pPr>
            <a:lvl3pPr marL="1128432" indent="-225686" eaLnBrk="0" hangingPunct="0">
              <a:defRPr sz="2400">
                <a:solidFill>
                  <a:schemeClr val="tx1"/>
                </a:solidFill>
                <a:latin typeface="Arial" charset="0"/>
                <a:ea typeface="ＭＳ Ｐゴシック" charset="0"/>
              </a:defRPr>
            </a:lvl3pPr>
            <a:lvl4pPr marL="1579805" indent="-225686" eaLnBrk="0" hangingPunct="0">
              <a:defRPr sz="2400">
                <a:solidFill>
                  <a:schemeClr val="tx1"/>
                </a:solidFill>
                <a:latin typeface="Arial" charset="0"/>
                <a:ea typeface="ＭＳ Ｐゴシック" charset="0"/>
              </a:defRPr>
            </a:lvl4pPr>
            <a:lvl5pPr marL="2031178" indent="-225686" eaLnBrk="0" hangingPunct="0">
              <a:defRPr sz="2400">
                <a:solidFill>
                  <a:schemeClr val="tx1"/>
                </a:solidFill>
                <a:latin typeface="Arial" charset="0"/>
                <a:ea typeface="ＭＳ Ｐゴシック" charset="0"/>
              </a:defRPr>
            </a:lvl5pPr>
            <a:lvl6pPr marL="2482551" indent="-225686" eaLnBrk="0" fontAlgn="base" hangingPunct="0">
              <a:spcBef>
                <a:spcPct val="0"/>
              </a:spcBef>
              <a:spcAft>
                <a:spcPct val="0"/>
              </a:spcAft>
              <a:defRPr sz="2400">
                <a:solidFill>
                  <a:schemeClr val="tx1"/>
                </a:solidFill>
                <a:latin typeface="Arial" charset="0"/>
                <a:ea typeface="ＭＳ Ｐゴシック" charset="0"/>
              </a:defRPr>
            </a:lvl6pPr>
            <a:lvl7pPr marL="2933923" indent="-225686" eaLnBrk="0" fontAlgn="base" hangingPunct="0">
              <a:spcBef>
                <a:spcPct val="0"/>
              </a:spcBef>
              <a:spcAft>
                <a:spcPct val="0"/>
              </a:spcAft>
              <a:defRPr sz="2400">
                <a:solidFill>
                  <a:schemeClr val="tx1"/>
                </a:solidFill>
                <a:latin typeface="Arial" charset="0"/>
                <a:ea typeface="ＭＳ Ｐゴシック" charset="0"/>
              </a:defRPr>
            </a:lvl7pPr>
            <a:lvl8pPr marL="3385296" indent="-225686" eaLnBrk="0" fontAlgn="base" hangingPunct="0">
              <a:spcBef>
                <a:spcPct val="0"/>
              </a:spcBef>
              <a:spcAft>
                <a:spcPct val="0"/>
              </a:spcAft>
              <a:defRPr sz="2400">
                <a:solidFill>
                  <a:schemeClr val="tx1"/>
                </a:solidFill>
                <a:latin typeface="Arial" charset="0"/>
                <a:ea typeface="ＭＳ Ｐゴシック" charset="0"/>
              </a:defRPr>
            </a:lvl8pPr>
            <a:lvl9pPr marL="3836670" indent="-225686"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3843BE3F-6744-EC4A-8679-78DA44EB5162}" type="slidenum">
              <a:rPr lang="en-US" sz="1200">
                <a:latin typeface="Calibri" charset="0"/>
              </a:rPr>
              <a:pPr eaLnBrk="1" hangingPunct="1"/>
              <a:t>3</a:t>
            </a:fld>
            <a:endParaRPr lang="en-US" sz="1200">
              <a:latin typeface="Calibri" charset="0"/>
            </a:endParaRPr>
          </a:p>
        </p:txBody>
      </p:sp>
    </p:spTree>
    <p:extLst>
      <p:ext uri="{BB962C8B-B14F-4D97-AF65-F5344CB8AC3E}">
        <p14:creationId xmlns:p14="http://schemas.microsoft.com/office/powerpoint/2010/main" val="304091467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893763" y="1141413"/>
            <a:ext cx="5472112" cy="3078162"/>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5EB09CC-0B57-D947-82BF-D08E19DC22FF}" type="slidenum">
              <a:rPr lang="en-US" smtClean="0"/>
              <a:t>30</a:t>
            </a:fld>
            <a:endParaRPr lang="en-US" dirty="0"/>
          </a:p>
        </p:txBody>
      </p:sp>
    </p:spTree>
    <p:extLst>
      <p:ext uri="{BB962C8B-B14F-4D97-AF65-F5344CB8AC3E}">
        <p14:creationId xmlns:p14="http://schemas.microsoft.com/office/powerpoint/2010/main" val="201021957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 uri="{FAA26D3D-D897-4be2-8F04-BA451C77F1D7}">
              <ma14:placeholderFlag xmlns:ma14="http://schemas.microsoft.com/office/mac/drawingml/2011/main" xmlns="" val="1"/>
            </a:ext>
          </a:extLst>
        </p:spPr>
      </p:sp>
      <p:sp>
        <p:nvSpPr>
          <p:cNvPr id="39938"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dirty="0">
              <a:latin typeface="Times New Roman" charset="0"/>
              <a:cs typeface="Times New Roman" charset="0"/>
            </a:endParaRPr>
          </a:p>
          <a:p>
            <a:endParaRPr lang="en-US" dirty="0">
              <a:latin typeface="Calibri" charset="0"/>
            </a:endParaRPr>
          </a:p>
        </p:txBody>
      </p:sp>
      <p:sp>
        <p:nvSpPr>
          <p:cNvPr id="39939" name="Slide Number Placeholder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33481" indent="-282108" eaLnBrk="0" hangingPunct="0">
              <a:defRPr sz="2400">
                <a:solidFill>
                  <a:schemeClr val="tx1"/>
                </a:solidFill>
                <a:latin typeface="Arial" charset="0"/>
                <a:ea typeface="ＭＳ Ｐゴシック" charset="0"/>
              </a:defRPr>
            </a:lvl2pPr>
            <a:lvl3pPr marL="1128432" indent="-225686" eaLnBrk="0" hangingPunct="0">
              <a:defRPr sz="2400">
                <a:solidFill>
                  <a:schemeClr val="tx1"/>
                </a:solidFill>
                <a:latin typeface="Arial" charset="0"/>
                <a:ea typeface="ＭＳ Ｐゴシック" charset="0"/>
              </a:defRPr>
            </a:lvl3pPr>
            <a:lvl4pPr marL="1579805" indent="-225686" eaLnBrk="0" hangingPunct="0">
              <a:defRPr sz="2400">
                <a:solidFill>
                  <a:schemeClr val="tx1"/>
                </a:solidFill>
                <a:latin typeface="Arial" charset="0"/>
                <a:ea typeface="ＭＳ Ｐゴシック" charset="0"/>
              </a:defRPr>
            </a:lvl4pPr>
            <a:lvl5pPr marL="2031178" indent="-225686" eaLnBrk="0" hangingPunct="0">
              <a:defRPr sz="2400">
                <a:solidFill>
                  <a:schemeClr val="tx1"/>
                </a:solidFill>
                <a:latin typeface="Arial" charset="0"/>
                <a:ea typeface="ＭＳ Ｐゴシック" charset="0"/>
              </a:defRPr>
            </a:lvl5pPr>
            <a:lvl6pPr marL="2482551" indent="-225686" eaLnBrk="0" fontAlgn="base" hangingPunct="0">
              <a:spcBef>
                <a:spcPct val="0"/>
              </a:spcBef>
              <a:spcAft>
                <a:spcPct val="0"/>
              </a:spcAft>
              <a:defRPr sz="2400">
                <a:solidFill>
                  <a:schemeClr val="tx1"/>
                </a:solidFill>
                <a:latin typeface="Arial" charset="0"/>
                <a:ea typeface="ＭＳ Ｐゴシック" charset="0"/>
              </a:defRPr>
            </a:lvl6pPr>
            <a:lvl7pPr marL="2933923" indent="-225686" eaLnBrk="0" fontAlgn="base" hangingPunct="0">
              <a:spcBef>
                <a:spcPct val="0"/>
              </a:spcBef>
              <a:spcAft>
                <a:spcPct val="0"/>
              </a:spcAft>
              <a:defRPr sz="2400">
                <a:solidFill>
                  <a:schemeClr val="tx1"/>
                </a:solidFill>
                <a:latin typeface="Arial" charset="0"/>
                <a:ea typeface="ＭＳ Ｐゴシック" charset="0"/>
              </a:defRPr>
            </a:lvl7pPr>
            <a:lvl8pPr marL="3385296" indent="-225686" eaLnBrk="0" fontAlgn="base" hangingPunct="0">
              <a:spcBef>
                <a:spcPct val="0"/>
              </a:spcBef>
              <a:spcAft>
                <a:spcPct val="0"/>
              </a:spcAft>
              <a:defRPr sz="2400">
                <a:solidFill>
                  <a:schemeClr val="tx1"/>
                </a:solidFill>
                <a:latin typeface="Arial" charset="0"/>
                <a:ea typeface="ＭＳ Ｐゴシック" charset="0"/>
              </a:defRPr>
            </a:lvl8pPr>
            <a:lvl9pPr marL="3836670" indent="-225686"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E119A499-A6A7-0A41-A0CC-6A2122BCF3A8}" type="slidenum">
              <a:rPr lang="en-US" sz="1200">
                <a:latin typeface="Calibri" charset="0"/>
              </a:rPr>
              <a:pPr eaLnBrk="1" hangingPunct="1"/>
              <a:t>4</a:t>
            </a:fld>
            <a:endParaRPr lang="en-US" sz="1200">
              <a:latin typeface="Calibri" charset="0"/>
            </a:endParaRPr>
          </a:p>
        </p:txBody>
      </p:sp>
    </p:spTree>
    <p:extLst>
      <p:ext uri="{BB962C8B-B14F-4D97-AF65-F5344CB8AC3E}">
        <p14:creationId xmlns:p14="http://schemas.microsoft.com/office/powerpoint/2010/main" val="177936409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66763" y="1193800"/>
            <a:ext cx="5726112" cy="3221038"/>
          </a:xfrm>
        </p:spPr>
      </p:sp>
      <p:sp>
        <p:nvSpPr>
          <p:cNvPr id="3" name="Notes Placeholder 2"/>
          <p:cNvSpPr>
            <a:spLocks noGrp="1"/>
          </p:cNvSpPr>
          <p:nvPr>
            <p:ph type="body" idx="1"/>
          </p:nvPr>
        </p:nvSpPr>
        <p:spPr/>
        <p:txBody>
          <a:bodyPr/>
          <a:lstStyle/>
          <a:p>
            <a:pPr>
              <a:spcBef>
                <a:spcPts val="611"/>
              </a:spcBef>
            </a:pPr>
            <a:endParaRPr lang="en-US" dirty="0"/>
          </a:p>
        </p:txBody>
      </p:sp>
      <p:sp>
        <p:nvSpPr>
          <p:cNvPr id="4" name="Slide Number Placeholder 3"/>
          <p:cNvSpPr>
            <a:spLocks noGrp="1"/>
          </p:cNvSpPr>
          <p:nvPr>
            <p:ph type="sldNum" sz="quarter" idx="10"/>
          </p:nvPr>
        </p:nvSpPr>
        <p:spPr/>
        <p:txBody>
          <a:bodyPr/>
          <a:lstStyle/>
          <a:p>
            <a:fld id="{C5EB09CC-0B57-D947-82BF-D08E19DC22FF}" type="slidenum">
              <a:rPr lang="en-US" smtClean="0"/>
              <a:t>5</a:t>
            </a:fld>
            <a:endParaRPr lang="en-US" dirty="0"/>
          </a:p>
        </p:txBody>
      </p:sp>
    </p:spTree>
    <p:extLst>
      <p:ext uri="{BB962C8B-B14F-4D97-AF65-F5344CB8AC3E}">
        <p14:creationId xmlns:p14="http://schemas.microsoft.com/office/powerpoint/2010/main" val="129383033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66763" y="1193800"/>
            <a:ext cx="5726112" cy="3221038"/>
          </a:xfrm>
        </p:spPr>
      </p:sp>
      <p:sp>
        <p:nvSpPr>
          <p:cNvPr id="3" name="Notes Placeholder 2"/>
          <p:cNvSpPr>
            <a:spLocks noGrp="1"/>
          </p:cNvSpPr>
          <p:nvPr>
            <p:ph type="body" idx="1"/>
          </p:nvPr>
        </p:nvSpPr>
        <p:spPr/>
        <p:txBody>
          <a:bodyPr/>
          <a:lstStyle/>
          <a:p>
            <a:pPr>
              <a:spcBef>
                <a:spcPts val="611"/>
              </a:spcBef>
            </a:pPr>
            <a:endParaRPr lang="en-US" dirty="0"/>
          </a:p>
        </p:txBody>
      </p:sp>
      <p:sp>
        <p:nvSpPr>
          <p:cNvPr id="4" name="Slide Number Placeholder 3"/>
          <p:cNvSpPr>
            <a:spLocks noGrp="1"/>
          </p:cNvSpPr>
          <p:nvPr>
            <p:ph type="sldNum" sz="quarter" idx="10"/>
          </p:nvPr>
        </p:nvSpPr>
        <p:spPr/>
        <p:txBody>
          <a:bodyPr/>
          <a:lstStyle/>
          <a:p>
            <a:fld id="{C5EB09CC-0B57-D947-82BF-D08E19DC22FF}" type="slidenum">
              <a:rPr lang="en-US" smtClean="0"/>
              <a:t>6</a:t>
            </a:fld>
            <a:endParaRPr lang="en-US" dirty="0"/>
          </a:p>
        </p:txBody>
      </p:sp>
    </p:spTree>
    <p:extLst>
      <p:ext uri="{BB962C8B-B14F-4D97-AF65-F5344CB8AC3E}">
        <p14:creationId xmlns:p14="http://schemas.microsoft.com/office/powerpoint/2010/main" val="19624394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 uri="{FAA26D3D-D897-4be2-8F04-BA451C77F1D7}">
              <ma14:placeholderFlag xmlns:ma14="http://schemas.microsoft.com/office/mac/drawingml/2011/main" xmlns="" val="1"/>
            </a:ext>
          </a:extLst>
        </p:spPr>
      </p:sp>
      <p:sp>
        <p:nvSpPr>
          <p:cNvPr id="156674" name="Notes Placeholder 2"/>
          <p:cNvSpPr>
            <a:spLocks noGrp="1"/>
          </p:cNvSpPr>
          <p:nvPr>
            <p:ph type="body" idx="1"/>
          </p:nvPr>
        </p:nvSpPr>
        <p:spPr bwMode="auto">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wrap="square" numCol="1" anchor="t" anchorCtr="0" compatLnSpc="1">
            <a:prstTxWarp prst="textNoShape">
              <a:avLst/>
            </a:prstTxWarp>
            <a:normAutofit fontScale="92500" lnSpcReduction="20000"/>
          </a:bodyPr>
          <a:lstStyle/>
          <a:p>
            <a:pPr>
              <a:defRPr/>
            </a:pPr>
            <a:endParaRPr lang="en-US" dirty="0">
              <a:latin typeface="Calibri" charset="0"/>
            </a:endParaRPr>
          </a:p>
        </p:txBody>
      </p:sp>
      <p:sp>
        <p:nvSpPr>
          <p:cNvPr id="46083" name="Slide Number Placeholder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33481" indent="-282108" eaLnBrk="0" hangingPunct="0">
              <a:defRPr sz="2400">
                <a:solidFill>
                  <a:schemeClr val="tx1"/>
                </a:solidFill>
                <a:latin typeface="Arial" charset="0"/>
                <a:ea typeface="ＭＳ Ｐゴシック" charset="0"/>
              </a:defRPr>
            </a:lvl2pPr>
            <a:lvl3pPr marL="1128432" indent="-225686" eaLnBrk="0" hangingPunct="0">
              <a:defRPr sz="2400">
                <a:solidFill>
                  <a:schemeClr val="tx1"/>
                </a:solidFill>
                <a:latin typeface="Arial" charset="0"/>
                <a:ea typeface="ＭＳ Ｐゴシック" charset="0"/>
              </a:defRPr>
            </a:lvl3pPr>
            <a:lvl4pPr marL="1579805" indent="-225686" eaLnBrk="0" hangingPunct="0">
              <a:defRPr sz="2400">
                <a:solidFill>
                  <a:schemeClr val="tx1"/>
                </a:solidFill>
                <a:latin typeface="Arial" charset="0"/>
                <a:ea typeface="ＭＳ Ｐゴシック" charset="0"/>
              </a:defRPr>
            </a:lvl4pPr>
            <a:lvl5pPr marL="2031178" indent="-225686" eaLnBrk="0" hangingPunct="0">
              <a:defRPr sz="2400">
                <a:solidFill>
                  <a:schemeClr val="tx1"/>
                </a:solidFill>
                <a:latin typeface="Arial" charset="0"/>
                <a:ea typeface="ＭＳ Ｐゴシック" charset="0"/>
              </a:defRPr>
            </a:lvl5pPr>
            <a:lvl6pPr marL="2482551" indent="-225686" eaLnBrk="0" fontAlgn="base" hangingPunct="0">
              <a:spcBef>
                <a:spcPct val="0"/>
              </a:spcBef>
              <a:spcAft>
                <a:spcPct val="0"/>
              </a:spcAft>
              <a:defRPr sz="2400">
                <a:solidFill>
                  <a:schemeClr val="tx1"/>
                </a:solidFill>
                <a:latin typeface="Arial" charset="0"/>
                <a:ea typeface="ＭＳ Ｐゴシック" charset="0"/>
              </a:defRPr>
            </a:lvl6pPr>
            <a:lvl7pPr marL="2933923" indent="-225686" eaLnBrk="0" fontAlgn="base" hangingPunct="0">
              <a:spcBef>
                <a:spcPct val="0"/>
              </a:spcBef>
              <a:spcAft>
                <a:spcPct val="0"/>
              </a:spcAft>
              <a:defRPr sz="2400">
                <a:solidFill>
                  <a:schemeClr val="tx1"/>
                </a:solidFill>
                <a:latin typeface="Arial" charset="0"/>
                <a:ea typeface="ＭＳ Ｐゴシック" charset="0"/>
              </a:defRPr>
            </a:lvl7pPr>
            <a:lvl8pPr marL="3385296" indent="-225686" eaLnBrk="0" fontAlgn="base" hangingPunct="0">
              <a:spcBef>
                <a:spcPct val="0"/>
              </a:spcBef>
              <a:spcAft>
                <a:spcPct val="0"/>
              </a:spcAft>
              <a:defRPr sz="2400">
                <a:solidFill>
                  <a:schemeClr val="tx1"/>
                </a:solidFill>
                <a:latin typeface="Arial" charset="0"/>
                <a:ea typeface="ＭＳ Ｐゴシック" charset="0"/>
              </a:defRPr>
            </a:lvl8pPr>
            <a:lvl9pPr marL="3836670" indent="-225686"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1E62222D-344A-404A-A338-74B4308D7D3C}" type="slidenum">
              <a:rPr lang="en-US" sz="1200">
                <a:latin typeface="Calibri" charset="0"/>
              </a:rPr>
              <a:pPr eaLnBrk="1" hangingPunct="1"/>
              <a:t>7</a:t>
            </a:fld>
            <a:endParaRPr lang="en-US" sz="1200">
              <a:latin typeface="Calibri" charset="0"/>
            </a:endParaRPr>
          </a:p>
        </p:txBody>
      </p:sp>
    </p:spTree>
    <p:extLst>
      <p:ext uri="{BB962C8B-B14F-4D97-AF65-F5344CB8AC3E}">
        <p14:creationId xmlns:p14="http://schemas.microsoft.com/office/powerpoint/2010/main" val="169416388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Slide Image Placeholder 1"/>
          <p:cNvSpPr>
            <a:spLocks noGrp="1" noRot="1" noChangeAspect="1" noTextEdit="1"/>
          </p:cNvSpPr>
          <p:nvPr>
            <p:ph type="sldImg"/>
          </p:nvPr>
        </p:nvSpPr>
        <p:spPr bwMode="auto">
          <a:xfrm>
            <a:off x="496888" y="703263"/>
            <a:ext cx="6173787" cy="3473450"/>
          </a:xfr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35842" name="Notes Placeholder 2"/>
          <p:cNvSpPr>
            <a:spLocks noGrp="1"/>
          </p:cNvSpPr>
          <p:nvPr>
            <p:ph type="body" idx="1"/>
          </p:nvPr>
        </p:nvSpPr>
        <p:spPr bwMode="auto">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lnSpc>
                <a:spcPct val="80000"/>
              </a:lnSpc>
              <a:spcBef>
                <a:spcPct val="0"/>
              </a:spcBef>
              <a:defRPr/>
            </a:pPr>
            <a:endParaRPr lang="en-US" altLang="en-US" sz="1400" dirty="0"/>
          </a:p>
        </p:txBody>
      </p:sp>
      <p:sp>
        <p:nvSpPr>
          <p:cNvPr id="104452" name="Footer Placeholder 3"/>
          <p:cNvSpPr>
            <a:spLocks noGrp="1"/>
          </p:cNvSpPr>
          <p:nvPr>
            <p:ph type="ftr" sz="quarter" idx="4"/>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r>
              <a:rPr lang="en-US"/>
              <a:t>Graziano &amp; Raulin (1997)</a:t>
            </a:r>
          </a:p>
        </p:txBody>
      </p:sp>
      <p:sp>
        <p:nvSpPr>
          <p:cNvPr id="50180" name="Slide Number Placeholder 4"/>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5180" indent="-286608" eaLnBrk="0" hangingPunct="0">
              <a:defRPr sz="2400">
                <a:solidFill>
                  <a:schemeClr val="tx1"/>
                </a:solidFill>
                <a:latin typeface="Arial" panose="020B0604020202020204" pitchFamily="34" charset="0"/>
                <a:ea typeface="MS PGothic" panose="020B0600070205080204" pitchFamily="34" charset="-128"/>
              </a:defRPr>
            </a:lvl2pPr>
            <a:lvl3pPr marL="1146431" indent="-229286" eaLnBrk="0" hangingPunct="0">
              <a:defRPr sz="2400">
                <a:solidFill>
                  <a:schemeClr val="tx1"/>
                </a:solidFill>
                <a:latin typeface="Arial" panose="020B0604020202020204" pitchFamily="34" charset="0"/>
                <a:ea typeface="MS PGothic" panose="020B0600070205080204" pitchFamily="34" charset="-128"/>
              </a:defRPr>
            </a:lvl3pPr>
            <a:lvl4pPr marL="1605003" indent="-229286" eaLnBrk="0" hangingPunct="0">
              <a:defRPr sz="2400">
                <a:solidFill>
                  <a:schemeClr val="tx1"/>
                </a:solidFill>
                <a:latin typeface="Arial" panose="020B0604020202020204" pitchFamily="34" charset="0"/>
                <a:ea typeface="MS PGothic" panose="020B0600070205080204" pitchFamily="34" charset="-128"/>
              </a:defRPr>
            </a:lvl4pPr>
            <a:lvl5pPr marL="2063576" indent="-229286" eaLnBrk="0" hangingPunct="0">
              <a:defRPr sz="2400">
                <a:solidFill>
                  <a:schemeClr val="tx1"/>
                </a:solidFill>
                <a:latin typeface="Arial" panose="020B0604020202020204" pitchFamily="34" charset="0"/>
                <a:ea typeface="MS PGothic" panose="020B0600070205080204" pitchFamily="34" charset="-128"/>
              </a:defRPr>
            </a:lvl5pPr>
            <a:lvl6pPr marL="2522148" indent="-229286"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80721" indent="-229286"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39293" indent="-229286"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97866" indent="-229286"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922A1FD0-A791-42F3-8E87-5C1784115753}" type="slidenum">
              <a:rPr lang="en-US" altLang="en-US" sz="1200">
                <a:latin typeface="Calibri" panose="020F0502020204030204" pitchFamily="34" charset="0"/>
              </a:rPr>
              <a:pPr eaLnBrk="1" hangingPunct="1"/>
              <a:t>8</a:t>
            </a:fld>
            <a:endParaRPr lang="en-US" altLang="en-US" sz="1200">
              <a:latin typeface="Calibri" panose="020F0502020204030204" pitchFamily="34" charset="0"/>
            </a:endParaRPr>
          </a:p>
        </p:txBody>
      </p:sp>
    </p:spTree>
    <p:extLst>
      <p:ext uri="{BB962C8B-B14F-4D97-AF65-F5344CB8AC3E}">
        <p14:creationId xmlns:p14="http://schemas.microsoft.com/office/powerpoint/2010/main" val="44795254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Slide Image Placeholder 1"/>
          <p:cNvSpPr>
            <a:spLocks noGrp="1" noRot="1" noChangeAspect="1" noTextEdit="1"/>
          </p:cNvSpPr>
          <p:nvPr>
            <p:ph type="sldImg"/>
          </p:nvPr>
        </p:nvSpPr>
        <p:spPr bwMode="auto">
          <a:xfrm>
            <a:off x="496888" y="703263"/>
            <a:ext cx="6173787" cy="3473450"/>
          </a:xfr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4274"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lnSpc>
                <a:spcPct val="80000"/>
              </a:lnSpc>
              <a:spcBef>
                <a:spcPct val="0"/>
              </a:spcBef>
            </a:pPr>
            <a:endParaRPr lang="en-US" altLang="en-US" sz="1600" dirty="0">
              <a:latin typeface="Times New Roman" panose="02020603050405020304" pitchFamily="18" charset="0"/>
            </a:endParaRPr>
          </a:p>
        </p:txBody>
      </p:sp>
      <p:sp>
        <p:nvSpPr>
          <p:cNvPr id="104452" name="Footer Placeholder 3"/>
          <p:cNvSpPr>
            <a:spLocks noGrp="1"/>
          </p:cNvSpPr>
          <p:nvPr>
            <p:ph type="ftr" sz="quarter" idx="4"/>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r>
              <a:rPr lang="en-US"/>
              <a:t>Graziano &amp; Raulin (1997)</a:t>
            </a:r>
          </a:p>
        </p:txBody>
      </p:sp>
      <p:sp>
        <p:nvSpPr>
          <p:cNvPr id="54276" name="Slide Number Placeholder 4"/>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5180" indent="-286608" eaLnBrk="0" hangingPunct="0">
              <a:defRPr sz="2400">
                <a:solidFill>
                  <a:schemeClr val="tx1"/>
                </a:solidFill>
                <a:latin typeface="Arial" panose="020B0604020202020204" pitchFamily="34" charset="0"/>
                <a:ea typeface="MS PGothic" panose="020B0600070205080204" pitchFamily="34" charset="-128"/>
              </a:defRPr>
            </a:lvl2pPr>
            <a:lvl3pPr marL="1146431" indent="-229286" eaLnBrk="0" hangingPunct="0">
              <a:defRPr sz="2400">
                <a:solidFill>
                  <a:schemeClr val="tx1"/>
                </a:solidFill>
                <a:latin typeface="Arial" panose="020B0604020202020204" pitchFamily="34" charset="0"/>
                <a:ea typeface="MS PGothic" panose="020B0600070205080204" pitchFamily="34" charset="-128"/>
              </a:defRPr>
            </a:lvl3pPr>
            <a:lvl4pPr marL="1605003" indent="-229286" eaLnBrk="0" hangingPunct="0">
              <a:defRPr sz="2400">
                <a:solidFill>
                  <a:schemeClr val="tx1"/>
                </a:solidFill>
                <a:latin typeface="Arial" panose="020B0604020202020204" pitchFamily="34" charset="0"/>
                <a:ea typeface="MS PGothic" panose="020B0600070205080204" pitchFamily="34" charset="-128"/>
              </a:defRPr>
            </a:lvl4pPr>
            <a:lvl5pPr marL="2063576" indent="-229286" eaLnBrk="0" hangingPunct="0">
              <a:defRPr sz="2400">
                <a:solidFill>
                  <a:schemeClr val="tx1"/>
                </a:solidFill>
                <a:latin typeface="Arial" panose="020B0604020202020204" pitchFamily="34" charset="0"/>
                <a:ea typeface="MS PGothic" panose="020B0600070205080204" pitchFamily="34" charset="-128"/>
              </a:defRPr>
            </a:lvl5pPr>
            <a:lvl6pPr marL="2522148" indent="-229286"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80721" indent="-229286"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39293" indent="-229286"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97866" indent="-229286"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37776FCE-7392-4F9B-9ED8-58C620C11883}" type="slidenum">
              <a:rPr lang="en-US" altLang="en-US" sz="1200">
                <a:latin typeface="Calibri" panose="020F0502020204030204" pitchFamily="34" charset="0"/>
              </a:rPr>
              <a:pPr eaLnBrk="1" hangingPunct="1"/>
              <a:t>9</a:t>
            </a:fld>
            <a:endParaRPr lang="en-US" altLang="en-US" sz="1200">
              <a:latin typeface="Calibri" panose="020F0502020204030204" pitchFamily="34" charset="0"/>
            </a:endParaRPr>
          </a:p>
        </p:txBody>
      </p:sp>
    </p:spTree>
    <p:extLst>
      <p:ext uri="{BB962C8B-B14F-4D97-AF65-F5344CB8AC3E}">
        <p14:creationId xmlns:p14="http://schemas.microsoft.com/office/powerpoint/2010/main" val="78670663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5.png"/><Relationship Id="rId2" Type="http://schemas.openxmlformats.org/officeDocument/2006/relationships/image" Target="../media/image1.jpg"/><Relationship Id="rId1" Type="http://schemas.openxmlformats.org/officeDocument/2006/relationships/slideMaster" Target="../slideMasters/slideMaster1.xml"/><Relationship Id="rId6" Type="http://schemas.openxmlformats.org/officeDocument/2006/relationships/image" Target="../media/image4.png"/><Relationship Id="rId5" Type="http://schemas.openxmlformats.org/officeDocument/2006/relationships/image" Target="../media/image6.png"/><Relationship Id="rId4" Type="http://schemas.openxmlformats.org/officeDocument/2006/relationships/image" Target="../media/image2.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6.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3.png"/><Relationship Id="rId5" Type="http://schemas.openxmlformats.org/officeDocument/2006/relationships/image" Target="../media/image5.png"/><Relationship Id="rId4" Type="http://schemas.openxmlformats.org/officeDocument/2006/relationships/image" Target="../media/image4.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6.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6.png"/></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6.png"/><Relationship Id="rId4" Type="http://schemas.openxmlformats.org/officeDocument/2006/relationships/image" Target="../media/image2.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4.png"/><Relationship Id="rId5" Type="http://schemas.openxmlformats.org/officeDocument/2006/relationships/image" Target="../media/image5.png"/><Relationship Id="rId4" Type="http://schemas.openxmlformats.org/officeDocument/2006/relationships/image" Target="../media/image6.png"/></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9.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3" Type="http://schemas.openxmlformats.org/officeDocument/2006/relationships/hyperlink" Target="http://everydayresearchmethods.com/" TargetMode="External"/><Relationship Id="rId2" Type="http://schemas.openxmlformats.org/officeDocument/2006/relationships/hyperlink" Target="https://digital.wwnorton.com/researchpsych4" TargetMode="External"/><Relationship Id="rId1" Type="http://schemas.openxmlformats.org/officeDocument/2006/relationships/slideMaster" Target="../slideMasters/slideMaster1.xml"/><Relationship Id="rId4" Type="http://schemas.openxmlformats.org/officeDocument/2006/relationships/image" Target="../media/image1.jpg"/></Relationships>
</file>

<file path=ppt/slideLayouts/_rels/slideLayout34.xml.rels><?xml version="1.0" encoding="UTF-8" standalone="yes"?>
<Relationships xmlns="http://schemas.openxmlformats.org/package/2006/relationships"><Relationship Id="rId3" Type="http://schemas.openxmlformats.org/officeDocument/2006/relationships/hyperlink" Target="http://everydayresearchmethods.com/" TargetMode="External"/><Relationship Id="rId2" Type="http://schemas.openxmlformats.org/officeDocument/2006/relationships/hyperlink" Target="https://digital.wwnorton.com/researchpsych4" TargetMode="External"/><Relationship Id="rId1" Type="http://schemas.openxmlformats.org/officeDocument/2006/relationships/slideMaster" Target="../slideMasters/slideMaster1.xml"/><Relationship Id="rId4" Type="http://schemas.openxmlformats.org/officeDocument/2006/relationships/image" Target="../media/image1.jpg"/></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1.jp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6.png"/></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6.png"/></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6.png"/></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6.png"/></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4.png"/><Relationship Id="rId5" Type="http://schemas.openxmlformats.org/officeDocument/2006/relationships/image" Target="../media/image6.png"/><Relationship Id="rId4" Type="http://schemas.openxmlformats.org/officeDocument/2006/relationships/image" Target="../media/image2.png"/></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4.png"/><Relationship Id="rId5" Type="http://schemas.openxmlformats.org/officeDocument/2006/relationships/image" Target="../media/image5.png"/><Relationship Id="rId4" Type="http://schemas.openxmlformats.org/officeDocument/2006/relationships/image" Target="../media/image6.png"/></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4.png"/><Relationship Id="rId5" Type="http://schemas.openxmlformats.org/officeDocument/2006/relationships/image" Target="../media/image5.png"/><Relationship Id="rId4" Type="http://schemas.openxmlformats.org/officeDocument/2006/relationships/image" Target="../media/image6.png"/></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9.png"/></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hyperlink" Target="https://digital.wwnorton.com/researchpsych4%20and%20everydayresearchmethods.com" TargetMode="External"/><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hyperlink" Target="https://digital.wwnorton.com/researchpsych4" TargetMode="External"/><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hyperlink" Target="https://digital.wwnorton.com/researchpsych4%20and%20everydayresearchmethods.com" TargetMode="Externa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CHAPTER OPENER">
    <p:spTree>
      <p:nvGrpSpPr>
        <p:cNvPr id="1" name=""/>
        <p:cNvGrpSpPr/>
        <p:nvPr/>
      </p:nvGrpSpPr>
      <p:grpSpPr>
        <a:xfrm>
          <a:off x="0" y="0"/>
          <a:ext cx="0" cy="0"/>
          <a:chOff x="0" y="0"/>
          <a:chExt cx="0" cy="0"/>
        </a:xfrm>
      </p:grpSpPr>
      <p:sp>
        <p:nvSpPr>
          <p:cNvPr id="4" name="Text Placeholder 3"/>
          <p:cNvSpPr>
            <a:spLocks noGrp="1"/>
          </p:cNvSpPr>
          <p:nvPr>
            <p:ph type="body" sz="half" idx="2" hasCustomPrompt="1"/>
          </p:nvPr>
        </p:nvSpPr>
        <p:spPr>
          <a:xfrm>
            <a:off x="14862" y="1"/>
            <a:ext cx="12177140" cy="6855140"/>
          </a:xfrm>
          <a:prstGeom prst="rect">
            <a:avLst/>
          </a:prstGeom>
          <a:noFill/>
          <a:ln w="57150" cmpd="sng">
            <a:solidFill>
              <a:schemeClr val="accent1"/>
            </a:solidFill>
          </a:ln>
        </p:spPr>
        <p:style>
          <a:lnRef idx="2">
            <a:schemeClr val="dk1"/>
          </a:lnRef>
          <a:fillRef idx="1">
            <a:schemeClr val="lt1"/>
          </a:fillRef>
          <a:effectRef idx="0">
            <a:schemeClr val="dk1"/>
          </a:effectRef>
          <a:fontRef idx="none"/>
        </p:style>
        <p:txBody>
          <a:bodyPr/>
          <a:lstStyle>
            <a:lvl1pPr marL="0" indent="0">
              <a:buNone/>
              <a:defRPr sz="1400">
                <a:solidFill>
                  <a:srgbClr val="F1532D"/>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 </a:t>
            </a:r>
          </a:p>
        </p:txBody>
      </p:sp>
      <p:sp>
        <p:nvSpPr>
          <p:cNvPr id="5" name="Title 4"/>
          <p:cNvSpPr>
            <a:spLocks noGrp="1"/>
          </p:cNvSpPr>
          <p:nvPr>
            <p:ph type="title"/>
          </p:nvPr>
        </p:nvSpPr>
        <p:spPr>
          <a:xfrm>
            <a:off x="6852921" y="17234"/>
            <a:ext cx="5339080" cy="2309109"/>
          </a:xfrm>
        </p:spPr>
        <p:txBody>
          <a:bodyPr/>
          <a:lstStyle>
            <a:lvl1pPr algn="l">
              <a:defRPr>
                <a:solidFill>
                  <a:schemeClr val="accent1"/>
                </a:solidFill>
              </a:defRPr>
            </a:lvl1pPr>
          </a:lstStyle>
          <a:p>
            <a:r>
              <a:rPr lang="en-US"/>
              <a:t>Click to edit Master title style</a:t>
            </a:r>
            <a:endParaRPr lang="en-US" dirty="0"/>
          </a:p>
        </p:txBody>
      </p:sp>
      <p:sp>
        <p:nvSpPr>
          <p:cNvPr id="9" name="Text Placeholder 8"/>
          <p:cNvSpPr>
            <a:spLocks noGrp="1"/>
          </p:cNvSpPr>
          <p:nvPr>
            <p:ph type="body" sz="quarter" idx="11" hasCustomPrompt="1"/>
          </p:nvPr>
        </p:nvSpPr>
        <p:spPr>
          <a:xfrm>
            <a:off x="6821064" y="5876366"/>
            <a:ext cx="5370937" cy="961544"/>
          </a:xfrm>
          <a:prstGeom prst="rect">
            <a:avLst/>
          </a:prstGeom>
          <a:solidFill>
            <a:schemeClr val="accent1"/>
          </a:solidFill>
          <a:ln>
            <a:solidFill>
              <a:schemeClr val="accent1"/>
            </a:solidFill>
          </a:ln>
        </p:spPr>
        <p:txBody>
          <a:bodyPr/>
          <a:lstStyle>
            <a:lvl1pPr marL="0" indent="0" algn="ctr">
              <a:buNone/>
              <a:defRPr sz="5400">
                <a:solidFill>
                  <a:schemeClr val="bg1"/>
                </a:solidFill>
                <a:latin typeface="Arial" charset="0"/>
                <a:ea typeface="Arial" charset="0"/>
                <a:cs typeface="Arial" charset="0"/>
              </a:defRPr>
            </a:lvl1pPr>
          </a:lstStyle>
          <a:p>
            <a:pPr lvl="0"/>
            <a:r>
              <a:rPr lang="en-US" dirty="0"/>
              <a:t>PART I</a:t>
            </a:r>
          </a:p>
        </p:txBody>
      </p:sp>
      <p:pic>
        <p:nvPicPr>
          <p:cNvPr id="6" name="Picture 5" descr="Diagram&#10;&#10;Description automatically generated">
            <a:extLst>
              <a:ext uri="{FF2B5EF4-FFF2-40B4-BE49-F238E27FC236}">
                <a16:creationId xmlns:a16="http://schemas.microsoft.com/office/drawing/2014/main" id="{63F3D5F8-02CB-3746-8200-824291A220A4}"/>
              </a:ext>
            </a:extLst>
          </p:cNvPr>
          <p:cNvPicPr>
            <a:picLocks noChangeAspect="1"/>
          </p:cNvPicPr>
          <p:nvPr userDrawn="1"/>
        </p:nvPicPr>
        <p:blipFill>
          <a:blip r:embed="rId2"/>
          <a:stretch>
            <a:fillRect/>
          </a:stretch>
        </p:blipFill>
        <p:spPr>
          <a:xfrm>
            <a:off x="1072856" y="475834"/>
            <a:ext cx="4658353" cy="5400532"/>
          </a:xfrm>
          <a:prstGeom prst="rect">
            <a:avLst/>
          </a:prstGeom>
        </p:spPr>
      </p:pic>
    </p:spTree>
    <p:extLst>
      <p:ext uri="{BB962C8B-B14F-4D97-AF65-F5344CB8AC3E}">
        <p14:creationId xmlns:p14="http://schemas.microsoft.com/office/powerpoint/2010/main" val="326830772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In Class Activity Slide">
    <p:spTree>
      <p:nvGrpSpPr>
        <p:cNvPr id="1" name=""/>
        <p:cNvGrpSpPr/>
        <p:nvPr/>
      </p:nvGrpSpPr>
      <p:grpSpPr>
        <a:xfrm>
          <a:off x="0" y="0"/>
          <a:ext cx="0" cy="0"/>
          <a:chOff x="0" y="0"/>
          <a:chExt cx="0" cy="0"/>
        </a:xfrm>
      </p:grpSpPr>
      <p:sp>
        <p:nvSpPr>
          <p:cNvPr id="9" name="Rectangle 8"/>
          <p:cNvSpPr/>
          <p:nvPr/>
        </p:nvSpPr>
        <p:spPr>
          <a:xfrm>
            <a:off x="0" y="0"/>
            <a:ext cx="12192000" cy="6858000"/>
          </a:xfrm>
          <a:prstGeom prst="rect">
            <a:avLst/>
          </a:prstGeom>
          <a:solidFill>
            <a:srgbClr val="E1E0DF"/>
          </a:solidFill>
          <a:ln w="76200" cmpd="sng">
            <a:solidFill>
              <a:srgbClr val="67B034"/>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1800" dirty="0">
              <a:solidFill>
                <a:schemeClr val="tx1"/>
              </a:solidFill>
            </a:endParaRPr>
          </a:p>
        </p:txBody>
      </p:sp>
      <p:sp>
        <p:nvSpPr>
          <p:cNvPr id="4" name="Title 3"/>
          <p:cNvSpPr>
            <a:spLocks noGrp="1"/>
          </p:cNvSpPr>
          <p:nvPr>
            <p:ph type="title" hasCustomPrompt="1"/>
          </p:nvPr>
        </p:nvSpPr>
        <p:spPr>
          <a:xfrm>
            <a:off x="2220128" y="422556"/>
            <a:ext cx="9335813" cy="1143000"/>
          </a:xfrm>
          <a:noFill/>
        </p:spPr>
        <p:txBody>
          <a:bodyPr>
            <a:normAutofit/>
          </a:bodyPr>
          <a:lstStyle>
            <a:lvl1pPr algn="l">
              <a:defRPr sz="2500" b="1">
                <a:solidFill>
                  <a:srgbClr val="67B034"/>
                </a:solidFill>
                <a:latin typeface="Arial" charset="0"/>
                <a:ea typeface="Arial" charset="0"/>
                <a:cs typeface="Arial" charset="0"/>
              </a:defRPr>
            </a:lvl1pPr>
          </a:lstStyle>
          <a:p>
            <a:r>
              <a:rPr lang="en-US" dirty="0"/>
              <a:t>In-Class Activity</a:t>
            </a:r>
          </a:p>
        </p:txBody>
      </p:sp>
      <p:sp>
        <p:nvSpPr>
          <p:cNvPr id="7" name="Text Placeholder 2"/>
          <p:cNvSpPr>
            <a:spLocks noGrp="1"/>
          </p:cNvSpPr>
          <p:nvPr>
            <p:ph type="body" sz="quarter" idx="10"/>
          </p:nvPr>
        </p:nvSpPr>
        <p:spPr>
          <a:xfrm>
            <a:off x="583143" y="1810171"/>
            <a:ext cx="10919884" cy="4733925"/>
          </a:xfrm>
          <a:prstGeom prst="rect">
            <a:avLst/>
          </a:prstGeom>
        </p:spPr>
        <p:txBody>
          <a:bodyPr/>
          <a:lstStyle>
            <a:lvl1pPr marL="514350" indent="-514350">
              <a:buFont typeface="+mj-lt"/>
              <a:buAutoNum type="alphaLcPeriod"/>
              <a:defRPr sz="2800">
                <a:latin typeface="Arial" charset="0"/>
                <a:ea typeface="Arial" charset="0"/>
                <a:cs typeface="Arial" charset="0"/>
              </a:defRPr>
            </a:lvl1pPr>
            <a:lvl2pPr marL="742950" indent="-285750">
              <a:buFont typeface="Courier New" charset="0"/>
              <a:buChar char="o"/>
              <a:defRPr sz="2600">
                <a:latin typeface="Arial" charset="0"/>
                <a:ea typeface="Arial" charset="0"/>
                <a:cs typeface="Arial" charset="0"/>
              </a:defRPr>
            </a:lvl2pPr>
            <a:lvl3pPr marL="1143000" indent="-228600">
              <a:buFont typeface="Arial" charset="0"/>
              <a:buChar char="•"/>
              <a:defRPr>
                <a:latin typeface="Arial" charset="0"/>
                <a:ea typeface="Arial" charset="0"/>
                <a:cs typeface="Arial" charset="0"/>
              </a:defRPr>
            </a:lvl3pPr>
            <a:lvl4pPr>
              <a:defRPr>
                <a:latin typeface="Arial" charset="0"/>
                <a:ea typeface="Arial" charset="0"/>
                <a:cs typeface="Arial" charset="0"/>
              </a:defRPr>
            </a:lvl4pPr>
            <a:lvl5pPr>
              <a:defRPr>
                <a:latin typeface="Arial" charset="0"/>
                <a:ea typeface="Arial" charset="0"/>
                <a:cs typeface="Arial"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8" name="Picture 7">
            <a:extLst>
              <a:ext uri="{FF2B5EF4-FFF2-40B4-BE49-F238E27FC236}">
                <a16:creationId xmlns:a16="http://schemas.microsoft.com/office/drawing/2014/main" id="{0FAA1A51-AA6B-0C45-A13C-4D61DAF5A66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36059" y="423473"/>
            <a:ext cx="1227740" cy="1142083"/>
          </a:xfrm>
          <a:prstGeom prst="rect">
            <a:avLst/>
          </a:prstGeom>
        </p:spPr>
      </p:pic>
    </p:spTree>
    <p:extLst>
      <p:ext uri="{BB962C8B-B14F-4D97-AF65-F5344CB8AC3E}">
        <p14:creationId xmlns:p14="http://schemas.microsoft.com/office/powerpoint/2010/main" val="68683351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Clicker Question">
    <p:spTree>
      <p:nvGrpSpPr>
        <p:cNvPr id="1" name=""/>
        <p:cNvGrpSpPr/>
        <p:nvPr/>
      </p:nvGrpSpPr>
      <p:grpSpPr>
        <a:xfrm>
          <a:off x="0" y="0"/>
          <a:ext cx="0" cy="0"/>
          <a:chOff x="0" y="0"/>
          <a:chExt cx="0" cy="0"/>
        </a:xfrm>
      </p:grpSpPr>
      <p:sp>
        <p:nvSpPr>
          <p:cNvPr id="5" name="Rectangle 4"/>
          <p:cNvSpPr/>
          <p:nvPr/>
        </p:nvSpPr>
        <p:spPr>
          <a:xfrm>
            <a:off x="0" y="0"/>
            <a:ext cx="12192000" cy="6858000"/>
          </a:xfrm>
          <a:prstGeom prst="rect">
            <a:avLst/>
          </a:prstGeom>
          <a:solidFill>
            <a:srgbClr val="E1E0DF"/>
          </a:solidFill>
          <a:ln w="76200" cmpd="sng">
            <a:solidFill>
              <a:srgbClr val="003354"/>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1800" dirty="0"/>
          </a:p>
        </p:txBody>
      </p:sp>
      <p:sp>
        <p:nvSpPr>
          <p:cNvPr id="3" name="Text Placeholder 2"/>
          <p:cNvSpPr>
            <a:spLocks noGrp="1"/>
          </p:cNvSpPr>
          <p:nvPr>
            <p:ph type="body" sz="quarter" idx="10"/>
          </p:nvPr>
        </p:nvSpPr>
        <p:spPr>
          <a:xfrm>
            <a:off x="747186" y="2325691"/>
            <a:ext cx="10638367" cy="4008437"/>
          </a:xfrm>
          <a:prstGeom prst="rect">
            <a:avLst/>
          </a:prstGeom>
        </p:spPr>
        <p:txBody>
          <a:bodyPr/>
          <a:lstStyle>
            <a:lvl1pPr marL="514350" indent="-514350">
              <a:buFont typeface="+mj-lt"/>
              <a:buAutoNum type="arabicPeriod"/>
              <a:defRPr sz="2800">
                <a:latin typeface="Arial" charset="0"/>
                <a:ea typeface="Arial" charset="0"/>
                <a:cs typeface="Arial" charset="0"/>
              </a:defRPr>
            </a:lvl1pPr>
            <a:lvl2pPr marL="971550" indent="-514350">
              <a:buFont typeface="+mj-lt"/>
              <a:buAutoNum type="alphaLcPeriod"/>
              <a:defRPr sz="2600">
                <a:latin typeface="Arial" charset="0"/>
                <a:ea typeface="Arial" charset="0"/>
                <a:cs typeface="Arial" charset="0"/>
              </a:defRPr>
            </a:lvl2pPr>
            <a:lvl3pPr>
              <a:defRPr>
                <a:latin typeface="Arial" charset="0"/>
                <a:ea typeface="Arial" charset="0"/>
                <a:cs typeface="Arial" charset="0"/>
              </a:defRPr>
            </a:lvl3pPr>
            <a:lvl4pPr>
              <a:defRPr>
                <a:latin typeface="Arial" charset="0"/>
                <a:ea typeface="Arial" charset="0"/>
                <a:cs typeface="Arial" charset="0"/>
              </a:defRPr>
            </a:lvl4pPr>
            <a:lvl5pPr>
              <a:defRPr>
                <a:latin typeface="Arial" charset="0"/>
                <a:ea typeface="Arial" charset="0"/>
                <a:cs typeface="Arial"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itle 15"/>
          <p:cNvSpPr>
            <a:spLocks noGrp="1"/>
          </p:cNvSpPr>
          <p:nvPr>
            <p:ph type="title" hasCustomPrompt="1"/>
          </p:nvPr>
        </p:nvSpPr>
        <p:spPr>
          <a:xfrm>
            <a:off x="1672940" y="538390"/>
            <a:ext cx="7202121" cy="1223282"/>
          </a:xfrm>
        </p:spPr>
        <p:txBody>
          <a:bodyPr>
            <a:normAutofit/>
          </a:bodyPr>
          <a:lstStyle>
            <a:lvl1pPr algn="l">
              <a:defRPr sz="2500" b="1">
                <a:solidFill>
                  <a:srgbClr val="003354"/>
                </a:solidFill>
                <a:latin typeface="Arial" charset="0"/>
                <a:ea typeface="Arial" charset="0"/>
                <a:cs typeface="Arial" charset="0"/>
              </a:defRPr>
            </a:lvl1pPr>
          </a:lstStyle>
          <a:p>
            <a:r>
              <a:rPr lang="en-US" dirty="0"/>
              <a:t>Clicker Question</a:t>
            </a:r>
          </a:p>
        </p:txBody>
      </p:sp>
      <p:pic>
        <p:nvPicPr>
          <p:cNvPr id="6" name="Picture 5">
            <a:extLst>
              <a:ext uri="{FF2B5EF4-FFF2-40B4-BE49-F238E27FC236}">
                <a16:creationId xmlns:a16="http://schemas.microsoft.com/office/drawing/2014/main" id="{3C45A7BB-0C10-1541-B5E9-B3100510D3A5}"/>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47185" y="417609"/>
            <a:ext cx="594360" cy="1490472"/>
          </a:xfrm>
          <a:prstGeom prst="rect">
            <a:avLst/>
          </a:prstGeom>
        </p:spPr>
      </p:pic>
    </p:spTree>
    <p:extLst>
      <p:ext uri="{BB962C8B-B14F-4D97-AF65-F5344CB8AC3E}">
        <p14:creationId xmlns:p14="http://schemas.microsoft.com/office/powerpoint/2010/main" val="139322676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Clicker Question Answer">
    <p:spTree>
      <p:nvGrpSpPr>
        <p:cNvPr id="1" name=""/>
        <p:cNvGrpSpPr/>
        <p:nvPr/>
      </p:nvGrpSpPr>
      <p:grpSpPr>
        <a:xfrm>
          <a:off x="0" y="0"/>
          <a:ext cx="0" cy="0"/>
          <a:chOff x="0" y="0"/>
          <a:chExt cx="0" cy="0"/>
        </a:xfrm>
      </p:grpSpPr>
      <p:sp>
        <p:nvSpPr>
          <p:cNvPr id="5" name="Rectangle 4"/>
          <p:cNvSpPr/>
          <p:nvPr/>
        </p:nvSpPr>
        <p:spPr>
          <a:xfrm>
            <a:off x="0" y="0"/>
            <a:ext cx="12192000" cy="6858000"/>
          </a:xfrm>
          <a:prstGeom prst="rect">
            <a:avLst/>
          </a:prstGeom>
          <a:solidFill>
            <a:srgbClr val="E1E0DF"/>
          </a:solidFill>
          <a:ln w="76200" cmpd="sng">
            <a:solidFill>
              <a:srgbClr val="003354"/>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1800" dirty="0"/>
          </a:p>
        </p:txBody>
      </p:sp>
      <p:sp>
        <p:nvSpPr>
          <p:cNvPr id="3" name="Text Placeholder 2"/>
          <p:cNvSpPr>
            <a:spLocks noGrp="1"/>
          </p:cNvSpPr>
          <p:nvPr>
            <p:ph type="body" sz="quarter" idx="10"/>
          </p:nvPr>
        </p:nvSpPr>
        <p:spPr>
          <a:xfrm>
            <a:off x="747186" y="2325691"/>
            <a:ext cx="10638367" cy="4008437"/>
          </a:xfrm>
          <a:prstGeom prst="rect">
            <a:avLst/>
          </a:prstGeom>
        </p:spPr>
        <p:txBody>
          <a:bodyPr/>
          <a:lstStyle>
            <a:lvl1pPr marL="514350" indent="-514350">
              <a:buFont typeface="+mj-lt"/>
              <a:buAutoNum type="arabicPeriod"/>
              <a:defRPr sz="2800">
                <a:latin typeface="Arial" charset="0"/>
                <a:ea typeface="Arial" charset="0"/>
                <a:cs typeface="Arial" charset="0"/>
              </a:defRPr>
            </a:lvl1pPr>
            <a:lvl2pPr marL="971550" indent="-514350">
              <a:buFont typeface="+mj-lt"/>
              <a:buAutoNum type="alphaLcPeriod"/>
              <a:defRPr sz="2600">
                <a:latin typeface="Arial" charset="0"/>
                <a:ea typeface="Arial" charset="0"/>
                <a:cs typeface="Arial" charset="0"/>
              </a:defRPr>
            </a:lvl2pPr>
            <a:lvl3pPr>
              <a:defRPr>
                <a:latin typeface="Arial" charset="0"/>
                <a:ea typeface="Arial" charset="0"/>
                <a:cs typeface="Arial" charset="0"/>
              </a:defRPr>
            </a:lvl3pPr>
            <a:lvl4pPr>
              <a:defRPr>
                <a:latin typeface="Arial" charset="0"/>
                <a:ea typeface="Arial" charset="0"/>
                <a:cs typeface="Arial" charset="0"/>
              </a:defRPr>
            </a:lvl4pPr>
            <a:lvl5pPr>
              <a:defRPr>
                <a:latin typeface="Arial" charset="0"/>
                <a:ea typeface="Arial" charset="0"/>
                <a:cs typeface="Arial"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itle 15"/>
          <p:cNvSpPr>
            <a:spLocks noGrp="1"/>
          </p:cNvSpPr>
          <p:nvPr>
            <p:ph type="title" hasCustomPrompt="1"/>
          </p:nvPr>
        </p:nvSpPr>
        <p:spPr>
          <a:xfrm>
            <a:off x="1672937" y="538390"/>
            <a:ext cx="10340819" cy="1223282"/>
          </a:xfrm>
        </p:spPr>
        <p:txBody>
          <a:bodyPr>
            <a:normAutofit/>
          </a:bodyPr>
          <a:lstStyle>
            <a:lvl1pPr algn="l">
              <a:defRPr sz="2500" b="1">
                <a:solidFill>
                  <a:srgbClr val="003354"/>
                </a:solidFill>
                <a:latin typeface="Arial" charset="0"/>
                <a:ea typeface="Arial" charset="0"/>
                <a:cs typeface="Arial" charset="0"/>
              </a:defRPr>
            </a:lvl1pPr>
          </a:lstStyle>
          <a:p>
            <a:r>
              <a:rPr lang="en-US" dirty="0"/>
              <a:t>Clicker Question - Answer</a:t>
            </a:r>
          </a:p>
        </p:txBody>
      </p:sp>
      <p:pic>
        <p:nvPicPr>
          <p:cNvPr id="6" name="Picture 5">
            <a:extLst>
              <a:ext uri="{FF2B5EF4-FFF2-40B4-BE49-F238E27FC236}">
                <a16:creationId xmlns:a16="http://schemas.microsoft.com/office/drawing/2014/main" id="{E6FB912C-020A-2245-A8E4-1D193872E31D}"/>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47185" y="417609"/>
            <a:ext cx="594360" cy="1490472"/>
          </a:xfrm>
          <a:prstGeom prst="rect">
            <a:avLst/>
          </a:prstGeom>
        </p:spPr>
      </p:pic>
    </p:spTree>
    <p:extLst>
      <p:ext uri="{BB962C8B-B14F-4D97-AF65-F5344CB8AC3E}">
        <p14:creationId xmlns:p14="http://schemas.microsoft.com/office/powerpoint/2010/main" val="237704592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Reading Quiz">
    <p:spTree>
      <p:nvGrpSpPr>
        <p:cNvPr id="1" name=""/>
        <p:cNvGrpSpPr/>
        <p:nvPr/>
      </p:nvGrpSpPr>
      <p:grpSpPr>
        <a:xfrm>
          <a:off x="0" y="0"/>
          <a:ext cx="0" cy="0"/>
          <a:chOff x="0" y="0"/>
          <a:chExt cx="0" cy="0"/>
        </a:xfrm>
      </p:grpSpPr>
      <p:sp>
        <p:nvSpPr>
          <p:cNvPr id="13" name="Rectangle 12"/>
          <p:cNvSpPr/>
          <p:nvPr/>
        </p:nvSpPr>
        <p:spPr>
          <a:xfrm>
            <a:off x="0" y="0"/>
            <a:ext cx="12192000" cy="6858000"/>
          </a:xfrm>
          <a:prstGeom prst="rect">
            <a:avLst/>
          </a:prstGeom>
          <a:solidFill>
            <a:srgbClr val="E1E0DF"/>
          </a:solidFill>
          <a:ln w="76200" cmpd="sng">
            <a:solidFill>
              <a:srgbClr val="FDC20C"/>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1800" dirty="0"/>
          </a:p>
        </p:txBody>
      </p:sp>
      <p:sp>
        <p:nvSpPr>
          <p:cNvPr id="8" name="Text Placeholder 2"/>
          <p:cNvSpPr>
            <a:spLocks noGrp="1"/>
          </p:cNvSpPr>
          <p:nvPr>
            <p:ph type="body" sz="quarter" idx="10"/>
          </p:nvPr>
        </p:nvSpPr>
        <p:spPr>
          <a:xfrm>
            <a:off x="776818" y="1929360"/>
            <a:ext cx="10638367" cy="4008437"/>
          </a:xfrm>
          <a:prstGeom prst="rect">
            <a:avLst/>
          </a:prstGeom>
        </p:spPr>
        <p:txBody>
          <a:bodyPr/>
          <a:lstStyle>
            <a:lvl1pPr marL="514350" indent="-514350">
              <a:buFont typeface="+mj-lt"/>
              <a:buAutoNum type="arabicPeriod"/>
              <a:defRPr sz="2800">
                <a:latin typeface="Arial" charset="0"/>
                <a:ea typeface="Arial" charset="0"/>
                <a:cs typeface="Arial" charset="0"/>
              </a:defRPr>
            </a:lvl1pPr>
            <a:lvl2pPr marL="971550" indent="-514350">
              <a:buFont typeface="+mj-lt"/>
              <a:buAutoNum type="alphaLcPeriod"/>
              <a:defRPr sz="2600">
                <a:latin typeface="Arial" charset="0"/>
                <a:ea typeface="Arial" charset="0"/>
                <a:cs typeface="Arial" charset="0"/>
              </a:defRPr>
            </a:lvl2pPr>
            <a:lvl3pPr>
              <a:defRPr>
                <a:latin typeface="Arial" charset="0"/>
                <a:ea typeface="Arial" charset="0"/>
                <a:cs typeface="Arial" charset="0"/>
              </a:defRPr>
            </a:lvl3pPr>
            <a:lvl4pPr>
              <a:defRPr>
                <a:latin typeface="Arial" charset="0"/>
                <a:ea typeface="Arial" charset="0"/>
                <a:cs typeface="Arial" charset="0"/>
              </a:defRPr>
            </a:lvl4pPr>
            <a:lvl5pPr>
              <a:defRPr>
                <a:latin typeface="Arial" charset="0"/>
                <a:ea typeface="Arial" charset="0"/>
                <a:cs typeface="Arial"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Title 15"/>
          <p:cNvSpPr>
            <a:spLocks noGrp="1"/>
          </p:cNvSpPr>
          <p:nvPr>
            <p:ph type="title" hasCustomPrompt="1"/>
          </p:nvPr>
        </p:nvSpPr>
        <p:spPr>
          <a:xfrm>
            <a:off x="1757148" y="353039"/>
            <a:ext cx="7202121" cy="1223282"/>
          </a:xfrm>
        </p:spPr>
        <p:txBody>
          <a:bodyPr>
            <a:normAutofit/>
          </a:bodyPr>
          <a:lstStyle>
            <a:lvl1pPr algn="l">
              <a:defRPr sz="2500" b="1">
                <a:solidFill>
                  <a:srgbClr val="003354"/>
                </a:solidFill>
                <a:latin typeface="Arial" charset="0"/>
                <a:ea typeface="Arial" charset="0"/>
                <a:cs typeface="Arial" charset="0"/>
              </a:defRPr>
            </a:lvl1pPr>
          </a:lstStyle>
          <a:p>
            <a:r>
              <a:rPr lang="en-US" dirty="0"/>
              <a:t>Reading Quiz</a:t>
            </a:r>
          </a:p>
        </p:txBody>
      </p:sp>
      <p:pic>
        <p:nvPicPr>
          <p:cNvPr id="6" name="Picture 5" descr="Screen Shot 2017-04-04 at 12.39.38 PM.png">
            <a:extLst>
              <a:ext uri="{FF2B5EF4-FFF2-40B4-BE49-F238E27FC236}">
                <a16:creationId xmlns:a16="http://schemas.microsoft.com/office/drawing/2014/main" id="{3EBCCFD3-393A-EE4D-BD2F-FCAEA53441F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44912" y="283694"/>
            <a:ext cx="1412234" cy="1450925"/>
          </a:xfrm>
          <a:prstGeom prst="rect">
            <a:avLst/>
          </a:prstGeom>
        </p:spPr>
      </p:pic>
    </p:spTree>
    <p:extLst>
      <p:ext uri="{BB962C8B-B14F-4D97-AF65-F5344CB8AC3E}">
        <p14:creationId xmlns:p14="http://schemas.microsoft.com/office/powerpoint/2010/main" val="7291493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Reading Quiz Answer">
    <p:spTree>
      <p:nvGrpSpPr>
        <p:cNvPr id="1" name=""/>
        <p:cNvGrpSpPr/>
        <p:nvPr/>
      </p:nvGrpSpPr>
      <p:grpSpPr>
        <a:xfrm>
          <a:off x="0" y="0"/>
          <a:ext cx="0" cy="0"/>
          <a:chOff x="0" y="0"/>
          <a:chExt cx="0" cy="0"/>
        </a:xfrm>
      </p:grpSpPr>
      <p:sp>
        <p:nvSpPr>
          <p:cNvPr id="13" name="Rectangle 12"/>
          <p:cNvSpPr/>
          <p:nvPr/>
        </p:nvSpPr>
        <p:spPr>
          <a:xfrm>
            <a:off x="0" y="0"/>
            <a:ext cx="12192000" cy="6858000"/>
          </a:xfrm>
          <a:prstGeom prst="rect">
            <a:avLst/>
          </a:prstGeom>
          <a:solidFill>
            <a:srgbClr val="E1E0DF"/>
          </a:solidFill>
          <a:ln w="76200" cmpd="sng">
            <a:solidFill>
              <a:srgbClr val="FDC20C"/>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1800" dirty="0"/>
          </a:p>
        </p:txBody>
      </p:sp>
      <p:sp>
        <p:nvSpPr>
          <p:cNvPr id="8" name="Text Placeholder 2"/>
          <p:cNvSpPr>
            <a:spLocks noGrp="1"/>
          </p:cNvSpPr>
          <p:nvPr>
            <p:ph type="body" sz="quarter" idx="10"/>
          </p:nvPr>
        </p:nvSpPr>
        <p:spPr>
          <a:xfrm>
            <a:off x="776818" y="1929360"/>
            <a:ext cx="10638367" cy="4008437"/>
          </a:xfrm>
          <a:prstGeom prst="rect">
            <a:avLst/>
          </a:prstGeom>
        </p:spPr>
        <p:txBody>
          <a:bodyPr/>
          <a:lstStyle>
            <a:lvl1pPr marL="514350" indent="-514350">
              <a:buFont typeface="+mj-lt"/>
              <a:buAutoNum type="arabicPeriod"/>
              <a:defRPr sz="2800">
                <a:latin typeface="Arial" charset="0"/>
                <a:ea typeface="Arial" charset="0"/>
                <a:cs typeface="Arial" charset="0"/>
              </a:defRPr>
            </a:lvl1pPr>
            <a:lvl2pPr marL="971550" indent="-514350">
              <a:buFont typeface="+mj-lt"/>
              <a:buAutoNum type="alphaLcPeriod"/>
              <a:defRPr sz="2600">
                <a:latin typeface="Arial" charset="0"/>
                <a:ea typeface="Arial" charset="0"/>
                <a:cs typeface="Arial" charset="0"/>
              </a:defRPr>
            </a:lvl2pPr>
            <a:lvl3pPr>
              <a:defRPr>
                <a:latin typeface="Arial" charset="0"/>
                <a:ea typeface="Arial" charset="0"/>
                <a:cs typeface="Arial" charset="0"/>
              </a:defRPr>
            </a:lvl3pPr>
            <a:lvl4pPr>
              <a:defRPr>
                <a:latin typeface="Arial" charset="0"/>
                <a:ea typeface="Arial" charset="0"/>
                <a:cs typeface="Arial" charset="0"/>
              </a:defRPr>
            </a:lvl4pPr>
            <a:lvl5pPr>
              <a:defRPr>
                <a:latin typeface="Arial" charset="0"/>
                <a:ea typeface="Arial" charset="0"/>
                <a:cs typeface="Arial"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Title 15"/>
          <p:cNvSpPr>
            <a:spLocks noGrp="1"/>
          </p:cNvSpPr>
          <p:nvPr>
            <p:ph type="title" hasCustomPrompt="1"/>
          </p:nvPr>
        </p:nvSpPr>
        <p:spPr>
          <a:xfrm>
            <a:off x="1757147" y="353039"/>
            <a:ext cx="9401031" cy="1223282"/>
          </a:xfrm>
        </p:spPr>
        <p:txBody>
          <a:bodyPr>
            <a:normAutofit/>
          </a:bodyPr>
          <a:lstStyle>
            <a:lvl1pPr algn="l">
              <a:defRPr sz="2500" b="1" baseline="0">
                <a:solidFill>
                  <a:srgbClr val="003354"/>
                </a:solidFill>
                <a:latin typeface="Arial" charset="0"/>
                <a:ea typeface="Arial" charset="0"/>
                <a:cs typeface="Arial" charset="0"/>
              </a:defRPr>
            </a:lvl1pPr>
          </a:lstStyle>
          <a:p>
            <a:r>
              <a:rPr lang="en-US" dirty="0"/>
              <a:t>Reading Quiz-Answer</a:t>
            </a:r>
          </a:p>
        </p:txBody>
      </p:sp>
      <p:pic>
        <p:nvPicPr>
          <p:cNvPr id="6" name="Picture 5" descr="Screen Shot 2017-04-04 at 12.39.38 PM.png">
            <a:extLst>
              <a:ext uri="{FF2B5EF4-FFF2-40B4-BE49-F238E27FC236}">
                <a16:creationId xmlns:a16="http://schemas.microsoft.com/office/drawing/2014/main" id="{4CE121F4-7AB6-3740-85AF-26776B4853D6}"/>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44912" y="283694"/>
            <a:ext cx="1412234" cy="1450925"/>
          </a:xfrm>
          <a:prstGeom prst="rect">
            <a:avLst/>
          </a:prstGeom>
        </p:spPr>
      </p:pic>
    </p:spTree>
    <p:extLst>
      <p:ext uri="{BB962C8B-B14F-4D97-AF65-F5344CB8AC3E}">
        <p14:creationId xmlns:p14="http://schemas.microsoft.com/office/powerpoint/2010/main" val="57969521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Active Learning Opener">
    <p:spTree>
      <p:nvGrpSpPr>
        <p:cNvPr id="1" name=""/>
        <p:cNvGrpSpPr/>
        <p:nvPr/>
      </p:nvGrpSpPr>
      <p:grpSpPr>
        <a:xfrm>
          <a:off x="0" y="0"/>
          <a:ext cx="0" cy="0"/>
          <a:chOff x="0" y="0"/>
          <a:chExt cx="0" cy="0"/>
        </a:xfrm>
      </p:grpSpPr>
      <p:sp>
        <p:nvSpPr>
          <p:cNvPr id="9" name="Rectangle 8"/>
          <p:cNvSpPr/>
          <p:nvPr/>
        </p:nvSpPr>
        <p:spPr>
          <a:xfrm>
            <a:off x="0" y="0"/>
            <a:ext cx="12192000" cy="6858000"/>
          </a:xfrm>
          <a:prstGeom prst="rect">
            <a:avLst/>
          </a:prstGeom>
          <a:solidFill>
            <a:srgbClr val="E1E0DF"/>
          </a:solidFill>
          <a:ln w="76200" cmpd="sng">
            <a:solidFill>
              <a:srgbClr val="018E76"/>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1800" dirty="0"/>
          </a:p>
        </p:txBody>
      </p:sp>
      <p:sp>
        <p:nvSpPr>
          <p:cNvPr id="3" name="Content Placeholder 2"/>
          <p:cNvSpPr>
            <a:spLocks noGrp="1"/>
          </p:cNvSpPr>
          <p:nvPr>
            <p:ph sz="quarter" idx="10" hasCustomPrompt="1"/>
          </p:nvPr>
        </p:nvSpPr>
        <p:spPr>
          <a:xfrm>
            <a:off x="5505777" y="2850779"/>
            <a:ext cx="6167967" cy="2158681"/>
          </a:xfrm>
          <a:prstGeom prst="rect">
            <a:avLst/>
          </a:prstGeom>
        </p:spPr>
        <p:txBody>
          <a:bodyPr/>
          <a:lstStyle>
            <a:lvl1pPr marL="0" indent="0" algn="ctr">
              <a:buNone/>
              <a:defRPr baseline="0">
                <a:latin typeface="Arial" charset="0"/>
                <a:ea typeface="Arial" charset="0"/>
                <a:cs typeface="Arial" charset="0"/>
              </a:defRPr>
            </a:lvl1pPr>
          </a:lstStyle>
          <a:p>
            <a:pPr lvl="0"/>
            <a:r>
              <a:rPr lang="en-US" dirty="0"/>
              <a:t>Introduction to Simple Experiments</a:t>
            </a:r>
          </a:p>
        </p:txBody>
      </p:sp>
      <p:sp>
        <p:nvSpPr>
          <p:cNvPr id="4" name="TextBox 3"/>
          <p:cNvSpPr txBox="1"/>
          <p:nvPr/>
        </p:nvSpPr>
        <p:spPr>
          <a:xfrm>
            <a:off x="5505778" y="274638"/>
            <a:ext cx="6167967" cy="1077218"/>
          </a:xfrm>
          <a:prstGeom prst="rect">
            <a:avLst/>
          </a:prstGeom>
          <a:solidFill>
            <a:srgbClr val="018E76"/>
          </a:solidFill>
        </p:spPr>
        <p:txBody>
          <a:bodyPr wrap="square" rtlCol="0">
            <a:spAutoFit/>
          </a:bodyPr>
          <a:lstStyle/>
          <a:p>
            <a:pPr algn="ctr"/>
            <a:r>
              <a:rPr lang="en-US" sz="3200" b="1" dirty="0">
                <a:solidFill>
                  <a:schemeClr val="bg1"/>
                </a:solidFill>
                <a:latin typeface="Arial" charset="0"/>
                <a:ea typeface="Arial" charset="0"/>
                <a:cs typeface="Arial" charset="0"/>
              </a:rPr>
              <a:t>Active Learning</a:t>
            </a:r>
            <a:r>
              <a:rPr lang="en-US" sz="3200" b="1" baseline="0" dirty="0">
                <a:solidFill>
                  <a:schemeClr val="bg1"/>
                </a:solidFill>
                <a:latin typeface="Arial" charset="0"/>
                <a:ea typeface="Arial" charset="0"/>
                <a:cs typeface="Arial" charset="0"/>
              </a:rPr>
              <a:t> </a:t>
            </a:r>
          </a:p>
          <a:p>
            <a:pPr algn="ctr"/>
            <a:r>
              <a:rPr lang="en-US" sz="3200" b="1" baseline="0" dirty="0">
                <a:solidFill>
                  <a:schemeClr val="bg1"/>
                </a:solidFill>
                <a:latin typeface="Arial" charset="0"/>
                <a:ea typeface="Arial" charset="0"/>
                <a:cs typeface="Arial" charset="0"/>
              </a:rPr>
              <a:t>PART V</a:t>
            </a:r>
            <a:endParaRPr lang="en-US" sz="3200" b="1" dirty="0">
              <a:solidFill>
                <a:schemeClr val="bg1"/>
              </a:solidFill>
              <a:latin typeface="Arial" charset="0"/>
              <a:ea typeface="Arial" charset="0"/>
              <a:cs typeface="Arial" charset="0"/>
            </a:endParaRPr>
          </a:p>
        </p:txBody>
      </p:sp>
      <p:sp>
        <p:nvSpPr>
          <p:cNvPr id="6" name="Title 5"/>
          <p:cNvSpPr>
            <a:spLocks noGrp="1"/>
          </p:cNvSpPr>
          <p:nvPr>
            <p:ph type="title" hasCustomPrompt="1"/>
          </p:nvPr>
        </p:nvSpPr>
        <p:spPr>
          <a:xfrm>
            <a:off x="5505777" y="1542579"/>
            <a:ext cx="6167967" cy="1143000"/>
          </a:xfrm>
        </p:spPr>
        <p:txBody>
          <a:bodyPr/>
          <a:lstStyle>
            <a:lvl1pPr algn="ctr">
              <a:defRPr b="1" baseline="0">
                <a:solidFill>
                  <a:srgbClr val="018E76"/>
                </a:solidFill>
                <a:latin typeface="Arial" charset="0"/>
                <a:ea typeface="Arial" charset="0"/>
                <a:cs typeface="Arial" charset="0"/>
              </a:defRPr>
            </a:lvl1pPr>
          </a:lstStyle>
          <a:p>
            <a:r>
              <a:rPr lang="en-US" dirty="0"/>
              <a:t>CHAPTER 10</a:t>
            </a:r>
          </a:p>
        </p:txBody>
      </p:sp>
      <p:pic>
        <p:nvPicPr>
          <p:cNvPr id="13" name="Picture 12" descr="Diagram&#10;&#10;Description automatically generated">
            <a:extLst>
              <a:ext uri="{FF2B5EF4-FFF2-40B4-BE49-F238E27FC236}">
                <a16:creationId xmlns:a16="http://schemas.microsoft.com/office/drawing/2014/main" id="{C361AE82-D353-FB4C-810C-D91EACBCAFB9}"/>
              </a:ext>
            </a:extLst>
          </p:cNvPr>
          <p:cNvPicPr>
            <a:picLocks noChangeAspect="1"/>
          </p:cNvPicPr>
          <p:nvPr userDrawn="1"/>
        </p:nvPicPr>
        <p:blipFill>
          <a:blip r:embed="rId2"/>
          <a:stretch>
            <a:fillRect/>
          </a:stretch>
        </p:blipFill>
        <p:spPr>
          <a:xfrm>
            <a:off x="741567" y="214540"/>
            <a:ext cx="4224776" cy="4897876"/>
          </a:xfrm>
          <a:prstGeom prst="rect">
            <a:avLst/>
          </a:prstGeom>
        </p:spPr>
      </p:pic>
      <p:pic>
        <p:nvPicPr>
          <p:cNvPr id="15" name="Picture 14" descr="Screen Shot 2017-04-04 at 12.05.24 PM.png">
            <a:extLst>
              <a:ext uri="{FF2B5EF4-FFF2-40B4-BE49-F238E27FC236}">
                <a16:creationId xmlns:a16="http://schemas.microsoft.com/office/drawing/2014/main" id="{A581EEA0-79AB-DF42-B21E-2344989ED202}"/>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t="8503" r="87225" b="34735"/>
          <a:stretch/>
        </p:blipFill>
        <p:spPr>
          <a:xfrm>
            <a:off x="115491" y="5326956"/>
            <a:ext cx="1967305" cy="1392072"/>
          </a:xfrm>
          <a:prstGeom prst="rect">
            <a:avLst/>
          </a:prstGeom>
        </p:spPr>
      </p:pic>
      <p:pic>
        <p:nvPicPr>
          <p:cNvPr id="16" name="Picture 15" descr="Screen Shot 2017-04-04 at 12.39.38 PM.png">
            <a:extLst>
              <a:ext uri="{FF2B5EF4-FFF2-40B4-BE49-F238E27FC236}">
                <a16:creationId xmlns:a16="http://schemas.microsoft.com/office/drawing/2014/main" id="{6D81875A-E748-A649-8B73-105FBF3C6F7B}"/>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5322388" y="5223041"/>
            <a:ext cx="1547223" cy="1589613"/>
          </a:xfrm>
          <a:prstGeom prst="rect">
            <a:avLst/>
          </a:prstGeom>
        </p:spPr>
      </p:pic>
      <p:pic>
        <p:nvPicPr>
          <p:cNvPr id="18" name="Picture 17" descr="Screen Shot 2017-04-04 at 11.59.34 AM.png">
            <a:extLst>
              <a:ext uri="{FF2B5EF4-FFF2-40B4-BE49-F238E27FC236}">
                <a16:creationId xmlns:a16="http://schemas.microsoft.com/office/drawing/2014/main" id="{CEF25882-5AC8-1D4E-B0E7-626CCAABA44A}"/>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0109203" y="5315420"/>
            <a:ext cx="1543110" cy="1277888"/>
          </a:xfrm>
          <a:prstGeom prst="rect">
            <a:avLst/>
          </a:prstGeom>
        </p:spPr>
      </p:pic>
      <p:pic>
        <p:nvPicPr>
          <p:cNvPr id="19" name="Picture 18">
            <a:extLst>
              <a:ext uri="{FF2B5EF4-FFF2-40B4-BE49-F238E27FC236}">
                <a16:creationId xmlns:a16="http://schemas.microsoft.com/office/drawing/2014/main" id="{BE46D33F-850E-C043-9131-7F3C6B175125}"/>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3165416" y="5383323"/>
            <a:ext cx="1227740" cy="1142083"/>
          </a:xfrm>
          <a:prstGeom prst="rect">
            <a:avLst/>
          </a:prstGeom>
        </p:spPr>
      </p:pic>
      <p:pic>
        <p:nvPicPr>
          <p:cNvPr id="20" name="Picture 19">
            <a:extLst>
              <a:ext uri="{FF2B5EF4-FFF2-40B4-BE49-F238E27FC236}">
                <a16:creationId xmlns:a16="http://schemas.microsoft.com/office/drawing/2014/main" id="{9C833C3A-E82E-7741-9B55-2EED3A310918}"/>
              </a:ext>
            </a:extLst>
          </p:cNvPr>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8192227" y="5209128"/>
            <a:ext cx="594360" cy="1490472"/>
          </a:xfrm>
          <a:prstGeom prst="rect">
            <a:avLst/>
          </a:prstGeom>
        </p:spPr>
      </p:pic>
    </p:spTree>
    <p:extLst>
      <p:ext uri="{BB962C8B-B14F-4D97-AF65-F5344CB8AC3E}">
        <p14:creationId xmlns:p14="http://schemas.microsoft.com/office/powerpoint/2010/main" val="5407494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Active Learning Intro">
    <p:spTree>
      <p:nvGrpSpPr>
        <p:cNvPr id="1" name=""/>
        <p:cNvGrpSpPr/>
        <p:nvPr/>
      </p:nvGrpSpPr>
      <p:grpSpPr>
        <a:xfrm>
          <a:off x="0" y="0"/>
          <a:ext cx="0" cy="0"/>
          <a:chOff x="0" y="0"/>
          <a:chExt cx="0" cy="0"/>
        </a:xfrm>
      </p:grpSpPr>
      <p:sp>
        <p:nvSpPr>
          <p:cNvPr id="9" name="Rectangle 8"/>
          <p:cNvSpPr/>
          <p:nvPr/>
        </p:nvSpPr>
        <p:spPr>
          <a:xfrm>
            <a:off x="0" y="0"/>
            <a:ext cx="12192000" cy="6858000"/>
          </a:xfrm>
          <a:prstGeom prst="rect">
            <a:avLst/>
          </a:prstGeom>
          <a:solidFill>
            <a:srgbClr val="E1E0DF"/>
          </a:solidFill>
          <a:ln w="76200" cmpd="sng">
            <a:solidFill>
              <a:srgbClr val="0099B8"/>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1800" dirty="0"/>
          </a:p>
        </p:txBody>
      </p:sp>
      <p:sp>
        <p:nvSpPr>
          <p:cNvPr id="3" name="Content Placeholder 2"/>
          <p:cNvSpPr>
            <a:spLocks noGrp="1"/>
          </p:cNvSpPr>
          <p:nvPr>
            <p:ph sz="quarter" idx="10"/>
          </p:nvPr>
        </p:nvSpPr>
        <p:spPr>
          <a:xfrm>
            <a:off x="573744" y="1856688"/>
            <a:ext cx="11044515" cy="3107530"/>
          </a:xfrm>
          <a:prstGeom prst="rect">
            <a:avLst/>
          </a:prstGeom>
        </p:spPr>
        <p:txBody>
          <a:bodyPr/>
          <a:lstStyle>
            <a:lvl1pPr marL="0" indent="0">
              <a:buNone/>
              <a:defRPr sz="3000">
                <a:latin typeface="Arial" charset="0"/>
                <a:ea typeface="Arial" charset="0"/>
                <a:cs typeface="Arial" charset="0"/>
              </a:defRPr>
            </a:lvl1pPr>
          </a:lstStyle>
          <a:p>
            <a:pPr lvl="0"/>
            <a:r>
              <a:rPr lang="en-US"/>
              <a:t>Click to edit Master text styles</a:t>
            </a:r>
          </a:p>
        </p:txBody>
      </p:sp>
      <p:sp>
        <p:nvSpPr>
          <p:cNvPr id="11" name="Title 15"/>
          <p:cNvSpPr>
            <a:spLocks noGrp="1"/>
          </p:cNvSpPr>
          <p:nvPr>
            <p:ph type="title" hasCustomPrompt="1"/>
          </p:nvPr>
        </p:nvSpPr>
        <p:spPr>
          <a:xfrm>
            <a:off x="573743" y="316703"/>
            <a:ext cx="11044516" cy="1223282"/>
          </a:xfrm>
        </p:spPr>
        <p:txBody>
          <a:bodyPr>
            <a:noAutofit/>
          </a:bodyPr>
          <a:lstStyle>
            <a:lvl1pPr algn="ctr">
              <a:defRPr sz="3800" b="1" baseline="0">
                <a:solidFill>
                  <a:srgbClr val="003354"/>
                </a:solidFill>
                <a:latin typeface="Arial" charset="0"/>
                <a:ea typeface="Arial" charset="0"/>
                <a:cs typeface="Arial" charset="0"/>
              </a:defRPr>
            </a:lvl1pPr>
          </a:lstStyle>
          <a:p>
            <a:r>
              <a:rPr lang="en-US" dirty="0"/>
              <a:t>Teaching Notes</a:t>
            </a:r>
          </a:p>
        </p:txBody>
      </p:sp>
      <p:pic>
        <p:nvPicPr>
          <p:cNvPr id="13" name="Picture 12" descr="Screen Shot 2017-04-04 at 12.05.24 PM.png">
            <a:extLst>
              <a:ext uri="{FF2B5EF4-FFF2-40B4-BE49-F238E27FC236}">
                <a16:creationId xmlns:a16="http://schemas.microsoft.com/office/drawing/2014/main" id="{579216EB-4FCE-E24D-8E75-6C7E13CABC2E}"/>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8503" r="87225" b="34735"/>
          <a:stretch/>
        </p:blipFill>
        <p:spPr>
          <a:xfrm>
            <a:off x="115491" y="5326956"/>
            <a:ext cx="1967305" cy="1392072"/>
          </a:xfrm>
          <a:prstGeom prst="rect">
            <a:avLst/>
          </a:prstGeom>
        </p:spPr>
      </p:pic>
      <p:pic>
        <p:nvPicPr>
          <p:cNvPr id="15" name="Picture 14" descr="Screen Shot 2017-04-04 at 12.39.38 PM.png">
            <a:extLst>
              <a:ext uri="{FF2B5EF4-FFF2-40B4-BE49-F238E27FC236}">
                <a16:creationId xmlns:a16="http://schemas.microsoft.com/office/drawing/2014/main" id="{E4F4CCDA-119B-054B-937A-219652E91F6D}"/>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322388" y="5223041"/>
            <a:ext cx="1547223" cy="1589613"/>
          </a:xfrm>
          <a:prstGeom prst="rect">
            <a:avLst/>
          </a:prstGeom>
        </p:spPr>
      </p:pic>
      <p:pic>
        <p:nvPicPr>
          <p:cNvPr id="16" name="Picture 15" descr="Screen Shot 2017-04-04 at 11.59.34 AM.png">
            <a:extLst>
              <a:ext uri="{FF2B5EF4-FFF2-40B4-BE49-F238E27FC236}">
                <a16:creationId xmlns:a16="http://schemas.microsoft.com/office/drawing/2014/main" id="{0CBD44BA-DDFF-094D-952E-F3932FC907FF}"/>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0109203" y="5315420"/>
            <a:ext cx="1543110" cy="1277888"/>
          </a:xfrm>
          <a:prstGeom prst="rect">
            <a:avLst/>
          </a:prstGeom>
        </p:spPr>
      </p:pic>
      <p:pic>
        <p:nvPicPr>
          <p:cNvPr id="18" name="Picture 17">
            <a:extLst>
              <a:ext uri="{FF2B5EF4-FFF2-40B4-BE49-F238E27FC236}">
                <a16:creationId xmlns:a16="http://schemas.microsoft.com/office/drawing/2014/main" id="{02C1E8AB-108C-DA46-87E9-F0AF858190C9}"/>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3165416" y="5383323"/>
            <a:ext cx="1227740" cy="1142083"/>
          </a:xfrm>
          <a:prstGeom prst="rect">
            <a:avLst/>
          </a:prstGeom>
        </p:spPr>
      </p:pic>
      <p:pic>
        <p:nvPicPr>
          <p:cNvPr id="19" name="Picture 18">
            <a:extLst>
              <a:ext uri="{FF2B5EF4-FFF2-40B4-BE49-F238E27FC236}">
                <a16:creationId xmlns:a16="http://schemas.microsoft.com/office/drawing/2014/main" id="{7E656894-378D-B640-8DF2-394F6C9CAB5A}"/>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8192227" y="5209128"/>
            <a:ext cx="594360" cy="1490472"/>
          </a:xfrm>
          <a:prstGeom prst="rect">
            <a:avLst/>
          </a:prstGeom>
        </p:spPr>
      </p:pic>
    </p:spTree>
    <p:extLst>
      <p:ext uri="{BB962C8B-B14F-4D97-AF65-F5344CB8AC3E}">
        <p14:creationId xmlns:p14="http://schemas.microsoft.com/office/powerpoint/2010/main" val="11569939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Check Your Understanding Title Slide">
    <p:spTree>
      <p:nvGrpSpPr>
        <p:cNvPr id="1" name=""/>
        <p:cNvGrpSpPr/>
        <p:nvPr/>
      </p:nvGrpSpPr>
      <p:grpSpPr>
        <a:xfrm>
          <a:off x="0" y="0"/>
          <a:ext cx="0" cy="0"/>
          <a:chOff x="0" y="0"/>
          <a:chExt cx="0" cy="0"/>
        </a:xfrm>
      </p:grpSpPr>
      <p:sp>
        <p:nvSpPr>
          <p:cNvPr id="9" name="Rectangle 8"/>
          <p:cNvSpPr/>
          <p:nvPr/>
        </p:nvSpPr>
        <p:spPr>
          <a:xfrm>
            <a:off x="0" y="0"/>
            <a:ext cx="12192000" cy="6858000"/>
          </a:xfrm>
          <a:prstGeom prst="rect">
            <a:avLst/>
          </a:prstGeom>
          <a:solidFill>
            <a:srgbClr val="E1E0DF"/>
          </a:solidFill>
          <a:ln w="76200" cmpd="sng">
            <a:solidFill>
              <a:srgbClr val="0099B8"/>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1800" dirty="0"/>
          </a:p>
        </p:txBody>
      </p:sp>
      <p:sp>
        <p:nvSpPr>
          <p:cNvPr id="11" name="Title 15"/>
          <p:cNvSpPr>
            <a:spLocks noGrp="1"/>
          </p:cNvSpPr>
          <p:nvPr>
            <p:ph type="title" hasCustomPrompt="1"/>
          </p:nvPr>
        </p:nvSpPr>
        <p:spPr>
          <a:xfrm>
            <a:off x="1669456" y="2461143"/>
            <a:ext cx="8989632" cy="1223282"/>
          </a:xfrm>
        </p:spPr>
        <p:txBody>
          <a:bodyPr>
            <a:noAutofit/>
          </a:bodyPr>
          <a:lstStyle>
            <a:lvl1pPr algn="ctr">
              <a:defRPr sz="4400" b="1" baseline="0">
                <a:solidFill>
                  <a:schemeClr val="accent2"/>
                </a:solidFill>
                <a:latin typeface="Arial" charset="0"/>
                <a:ea typeface="Arial" charset="0"/>
                <a:cs typeface="Arial" charset="0"/>
              </a:defRPr>
            </a:lvl1pPr>
          </a:lstStyle>
          <a:p>
            <a:r>
              <a:rPr lang="en-US" dirty="0"/>
              <a:t>Check Your Understanding</a:t>
            </a:r>
          </a:p>
        </p:txBody>
      </p:sp>
      <p:pic>
        <p:nvPicPr>
          <p:cNvPr id="15" name="Picture 14" descr="Screen Shot 2017-04-04 at 12.39.38 PM.png">
            <a:extLst>
              <a:ext uri="{FF2B5EF4-FFF2-40B4-BE49-F238E27FC236}">
                <a16:creationId xmlns:a16="http://schemas.microsoft.com/office/drawing/2014/main" id="{3468461E-4409-6742-AEDE-8817A074603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322388" y="5223041"/>
            <a:ext cx="1547223" cy="1589613"/>
          </a:xfrm>
          <a:prstGeom prst="rect">
            <a:avLst/>
          </a:prstGeom>
        </p:spPr>
      </p:pic>
      <p:pic>
        <p:nvPicPr>
          <p:cNvPr id="16" name="Picture 15" descr="Screen Shot 2017-04-04 at 11.59.34 AM.png">
            <a:extLst>
              <a:ext uri="{FF2B5EF4-FFF2-40B4-BE49-F238E27FC236}">
                <a16:creationId xmlns:a16="http://schemas.microsoft.com/office/drawing/2014/main" id="{75742ABB-C3F6-F545-A4F2-073CBAC3F672}"/>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109203" y="5315420"/>
            <a:ext cx="1543110" cy="1277888"/>
          </a:xfrm>
          <a:prstGeom prst="rect">
            <a:avLst/>
          </a:prstGeom>
        </p:spPr>
      </p:pic>
      <p:pic>
        <p:nvPicPr>
          <p:cNvPr id="18" name="Picture 17">
            <a:extLst>
              <a:ext uri="{FF2B5EF4-FFF2-40B4-BE49-F238E27FC236}">
                <a16:creationId xmlns:a16="http://schemas.microsoft.com/office/drawing/2014/main" id="{9BCB4CFB-C9B9-6C4C-86D1-AB2799BDFD61}"/>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3165416" y="5383323"/>
            <a:ext cx="1227740" cy="1142083"/>
          </a:xfrm>
          <a:prstGeom prst="rect">
            <a:avLst/>
          </a:prstGeom>
        </p:spPr>
      </p:pic>
      <p:pic>
        <p:nvPicPr>
          <p:cNvPr id="19" name="Picture 18">
            <a:extLst>
              <a:ext uri="{FF2B5EF4-FFF2-40B4-BE49-F238E27FC236}">
                <a16:creationId xmlns:a16="http://schemas.microsoft.com/office/drawing/2014/main" id="{CC6D6650-562B-9541-9F68-3DA87F22453F}"/>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8192227" y="5209128"/>
            <a:ext cx="594360" cy="1490472"/>
          </a:xfrm>
          <a:prstGeom prst="rect">
            <a:avLst/>
          </a:prstGeom>
        </p:spPr>
      </p:pic>
      <p:pic>
        <p:nvPicPr>
          <p:cNvPr id="20" name="Picture 19" descr="Screen Shot 2017-04-04 at 12.05.24 PM.png">
            <a:extLst>
              <a:ext uri="{FF2B5EF4-FFF2-40B4-BE49-F238E27FC236}">
                <a16:creationId xmlns:a16="http://schemas.microsoft.com/office/drawing/2014/main" id="{345A4DBF-5405-CB40-B59B-96330C3EA831}"/>
              </a:ext>
            </a:extLst>
          </p:cNvPr>
          <p:cNvPicPr>
            <a:picLocks noChangeAspect="1"/>
          </p:cNvPicPr>
          <p:nvPr userDrawn="1"/>
        </p:nvPicPr>
        <p:blipFill rotWithShape="1">
          <a:blip r:embed="rId6">
            <a:extLst>
              <a:ext uri="{28A0092B-C50C-407E-A947-70E740481C1C}">
                <a14:useLocalDpi xmlns:a14="http://schemas.microsoft.com/office/drawing/2010/main" val="0"/>
              </a:ext>
            </a:extLst>
          </a:blip>
          <a:srcRect t="8503" r="87225" b="34735"/>
          <a:stretch/>
        </p:blipFill>
        <p:spPr>
          <a:xfrm>
            <a:off x="5112346" y="995799"/>
            <a:ext cx="1967305" cy="1392072"/>
          </a:xfrm>
          <a:prstGeom prst="rect">
            <a:avLst/>
          </a:prstGeom>
        </p:spPr>
      </p:pic>
    </p:spTree>
    <p:extLst>
      <p:ext uri="{BB962C8B-B14F-4D97-AF65-F5344CB8AC3E}">
        <p14:creationId xmlns:p14="http://schemas.microsoft.com/office/powerpoint/2010/main" val="180371379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Reading Quiz Title Slide">
    <p:spTree>
      <p:nvGrpSpPr>
        <p:cNvPr id="1" name=""/>
        <p:cNvGrpSpPr/>
        <p:nvPr/>
      </p:nvGrpSpPr>
      <p:grpSpPr>
        <a:xfrm>
          <a:off x="0" y="0"/>
          <a:ext cx="0" cy="0"/>
          <a:chOff x="0" y="0"/>
          <a:chExt cx="0" cy="0"/>
        </a:xfrm>
      </p:grpSpPr>
      <p:sp>
        <p:nvSpPr>
          <p:cNvPr id="9" name="Rectangle 8"/>
          <p:cNvSpPr/>
          <p:nvPr/>
        </p:nvSpPr>
        <p:spPr>
          <a:xfrm>
            <a:off x="0" y="0"/>
            <a:ext cx="12192000" cy="6858000"/>
          </a:xfrm>
          <a:prstGeom prst="rect">
            <a:avLst/>
          </a:prstGeom>
          <a:solidFill>
            <a:srgbClr val="E1E0DF"/>
          </a:solidFill>
          <a:ln w="76200" cmpd="sng">
            <a:solidFill>
              <a:srgbClr val="FDC20C"/>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1800" dirty="0"/>
          </a:p>
        </p:txBody>
      </p:sp>
      <p:sp>
        <p:nvSpPr>
          <p:cNvPr id="13" name="Title 15"/>
          <p:cNvSpPr>
            <a:spLocks noGrp="1"/>
          </p:cNvSpPr>
          <p:nvPr>
            <p:ph type="title" hasCustomPrompt="1"/>
          </p:nvPr>
        </p:nvSpPr>
        <p:spPr>
          <a:xfrm>
            <a:off x="1669456" y="2461143"/>
            <a:ext cx="8989632" cy="1223282"/>
          </a:xfrm>
        </p:spPr>
        <p:txBody>
          <a:bodyPr>
            <a:noAutofit/>
          </a:bodyPr>
          <a:lstStyle>
            <a:lvl1pPr algn="ctr">
              <a:defRPr sz="4400" b="1" baseline="0">
                <a:solidFill>
                  <a:srgbClr val="FDC20C"/>
                </a:solidFill>
                <a:latin typeface="Arial" charset="0"/>
                <a:ea typeface="Arial" charset="0"/>
                <a:cs typeface="Arial" charset="0"/>
              </a:defRPr>
            </a:lvl1pPr>
          </a:lstStyle>
          <a:p>
            <a:r>
              <a:rPr lang="en-US" dirty="0"/>
              <a:t>Reading Quizzes</a:t>
            </a:r>
          </a:p>
        </p:txBody>
      </p:sp>
      <p:pic>
        <p:nvPicPr>
          <p:cNvPr id="11" name="Picture 10" descr="Screen Shot 2017-04-04 at 12.39.38 PM.png">
            <a:extLst>
              <a:ext uri="{FF2B5EF4-FFF2-40B4-BE49-F238E27FC236}">
                <a16:creationId xmlns:a16="http://schemas.microsoft.com/office/drawing/2014/main" id="{0DA37847-7B36-3641-A747-980233BC974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322388" y="731864"/>
            <a:ext cx="1547223" cy="1589613"/>
          </a:xfrm>
          <a:prstGeom prst="rect">
            <a:avLst/>
          </a:prstGeom>
        </p:spPr>
      </p:pic>
      <p:pic>
        <p:nvPicPr>
          <p:cNvPr id="12" name="Picture 11" descr="Screen Shot 2017-04-04 at 12.05.24 PM.png">
            <a:extLst>
              <a:ext uri="{FF2B5EF4-FFF2-40B4-BE49-F238E27FC236}">
                <a16:creationId xmlns:a16="http://schemas.microsoft.com/office/drawing/2014/main" id="{31AF5CF9-E9E9-9746-96C6-84EDB2C6F4ED}"/>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t="8503" r="87225" b="34735"/>
          <a:stretch/>
        </p:blipFill>
        <p:spPr>
          <a:xfrm>
            <a:off x="115491" y="5326956"/>
            <a:ext cx="1967305" cy="1392072"/>
          </a:xfrm>
          <a:prstGeom prst="rect">
            <a:avLst/>
          </a:prstGeom>
        </p:spPr>
      </p:pic>
      <p:pic>
        <p:nvPicPr>
          <p:cNvPr id="16" name="Picture 15" descr="Screen Shot 2017-04-04 at 11.59.34 AM.png">
            <a:extLst>
              <a:ext uri="{FF2B5EF4-FFF2-40B4-BE49-F238E27FC236}">
                <a16:creationId xmlns:a16="http://schemas.microsoft.com/office/drawing/2014/main" id="{D697D285-892B-DB4E-9984-B83800D9F3DC}"/>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0109203" y="5315420"/>
            <a:ext cx="1543110" cy="1277888"/>
          </a:xfrm>
          <a:prstGeom prst="rect">
            <a:avLst/>
          </a:prstGeom>
        </p:spPr>
      </p:pic>
      <p:pic>
        <p:nvPicPr>
          <p:cNvPr id="18" name="Picture 17">
            <a:extLst>
              <a:ext uri="{FF2B5EF4-FFF2-40B4-BE49-F238E27FC236}">
                <a16:creationId xmlns:a16="http://schemas.microsoft.com/office/drawing/2014/main" id="{B61114A9-5191-CF4E-A7A6-A92FABADD4B5}"/>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3165416" y="5383323"/>
            <a:ext cx="1227740" cy="1142083"/>
          </a:xfrm>
          <a:prstGeom prst="rect">
            <a:avLst/>
          </a:prstGeom>
        </p:spPr>
      </p:pic>
      <p:pic>
        <p:nvPicPr>
          <p:cNvPr id="19" name="Picture 18">
            <a:extLst>
              <a:ext uri="{FF2B5EF4-FFF2-40B4-BE49-F238E27FC236}">
                <a16:creationId xmlns:a16="http://schemas.microsoft.com/office/drawing/2014/main" id="{20D6C47D-0778-2747-B090-2B980E9520E9}"/>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8192227" y="5209128"/>
            <a:ext cx="594360" cy="1490472"/>
          </a:xfrm>
          <a:prstGeom prst="rect">
            <a:avLst/>
          </a:prstGeom>
        </p:spPr>
      </p:pic>
    </p:spTree>
    <p:extLst>
      <p:ext uri="{BB962C8B-B14F-4D97-AF65-F5344CB8AC3E}">
        <p14:creationId xmlns:p14="http://schemas.microsoft.com/office/powerpoint/2010/main" val="180371379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Clicker Question Title Slide">
    <p:spTree>
      <p:nvGrpSpPr>
        <p:cNvPr id="1" name=""/>
        <p:cNvGrpSpPr/>
        <p:nvPr/>
      </p:nvGrpSpPr>
      <p:grpSpPr>
        <a:xfrm>
          <a:off x="0" y="0"/>
          <a:ext cx="0" cy="0"/>
          <a:chOff x="0" y="0"/>
          <a:chExt cx="0" cy="0"/>
        </a:xfrm>
      </p:grpSpPr>
      <p:sp>
        <p:nvSpPr>
          <p:cNvPr id="9" name="Rectangle 8"/>
          <p:cNvSpPr/>
          <p:nvPr/>
        </p:nvSpPr>
        <p:spPr>
          <a:xfrm>
            <a:off x="0" y="0"/>
            <a:ext cx="12192000" cy="6858000"/>
          </a:xfrm>
          <a:prstGeom prst="rect">
            <a:avLst/>
          </a:prstGeom>
          <a:solidFill>
            <a:srgbClr val="E1E0DF"/>
          </a:solidFill>
          <a:ln w="76200" cmpd="sng">
            <a:solidFill>
              <a:srgbClr val="2C2D2F"/>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1800" dirty="0"/>
          </a:p>
        </p:txBody>
      </p:sp>
      <p:sp>
        <p:nvSpPr>
          <p:cNvPr id="13" name="Title 15"/>
          <p:cNvSpPr>
            <a:spLocks noGrp="1"/>
          </p:cNvSpPr>
          <p:nvPr>
            <p:ph type="title" hasCustomPrompt="1"/>
          </p:nvPr>
        </p:nvSpPr>
        <p:spPr>
          <a:xfrm>
            <a:off x="1669456" y="2461143"/>
            <a:ext cx="8989632" cy="1223282"/>
          </a:xfrm>
        </p:spPr>
        <p:txBody>
          <a:bodyPr>
            <a:noAutofit/>
          </a:bodyPr>
          <a:lstStyle>
            <a:lvl1pPr algn="ctr">
              <a:defRPr sz="4400" b="1" baseline="0">
                <a:solidFill>
                  <a:srgbClr val="2C2D2F"/>
                </a:solidFill>
                <a:latin typeface="Arial" charset="0"/>
                <a:ea typeface="Arial" charset="0"/>
                <a:cs typeface="Arial" charset="0"/>
              </a:defRPr>
            </a:lvl1pPr>
          </a:lstStyle>
          <a:p>
            <a:r>
              <a:rPr lang="en-US" dirty="0"/>
              <a:t>Clicker Questions</a:t>
            </a:r>
          </a:p>
        </p:txBody>
      </p:sp>
      <p:pic>
        <p:nvPicPr>
          <p:cNvPr id="11" name="Picture 10" descr="Screen Shot 2017-04-04 at 12.05.24 PM.png">
            <a:extLst>
              <a:ext uri="{FF2B5EF4-FFF2-40B4-BE49-F238E27FC236}">
                <a16:creationId xmlns:a16="http://schemas.microsoft.com/office/drawing/2014/main" id="{E9EF751E-65BF-A542-AD63-52985141AAF9}"/>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8503" r="87225" b="34735"/>
          <a:stretch/>
        </p:blipFill>
        <p:spPr>
          <a:xfrm>
            <a:off x="115491" y="5326956"/>
            <a:ext cx="1967305" cy="1392072"/>
          </a:xfrm>
          <a:prstGeom prst="rect">
            <a:avLst/>
          </a:prstGeom>
        </p:spPr>
      </p:pic>
      <p:pic>
        <p:nvPicPr>
          <p:cNvPr id="15" name="Picture 14" descr="Screen Shot 2017-04-04 at 12.39.38 PM.png">
            <a:extLst>
              <a:ext uri="{FF2B5EF4-FFF2-40B4-BE49-F238E27FC236}">
                <a16:creationId xmlns:a16="http://schemas.microsoft.com/office/drawing/2014/main" id="{74977513-06BC-8649-85EE-8217069DC35B}"/>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322388" y="5223041"/>
            <a:ext cx="1547223" cy="1589613"/>
          </a:xfrm>
          <a:prstGeom prst="rect">
            <a:avLst/>
          </a:prstGeom>
        </p:spPr>
      </p:pic>
      <p:pic>
        <p:nvPicPr>
          <p:cNvPr id="16" name="Picture 15" descr="Screen Shot 2017-04-04 at 11.59.34 AM.png">
            <a:extLst>
              <a:ext uri="{FF2B5EF4-FFF2-40B4-BE49-F238E27FC236}">
                <a16:creationId xmlns:a16="http://schemas.microsoft.com/office/drawing/2014/main" id="{D9A4AC04-58C0-F740-8FC5-237D60BF6ED3}"/>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0109203" y="5315420"/>
            <a:ext cx="1543110" cy="1277888"/>
          </a:xfrm>
          <a:prstGeom prst="rect">
            <a:avLst/>
          </a:prstGeom>
        </p:spPr>
      </p:pic>
      <p:pic>
        <p:nvPicPr>
          <p:cNvPr id="18" name="Picture 17">
            <a:extLst>
              <a:ext uri="{FF2B5EF4-FFF2-40B4-BE49-F238E27FC236}">
                <a16:creationId xmlns:a16="http://schemas.microsoft.com/office/drawing/2014/main" id="{E0CA63B9-4E2A-5342-A764-120B2CE70B68}"/>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3165416" y="5383323"/>
            <a:ext cx="1227740" cy="1142083"/>
          </a:xfrm>
          <a:prstGeom prst="rect">
            <a:avLst/>
          </a:prstGeom>
        </p:spPr>
      </p:pic>
      <p:pic>
        <p:nvPicPr>
          <p:cNvPr id="19" name="Picture 18">
            <a:extLst>
              <a:ext uri="{FF2B5EF4-FFF2-40B4-BE49-F238E27FC236}">
                <a16:creationId xmlns:a16="http://schemas.microsoft.com/office/drawing/2014/main" id="{6783ACBE-0EFE-D349-B0CD-6C4BEE59EAA3}"/>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5798819" y="762245"/>
            <a:ext cx="594360" cy="1490472"/>
          </a:xfrm>
          <a:prstGeom prst="rect">
            <a:avLst/>
          </a:prstGeom>
        </p:spPr>
      </p:pic>
    </p:spTree>
    <p:extLst>
      <p:ext uri="{BB962C8B-B14F-4D97-AF65-F5344CB8AC3E}">
        <p14:creationId xmlns:p14="http://schemas.microsoft.com/office/powerpoint/2010/main" val="365918687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Learning Objectives Slide_FINAL">
    <p:spTree>
      <p:nvGrpSpPr>
        <p:cNvPr id="1" name=""/>
        <p:cNvGrpSpPr/>
        <p:nvPr/>
      </p:nvGrpSpPr>
      <p:grpSpPr>
        <a:xfrm>
          <a:off x="0" y="0"/>
          <a:ext cx="0" cy="0"/>
          <a:chOff x="0" y="0"/>
          <a:chExt cx="0" cy="0"/>
        </a:xfrm>
      </p:grpSpPr>
      <p:sp>
        <p:nvSpPr>
          <p:cNvPr id="7" name="TextBox 6"/>
          <p:cNvSpPr txBox="1"/>
          <p:nvPr/>
        </p:nvSpPr>
        <p:spPr>
          <a:xfrm>
            <a:off x="116775" y="87588"/>
            <a:ext cx="11891031" cy="1754326"/>
          </a:xfrm>
          <a:prstGeom prst="rect">
            <a:avLst/>
          </a:prstGeom>
          <a:solidFill>
            <a:srgbClr val="E7E6E5"/>
          </a:solidFill>
          <a:ln w="76200" cmpd="sng">
            <a:solidFill>
              <a:schemeClr val="bg1"/>
            </a:solidFill>
          </a:ln>
        </p:spPr>
        <p:txBody>
          <a:bodyPr wrap="square" rtlCol="0">
            <a:spAutoFit/>
          </a:bodyPr>
          <a:lstStyle/>
          <a:p>
            <a:endParaRPr lang="en-US" sz="3600" b="1" baseline="0" dirty="0">
              <a:solidFill>
                <a:srgbClr val="D0D329"/>
              </a:solidFill>
              <a:latin typeface="Arial"/>
              <a:cs typeface="Arial"/>
            </a:endParaRPr>
          </a:p>
          <a:p>
            <a:endParaRPr lang="en-US" sz="3600" b="1" baseline="0" dirty="0">
              <a:solidFill>
                <a:srgbClr val="D0D329"/>
              </a:solidFill>
              <a:latin typeface="Arial"/>
              <a:cs typeface="Arial"/>
            </a:endParaRPr>
          </a:p>
          <a:p>
            <a:endParaRPr lang="en-US" sz="3600" b="1" baseline="0" dirty="0">
              <a:solidFill>
                <a:srgbClr val="D0D329"/>
              </a:solidFill>
              <a:latin typeface="Arial"/>
              <a:cs typeface="Arial"/>
            </a:endParaRPr>
          </a:p>
        </p:txBody>
      </p:sp>
      <p:sp>
        <p:nvSpPr>
          <p:cNvPr id="2" name="Title 1"/>
          <p:cNvSpPr>
            <a:spLocks noGrp="1"/>
          </p:cNvSpPr>
          <p:nvPr>
            <p:ph type="title" hasCustomPrompt="1"/>
          </p:nvPr>
        </p:nvSpPr>
        <p:spPr>
          <a:ln>
            <a:noFill/>
          </a:ln>
        </p:spPr>
        <p:txBody>
          <a:bodyPr>
            <a:noAutofit/>
          </a:bodyPr>
          <a:lstStyle>
            <a:lvl1pPr marL="0" indent="0" algn="l">
              <a:buFont typeface="Arial" charset="0"/>
              <a:buNone/>
              <a:defRPr sz="4000" b="1" baseline="0">
                <a:solidFill>
                  <a:schemeClr val="accent1"/>
                </a:solidFill>
                <a:latin typeface="Arial" charset="0"/>
                <a:ea typeface="Arial" charset="0"/>
                <a:cs typeface="Arial" charset="0"/>
              </a:defRPr>
            </a:lvl1pPr>
          </a:lstStyle>
          <a:p>
            <a:r>
              <a:rPr lang="en-US" dirty="0"/>
              <a:t>Learning Objectives</a:t>
            </a:r>
          </a:p>
        </p:txBody>
      </p:sp>
      <p:sp>
        <p:nvSpPr>
          <p:cNvPr id="3" name="Text Placeholder 12"/>
          <p:cNvSpPr>
            <a:spLocks noGrp="1"/>
          </p:cNvSpPr>
          <p:nvPr>
            <p:ph type="body" sz="quarter" idx="10"/>
          </p:nvPr>
        </p:nvSpPr>
        <p:spPr>
          <a:xfrm>
            <a:off x="449948" y="1841914"/>
            <a:ext cx="11224683" cy="40338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9" name="Straight Connector 8"/>
          <p:cNvCxnSpPr/>
          <p:nvPr/>
        </p:nvCxnSpPr>
        <p:spPr>
          <a:xfrm>
            <a:off x="820783" y="1530081"/>
            <a:ext cx="2245816" cy="0"/>
          </a:xfrm>
          <a:prstGeom prst="line">
            <a:avLst/>
          </a:prstGeom>
          <a:ln w="76200" cmpd="sng">
            <a:solidFill>
              <a:schemeClr val="accent1"/>
            </a:solidFill>
          </a:ln>
          <a:effectLst/>
        </p:spPr>
        <p:style>
          <a:lnRef idx="3">
            <a:schemeClr val="dk1"/>
          </a:lnRef>
          <a:fillRef idx="0">
            <a:schemeClr val="dk1"/>
          </a:fillRef>
          <a:effectRef idx="2">
            <a:schemeClr val="dk1"/>
          </a:effectRef>
          <a:fontRef idx="minor">
            <a:schemeClr val="tx1"/>
          </a:fontRef>
        </p:style>
      </p:cxnSp>
      <p:pic>
        <p:nvPicPr>
          <p:cNvPr id="10" name="Picture 9" descr="Screen Shot 2017-04-04 at 12.39.38 PM.png">
            <a:extLst>
              <a:ext uri="{FF2B5EF4-FFF2-40B4-BE49-F238E27FC236}">
                <a16:creationId xmlns:a16="http://schemas.microsoft.com/office/drawing/2014/main" id="{AB728C20-0DA7-0042-8BCD-C6E261CBBD3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738796" y="668302"/>
            <a:ext cx="935834" cy="961474"/>
          </a:xfrm>
          <a:prstGeom prst="rect">
            <a:avLst/>
          </a:prstGeom>
        </p:spPr>
      </p:pic>
    </p:spTree>
    <p:extLst>
      <p:ext uri="{BB962C8B-B14F-4D97-AF65-F5344CB8AC3E}">
        <p14:creationId xmlns:p14="http://schemas.microsoft.com/office/powerpoint/2010/main" val="78591483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Blog Post Title Slide">
    <p:spTree>
      <p:nvGrpSpPr>
        <p:cNvPr id="1" name=""/>
        <p:cNvGrpSpPr/>
        <p:nvPr/>
      </p:nvGrpSpPr>
      <p:grpSpPr>
        <a:xfrm>
          <a:off x="0" y="0"/>
          <a:ext cx="0" cy="0"/>
          <a:chOff x="0" y="0"/>
          <a:chExt cx="0" cy="0"/>
        </a:xfrm>
      </p:grpSpPr>
      <p:sp>
        <p:nvSpPr>
          <p:cNvPr id="9" name="Rectangle 8"/>
          <p:cNvSpPr/>
          <p:nvPr/>
        </p:nvSpPr>
        <p:spPr>
          <a:xfrm>
            <a:off x="0" y="0"/>
            <a:ext cx="12192000" cy="6858000"/>
          </a:xfrm>
          <a:prstGeom prst="rect">
            <a:avLst/>
          </a:prstGeom>
          <a:solidFill>
            <a:srgbClr val="E1E0DF"/>
          </a:solidFill>
          <a:ln w="76200" cmpd="sng">
            <a:solidFill>
              <a:schemeClr val="accent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1800" dirty="0"/>
          </a:p>
        </p:txBody>
      </p:sp>
      <p:sp>
        <p:nvSpPr>
          <p:cNvPr id="13" name="Title 15"/>
          <p:cNvSpPr>
            <a:spLocks noGrp="1"/>
          </p:cNvSpPr>
          <p:nvPr>
            <p:ph type="title" hasCustomPrompt="1"/>
          </p:nvPr>
        </p:nvSpPr>
        <p:spPr>
          <a:xfrm>
            <a:off x="1669456" y="2461143"/>
            <a:ext cx="8989632" cy="1223282"/>
          </a:xfrm>
        </p:spPr>
        <p:txBody>
          <a:bodyPr>
            <a:noAutofit/>
          </a:bodyPr>
          <a:lstStyle>
            <a:lvl1pPr algn="ctr">
              <a:defRPr sz="4400" b="1" baseline="0">
                <a:solidFill>
                  <a:schemeClr val="accent1"/>
                </a:solidFill>
                <a:latin typeface="Arial" charset="0"/>
                <a:ea typeface="Arial" charset="0"/>
                <a:cs typeface="Arial" charset="0"/>
              </a:defRPr>
            </a:lvl1pPr>
          </a:lstStyle>
          <a:p>
            <a:r>
              <a:rPr lang="en-US" dirty="0"/>
              <a:t>Blog Posts</a:t>
            </a:r>
          </a:p>
        </p:txBody>
      </p:sp>
      <p:pic>
        <p:nvPicPr>
          <p:cNvPr id="11" name="Picture 10" descr="Screen Shot 2017-04-04 at 11.59.34 AM.png">
            <a:extLst>
              <a:ext uri="{FF2B5EF4-FFF2-40B4-BE49-F238E27FC236}">
                <a16:creationId xmlns:a16="http://schemas.microsoft.com/office/drawing/2014/main" id="{6F72E264-1012-D043-8933-0CFBA960CA8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322388" y="922527"/>
            <a:ext cx="1543110" cy="1277888"/>
          </a:xfrm>
          <a:prstGeom prst="rect">
            <a:avLst/>
          </a:prstGeom>
        </p:spPr>
      </p:pic>
      <p:pic>
        <p:nvPicPr>
          <p:cNvPr id="15" name="Picture 14" descr="Screen Shot 2017-04-04 at 12.05.24 PM.png">
            <a:extLst>
              <a:ext uri="{FF2B5EF4-FFF2-40B4-BE49-F238E27FC236}">
                <a16:creationId xmlns:a16="http://schemas.microsoft.com/office/drawing/2014/main" id="{F35C3CFB-6809-444C-AA10-22A876521299}"/>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t="8503" r="87225" b="34735"/>
          <a:stretch/>
        </p:blipFill>
        <p:spPr>
          <a:xfrm>
            <a:off x="115491" y="5326956"/>
            <a:ext cx="1967305" cy="1392072"/>
          </a:xfrm>
          <a:prstGeom prst="rect">
            <a:avLst/>
          </a:prstGeom>
        </p:spPr>
      </p:pic>
      <p:pic>
        <p:nvPicPr>
          <p:cNvPr id="16" name="Picture 15" descr="Screen Shot 2017-04-04 at 12.39.38 PM.png">
            <a:extLst>
              <a:ext uri="{FF2B5EF4-FFF2-40B4-BE49-F238E27FC236}">
                <a16:creationId xmlns:a16="http://schemas.microsoft.com/office/drawing/2014/main" id="{1ED7E74F-14C1-6443-AF0F-86FBE9762E12}"/>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5322388" y="5223041"/>
            <a:ext cx="1547223" cy="1589613"/>
          </a:xfrm>
          <a:prstGeom prst="rect">
            <a:avLst/>
          </a:prstGeom>
        </p:spPr>
      </p:pic>
      <p:pic>
        <p:nvPicPr>
          <p:cNvPr id="18" name="Picture 17">
            <a:extLst>
              <a:ext uri="{FF2B5EF4-FFF2-40B4-BE49-F238E27FC236}">
                <a16:creationId xmlns:a16="http://schemas.microsoft.com/office/drawing/2014/main" id="{0240F1FA-A90F-4348-9217-2949ABAC428D}"/>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3165416" y="5383323"/>
            <a:ext cx="1227740" cy="1142083"/>
          </a:xfrm>
          <a:prstGeom prst="rect">
            <a:avLst/>
          </a:prstGeom>
        </p:spPr>
      </p:pic>
      <p:pic>
        <p:nvPicPr>
          <p:cNvPr id="19" name="Picture 18">
            <a:extLst>
              <a:ext uri="{FF2B5EF4-FFF2-40B4-BE49-F238E27FC236}">
                <a16:creationId xmlns:a16="http://schemas.microsoft.com/office/drawing/2014/main" id="{C7BCF6B7-3040-8340-81EB-1035E67EEFE0}"/>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8192227" y="5209128"/>
            <a:ext cx="594360" cy="1490472"/>
          </a:xfrm>
          <a:prstGeom prst="rect">
            <a:avLst/>
          </a:prstGeom>
        </p:spPr>
      </p:pic>
    </p:spTree>
    <p:extLst>
      <p:ext uri="{BB962C8B-B14F-4D97-AF65-F5344CB8AC3E}">
        <p14:creationId xmlns:p14="http://schemas.microsoft.com/office/powerpoint/2010/main" val="115395425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Working it Through Title Slide">
    <p:spTree>
      <p:nvGrpSpPr>
        <p:cNvPr id="1" name=""/>
        <p:cNvGrpSpPr/>
        <p:nvPr/>
      </p:nvGrpSpPr>
      <p:grpSpPr>
        <a:xfrm>
          <a:off x="0" y="0"/>
          <a:ext cx="0" cy="0"/>
          <a:chOff x="0" y="0"/>
          <a:chExt cx="0" cy="0"/>
        </a:xfrm>
      </p:grpSpPr>
      <p:sp>
        <p:nvSpPr>
          <p:cNvPr id="9" name="Rectangle 8"/>
          <p:cNvSpPr/>
          <p:nvPr/>
        </p:nvSpPr>
        <p:spPr>
          <a:xfrm>
            <a:off x="0" y="0"/>
            <a:ext cx="12192000" cy="6858000"/>
          </a:xfrm>
          <a:prstGeom prst="rect">
            <a:avLst/>
          </a:prstGeom>
          <a:solidFill>
            <a:srgbClr val="E1E0DF"/>
          </a:solidFill>
          <a:ln w="76200" cmpd="sng">
            <a:solidFill>
              <a:srgbClr val="67B034"/>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1800" dirty="0">
              <a:solidFill>
                <a:srgbClr val="67B034"/>
              </a:solidFill>
            </a:endParaRPr>
          </a:p>
        </p:txBody>
      </p:sp>
      <p:sp>
        <p:nvSpPr>
          <p:cNvPr id="13" name="Title 15"/>
          <p:cNvSpPr>
            <a:spLocks noGrp="1"/>
          </p:cNvSpPr>
          <p:nvPr>
            <p:ph type="title" hasCustomPrompt="1"/>
          </p:nvPr>
        </p:nvSpPr>
        <p:spPr>
          <a:xfrm>
            <a:off x="1669456" y="2461143"/>
            <a:ext cx="8989632" cy="1223282"/>
          </a:xfrm>
        </p:spPr>
        <p:txBody>
          <a:bodyPr>
            <a:noAutofit/>
          </a:bodyPr>
          <a:lstStyle>
            <a:lvl1pPr algn="ctr">
              <a:defRPr sz="4400" b="1" baseline="0">
                <a:solidFill>
                  <a:srgbClr val="67B034"/>
                </a:solidFill>
                <a:latin typeface="Arial" charset="0"/>
                <a:ea typeface="Arial" charset="0"/>
                <a:cs typeface="Arial" charset="0"/>
              </a:defRPr>
            </a:lvl1pPr>
          </a:lstStyle>
          <a:p>
            <a:r>
              <a:rPr lang="en-US" dirty="0"/>
              <a:t>Working It Through</a:t>
            </a:r>
          </a:p>
        </p:txBody>
      </p:sp>
      <p:pic>
        <p:nvPicPr>
          <p:cNvPr id="11" name="Picture 10">
            <a:extLst>
              <a:ext uri="{FF2B5EF4-FFF2-40B4-BE49-F238E27FC236}">
                <a16:creationId xmlns:a16="http://schemas.microsoft.com/office/drawing/2014/main" id="{9D7F32F7-F3DE-CC4D-8DAA-595671EECED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550402" y="1120794"/>
            <a:ext cx="1227740" cy="1142083"/>
          </a:xfrm>
          <a:prstGeom prst="rect">
            <a:avLst/>
          </a:prstGeom>
        </p:spPr>
      </p:pic>
      <p:pic>
        <p:nvPicPr>
          <p:cNvPr id="15" name="Picture 14" descr="Screen Shot 2017-04-04 at 12.05.24 PM.png">
            <a:extLst>
              <a:ext uri="{FF2B5EF4-FFF2-40B4-BE49-F238E27FC236}">
                <a16:creationId xmlns:a16="http://schemas.microsoft.com/office/drawing/2014/main" id="{82E652B7-6C5C-2C48-9532-7159A7E7E119}"/>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t="8503" r="87225" b="34735"/>
          <a:stretch/>
        </p:blipFill>
        <p:spPr>
          <a:xfrm>
            <a:off x="115491" y="5326956"/>
            <a:ext cx="1967305" cy="1392072"/>
          </a:xfrm>
          <a:prstGeom prst="rect">
            <a:avLst/>
          </a:prstGeom>
        </p:spPr>
      </p:pic>
      <p:pic>
        <p:nvPicPr>
          <p:cNvPr id="16" name="Picture 15" descr="Screen Shot 2017-04-04 at 12.39.38 PM.png">
            <a:extLst>
              <a:ext uri="{FF2B5EF4-FFF2-40B4-BE49-F238E27FC236}">
                <a16:creationId xmlns:a16="http://schemas.microsoft.com/office/drawing/2014/main" id="{148549CB-61A4-FC49-BD9A-B1FF06E1E1F2}"/>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5322388" y="5223041"/>
            <a:ext cx="1547223" cy="1589613"/>
          </a:xfrm>
          <a:prstGeom prst="rect">
            <a:avLst/>
          </a:prstGeom>
        </p:spPr>
      </p:pic>
      <p:pic>
        <p:nvPicPr>
          <p:cNvPr id="18" name="Picture 17" descr="Screen Shot 2017-04-04 at 11.59.34 AM.png">
            <a:extLst>
              <a:ext uri="{FF2B5EF4-FFF2-40B4-BE49-F238E27FC236}">
                <a16:creationId xmlns:a16="http://schemas.microsoft.com/office/drawing/2014/main" id="{A06775EB-C952-A041-AFD4-A72D69CD078B}"/>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0109203" y="5315420"/>
            <a:ext cx="1543110" cy="1277888"/>
          </a:xfrm>
          <a:prstGeom prst="rect">
            <a:avLst/>
          </a:prstGeom>
        </p:spPr>
      </p:pic>
      <p:pic>
        <p:nvPicPr>
          <p:cNvPr id="19" name="Picture 18">
            <a:extLst>
              <a:ext uri="{FF2B5EF4-FFF2-40B4-BE49-F238E27FC236}">
                <a16:creationId xmlns:a16="http://schemas.microsoft.com/office/drawing/2014/main" id="{25C22872-6028-2F4E-AF55-3868DD63D897}"/>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8192227" y="5209128"/>
            <a:ext cx="594360" cy="1490472"/>
          </a:xfrm>
          <a:prstGeom prst="rect">
            <a:avLst/>
          </a:prstGeom>
        </p:spPr>
      </p:pic>
    </p:spTree>
    <p:extLst>
      <p:ext uri="{BB962C8B-B14F-4D97-AF65-F5344CB8AC3E}">
        <p14:creationId xmlns:p14="http://schemas.microsoft.com/office/powerpoint/2010/main" val="348254222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In-Class Activity Title Slide">
    <p:spTree>
      <p:nvGrpSpPr>
        <p:cNvPr id="1" name=""/>
        <p:cNvGrpSpPr/>
        <p:nvPr/>
      </p:nvGrpSpPr>
      <p:grpSpPr>
        <a:xfrm>
          <a:off x="0" y="0"/>
          <a:ext cx="0" cy="0"/>
          <a:chOff x="0" y="0"/>
          <a:chExt cx="0" cy="0"/>
        </a:xfrm>
      </p:grpSpPr>
      <p:sp>
        <p:nvSpPr>
          <p:cNvPr id="9" name="Rectangle 8"/>
          <p:cNvSpPr/>
          <p:nvPr/>
        </p:nvSpPr>
        <p:spPr>
          <a:xfrm>
            <a:off x="0" y="0"/>
            <a:ext cx="12192000" cy="6858000"/>
          </a:xfrm>
          <a:prstGeom prst="rect">
            <a:avLst/>
          </a:prstGeom>
          <a:solidFill>
            <a:srgbClr val="E1E0DF"/>
          </a:solidFill>
          <a:ln w="76200" cmpd="sng">
            <a:solidFill>
              <a:srgbClr val="67B034"/>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1800" dirty="0">
              <a:solidFill>
                <a:srgbClr val="67B034"/>
              </a:solidFill>
            </a:endParaRPr>
          </a:p>
        </p:txBody>
      </p:sp>
      <p:sp>
        <p:nvSpPr>
          <p:cNvPr id="13" name="Title 15"/>
          <p:cNvSpPr>
            <a:spLocks noGrp="1"/>
          </p:cNvSpPr>
          <p:nvPr>
            <p:ph type="title" hasCustomPrompt="1"/>
          </p:nvPr>
        </p:nvSpPr>
        <p:spPr>
          <a:xfrm>
            <a:off x="1669456" y="2461143"/>
            <a:ext cx="8989632" cy="1223282"/>
          </a:xfrm>
        </p:spPr>
        <p:txBody>
          <a:bodyPr>
            <a:noAutofit/>
          </a:bodyPr>
          <a:lstStyle>
            <a:lvl1pPr algn="ctr">
              <a:defRPr sz="4400" b="1" baseline="0">
                <a:solidFill>
                  <a:srgbClr val="67B034"/>
                </a:solidFill>
                <a:latin typeface="Arial" charset="0"/>
                <a:ea typeface="Arial" charset="0"/>
                <a:cs typeface="Arial" charset="0"/>
              </a:defRPr>
            </a:lvl1pPr>
          </a:lstStyle>
          <a:p>
            <a:r>
              <a:rPr lang="en-US" dirty="0"/>
              <a:t>In-Class Activities</a:t>
            </a:r>
          </a:p>
        </p:txBody>
      </p:sp>
      <p:pic>
        <p:nvPicPr>
          <p:cNvPr id="11" name="Picture 10" descr="Screen Shot 2017-04-04 at 12.05.24 PM.png">
            <a:extLst>
              <a:ext uri="{FF2B5EF4-FFF2-40B4-BE49-F238E27FC236}">
                <a16:creationId xmlns:a16="http://schemas.microsoft.com/office/drawing/2014/main" id="{5509D6B2-D97E-5947-AF41-E65F283A575C}"/>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8503" r="87225" b="34735"/>
          <a:stretch/>
        </p:blipFill>
        <p:spPr>
          <a:xfrm>
            <a:off x="115491" y="5326956"/>
            <a:ext cx="1967305" cy="1392072"/>
          </a:xfrm>
          <a:prstGeom prst="rect">
            <a:avLst/>
          </a:prstGeom>
        </p:spPr>
      </p:pic>
      <p:pic>
        <p:nvPicPr>
          <p:cNvPr id="15" name="Picture 14" descr="Screen Shot 2017-04-04 at 12.39.38 PM.png">
            <a:extLst>
              <a:ext uri="{FF2B5EF4-FFF2-40B4-BE49-F238E27FC236}">
                <a16:creationId xmlns:a16="http://schemas.microsoft.com/office/drawing/2014/main" id="{217A531C-86D0-6E4D-A1AB-C95B4C717AC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322388" y="5223041"/>
            <a:ext cx="1547223" cy="1589613"/>
          </a:xfrm>
          <a:prstGeom prst="rect">
            <a:avLst/>
          </a:prstGeom>
        </p:spPr>
      </p:pic>
      <p:pic>
        <p:nvPicPr>
          <p:cNvPr id="16" name="Picture 15" descr="Screen Shot 2017-04-04 at 11.59.34 AM.png">
            <a:extLst>
              <a:ext uri="{FF2B5EF4-FFF2-40B4-BE49-F238E27FC236}">
                <a16:creationId xmlns:a16="http://schemas.microsoft.com/office/drawing/2014/main" id="{08B6E668-F67E-FF41-99F8-1B829CB63202}"/>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0109203" y="5315420"/>
            <a:ext cx="1543110" cy="1277888"/>
          </a:xfrm>
          <a:prstGeom prst="rect">
            <a:avLst/>
          </a:prstGeom>
        </p:spPr>
      </p:pic>
      <p:pic>
        <p:nvPicPr>
          <p:cNvPr id="18" name="Picture 17">
            <a:extLst>
              <a:ext uri="{FF2B5EF4-FFF2-40B4-BE49-F238E27FC236}">
                <a16:creationId xmlns:a16="http://schemas.microsoft.com/office/drawing/2014/main" id="{C70E3237-61B7-C947-9BF4-DB5564DB4605}"/>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8192227" y="5209128"/>
            <a:ext cx="594360" cy="1490472"/>
          </a:xfrm>
          <a:prstGeom prst="rect">
            <a:avLst/>
          </a:prstGeom>
        </p:spPr>
      </p:pic>
      <p:pic>
        <p:nvPicPr>
          <p:cNvPr id="19" name="Picture 18">
            <a:extLst>
              <a:ext uri="{FF2B5EF4-FFF2-40B4-BE49-F238E27FC236}">
                <a16:creationId xmlns:a16="http://schemas.microsoft.com/office/drawing/2014/main" id="{9581319D-FB29-8F4D-996D-106195936DB8}"/>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5550402" y="1120794"/>
            <a:ext cx="1227740" cy="1142083"/>
          </a:xfrm>
          <a:prstGeom prst="rect">
            <a:avLst/>
          </a:prstGeom>
        </p:spPr>
      </p:pic>
    </p:spTree>
    <p:extLst>
      <p:ext uri="{BB962C8B-B14F-4D97-AF65-F5344CB8AC3E}">
        <p14:creationId xmlns:p14="http://schemas.microsoft.com/office/powerpoint/2010/main" val="262217276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Blog Post">
    <p:spTree>
      <p:nvGrpSpPr>
        <p:cNvPr id="1" name=""/>
        <p:cNvGrpSpPr/>
        <p:nvPr/>
      </p:nvGrpSpPr>
      <p:grpSpPr>
        <a:xfrm>
          <a:off x="0" y="0"/>
          <a:ext cx="0" cy="0"/>
          <a:chOff x="0" y="0"/>
          <a:chExt cx="0" cy="0"/>
        </a:xfrm>
      </p:grpSpPr>
      <p:sp>
        <p:nvSpPr>
          <p:cNvPr id="4" name="Rectangle 3"/>
          <p:cNvSpPr/>
          <p:nvPr/>
        </p:nvSpPr>
        <p:spPr>
          <a:xfrm>
            <a:off x="0" y="0"/>
            <a:ext cx="12192000" cy="6858000"/>
          </a:xfrm>
          <a:prstGeom prst="rect">
            <a:avLst/>
          </a:prstGeom>
          <a:solidFill>
            <a:srgbClr val="E1E0DF"/>
          </a:solidFill>
          <a:ln w="76200" cmpd="sng">
            <a:solidFill>
              <a:srgbClr val="D33826"/>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1800" dirty="0"/>
          </a:p>
        </p:txBody>
      </p:sp>
      <p:sp>
        <p:nvSpPr>
          <p:cNvPr id="3" name="Text Placeholder 2"/>
          <p:cNvSpPr>
            <a:spLocks noGrp="1"/>
          </p:cNvSpPr>
          <p:nvPr>
            <p:ph type="body" sz="quarter" idx="10"/>
          </p:nvPr>
        </p:nvSpPr>
        <p:spPr>
          <a:xfrm>
            <a:off x="520702" y="484191"/>
            <a:ext cx="11097684" cy="4706937"/>
          </a:xfrm>
          <a:prstGeom prst="rect">
            <a:avLst/>
          </a:prstGeom>
        </p:spPr>
        <p:txBody>
          <a:bodyPr/>
          <a:lstStyle>
            <a:lvl1pPr>
              <a:defRPr sz="3000">
                <a:latin typeface="Arial" charset="0"/>
                <a:ea typeface="Arial" charset="0"/>
                <a:cs typeface="Arial" charset="0"/>
              </a:defRPr>
            </a:lvl1pPr>
            <a:lvl2pPr marL="742950" indent="-285750">
              <a:buFont typeface="Courier New" charset="0"/>
              <a:buChar char="o"/>
              <a:defRPr>
                <a:latin typeface="Arial" charset="0"/>
                <a:ea typeface="Arial" charset="0"/>
                <a:cs typeface="Arial" charset="0"/>
              </a:defRPr>
            </a:lvl2pPr>
            <a:lvl3pPr>
              <a:defRPr>
                <a:latin typeface="Arial" charset="0"/>
                <a:ea typeface="Arial" charset="0"/>
                <a:cs typeface="Arial" charset="0"/>
              </a:defRPr>
            </a:lvl3pPr>
            <a:lvl4pPr>
              <a:defRPr>
                <a:latin typeface="Arial" charset="0"/>
                <a:ea typeface="Arial" charset="0"/>
                <a:cs typeface="Arial" charset="0"/>
              </a:defRPr>
            </a:lvl4pPr>
            <a:lvl5pPr>
              <a:defRPr>
                <a:latin typeface="Arial" charset="0"/>
                <a:ea typeface="Arial" charset="0"/>
                <a:cs typeface="Arial"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Title 1"/>
          <p:cNvSpPr>
            <a:spLocks noGrp="1"/>
          </p:cNvSpPr>
          <p:nvPr>
            <p:ph type="title" hasCustomPrompt="1"/>
          </p:nvPr>
        </p:nvSpPr>
        <p:spPr>
          <a:xfrm>
            <a:off x="2371009" y="5453062"/>
            <a:ext cx="9587911" cy="1143000"/>
          </a:xfrm>
        </p:spPr>
        <p:txBody>
          <a:bodyPr>
            <a:noAutofit/>
          </a:bodyPr>
          <a:lstStyle>
            <a:lvl1pPr algn="l">
              <a:defRPr sz="2500" b="1">
                <a:solidFill>
                  <a:srgbClr val="DF4E33"/>
                </a:solidFill>
                <a:latin typeface="Arial" charset="0"/>
                <a:ea typeface="Arial" charset="0"/>
                <a:cs typeface="Arial" charset="0"/>
              </a:defRPr>
            </a:lvl1pPr>
          </a:lstStyle>
          <a:p>
            <a:r>
              <a:rPr lang="en-US" dirty="0" err="1"/>
              <a:t>everydayresearchmethods.com</a:t>
            </a:r>
            <a:endParaRPr lang="en-US" dirty="0"/>
          </a:p>
        </p:txBody>
      </p:sp>
      <p:pic>
        <p:nvPicPr>
          <p:cNvPr id="6" name="Picture 5" descr="Screen Shot 2017-04-04 at 11.59.34 AM.png">
            <a:extLst>
              <a:ext uri="{FF2B5EF4-FFF2-40B4-BE49-F238E27FC236}">
                <a16:creationId xmlns:a16="http://schemas.microsoft.com/office/drawing/2014/main" id="{23C699F8-78AB-6A44-A620-7960BC254EB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13949" y="5332110"/>
            <a:ext cx="1543110" cy="1277888"/>
          </a:xfrm>
          <a:prstGeom prst="rect">
            <a:avLst/>
          </a:prstGeom>
        </p:spPr>
      </p:pic>
    </p:spTree>
    <p:extLst>
      <p:ext uri="{BB962C8B-B14F-4D97-AF65-F5344CB8AC3E}">
        <p14:creationId xmlns:p14="http://schemas.microsoft.com/office/powerpoint/2010/main" val="56626796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Work it through">
    <p:spTree>
      <p:nvGrpSpPr>
        <p:cNvPr id="1" name=""/>
        <p:cNvGrpSpPr/>
        <p:nvPr/>
      </p:nvGrpSpPr>
      <p:grpSpPr>
        <a:xfrm>
          <a:off x="0" y="0"/>
          <a:ext cx="0" cy="0"/>
          <a:chOff x="0" y="0"/>
          <a:chExt cx="0" cy="0"/>
        </a:xfrm>
      </p:grpSpPr>
      <p:pic>
        <p:nvPicPr>
          <p:cNvPr id="3" name="Picture 2" descr="Screen Shot 2017-04-04 at 11.54.28 A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0"/>
            <a:ext cx="3445791" cy="1905000"/>
          </a:xfrm>
          <a:prstGeom prst="rect">
            <a:avLst/>
          </a:prstGeom>
        </p:spPr>
      </p:pic>
      <p:pic>
        <p:nvPicPr>
          <p:cNvPr id="4" name="Picture 3" descr="Screen Shot 2017-04-04 at 11.52.41 A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905000"/>
            <a:ext cx="12192000" cy="4953000"/>
          </a:xfrm>
          <a:prstGeom prst="rect">
            <a:avLst/>
          </a:prstGeom>
        </p:spPr>
      </p:pic>
      <p:pic>
        <p:nvPicPr>
          <p:cNvPr id="5" name="Picture 4" descr="Screen Shot 2017-04-04 at 11.55.45 AM.png"/>
          <p:cNvPicPr>
            <a:picLocks noChangeAspect="1"/>
          </p:cNvPicPr>
          <p:nvPr/>
        </p:nvPicPr>
        <p:blipFill rotWithShape="1">
          <a:blip r:embed="rId4">
            <a:extLst>
              <a:ext uri="{28A0092B-C50C-407E-A947-70E740481C1C}">
                <a14:useLocalDpi xmlns:a14="http://schemas.microsoft.com/office/drawing/2010/main" val="0"/>
              </a:ext>
            </a:extLst>
          </a:blip>
          <a:srcRect t="4257" r="11542"/>
          <a:stretch/>
        </p:blipFill>
        <p:spPr>
          <a:xfrm>
            <a:off x="3445790" y="0"/>
            <a:ext cx="8746211" cy="1905000"/>
          </a:xfrm>
          <a:prstGeom prst="rect">
            <a:avLst/>
          </a:prstGeom>
        </p:spPr>
      </p:pic>
    </p:spTree>
    <p:extLst>
      <p:ext uri="{BB962C8B-B14F-4D97-AF65-F5344CB8AC3E}">
        <p14:creationId xmlns:p14="http://schemas.microsoft.com/office/powerpoint/2010/main" val="159766268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838200" y="1825625"/>
            <a:ext cx="10515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838200" y="6356352"/>
            <a:ext cx="2743200" cy="365125"/>
          </a:xfrm>
          <a:prstGeom prst="rect">
            <a:avLst/>
          </a:prstGeom>
        </p:spPr>
        <p:txBody>
          <a:bodyPr/>
          <a:lstStyle/>
          <a:p>
            <a:endParaRPr lang="en-US" dirty="0"/>
          </a:p>
        </p:txBody>
      </p:sp>
      <p:sp>
        <p:nvSpPr>
          <p:cNvPr id="5" name="Footer Placeholder 4"/>
          <p:cNvSpPr>
            <a:spLocks noGrp="1"/>
          </p:cNvSpPr>
          <p:nvPr>
            <p:ph type="ftr" sz="quarter" idx="11"/>
          </p:nvPr>
        </p:nvSpPr>
        <p:spPr>
          <a:xfrm>
            <a:off x="4038600" y="6356352"/>
            <a:ext cx="4114800" cy="365125"/>
          </a:xfrm>
          <a:prstGeom prst="rect">
            <a:avLst/>
          </a:prstGeom>
        </p:spPr>
        <p:txBody>
          <a:bodyPr/>
          <a:lstStyle/>
          <a:p>
            <a:endParaRPr lang="en-US" dirty="0"/>
          </a:p>
        </p:txBody>
      </p:sp>
      <p:sp>
        <p:nvSpPr>
          <p:cNvPr id="6" name="Slide Number Placeholder 5"/>
          <p:cNvSpPr>
            <a:spLocks noGrp="1"/>
          </p:cNvSpPr>
          <p:nvPr>
            <p:ph type="sldNum" sz="quarter" idx="12"/>
          </p:nvPr>
        </p:nvSpPr>
        <p:spPr>
          <a:xfrm>
            <a:off x="8610600" y="6356352"/>
            <a:ext cx="2743200" cy="365125"/>
          </a:xfrm>
          <a:prstGeom prst="rect">
            <a:avLst/>
          </a:prstGeom>
        </p:spPr>
        <p:txBody>
          <a:bodyPr/>
          <a:lstStyle/>
          <a:p>
            <a:fld id="{D077DD1F-020D-4A19-9611-41863FA23D0B}" type="slidenum">
              <a:rPr lang="en-US" smtClean="0"/>
              <a:t>‹#›</a:t>
            </a:fld>
            <a:endParaRPr lang="en-US" dirty="0"/>
          </a:p>
        </p:txBody>
      </p:sp>
    </p:spTree>
    <p:extLst>
      <p:ext uri="{BB962C8B-B14F-4D97-AF65-F5344CB8AC3E}">
        <p14:creationId xmlns:p14="http://schemas.microsoft.com/office/powerpoint/2010/main" val="184558039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_Active Learning Opener">
    <p:spTree>
      <p:nvGrpSpPr>
        <p:cNvPr id="1" name=""/>
        <p:cNvGrpSpPr/>
        <p:nvPr/>
      </p:nvGrpSpPr>
      <p:grpSpPr>
        <a:xfrm>
          <a:off x="0" y="0"/>
          <a:ext cx="0" cy="0"/>
          <a:chOff x="0" y="0"/>
          <a:chExt cx="0" cy="0"/>
        </a:xfrm>
      </p:grpSpPr>
      <p:sp>
        <p:nvSpPr>
          <p:cNvPr id="9" name="Rectangle 8"/>
          <p:cNvSpPr/>
          <p:nvPr userDrawn="1"/>
        </p:nvSpPr>
        <p:spPr>
          <a:xfrm>
            <a:off x="0" y="0"/>
            <a:ext cx="12192000" cy="6858000"/>
          </a:xfrm>
          <a:prstGeom prst="rect">
            <a:avLst/>
          </a:prstGeom>
          <a:noFill/>
          <a:ln w="76200" cmpd="sng">
            <a:solidFill>
              <a:schemeClr val="accent5"/>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1800" dirty="0">
              <a:solidFill>
                <a:srgbClr val="EE3D8A"/>
              </a:solidFill>
            </a:endParaRPr>
          </a:p>
        </p:txBody>
      </p:sp>
      <p:sp>
        <p:nvSpPr>
          <p:cNvPr id="3" name="Content Placeholder 2"/>
          <p:cNvSpPr>
            <a:spLocks noGrp="1"/>
          </p:cNvSpPr>
          <p:nvPr>
            <p:ph sz="quarter" idx="10" hasCustomPrompt="1"/>
          </p:nvPr>
        </p:nvSpPr>
        <p:spPr>
          <a:xfrm>
            <a:off x="5505775" y="3965094"/>
            <a:ext cx="6167967" cy="2158681"/>
          </a:xfrm>
          <a:prstGeom prst="rect">
            <a:avLst/>
          </a:prstGeom>
        </p:spPr>
        <p:txBody>
          <a:bodyPr/>
          <a:lstStyle>
            <a:lvl1pPr marL="0" indent="0" algn="ctr">
              <a:buNone/>
              <a:defRPr baseline="0">
                <a:latin typeface="Arial" charset="0"/>
                <a:ea typeface="Arial" charset="0"/>
                <a:cs typeface="Arial" charset="0"/>
              </a:defRPr>
            </a:lvl1pPr>
          </a:lstStyle>
          <a:p>
            <a:pPr lvl="0"/>
            <a:r>
              <a:rPr lang="en-US" dirty="0"/>
              <a:t>Introduction to Simple Experiments</a:t>
            </a:r>
          </a:p>
        </p:txBody>
      </p:sp>
      <p:sp>
        <p:nvSpPr>
          <p:cNvPr id="4" name="TextBox 3"/>
          <p:cNvSpPr txBox="1"/>
          <p:nvPr userDrawn="1"/>
        </p:nvSpPr>
        <p:spPr>
          <a:xfrm>
            <a:off x="5505775" y="734225"/>
            <a:ext cx="6167967" cy="1077218"/>
          </a:xfrm>
          <a:prstGeom prst="rect">
            <a:avLst/>
          </a:prstGeom>
          <a:solidFill>
            <a:schemeClr val="accent5"/>
          </a:solidFill>
        </p:spPr>
        <p:txBody>
          <a:bodyPr wrap="square" rtlCol="0">
            <a:spAutoFit/>
          </a:bodyPr>
          <a:lstStyle/>
          <a:p>
            <a:pPr algn="ctr"/>
            <a:r>
              <a:rPr lang="en-US" sz="3200" b="1" dirty="0">
                <a:solidFill>
                  <a:schemeClr val="bg1"/>
                </a:solidFill>
                <a:latin typeface="Arial" charset="0"/>
                <a:ea typeface="Arial" charset="0"/>
                <a:cs typeface="Arial" charset="0"/>
              </a:rPr>
              <a:t>Interactive Lecture</a:t>
            </a:r>
            <a:endParaRPr lang="en-US" sz="3200" b="1" baseline="0" dirty="0">
              <a:solidFill>
                <a:schemeClr val="bg1"/>
              </a:solidFill>
              <a:latin typeface="Arial" charset="0"/>
              <a:ea typeface="Arial" charset="0"/>
              <a:cs typeface="Arial" charset="0"/>
            </a:endParaRPr>
          </a:p>
          <a:p>
            <a:pPr algn="ctr"/>
            <a:r>
              <a:rPr lang="en-US" sz="3200" b="1" baseline="0" dirty="0">
                <a:solidFill>
                  <a:schemeClr val="bg1"/>
                </a:solidFill>
                <a:latin typeface="Arial" charset="0"/>
                <a:ea typeface="Arial" charset="0"/>
                <a:cs typeface="Arial" charset="0"/>
              </a:rPr>
              <a:t>PART V</a:t>
            </a:r>
            <a:endParaRPr lang="en-US" sz="3200" b="1" dirty="0">
              <a:solidFill>
                <a:schemeClr val="bg1"/>
              </a:solidFill>
              <a:latin typeface="Arial" charset="0"/>
              <a:ea typeface="Arial" charset="0"/>
              <a:cs typeface="Arial" charset="0"/>
            </a:endParaRPr>
          </a:p>
        </p:txBody>
      </p:sp>
      <p:sp>
        <p:nvSpPr>
          <p:cNvPr id="6" name="Title 5"/>
          <p:cNvSpPr>
            <a:spLocks noGrp="1"/>
          </p:cNvSpPr>
          <p:nvPr>
            <p:ph type="title" hasCustomPrompt="1"/>
          </p:nvPr>
        </p:nvSpPr>
        <p:spPr>
          <a:xfrm>
            <a:off x="5505775" y="2279731"/>
            <a:ext cx="6167967" cy="1143000"/>
          </a:xfrm>
        </p:spPr>
        <p:txBody>
          <a:bodyPr/>
          <a:lstStyle>
            <a:lvl1pPr algn="ctr">
              <a:defRPr b="1" baseline="0">
                <a:solidFill>
                  <a:schemeClr val="accent5"/>
                </a:solidFill>
                <a:latin typeface="Arial" charset="0"/>
                <a:ea typeface="Arial" charset="0"/>
                <a:cs typeface="Arial" charset="0"/>
              </a:defRPr>
            </a:lvl1pPr>
          </a:lstStyle>
          <a:p>
            <a:r>
              <a:rPr lang="en-US" dirty="0"/>
              <a:t>CHAPTER 10</a:t>
            </a:r>
          </a:p>
        </p:txBody>
      </p:sp>
      <p:pic>
        <p:nvPicPr>
          <p:cNvPr id="13" name="Picture 12">
            <a:extLst>
              <a:ext uri="{FF2B5EF4-FFF2-40B4-BE49-F238E27FC236}">
                <a16:creationId xmlns:a16="http://schemas.microsoft.com/office/drawing/2014/main" id="{050061AE-4601-4944-9F09-87B092C2B11B}"/>
              </a:ext>
              <a:ext uri="{C183D7F6-B498-43B3-948B-1728B52AA6E4}">
                <adec:decorative xmlns:adec="http://schemas.microsoft.com/office/drawing/2017/decorative" val="1"/>
              </a:ext>
            </a:extLst>
          </p:cNvPr>
          <p:cNvPicPr>
            <a:picLocks noChangeAspect="1"/>
          </p:cNvPicPr>
          <p:nvPr userDrawn="1"/>
        </p:nvPicPr>
        <p:blipFill>
          <a:blip r:embed="rId2"/>
          <a:stretch>
            <a:fillRect/>
          </a:stretch>
        </p:blipFill>
        <p:spPr>
          <a:xfrm>
            <a:off x="388085" y="429425"/>
            <a:ext cx="4729605" cy="5389550"/>
          </a:xfrm>
          <a:prstGeom prst="rect">
            <a:avLst/>
          </a:prstGeom>
        </p:spPr>
      </p:pic>
    </p:spTree>
    <p:extLst>
      <p:ext uri="{BB962C8B-B14F-4D97-AF65-F5344CB8AC3E}">
        <p14:creationId xmlns:p14="http://schemas.microsoft.com/office/powerpoint/2010/main" val="221513425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_CHAPTER OPENER">
    <p:spTree>
      <p:nvGrpSpPr>
        <p:cNvPr id="1" name=""/>
        <p:cNvGrpSpPr/>
        <p:nvPr/>
      </p:nvGrpSpPr>
      <p:grpSpPr>
        <a:xfrm>
          <a:off x="0" y="0"/>
          <a:ext cx="0" cy="0"/>
          <a:chOff x="0" y="0"/>
          <a:chExt cx="0" cy="0"/>
        </a:xfrm>
      </p:grpSpPr>
      <p:sp>
        <p:nvSpPr>
          <p:cNvPr id="4" name="Text Placeholder 3"/>
          <p:cNvSpPr>
            <a:spLocks noGrp="1"/>
          </p:cNvSpPr>
          <p:nvPr>
            <p:ph type="body" sz="half" idx="2" hasCustomPrompt="1"/>
          </p:nvPr>
        </p:nvSpPr>
        <p:spPr>
          <a:xfrm>
            <a:off x="14861" y="1"/>
            <a:ext cx="12177140" cy="6855140"/>
          </a:xfrm>
          <a:prstGeom prst="rect">
            <a:avLst/>
          </a:prstGeom>
          <a:noFill/>
          <a:ln w="57150" cmpd="sng">
            <a:solidFill>
              <a:schemeClr val="accent5"/>
            </a:solidFill>
          </a:ln>
        </p:spPr>
        <p:style>
          <a:lnRef idx="2">
            <a:schemeClr val="dk1"/>
          </a:lnRef>
          <a:fillRef idx="1">
            <a:schemeClr val="lt1"/>
          </a:fillRef>
          <a:effectRef idx="0">
            <a:schemeClr val="dk1"/>
          </a:effectRef>
          <a:fontRef idx="none"/>
        </p:style>
        <p:txBody>
          <a:bodyPr/>
          <a:lstStyle>
            <a:lvl1pPr marL="0" indent="0">
              <a:buNone/>
              <a:defRPr sz="1400">
                <a:solidFill>
                  <a:srgbClr val="F1532D"/>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 </a:t>
            </a:r>
          </a:p>
        </p:txBody>
      </p:sp>
      <p:sp>
        <p:nvSpPr>
          <p:cNvPr id="5" name="Title 4"/>
          <p:cNvSpPr>
            <a:spLocks noGrp="1"/>
          </p:cNvSpPr>
          <p:nvPr>
            <p:ph type="title"/>
          </p:nvPr>
        </p:nvSpPr>
        <p:spPr>
          <a:xfrm>
            <a:off x="6852921" y="17232"/>
            <a:ext cx="5339080" cy="2309109"/>
          </a:xfrm>
        </p:spPr>
        <p:txBody>
          <a:bodyPr/>
          <a:lstStyle>
            <a:lvl1pPr algn="l">
              <a:defRPr>
                <a:solidFill>
                  <a:schemeClr val="accent5"/>
                </a:solidFill>
              </a:defRPr>
            </a:lvl1pPr>
          </a:lstStyle>
          <a:p>
            <a:r>
              <a:rPr lang="en-US" dirty="0"/>
              <a:t>Click to edit Master title style</a:t>
            </a:r>
          </a:p>
        </p:txBody>
      </p:sp>
      <p:sp>
        <p:nvSpPr>
          <p:cNvPr id="9" name="Text Placeholder 8"/>
          <p:cNvSpPr>
            <a:spLocks noGrp="1"/>
          </p:cNvSpPr>
          <p:nvPr>
            <p:ph type="body" sz="quarter" idx="11" hasCustomPrompt="1"/>
          </p:nvPr>
        </p:nvSpPr>
        <p:spPr>
          <a:xfrm>
            <a:off x="6821062" y="5876366"/>
            <a:ext cx="5370937" cy="961544"/>
          </a:xfrm>
          <a:prstGeom prst="rect">
            <a:avLst/>
          </a:prstGeom>
          <a:solidFill>
            <a:schemeClr val="accent5"/>
          </a:solidFill>
          <a:ln>
            <a:solidFill>
              <a:schemeClr val="accent5"/>
            </a:solidFill>
          </a:ln>
        </p:spPr>
        <p:txBody>
          <a:bodyPr/>
          <a:lstStyle>
            <a:lvl1pPr marL="0" indent="0" algn="ctr">
              <a:buNone/>
              <a:defRPr sz="5400">
                <a:solidFill>
                  <a:schemeClr val="bg1"/>
                </a:solidFill>
                <a:latin typeface="Arial" charset="0"/>
                <a:ea typeface="Arial" charset="0"/>
                <a:cs typeface="Arial" charset="0"/>
              </a:defRPr>
            </a:lvl1pPr>
          </a:lstStyle>
          <a:p>
            <a:pPr lvl="0"/>
            <a:r>
              <a:rPr lang="en-US" dirty="0"/>
              <a:t>PART V</a:t>
            </a:r>
          </a:p>
        </p:txBody>
      </p:sp>
      <p:pic>
        <p:nvPicPr>
          <p:cNvPr id="6" name="Picture 5" descr="Diagram&#10;&#10;Description automatically generated">
            <a:extLst>
              <a:ext uri="{FF2B5EF4-FFF2-40B4-BE49-F238E27FC236}">
                <a16:creationId xmlns:a16="http://schemas.microsoft.com/office/drawing/2014/main" id="{87DA67A1-FCFB-8145-AA9A-54328F79D104}"/>
              </a:ext>
            </a:extLst>
          </p:cNvPr>
          <p:cNvPicPr>
            <a:picLocks noChangeAspect="1"/>
          </p:cNvPicPr>
          <p:nvPr userDrawn="1"/>
        </p:nvPicPr>
        <p:blipFill>
          <a:blip r:embed="rId2"/>
          <a:stretch>
            <a:fillRect/>
          </a:stretch>
        </p:blipFill>
        <p:spPr>
          <a:xfrm>
            <a:off x="1072856" y="475834"/>
            <a:ext cx="4658353" cy="5400532"/>
          </a:xfrm>
          <a:prstGeom prst="rect">
            <a:avLst/>
          </a:prstGeom>
        </p:spPr>
      </p:pic>
    </p:spTree>
    <p:extLst>
      <p:ext uri="{BB962C8B-B14F-4D97-AF65-F5344CB8AC3E}">
        <p14:creationId xmlns:p14="http://schemas.microsoft.com/office/powerpoint/2010/main" val="325641315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2_Learning Objectives Slide_FINAL">
    <p:spTree>
      <p:nvGrpSpPr>
        <p:cNvPr id="1" name=""/>
        <p:cNvGrpSpPr/>
        <p:nvPr/>
      </p:nvGrpSpPr>
      <p:grpSpPr>
        <a:xfrm>
          <a:off x="0" y="0"/>
          <a:ext cx="0" cy="0"/>
          <a:chOff x="0" y="0"/>
          <a:chExt cx="0" cy="0"/>
        </a:xfrm>
      </p:grpSpPr>
      <p:sp>
        <p:nvSpPr>
          <p:cNvPr id="7" name="TextBox 6"/>
          <p:cNvSpPr txBox="1"/>
          <p:nvPr userDrawn="1"/>
        </p:nvSpPr>
        <p:spPr>
          <a:xfrm>
            <a:off x="116774" y="87588"/>
            <a:ext cx="11891031" cy="1754326"/>
          </a:xfrm>
          <a:prstGeom prst="rect">
            <a:avLst/>
          </a:prstGeom>
          <a:solidFill>
            <a:srgbClr val="E7E6E5"/>
          </a:solidFill>
          <a:ln w="76200" cmpd="sng">
            <a:solidFill>
              <a:schemeClr val="bg1"/>
            </a:solidFill>
          </a:ln>
        </p:spPr>
        <p:txBody>
          <a:bodyPr wrap="square" rtlCol="0">
            <a:spAutoFit/>
          </a:bodyPr>
          <a:lstStyle/>
          <a:p>
            <a:endParaRPr lang="en-US" sz="3600" b="1" baseline="0" dirty="0">
              <a:solidFill>
                <a:srgbClr val="D0D329"/>
              </a:solidFill>
              <a:latin typeface="Arial"/>
              <a:cs typeface="Arial"/>
            </a:endParaRPr>
          </a:p>
          <a:p>
            <a:endParaRPr lang="en-US" sz="3600" b="1" baseline="0" dirty="0">
              <a:solidFill>
                <a:srgbClr val="D0D329"/>
              </a:solidFill>
              <a:latin typeface="Arial"/>
              <a:cs typeface="Arial"/>
            </a:endParaRPr>
          </a:p>
          <a:p>
            <a:endParaRPr lang="en-US" sz="3600" b="1" baseline="0" dirty="0">
              <a:solidFill>
                <a:srgbClr val="D0D329"/>
              </a:solidFill>
              <a:latin typeface="Arial"/>
              <a:cs typeface="Arial"/>
            </a:endParaRPr>
          </a:p>
        </p:txBody>
      </p:sp>
      <p:sp>
        <p:nvSpPr>
          <p:cNvPr id="2" name="Title 1"/>
          <p:cNvSpPr>
            <a:spLocks noGrp="1"/>
          </p:cNvSpPr>
          <p:nvPr>
            <p:ph type="title" hasCustomPrompt="1"/>
          </p:nvPr>
        </p:nvSpPr>
        <p:spPr>
          <a:ln>
            <a:noFill/>
          </a:ln>
        </p:spPr>
        <p:txBody>
          <a:bodyPr>
            <a:noAutofit/>
          </a:bodyPr>
          <a:lstStyle>
            <a:lvl1pPr marL="0" indent="0" algn="l">
              <a:buFont typeface="Arial" charset="0"/>
              <a:buNone/>
              <a:defRPr sz="4000" b="1" baseline="0">
                <a:solidFill>
                  <a:schemeClr val="accent5"/>
                </a:solidFill>
                <a:latin typeface="Arial" charset="0"/>
                <a:ea typeface="Arial" charset="0"/>
                <a:cs typeface="Arial" charset="0"/>
              </a:defRPr>
            </a:lvl1pPr>
          </a:lstStyle>
          <a:p>
            <a:r>
              <a:rPr lang="en-US" dirty="0"/>
              <a:t>Learning Objectives</a:t>
            </a:r>
          </a:p>
        </p:txBody>
      </p:sp>
      <p:sp>
        <p:nvSpPr>
          <p:cNvPr id="3" name="Text Placeholder 12"/>
          <p:cNvSpPr>
            <a:spLocks noGrp="1"/>
          </p:cNvSpPr>
          <p:nvPr>
            <p:ph type="body" sz="quarter" idx="10"/>
          </p:nvPr>
        </p:nvSpPr>
        <p:spPr>
          <a:xfrm>
            <a:off x="449947" y="1841914"/>
            <a:ext cx="11224683" cy="40338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9" name="Straight Connector 8"/>
          <p:cNvCxnSpPr/>
          <p:nvPr userDrawn="1"/>
        </p:nvCxnSpPr>
        <p:spPr>
          <a:xfrm>
            <a:off x="820783" y="1530081"/>
            <a:ext cx="2245816" cy="0"/>
          </a:xfrm>
          <a:prstGeom prst="line">
            <a:avLst/>
          </a:prstGeom>
          <a:ln w="76200" cmpd="sng">
            <a:solidFill>
              <a:schemeClr val="accent5"/>
            </a:solidFill>
          </a:ln>
          <a:effectLst/>
        </p:spPr>
        <p:style>
          <a:lnRef idx="3">
            <a:schemeClr val="dk1"/>
          </a:lnRef>
          <a:fillRef idx="0">
            <a:schemeClr val="dk1"/>
          </a:fillRef>
          <a:effectRef idx="2">
            <a:schemeClr val="dk1"/>
          </a:effectRef>
          <a:fontRef idx="minor">
            <a:schemeClr val="tx1"/>
          </a:fontRef>
        </p:style>
      </p:cxnSp>
      <p:pic>
        <p:nvPicPr>
          <p:cNvPr id="10" name="Picture 9" descr="Screen Shot 2017-04-04 at 12.39.38 PM.png">
            <a:extLst>
              <a:ext uri="{FF2B5EF4-FFF2-40B4-BE49-F238E27FC236}">
                <a16:creationId xmlns:a16="http://schemas.microsoft.com/office/drawing/2014/main" id="{231EEA8F-1291-0B40-8FE8-69A864C37C8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738796" y="668302"/>
            <a:ext cx="935834" cy="961474"/>
          </a:xfrm>
          <a:prstGeom prst="rect">
            <a:avLst/>
          </a:prstGeom>
        </p:spPr>
      </p:pic>
    </p:spTree>
    <p:extLst>
      <p:ext uri="{BB962C8B-B14F-4D97-AF65-F5344CB8AC3E}">
        <p14:creationId xmlns:p14="http://schemas.microsoft.com/office/powerpoint/2010/main" val="48433318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_Section Overview">
    <p:spTree>
      <p:nvGrpSpPr>
        <p:cNvPr id="1" name=""/>
        <p:cNvGrpSpPr/>
        <p:nvPr/>
      </p:nvGrpSpPr>
      <p:grpSpPr>
        <a:xfrm>
          <a:off x="0" y="0"/>
          <a:ext cx="0" cy="0"/>
          <a:chOff x="0" y="0"/>
          <a:chExt cx="0" cy="0"/>
        </a:xfrm>
      </p:grpSpPr>
      <p:cxnSp>
        <p:nvCxnSpPr>
          <p:cNvPr id="17" name="Straight Connector 16"/>
          <p:cNvCxnSpPr/>
          <p:nvPr/>
        </p:nvCxnSpPr>
        <p:spPr>
          <a:xfrm>
            <a:off x="585968" y="1423321"/>
            <a:ext cx="2245816" cy="0"/>
          </a:xfrm>
          <a:prstGeom prst="line">
            <a:avLst/>
          </a:prstGeom>
          <a:ln w="76200" cmpd="sng">
            <a:solidFill>
              <a:srgbClr val="139B86"/>
            </a:solidFill>
          </a:ln>
          <a:effectLst/>
        </p:spPr>
        <p:style>
          <a:lnRef idx="3">
            <a:schemeClr val="dk1"/>
          </a:lnRef>
          <a:fillRef idx="0">
            <a:schemeClr val="dk1"/>
          </a:fillRef>
          <a:effectRef idx="2">
            <a:schemeClr val="dk1"/>
          </a:effectRef>
          <a:fontRef idx="minor">
            <a:schemeClr val="tx1"/>
          </a:fontRef>
        </p:style>
      </p:cxnSp>
      <p:cxnSp>
        <p:nvCxnSpPr>
          <p:cNvPr id="14" name="Straight Connector 13"/>
          <p:cNvCxnSpPr/>
          <p:nvPr userDrawn="1"/>
        </p:nvCxnSpPr>
        <p:spPr>
          <a:xfrm>
            <a:off x="585968" y="1423321"/>
            <a:ext cx="2245816" cy="0"/>
          </a:xfrm>
          <a:prstGeom prst="line">
            <a:avLst/>
          </a:prstGeom>
          <a:ln w="76200" cmpd="sng">
            <a:solidFill>
              <a:schemeClr val="accent5"/>
            </a:solidFill>
          </a:ln>
          <a:effectLst/>
        </p:spPr>
        <p:style>
          <a:lnRef idx="3">
            <a:schemeClr val="dk1"/>
          </a:lnRef>
          <a:fillRef idx="0">
            <a:schemeClr val="dk1"/>
          </a:fillRef>
          <a:effectRef idx="2">
            <a:schemeClr val="dk1"/>
          </a:effectRef>
          <a:fontRef idx="minor">
            <a:schemeClr val="tx1"/>
          </a:fontRef>
        </p:style>
      </p:cxnSp>
      <p:sp>
        <p:nvSpPr>
          <p:cNvPr id="3" name="Title 2"/>
          <p:cNvSpPr>
            <a:spLocks noGrp="1"/>
          </p:cNvSpPr>
          <p:nvPr>
            <p:ph type="title" hasCustomPrompt="1"/>
          </p:nvPr>
        </p:nvSpPr>
        <p:spPr>
          <a:xfrm>
            <a:off x="585968" y="180509"/>
            <a:ext cx="10972800" cy="1143000"/>
          </a:xfrm>
        </p:spPr>
        <p:txBody>
          <a:bodyPr>
            <a:noAutofit/>
          </a:bodyPr>
          <a:lstStyle>
            <a:lvl1pPr algn="l">
              <a:defRPr sz="5000" b="1">
                <a:solidFill>
                  <a:schemeClr val="accent5"/>
                </a:solidFill>
                <a:latin typeface="Arial" charset="0"/>
                <a:ea typeface="Arial" charset="0"/>
                <a:cs typeface="Arial" charset="0"/>
              </a:defRPr>
            </a:lvl1pPr>
          </a:lstStyle>
          <a:p>
            <a:r>
              <a:rPr lang="en-US" dirty="0"/>
              <a:t>Section Overview Slide</a:t>
            </a:r>
          </a:p>
        </p:txBody>
      </p:sp>
      <p:sp>
        <p:nvSpPr>
          <p:cNvPr id="5" name="Text Placeholder 4"/>
          <p:cNvSpPr>
            <a:spLocks noGrp="1"/>
          </p:cNvSpPr>
          <p:nvPr>
            <p:ph type="body" sz="quarter" idx="10"/>
          </p:nvPr>
        </p:nvSpPr>
        <p:spPr>
          <a:xfrm>
            <a:off x="586317" y="1693863"/>
            <a:ext cx="10972800" cy="3644900"/>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60383891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Section Overview">
    <p:spTree>
      <p:nvGrpSpPr>
        <p:cNvPr id="1" name=""/>
        <p:cNvGrpSpPr/>
        <p:nvPr/>
      </p:nvGrpSpPr>
      <p:grpSpPr>
        <a:xfrm>
          <a:off x="0" y="0"/>
          <a:ext cx="0" cy="0"/>
          <a:chOff x="0" y="0"/>
          <a:chExt cx="0" cy="0"/>
        </a:xfrm>
      </p:grpSpPr>
      <p:cxnSp>
        <p:nvCxnSpPr>
          <p:cNvPr id="17" name="Straight Connector 16"/>
          <p:cNvCxnSpPr/>
          <p:nvPr/>
        </p:nvCxnSpPr>
        <p:spPr>
          <a:xfrm>
            <a:off x="585968" y="1423321"/>
            <a:ext cx="2245816" cy="0"/>
          </a:xfrm>
          <a:prstGeom prst="line">
            <a:avLst/>
          </a:prstGeom>
          <a:ln w="76200" cmpd="sng">
            <a:solidFill>
              <a:srgbClr val="139B86"/>
            </a:solidFill>
          </a:ln>
          <a:effectLst/>
        </p:spPr>
        <p:style>
          <a:lnRef idx="3">
            <a:schemeClr val="dk1"/>
          </a:lnRef>
          <a:fillRef idx="0">
            <a:schemeClr val="dk1"/>
          </a:fillRef>
          <a:effectRef idx="2">
            <a:schemeClr val="dk1"/>
          </a:effectRef>
          <a:fontRef idx="minor">
            <a:schemeClr val="tx1"/>
          </a:fontRef>
        </p:style>
      </p:cxnSp>
      <p:cxnSp>
        <p:nvCxnSpPr>
          <p:cNvPr id="14" name="Straight Connector 13"/>
          <p:cNvCxnSpPr/>
          <p:nvPr/>
        </p:nvCxnSpPr>
        <p:spPr>
          <a:xfrm>
            <a:off x="585968" y="1423321"/>
            <a:ext cx="2245816" cy="0"/>
          </a:xfrm>
          <a:prstGeom prst="line">
            <a:avLst/>
          </a:prstGeom>
          <a:ln w="76200" cmpd="sng">
            <a:solidFill>
              <a:schemeClr val="accent1"/>
            </a:solidFill>
          </a:ln>
          <a:effectLst/>
        </p:spPr>
        <p:style>
          <a:lnRef idx="3">
            <a:schemeClr val="dk1"/>
          </a:lnRef>
          <a:fillRef idx="0">
            <a:schemeClr val="dk1"/>
          </a:fillRef>
          <a:effectRef idx="2">
            <a:schemeClr val="dk1"/>
          </a:effectRef>
          <a:fontRef idx="minor">
            <a:schemeClr val="tx1"/>
          </a:fontRef>
        </p:style>
      </p:cxnSp>
      <p:sp>
        <p:nvSpPr>
          <p:cNvPr id="3" name="Title 2"/>
          <p:cNvSpPr>
            <a:spLocks noGrp="1"/>
          </p:cNvSpPr>
          <p:nvPr>
            <p:ph type="title" hasCustomPrompt="1"/>
          </p:nvPr>
        </p:nvSpPr>
        <p:spPr>
          <a:xfrm>
            <a:off x="585968" y="180509"/>
            <a:ext cx="10972800" cy="1143000"/>
          </a:xfrm>
        </p:spPr>
        <p:txBody>
          <a:bodyPr>
            <a:noAutofit/>
          </a:bodyPr>
          <a:lstStyle>
            <a:lvl1pPr algn="l">
              <a:defRPr sz="5000" b="1">
                <a:solidFill>
                  <a:schemeClr val="accent1"/>
                </a:solidFill>
                <a:latin typeface="Arial" charset="0"/>
                <a:ea typeface="Arial" charset="0"/>
                <a:cs typeface="Arial" charset="0"/>
              </a:defRPr>
            </a:lvl1pPr>
          </a:lstStyle>
          <a:p>
            <a:r>
              <a:rPr lang="en-US" dirty="0"/>
              <a:t>Section Overview Slide</a:t>
            </a:r>
          </a:p>
        </p:txBody>
      </p:sp>
      <p:sp>
        <p:nvSpPr>
          <p:cNvPr id="5" name="Text Placeholder 4"/>
          <p:cNvSpPr>
            <a:spLocks noGrp="1"/>
          </p:cNvSpPr>
          <p:nvPr>
            <p:ph type="body" sz="quarter" idx="10"/>
          </p:nvPr>
        </p:nvSpPr>
        <p:spPr>
          <a:xfrm>
            <a:off x="586317" y="1693863"/>
            <a:ext cx="10972800" cy="3644900"/>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06920505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_Section Overview_Text and Photo">
    <p:spTree>
      <p:nvGrpSpPr>
        <p:cNvPr id="1" name=""/>
        <p:cNvGrpSpPr/>
        <p:nvPr/>
      </p:nvGrpSpPr>
      <p:grpSpPr>
        <a:xfrm>
          <a:off x="0" y="0"/>
          <a:ext cx="0" cy="0"/>
          <a:chOff x="0" y="0"/>
          <a:chExt cx="0" cy="0"/>
        </a:xfrm>
      </p:grpSpPr>
      <p:cxnSp>
        <p:nvCxnSpPr>
          <p:cNvPr id="17" name="Straight Connector 16"/>
          <p:cNvCxnSpPr/>
          <p:nvPr/>
        </p:nvCxnSpPr>
        <p:spPr>
          <a:xfrm>
            <a:off x="585968" y="1423321"/>
            <a:ext cx="2245816" cy="0"/>
          </a:xfrm>
          <a:prstGeom prst="line">
            <a:avLst/>
          </a:prstGeom>
          <a:ln w="76200" cmpd="sng">
            <a:solidFill>
              <a:srgbClr val="139B86"/>
            </a:solidFill>
          </a:ln>
          <a:effectLst/>
        </p:spPr>
        <p:style>
          <a:lnRef idx="3">
            <a:schemeClr val="dk1"/>
          </a:lnRef>
          <a:fillRef idx="0">
            <a:schemeClr val="dk1"/>
          </a:fillRef>
          <a:effectRef idx="2">
            <a:schemeClr val="dk1"/>
          </a:effectRef>
          <a:fontRef idx="minor">
            <a:schemeClr val="tx1"/>
          </a:fontRef>
        </p:style>
      </p:cxnSp>
      <p:cxnSp>
        <p:nvCxnSpPr>
          <p:cNvPr id="14" name="Straight Connector 13"/>
          <p:cNvCxnSpPr/>
          <p:nvPr userDrawn="1"/>
        </p:nvCxnSpPr>
        <p:spPr>
          <a:xfrm>
            <a:off x="585968" y="1423321"/>
            <a:ext cx="2245816" cy="0"/>
          </a:xfrm>
          <a:prstGeom prst="line">
            <a:avLst/>
          </a:prstGeom>
          <a:ln w="76200" cmpd="sng">
            <a:solidFill>
              <a:schemeClr val="accent5"/>
            </a:solidFill>
          </a:ln>
          <a:effectLst/>
        </p:spPr>
        <p:style>
          <a:lnRef idx="3">
            <a:schemeClr val="dk1"/>
          </a:lnRef>
          <a:fillRef idx="0">
            <a:schemeClr val="dk1"/>
          </a:fillRef>
          <a:effectRef idx="2">
            <a:schemeClr val="dk1"/>
          </a:effectRef>
          <a:fontRef idx="minor">
            <a:schemeClr val="tx1"/>
          </a:fontRef>
        </p:style>
      </p:cxnSp>
      <p:sp>
        <p:nvSpPr>
          <p:cNvPr id="5" name="Picture Placeholder 4"/>
          <p:cNvSpPr>
            <a:spLocks noGrp="1"/>
          </p:cNvSpPr>
          <p:nvPr>
            <p:ph type="pic" sz="quarter" idx="10"/>
          </p:nvPr>
        </p:nvSpPr>
        <p:spPr>
          <a:xfrm>
            <a:off x="6639984" y="1355725"/>
            <a:ext cx="5283200" cy="4682004"/>
          </a:xfrm>
          <a:prstGeom prst="rect">
            <a:avLst/>
          </a:prstGeom>
        </p:spPr>
        <p:txBody>
          <a:bodyPr/>
          <a:lstStyle/>
          <a:p>
            <a:endParaRPr lang="en-US" dirty="0"/>
          </a:p>
        </p:txBody>
      </p:sp>
      <p:sp>
        <p:nvSpPr>
          <p:cNvPr id="7" name="Text Placeholder 6"/>
          <p:cNvSpPr>
            <a:spLocks noGrp="1"/>
          </p:cNvSpPr>
          <p:nvPr>
            <p:ph type="body" sz="quarter" idx="11"/>
          </p:nvPr>
        </p:nvSpPr>
        <p:spPr>
          <a:xfrm>
            <a:off x="585969" y="1749999"/>
            <a:ext cx="5941484" cy="3603625"/>
          </a:xfrm>
          <a:prstGeom prst="rect">
            <a:avLst/>
          </a:prstGeom>
        </p:spPr>
        <p:txBody>
          <a:bodyPr/>
          <a:lstStyle/>
          <a:p>
            <a:pPr lvl="0"/>
            <a:r>
              <a:rPr lang="en-US"/>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6" name="Title 15"/>
          <p:cNvSpPr>
            <a:spLocks noGrp="1"/>
          </p:cNvSpPr>
          <p:nvPr>
            <p:ph type="title" hasCustomPrompt="1"/>
          </p:nvPr>
        </p:nvSpPr>
        <p:spPr>
          <a:xfrm>
            <a:off x="585968" y="142969"/>
            <a:ext cx="11337216" cy="1143000"/>
          </a:xfrm>
        </p:spPr>
        <p:txBody>
          <a:bodyPr>
            <a:normAutofit/>
          </a:bodyPr>
          <a:lstStyle>
            <a:lvl1pPr algn="l">
              <a:defRPr sz="4000" b="1">
                <a:solidFill>
                  <a:schemeClr val="accent5"/>
                </a:solidFill>
                <a:latin typeface="Arial" charset="0"/>
                <a:ea typeface="Arial" charset="0"/>
                <a:cs typeface="Arial" charset="0"/>
              </a:defRPr>
            </a:lvl1pPr>
          </a:lstStyle>
          <a:p>
            <a:r>
              <a:rPr lang="en-US" dirty="0"/>
              <a:t>Section Slide with text + photo</a:t>
            </a:r>
          </a:p>
        </p:txBody>
      </p:sp>
    </p:spTree>
    <p:extLst>
      <p:ext uri="{BB962C8B-B14F-4D97-AF65-F5344CB8AC3E}">
        <p14:creationId xmlns:p14="http://schemas.microsoft.com/office/powerpoint/2010/main" val="283370421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Section Overview_2 Content">
    <p:spTree>
      <p:nvGrpSpPr>
        <p:cNvPr id="1" name=""/>
        <p:cNvGrpSpPr/>
        <p:nvPr/>
      </p:nvGrpSpPr>
      <p:grpSpPr>
        <a:xfrm>
          <a:off x="0" y="0"/>
          <a:ext cx="0" cy="0"/>
          <a:chOff x="0" y="0"/>
          <a:chExt cx="0" cy="0"/>
        </a:xfrm>
      </p:grpSpPr>
      <p:cxnSp>
        <p:nvCxnSpPr>
          <p:cNvPr id="17" name="Straight Connector 16"/>
          <p:cNvCxnSpPr/>
          <p:nvPr/>
        </p:nvCxnSpPr>
        <p:spPr>
          <a:xfrm>
            <a:off x="585968" y="1423321"/>
            <a:ext cx="2245816" cy="0"/>
          </a:xfrm>
          <a:prstGeom prst="line">
            <a:avLst/>
          </a:prstGeom>
          <a:ln w="76200" cmpd="sng">
            <a:solidFill>
              <a:srgbClr val="139B86"/>
            </a:solidFill>
          </a:ln>
          <a:effectLst/>
        </p:spPr>
        <p:style>
          <a:lnRef idx="3">
            <a:schemeClr val="dk1"/>
          </a:lnRef>
          <a:fillRef idx="0">
            <a:schemeClr val="dk1"/>
          </a:fillRef>
          <a:effectRef idx="2">
            <a:schemeClr val="dk1"/>
          </a:effectRef>
          <a:fontRef idx="minor">
            <a:schemeClr val="tx1"/>
          </a:fontRef>
        </p:style>
      </p:cxnSp>
      <p:cxnSp>
        <p:nvCxnSpPr>
          <p:cNvPr id="14" name="Straight Connector 13"/>
          <p:cNvCxnSpPr/>
          <p:nvPr userDrawn="1"/>
        </p:nvCxnSpPr>
        <p:spPr>
          <a:xfrm>
            <a:off x="585968" y="1423321"/>
            <a:ext cx="2245816" cy="0"/>
          </a:xfrm>
          <a:prstGeom prst="line">
            <a:avLst/>
          </a:prstGeom>
          <a:ln w="76200" cmpd="sng">
            <a:solidFill>
              <a:schemeClr val="accent5"/>
            </a:solidFill>
          </a:ln>
          <a:effectLst/>
        </p:spPr>
        <p:style>
          <a:lnRef idx="3">
            <a:schemeClr val="dk1"/>
          </a:lnRef>
          <a:fillRef idx="0">
            <a:schemeClr val="dk1"/>
          </a:fillRef>
          <a:effectRef idx="2">
            <a:schemeClr val="dk1"/>
          </a:effectRef>
          <a:fontRef idx="minor">
            <a:schemeClr val="tx1"/>
          </a:fontRef>
        </p:style>
      </p:cxnSp>
      <p:sp>
        <p:nvSpPr>
          <p:cNvPr id="7" name="Text Placeholder 6"/>
          <p:cNvSpPr>
            <a:spLocks noGrp="1"/>
          </p:cNvSpPr>
          <p:nvPr>
            <p:ph type="body" sz="quarter" idx="11"/>
          </p:nvPr>
        </p:nvSpPr>
        <p:spPr>
          <a:xfrm>
            <a:off x="585969" y="1560675"/>
            <a:ext cx="5941484" cy="3792949"/>
          </a:xfrm>
          <a:prstGeom prst="rect">
            <a:avLst/>
          </a:prstGeom>
        </p:spPr>
        <p:txBody>
          <a:bodyPr/>
          <a:lstStyle/>
          <a:p>
            <a:pPr lvl="0"/>
            <a:r>
              <a:rPr lang="en-US"/>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6" name="Title 15"/>
          <p:cNvSpPr>
            <a:spLocks noGrp="1"/>
          </p:cNvSpPr>
          <p:nvPr>
            <p:ph type="title" hasCustomPrompt="1"/>
          </p:nvPr>
        </p:nvSpPr>
        <p:spPr>
          <a:xfrm>
            <a:off x="585968" y="142969"/>
            <a:ext cx="11337216" cy="1143000"/>
          </a:xfrm>
        </p:spPr>
        <p:txBody>
          <a:bodyPr>
            <a:normAutofit/>
          </a:bodyPr>
          <a:lstStyle>
            <a:lvl1pPr algn="l">
              <a:defRPr sz="4000" b="1" baseline="0">
                <a:solidFill>
                  <a:schemeClr val="accent5"/>
                </a:solidFill>
                <a:latin typeface="Arial" charset="0"/>
                <a:ea typeface="Arial" charset="0"/>
                <a:cs typeface="Arial" charset="0"/>
              </a:defRPr>
            </a:lvl1pPr>
          </a:lstStyle>
          <a:p>
            <a:r>
              <a:rPr lang="en-US" dirty="0"/>
              <a:t>Section Slide with 2 Content</a:t>
            </a:r>
          </a:p>
        </p:txBody>
      </p:sp>
      <p:sp>
        <p:nvSpPr>
          <p:cNvPr id="3" name="Content Placeholder 2"/>
          <p:cNvSpPr>
            <a:spLocks noGrp="1"/>
          </p:cNvSpPr>
          <p:nvPr>
            <p:ph sz="quarter" idx="12"/>
          </p:nvPr>
        </p:nvSpPr>
        <p:spPr>
          <a:xfrm>
            <a:off x="6813552" y="1423989"/>
            <a:ext cx="5109633" cy="4613275"/>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78545787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_Photo Slide">
    <p:spTree>
      <p:nvGrpSpPr>
        <p:cNvPr id="1" name=""/>
        <p:cNvGrpSpPr/>
        <p:nvPr/>
      </p:nvGrpSpPr>
      <p:grpSpPr>
        <a:xfrm>
          <a:off x="0" y="0"/>
          <a:ext cx="0" cy="0"/>
          <a:chOff x="0" y="0"/>
          <a:chExt cx="0" cy="0"/>
        </a:xfrm>
      </p:grpSpPr>
      <p:cxnSp>
        <p:nvCxnSpPr>
          <p:cNvPr id="17" name="Straight Connector 16"/>
          <p:cNvCxnSpPr/>
          <p:nvPr/>
        </p:nvCxnSpPr>
        <p:spPr>
          <a:xfrm>
            <a:off x="585968" y="1423321"/>
            <a:ext cx="2245816" cy="0"/>
          </a:xfrm>
          <a:prstGeom prst="line">
            <a:avLst/>
          </a:prstGeom>
          <a:ln w="76200" cmpd="sng">
            <a:solidFill>
              <a:srgbClr val="139B86"/>
            </a:solidFill>
          </a:ln>
          <a:effectLst/>
        </p:spPr>
        <p:style>
          <a:lnRef idx="3">
            <a:schemeClr val="dk1"/>
          </a:lnRef>
          <a:fillRef idx="0">
            <a:schemeClr val="dk1"/>
          </a:fillRef>
          <a:effectRef idx="2">
            <a:schemeClr val="dk1"/>
          </a:effectRef>
          <a:fontRef idx="minor">
            <a:schemeClr val="tx1"/>
          </a:fontRef>
        </p:style>
      </p:cxnSp>
      <p:cxnSp>
        <p:nvCxnSpPr>
          <p:cNvPr id="14" name="Straight Connector 13"/>
          <p:cNvCxnSpPr/>
          <p:nvPr userDrawn="1"/>
        </p:nvCxnSpPr>
        <p:spPr>
          <a:xfrm>
            <a:off x="585968" y="1423321"/>
            <a:ext cx="2245816" cy="0"/>
          </a:xfrm>
          <a:prstGeom prst="line">
            <a:avLst/>
          </a:prstGeom>
          <a:ln w="76200" cmpd="sng">
            <a:solidFill>
              <a:schemeClr val="accent5"/>
            </a:solidFill>
          </a:ln>
          <a:effectLst/>
        </p:spPr>
        <p:style>
          <a:lnRef idx="3">
            <a:schemeClr val="dk1"/>
          </a:lnRef>
          <a:fillRef idx="0">
            <a:schemeClr val="dk1"/>
          </a:fillRef>
          <a:effectRef idx="2">
            <a:schemeClr val="dk1"/>
          </a:effectRef>
          <a:fontRef idx="minor">
            <a:schemeClr val="tx1"/>
          </a:fontRef>
        </p:style>
      </p:cxnSp>
      <p:sp>
        <p:nvSpPr>
          <p:cNvPr id="16" name="Title 15"/>
          <p:cNvSpPr>
            <a:spLocks noGrp="1"/>
          </p:cNvSpPr>
          <p:nvPr>
            <p:ph type="title" hasCustomPrompt="1"/>
          </p:nvPr>
        </p:nvSpPr>
        <p:spPr>
          <a:xfrm>
            <a:off x="585968" y="142969"/>
            <a:ext cx="11337216" cy="1143000"/>
          </a:xfrm>
        </p:spPr>
        <p:txBody>
          <a:bodyPr>
            <a:normAutofit/>
          </a:bodyPr>
          <a:lstStyle>
            <a:lvl1pPr algn="l">
              <a:defRPr sz="4800" b="1">
                <a:solidFill>
                  <a:schemeClr val="accent5"/>
                </a:solidFill>
                <a:latin typeface="Arial" charset="0"/>
                <a:ea typeface="Arial" charset="0"/>
                <a:cs typeface="Arial" charset="0"/>
              </a:defRPr>
            </a:lvl1pPr>
          </a:lstStyle>
          <a:p>
            <a:r>
              <a:rPr lang="en-US" dirty="0"/>
              <a:t>Photo Only Slide</a:t>
            </a:r>
          </a:p>
        </p:txBody>
      </p:sp>
      <p:sp>
        <p:nvSpPr>
          <p:cNvPr id="3" name="Picture Placeholder 2"/>
          <p:cNvSpPr>
            <a:spLocks noGrp="1"/>
          </p:cNvSpPr>
          <p:nvPr>
            <p:ph type="pic" sz="quarter" idx="10"/>
          </p:nvPr>
        </p:nvSpPr>
        <p:spPr>
          <a:xfrm>
            <a:off x="585969" y="1664273"/>
            <a:ext cx="11205633" cy="3689350"/>
          </a:xfrm>
          <a:prstGeom prst="rect">
            <a:avLst/>
          </a:prstGeom>
        </p:spPr>
        <p:txBody>
          <a:bodyPr/>
          <a:lstStyle/>
          <a:p>
            <a:endParaRPr lang="en-US" dirty="0"/>
          </a:p>
        </p:txBody>
      </p:sp>
    </p:spTree>
    <p:extLst>
      <p:ext uri="{BB962C8B-B14F-4D97-AF65-F5344CB8AC3E}">
        <p14:creationId xmlns:p14="http://schemas.microsoft.com/office/powerpoint/2010/main" val="261260357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_Lecture Conclusion">
    <p:spTree>
      <p:nvGrpSpPr>
        <p:cNvPr id="1" name=""/>
        <p:cNvGrpSpPr/>
        <p:nvPr/>
      </p:nvGrpSpPr>
      <p:grpSpPr>
        <a:xfrm>
          <a:off x="0" y="0"/>
          <a:ext cx="0" cy="0"/>
          <a:chOff x="0" y="0"/>
          <a:chExt cx="0" cy="0"/>
        </a:xfrm>
      </p:grpSpPr>
      <p:sp>
        <p:nvSpPr>
          <p:cNvPr id="14" name="TextBox 13"/>
          <p:cNvSpPr txBox="1"/>
          <p:nvPr userDrawn="1"/>
        </p:nvSpPr>
        <p:spPr>
          <a:xfrm>
            <a:off x="585969" y="753373"/>
            <a:ext cx="11891031" cy="1015663"/>
          </a:xfrm>
          <a:prstGeom prst="rect">
            <a:avLst/>
          </a:prstGeom>
          <a:noFill/>
          <a:ln w="76200" cmpd="sng">
            <a:noFill/>
          </a:ln>
        </p:spPr>
        <p:txBody>
          <a:bodyPr wrap="square" rtlCol="0">
            <a:spAutoFit/>
          </a:bodyPr>
          <a:lstStyle/>
          <a:p>
            <a:r>
              <a:rPr lang="en-US" sz="6000" b="1" u="none" dirty="0">
                <a:solidFill>
                  <a:schemeClr val="accent5"/>
                </a:solidFill>
                <a:latin typeface="Arial"/>
                <a:cs typeface="Arial"/>
              </a:rPr>
              <a:t>Conclusion</a:t>
            </a:r>
            <a:endParaRPr lang="en-US" sz="6000" b="1" baseline="0" dirty="0">
              <a:solidFill>
                <a:schemeClr val="accent5"/>
              </a:solidFill>
              <a:latin typeface="Arial"/>
              <a:cs typeface="Arial"/>
            </a:endParaRPr>
          </a:p>
        </p:txBody>
      </p:sp>
      <p:cxnSp>
        <p:nvCxnSpPr>
          <p:cNvPr id="15" name="Straight Connector 14"/>
          <p:cNvCxnSpPr/>
          <p:nvPr/>
        </p:nvCxnSpPr>
        <p:spPr>
          <a:xfrm>
            <a:off x="585968" y="1985749"/>
            <a:ext cx="4965747" cy="0"/>
          </a:xfrm>
          <a:prstGeom prst="line">
            <a:avLst/>
          </a:prstGeom>
          <a:ln w="76200" cmpd="sng">
            <a:solidFill>
              <a:srgbClr val="139B86"/>
            </a:solidFill>
          </a:ln>
          <a:effectLst/>
        </p:spPr>
        <p:style>
          <a:lnRef idx="3">
            <a:schemeClr val="dk1"/>
          </a:lnRef>
          <a:fillRef idx="0">
            <a:schemeClr val="dk1"/>
          </a:fillRef>
          <a:effectRef idx="2">
            <a:schemeClr val="dk1"/>
          </a:effectRef>
          <a:fontRef idx="minor">
            <a:schemeClr val="tx1"/>
          </a:fontRef>
        </p:style>
      </p:cxnSp>
      <p:cxnSp>
        <p:nvCxnSpPr>
          <p:cNvPr id="9" name="Straight Connector 8"/>
          <p:cNvCxnSpPr/>
          <p:nvPr userDrawn="1"/>
        </p:nvCxnSpPr>
        <p:spPr>
          <a:xfrm>
            <a:off x="585968" y="1985749"/>
            <a:ext cx="4965747" cy="0"/>
          </a:xfrm>
          <a:prstGeom prst="line">
            <a:avLst/>
          </a:prstGeom>
          <a:ln w="76200" cmpd="sng">
            <a:solidFill>
              <a:schemeClr val="accent5"/>
            </a:solidFill>
          </a:ln>
          <a:effectLst/>
        </p:spPr>
        <p:style>
          <a:lnRef idx="3">
            <a:schemeClr val="dk1"/>
          </a:lnRef>
          <a:fillRef idx="0">
            <a:schemeClr val="dk1"/>
          </a:fillRef>
          <a:effectRef idx="2">
            <a:schemeClr val="dk1"/>
          </a:effectRef>
          <a:fontRef idx="minor">
            <a:schemeClr val="tx1"/>
          </a:fontRef>
        </p:style>
      </p:cxnSp>
      <p:sp>
        <p:nvSpPr>
          <p:cNvPr id="4" name="TextBox 3"/>
          <p:cNvSpPr txBox="1"/>
          <p:nvPr userDrawn="1"/>
        </p:nvSpPr>
        <p:spPr>
          <a:xfrm>
            <a:off x="585969" y="2259106"/>
            <a:ext cx="6173420" cy="3754874"/>
          </a:xfrm>
          <a:prstGeom prst="rect">
            <a:avLst/>
          </a:prstGeom>
          <a:noFill/>
          <a:ln>
            <a:noFill/>
          </a:ln>
        </p:spPr>
        <p:txBody>
          <a:bodyPr wrap="square" rtlCol="0">
            <a:spAutoFit/>
          </a:bodyPr>
          <a:lstStyle/>
          <a:p>
            <a:pPr algn="ctr"/>
            <a:r>
              <a:rPr lang="en-US" sz="1800" dirty="0">
                <a:latin typeface="Arial" charset="0"/>
                <a:ea typeface="Arial" charset="0"/>
                <a:cs typeface="Arial" charset="0"/>
              </a:rPr>
              <a:t>This concludes</a:t>
            </a:r>
            <a:r>
              <a:rPr lang="en-US" sz="1800" baseline="0" dirty="0">
                <a:latin typeface="Arial" charset="0"/>
                <a:ea typeface="Arial" charset="0"/>
                <a:cs typeface="Arial" charset="0"/>
              </a:rPr>
              <a:t> the Interactive Lecture Slides for </a:t>
            </a:r>
          </a:p>
          <a:p>
            <a:pPr algn="ctr"/>
            <a:r>
              <a:rPr lang="en-US" sz="2000" b="1" baseline="0" dirty="0">
                <a:solidFill>
                  <a:schemeClr val="accent5"/>
                </a:solidFill>
                <a:latin typeface="Arial" charset="0"/>
                <a:ea typeface="Arial" charset="0"/>
                <a:cs typeface="Arial" charset="0"/>
              </a:rPr>
              <a:t>Chapter 10</a:t>
            </a:r>
          </a:p>
          <a:p>
            <a:pPr algn="ctr"/>
            <a:r>
              <a:rPr lang="en-US" sz="2000" b="1" baseline="0" dirty="0">
                <a:latin typeface="Arial" charset="0"/>
                <a:ea typeface="Arial" charset="0"/>
                <a:cs typeface="Arial" charset="0"/>
              </a:rPr>
              <a:t>Research Methods in Psychology</a:t>
            </a:r>
          </a:p>
          <a:p>
            <a:pPr algn="ctr"/>
            <a:r>
              <a:rPr lang="en-US" sz="1800" baseline="0" dirty="0">
                <a:latin typeface="Arial" charset="0"/>
                <a:ea typeface="Arial" charset="0"/>
                <a:cs typeface="Arial" charset="0"/>
              </a:rPr>
              <a:t>Third Edition </a:t>
            </a:r>
          </a:p>
          <a:p>
            <a:pPr algn="ctr"/>
            <a:r>
              <a:rPr lang="en-US" sz="1800" baseline="0" dirty="0">
                <a:latin typeface="Arial" charset="0"/>
                <a:ea typeface="Arial" charset="0"/>
                <a:cs typeface="Arial" charset="0"/>
              </a:rPr>
              <a:t>by </a:t>
            </a:r>
          </a:p>
          <a:p>
            <a:pPr algn="ctr"/>
            <a:r>
              <a:rPr lang="en-US" sz="1800" baseline="0" dirty="0">
                <a:latin typeface="Arial" charset="0"/>
                <a:ea typeface="Arial" charset="0"/>
                <a:cs typeface="Arial" charset="0"/>
              </a:rPr>
              <a:t>Beth Morling</a:t>
            </a:r>
          </a:p>
          <a:p>
            <a:pPr algn="ctr"/>
            <a:endParaRPr lang="en-US" sz="1800" baseline="0" dirty="0">
              <a:latin typeface="Arial" charset="0"/>
              <a:ea typeface="Arial" charset="0"/>
              <a:cs typeface="Arial" charset="0"/>
            </a:endParaRPr>
          </a:p>
          <a:p>
            <a:pPr algn="ctr"/>
            <a:endParaRPr lang="en-US" sz="1800" baseline="0" dirty="0">
              <a:latin typeface="Arial" charset="0"/>
              <a:ea typeface="Arial" charset="0"/>
              <a:cs typeface="Arial" charset="0"/>
            </a:endParaRPr>
          </a:p>
          <a:p>
            <a:pPr algn="ctr"/>
            <a:endParaRPr lang="en-US" sz="1800" baseline="0" dirty="0">
              <a:latin typeface="Arial" charset="0"/>
              <a:ea typeface="Arial" charset="0"/>
              <a:cs typeface="Arial" charset="0"/>
            </a:endParaRPr>
          </a:p>
          <a:p>
            <a:pPr algn="ctr"/>
            <a:endParaRPr lang="en-US" sz="1800" baseline="0" dirty="0">
              <a:latin typeface="Arial" charset="0"/>
              <a:ea typeface="Arial" charset="0"/>
              <a:cs typeface="Arial" charset="0"/>
            </a:endParaRPr>
          </a:p>
          <a:p>
            <a:pPr algn="ctr"/>
            <a:r>
              <a:rPr lang="en-US" sz="1800" baseline="0" dirty="0">
                <a:latin typeface="Arial" charset="0"/>
                <a:ea typeface="Arial" charset="0"/>
                <a:cs typeface="Arial" charset="0"/>
              </a:rPr>
              <a:t>For more resources to accompany this text, see </a:t>
            </a:r>
            <a:r>
              <a:rPr lang="en-US" sz="1800" baseline="0" dirty="0">
                <a:latin typeface="Arial" charset="0"/>
                <a:ea typeface="Arial" charset="0"/>
                <a:cs typeface="Arial" charset="0"/>
                <a:hlinkClick r:id="rId2"/>
              </a:rPr>
              <a:t>https://digital.wwnorton.com/researchpsych4</a:t>
            </a:r>
            <a:endParaRPr lang="en-US" sz="1800" baseline="0" dirty="0">
              <a:latin typeface="Arial" charset="0"/>
              <a:ea typeface="Arial" charset="0"/>
              <a:cs typeface="Arial" charset="0"/>
            </a:endParaRPr>
          </a:p>
          <a:p>
            <a:pPr algn="ctr"/>
            <a:r>
              <a:rPr lang="en-US" sz="1800" baseline="0" dirty="0">
                <a:latin typeface="Arial" charset="0"/>
                <a:ea typeface="Arial" charset="0"/>
                <a:cs typeface="Arial" charset="0"/>
              </a:rPr>
              <a:t>and </a:t>
            </a:r>
            <a:r>
              <a:rPr lang="en-US" sz="1800" baseline="0" dirty="0" err="1">
                <a:latin typeface="Arial" charset="0"/>
                <a:ea typeface="Arial" charset="0"/>
                <a:cs typeface="Arial" charset="0"/>
                <a:hlinkClick r:id="rId3"/>
              </a:rPr>
              <a:t>everydayresearchmethods.com</a:t>
            </a:r>
            <a:r>
              <a:rPr lang="en-US" sz="1800" baseline="0" dirty="0">
                <a:latin typeface="Arial" charset="0"/>
                <a:ea typeface="Arial" charset="0"/>
                <a:cs typeface="Arial" charset="0"/>
              </a:rPr>
              <a:t>.</a:t>
            </a:r>
            <a:endParaRPr lang="en-US" sz="1800" dirty="0">
              <a:latin typeface="Arial" charset="0"/>
              <a:ea typeface="Arial" charset="0"/>
              <a:cs typeface="Arial" charset="0"/>
            </a:endParaRPr>
          </a:p>
        </p:txBody>
      </p:sp>
      <p:sp>
        <p:nvSpPr>
          <p:cNvPr id="10" name="Footer Placeholder 5"/>
          <p:cNvSpPr txBox="1">
            <a:spLocks/>
          </p:cNvSpPr>
          <p:nvPr userDrawn="1"/>
        </p:nvSpPr>
        <p:spPr bwMode="auto">
          <a:xfrm>
            <a:off x="585968" y="6312209"/>
            <a:ext cx="5838865" cy="262835"/>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ctr" rtl="0" fontAlgn="base">
              <a:spcBef>
                <a:spcPct val="0"/>
              </a:spcBef>
              <a:spcAft>
                <a:spcPct val="0"/>
              </a:spcAft>
              <a:defRPr sz="1100" kern="1200" baseline="0">
                <a:solidFill>
                  <a:schemeClr val="accent1"/>
                </a:solidFill>
                <a:latin typeface="+mn-lt"/>
                <a:ea typeface="ＭＳ Ｐゴシック" pitchFamily="-101" charset="-128"/>
                <a:cs typeface="ＭＳ Ｐゴシック" pitchFamily="-101" charset="-128"/>
              </a:defRPr>
            </a:lvl1pPr>
            <a:lvl2pPr marL="457200" algn="l" rtl="0" fontAlgn="base">
              <a:spcBef>
                <a:spcPct val="0"/>
              </a:spcBef>
              <a:spcAft>
                <a:spcPct val="0"/>
              </a:spcAft>
              <a:defRPr kern="1200">
                <a:solidFill>
                  <a:schemeClr val="tx1"/>
                </a:solidFill>
                <a:latin typeface="Arial" pitchFamily="-101" charset="0"/>
                <a:ea typeface="ＭＳ Ｐゴシック" pitchFamily="-101" charset="-128"/>
                <a:cs typeface="ＭＳ Ｐゴシック" pitchFamily="-101" charset="-128"/>
              </a:defRPr>
            </a:lvl2pPr>
            <a:lvl3pPr marL="914400" algn="l" rtl="0" fontAlgn="base">
              <a:spcBef>
                <a:spcPct val="0"/>
              </a:spcBef>
              <a:spcAft>
                <a:spcPct val="0"/>
              </a:spcAft>
              <a:defRPr kern="1200">
                <a:solidFill>
                  <a:schemeClr val="tx1"/>
                </a:solidFill>
                <a:latin typeface="Arial" pitchFamily="-101" charset="0"/>
                <a:ea typeface="ＭＳ Ｐゴシック" pitchFamily="-101" charset="-128"/>
                <a:cs typeface="ＭＳ Ｐゴシック" pitchFamily="-101" charset="-128"/>
              </a:defRPr>
            </a:lvl3pPr>
            <a:lvl4pPr marL="1371600" algn="l" rtl="0" fontAlgn="base">
              <a:spcBef>
                <a:spcPct val="0"/>
              </a:spcBef>
              <a:spcAft>
                <a:spcPct val="0"/>
              </a:spcAft>
              <a:defRPr kern="1200">
                <a:solidFill>
                  <a:schemeClr val="tx1"/>
                </a:solidFill>
                <a:latin typeface="Arial" pitchFamily="-101" charset="0"/>
                <a:ea typeface="ＭＳ Ｐゴシック" pitchFamily="-101" charset="-128"/>
                <a:cs typeface="ＭＳ Ｐゴシック" pitchFamily="-101" charset="-128"/>
              </a:defRPr>
            </a:lvl4pPr>
            <a:lvl5pPr marL="1828800" algn="l" rtl="0" fontAlgn="base">
              <a:spcBef>
                <a:spcPct val="0"/>
              </a:spcBef>
              <a:spcAft>
                <a:spcPct val="0"/>
              </a:spcAft>
              <a:defRPr kern="1200">
                <a:solidFill>
                  <a:schemeClr val="tx1"/>
                </a:solidFill>
                <a:latin typeface="Arial" pitchFamily="-101" charset="0"/>
                <a:ea typeface="ＭＳ Ｐゴシック" pitchFamily="-101" charset="-128"/>
                <a:cs typeface="ＭＳ Ｐゴシック" pitchFamily="-101" charset="-128"/>
              </a:defRPr>
            </a:lvl5pPr>
            <a:lvl6pPr marL="2286000" algn="l" defTabSz="457200" rtl="0" eaLnBrk="1" latinLnBrk="0" hangingPunct="1">
              <a:defRPr kern="1200">
                <a:solidFill>
                  <a:schemeClr val="tx1"/>
                </a:solidFill>
                <a:latin typeface="Arial" pitchFamily="-101" charset="0"/>
                <a:ea typeface="ＭＳ Ｐゴシック" pitchFamily="-101" charset="-128"/>
                <a:cs typeface="ＭＳ Ｐゴシック" pitchFamily="-101" charset="-128"/>
              </a:defRPr>
            </a:lvl6pPr>
            <a:lvl7pPr marL="2743200" algn="l" defTabSz="457200" rtl="0" eaLnBrk="1" latinLnBrk="0" hangingPunct="1">
              <a:defRPr kern="1200">
                <a:solidFill>
                  <a:schemeClr val="tx1"/>
                </a:solidFill>
                <a:latin typeface="Arial" pitchFamily="-101" charset="0"/>
                <a:ea typeface="ＭＳ Ｐゴシック" pitchFamily="-101" charset="-128"/>
                <a:cs typeface="ＭＳ Ｐゴシック" pitchFamily="-101" charset="-128"/>
              </a:defRPr>
            </a:lvl7pPr>
            <a:lvl8pPr marL="3200400" algn="l" defTabSz="457200" rtl="0" eaLnBrk="1" latinLnBrk="0" hangingPunct="1">
              <a:defRPr kern="1200">
                <a:solidFill>
                  <a:schemeClr val="tx1"/>
                </a:solidFill>
                <a:latin typeface="Arial" pitchFamily="-101" charset="0"/>
                <a:ea typeface="ＭＳ Ｐゴシック" pitchFamily="-101" charset="-128"/>
                <a:cs typeface="ＭＳ Ｐゴシック" pitchFamily="-101" charset="-128"/>
              </a:defRPr>
            </a:lvl8pPr>
            <a:lvl9pPr marL="3657600" algn="l" defTabSz="457200" rtl="0" eaLnBrk="1" latinLnBrk="0" hangingPunct="1">
              <a:defRPr kern="1200">
                <a:solidFill>
                  <a:schemeClr val="tx1"/>
                </a:solidFill>
                <a:latin typeface="Arial" pitchFamily="-101" charset="0"/>
                <a:ea typeface="ＭＳ Ｐゴシック" pitchFamily="-101" charset="-128"/>
                <a:cs typeface="ＭＳ Ｐゴシック" pitchFamily="-101"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200" b="0" i="0" u="none" strike="noStrike" kern="1200" cap="none" spc="0" normalizeH="0" baseline="0" noProof="0" dirty="0">
              <a:ln>
                <a:noFill/>
              </a:ln>
              <a:solidFill>
                <a:schemeClr val="bg1"/>
              </a:solidFill>
              <a:effectLst/>
              <a:uLnTx/>
              <a:uFillTx/>
              <a:latin typeface="Arial"/>
              <a:ea typeface="ＭＳ Ｐゴシック" pitchFamily="-101" charset="-128"/>
            </a:endParaRP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100" b="0" i="0" u="none" strike="noStrike" kern="1200" cap="none" spc="0" normalizeH="0" baseline="0" noProof="0" dirty="0">
                <a:ln>
                  <a:noFill/>
                </a:ln>
                <a:solidFill>
                  <a:schemeClr val="bg1"/>
                </a:solidFill>
                <a:effectLst/>
                <a:uLnTx/>
                <a:uFillTx/>
                <a:latin typeface="Arial"/>
                <a:ea typeface="ＭＳ Ｐゴシック" pitchFamily="-101" charset="-128"/>
              </a:rPr>
              <a:t>Copyright © 2021 W. W. Norton &amp; Company</a:t>
            </a:r>
          </a:p>
        </p:txBody>
      </p:sp>
      <p:pic>
        <p:nvPicPr>
          <p:cNvPr id="8" name="Picture 7" descr="Diagram&#10;&#10;Description automatically generated">
            <a:extLst>
              <a:ext uri="{FF2B5EF4-FFF2-40B4-BE49-F238E27FC236}">
                <a16:creationId xmlns:a16="http://schemas.microsoft.com/office/drawing/2014/main" id="{B79B58E4-D4BD-4141-8B23-04C9B9FEF7A8}"/>
              </a:ext>
            </a:extLst>
          </p:cNvPr>
          <p:cNvPicPr>
            <a:picLocks noChangeAspect="1"/>
          </p:cNvPicPr>
          <p:nvPr userDrawn="1"/>
        </p:nvPicPr>
        <p:blipFill>
          <a:blip r:embed="rId4"/>
          <a:stretch>
            <a:fillRect/>
          </a:stretch>
        </p:blipFill>
        <p:spPr>
          <a:xfrm>
            <a:off x="7022791" y="581491"/>
            <a:ext cx="4202672" cy="4872251"/>
          </a:xfrm>
          <a:prstGeom prst="rect">
            <a:avLst/>
          </a:prstGeom>
        </p:spPr>
      </p:pic>
    </p:spTree>
    <p:extLst>
      <p:ext uri="{BB962C8B-B14F-4D97-AF65-F5344CB8AC3E}">
        <p14:creationId xmlns:p14="http://schemas.microsoft.com/office/powerpoint/2010/main" val="164810217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_Active Learning Conclusion">
    <p:spTree>
      <p:nvGrpSpPr>
        <p:cNvPr id="1" name=""/>
        <p:cNvGrpSpPr/>
        <p:nvPr/>
      </p:nvGrpSpPr>
      <p:grpSpPr>
        <a:xfrm>
          <a:off x="0" y="0"/>
          <a:ext cx="0" cy="0"/>
          <a:chOff x="0" y="0"/>
          <a:chExt cx="0" cy="0"/>
        </a:xfrm>
      </p:grpSpPr>
      <p:cxnSp>
        <p:nvCxnSpPr>
          <p:cNvPr id="15" name="Straight Connector 14"/>
          <p:cNvCxnSpPr/>
          <p:nvPr/>
        </p:nvCxnSpPr>
        <p:spPr>
          <a:xfrm>
            <a:off x="585968" y="1985749"/>
            <a:ext cx="4965747" cy="0"/>
          </a:xfrm>
          <a:prstGeom prst="line">
            <a:avLst/>
          </a:prstGeom>
          <a:ln w="76200" cmpd="sng">
            <a:solidFill>
              <a:srgbClr val="139B86"/>
            </a:solidFill>
          </a:ln>
          <a:effectLst/>
        </p:spPr>
        <p:style>
          <a:lnRef idx="3">
            <a:schemeClr val="dk1"/>
          </a:lnRef>
          <a:fillRef idx="0">
            <a:schemeClr val="dk1"/>
          </a:fillRef>
          <a:effectRef idx="2">
            <a:schemeClr val="dk1"/>
          </a:effectRef>
          <a:fontRef idx="minor">
            <a:schemeClr val="tx1"/>
          </a:fontRef>
        </p:style>
      </p:cxnSp>
      <p:cxnSp>
        <p:nvCxnSpPr>
          <p:cNvPr id="9" name="Straight Connector 8"/>
          <p:cNvCxnSpPr/>
          <p:nvPr userDrawn="1"/>
        </p:nvCxnSpPr>
        <p:spPr>
          <a:xfrm>
            <a:off x="585968" y="1985749"/>
            <a:ext cx="4965747" cy="0"/>
          </a:xfrm>
          <a:prstGeom prst="line">
            <a:avLst/>
          </a:prstGeom>
          <a:ln w="76200" cmpd="sng">
            <a:solidFill>
              <a:schemeClr val="accent5"/>
            </a:solidFill>
          </a:ln>
          <a:effectLst/>
        </p:spPr>
        <p:style>
          <a:lnRef idx="3">
            <a:schemeClr val="dk1"/>
          </a:lnRef>
          <a:fillRef idx="0">
            <a:schemeClr val="dk1"/>
          </a:fillRef>
          <a:effectRef idx="2">
            <a:schemeClr val="dk1"/>
          </a:effectRef>
          <a:fontRef idx="minor">
            <a:schemeClr val="tx1"/>
          </a:fontRef>
        </p:style>
      </p:cxnSp>
      <p:sp>
        <p:nvSpPr>
          <p:cNvPr id="4" name="TextBox 3"/>
          <p:cNvSpPr txBox="1"/>
          <p:nvPr userDrawn="1"/>
        </p:nvSpPr>
        <p:spPr>
          <a:xfrm>
            <a:off x="585969" y="2259106"/>
            <a:ext cx="6173420" cy="3477875"/>
          </a:xfrm>
          <a:prstGeom prst="rect">
            <a:avLst/>
          </a:prstGeom>
          <a:noFill/>
        </p:spPr>
        <p:txBody>
          <a:bodyPr wrap="square" rtlCol="0">
            <a:spAutoFit/>
          </a:bodyPr>
          <a:lstStyle/>
          <a:p>
            <a:pPr algn="ctr"/>
            <a:r>
              <a:rPr lang="en-US" sz="1800" dirty="0">
                <a:latin typeface="Arial" charset="0"/>
                <a:ea typeface="Arial" charset="0"/>
                <a:cs typeface="Arial" charset="0"/>
              </a:rPr>
              <a:t>This concludes</a:t>
            </a:r>
            <a:r>
              <a:rPr lang="en-US" sz="1800" baseline="0" dirty="0">
                <a:latin typeface="Arial" charset="0"/>
                <a:ea typeface="Arial" charset="0"/>
                <a:cs typeface="Arial" charset="0"/>
              </a:rPr>
              <a:t> the Active Learning Slides for </a:t>
            </a:r>
          </a:p>
          <a:p>
            <a:pPr algn="ctr"/>
            <a:r>
              <a:rPr lang="en-US" sz="2000" b="1" baseline="0" dirty="0">
                <a:solidFill>
                  <a:schemeClr val="accent5"/>
                </a:solidFill>
                <a:latin typeface="Arial" charset="0"/>
                <a:ea typeface="Arial" charset="0"/>
                <a:cs typeface="Arial" charset="0"/>
              </a:rPr>
              <a:t>Chapter 10</a:t>
            </a:r>
          </a:p>
          <a:p>
            <a:pPr algn="ctr"/>
            <a:r>
              <a:rPr lang="en-US" sz="2000" b="1" baseline="0" dirty="0">
                <a:latin typeface="Arial" charset="0"/>
                <a:ea typeface="Arial" charset="0"/>
                <a:cs typeface="Arial" charset="0"/>
              </a:rPr>
              <a:t>Research Methods in Psychology</a:t>
            </a:r>
          </a:p>
          <a:p>
            <a:pPr algn="ctr"/>
            <a:r>
              <a:rPr lang="en-US" sz="1800" baseline="0" dirty="0">
                <a:latin typeface="Arial" charset="0"/>
                <a:ea typeface="Arial" charset="0"/>
                <a:cs typeface="Arial" charset="0"/>
              </a:rPr>
              <a:t>Third Edition </a:t>
            </a:r>
          </a:p>
          <a:p>
            <a:pPr algn="ctr"/>
            <a:r>
              <a:rPr lang="en-US" sz="1800" baseline="0" dirty="0">
                <a:latin typeface="Arial" charset="0"/>
                <a:ea typeface="Arial" charset="0"/>
                <a:cs typeface="Arial" charset="0"/>
              </a:rPr>
              <a:t>by </a:t>
            </a:r>
          </a:p>
          <a:p>
            <a:pPr algn="ctr"/>
            <a:r>
              <a:rPr lang="en-US" sz="1800" baseline="0" dirty="0">
                <a:latin typeface="Arial" charset="0"/>
                <a:ea typeface="Arial" charset="0"/>
                <a:cs typeface="Arial" charset="0"/>
              </a:rPr>
              <a:t>Beth Morling</a:t>
            </a:r>
          </a:p>
          <a:p>
            <a:pPr algn="ctr"/>
            <a:endParaRPr lang="en-US" sz="1800" baseline="0" dirty="0">
              <a:latin typeface="Arial" charset="0"/>
              <a:ea typeface="Arial" charset="0"/>
              <a:cs typeface="Arial" charset="0"/>
            </a:endParaRPr>
          </a:p>
          <a:p>
            <a:pPr algn="ctr"/>
            <a:endParaRPr lang="en-US" sz="1800" baseline="0" dirty="0">
              <a:latin typeface="Arial" charset="0"/>
              <a:ea typeface="Arial" charset="0"/>
              <a:cs typeface="Arial" charset="0"/>
            </a:endParaRPr>
          </a:p>
          <a:p>
            <a:pPr algn="ctr"/>
            <a:endParaRPr lang="en-US" sz="1800" baseline="0" dirty="0">
              <a:latin typeface="Arial" charset="0"/>
              <a:ea typeface="Arial" charset="0"/>
              <a:cs typeface="Arial" charset="0"/>
            </a:endParaRPr>
          </a:p>
          <a:p>
            <a:pPr algn="ctr"/>
            <a:r>
              <a:rPr lang="en-US" sz="1800" baseline="0" dirty="0">
                <a:latin typeface="Arial" charset="0"/>
                <a:ea typeface="Arial" charset="0"/>
                <a:cs typeface="Arial" charset="0"/>
              </a:rPr>
              <a:t>For more resources to accompany this text, see </a:t>
            </a:r>
            <a:r>
              <a:rPr lang="en-US" sz="1800" baseline="0" dirty="0">
                <a:latin typeface="Arial" charset="0"/>
                <a:ea typeface="Arial" charset="0"/>
                <a:cs typeface="Arial" charset="0"/>
                <a:hlinkClick r:id="rId2"/>
              </a:rPr>
              <a:t>https://digital.wwnorton.com/researchpsych4</a:t>
            </a:r>
            <a:endParaRPr lang="en-US" sz="1800" baseline="0" dirty="0">
              <a:latin typeface="Arial" charset="0"/>
              <a:ea typeface="Arial" charset="0"/>
              <a:cs typeface="Arial" charset="0"/>
            </a:endParaRPr>
          </a:p>
          <a:p>
            <a:pPr algn="ctr"/>
            <a:r>
              <a:rPr lang="en-US" sz="1800" baseline="0" dirty="0">
                <a:latin typeface="Arial" charset="0"/>
                <a:ea typeface="Arial" charset="0"/>
                <a:cs typeface="Arial" charset="0"/>
              </a:rPr>
              <a:t>and </a:t>
            </a:r>
            <a:r>
              <a:rPr lang="en-US" sz="1800" baseline="0" dirty="0">
                <a:latin typeface="Arial" charset="0"/>
                <a:ea typeface="Arial" charset="0"/>
                <a:cs typeface="Arial" charset="0"/>
                <a:hlinkClick r:id="rId3"/>
              </a:rPr>
              <a:t>everydayresearchmethods.com</a:t>
            </a:r>
            <a:r>
              <a:rPr lang="en-US" sz="1800" baseline="0" dirty="0">
                <a:latin typeface="Arial" charset="0"/>
                <a:ea typeface="Arial" charset="0"/>
                <a:cs typeface="Arial" charset="0"/>
              </a:rPr>
              <a:t>.</a:t>
            </a:r>
            <a:endParaRPr lang="en-US" sz="1800" dirty="0">
              <a:latin typeface="Arial" charset="0"/>
              <a:ea typeface="Arial" charset="0"/>
              <a:cs typeface="Arial" charset="0"/>
            </a:endParaRPr>
          </a:p>
        </p:txBody>
      </p:sp>
      <p:sp>
        <p:nvSpPr>
          <p:cNvPr id="10" name="Footer Placeholder 5"/>
          <p:cNvSpPr txBox="1">
            <a:spLocks/>
          </p:cNvSpPr>
          <p:nvPr userDrawn="1"/>
        </p:nvSpPr>
        <p:spPr bwMode="auto">
          <a:xfrm>
            <a:off x="585968" y="6262308"/>
            <a:ext cx="5838865" cy="287708"/>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ctr" rtl="0" fontAlgn="base">
              <a:spcBef>
                <a:spcPct val="0"/>
              </a:spcBef>
              <a:spcAft>
                <a:spcPct val="0"/>
              </a:spcAft>
              <a:defRPr sz="1100" kern="1200" baseline="0">
                <a:solidFill>
                  <a:schemeClr val="accent1"/>
                </a:solidFill>
                <a:latin typeface="+mn-lt"/>
                <a:ea typeface="ＭＳ Ｐゴシック" pitchFamily="-101" charset="-128"/>
                <a:cs typeface="ＭＳ Ｐゴシック" pitchFamily="-101" charset="-128"/>
              </a:defRPr>
            </a:lvl1pPr>
            <a:lvl2pPr marL="457200" algn="l" rtl="0" fontAlgn="base">
              <a:spcBef>
                <a:spcPct val="0"/>
              </a:spcBef>
              <a:spcAft>
                <a:spcPct val="0"/>
              </a:spcAft>
              <a:defRPr kern="1200">
                <a:solidFill>
                  <a:schemeClr val="tx1"/>
                </a:solidFill>
                <a:latin typeface="Arial" pitchFamily="-101" charset="0"/>
                <a:ea typeface="ＭＳ Ｐゴシック" pitchFamily="-101" charset="-128"/>
                <a:cs typeface="ＭＳ Ｐゴシック" pitchFamily="-101" charset="-128"/>
              </a:defRPr>
            </a:lvl2pPr>
            <a:lvl3pPr marL="914400" algn="l" rtl="0" fontAlgn="base">
              <a:spcBef>
                <a:spcPct val="0"/>
              </a:spcBef>
              <a:spcAft>
                <a:spcPct val="0"/>
              </a:spcAft>
              <a:defRPr kern="1200">
                <a:solidFill>
                  <a:schemeClr val="tx1"/>
                </a:solidFill>
                <a:latin typeface="Arial" pitchFamily="-101" charset="0"/>
                <a:ea typeface="ＭＳ Ｐゴシック" pitchFamily="-101" charset="-128"/>
                <a:cs typeface="ＭＳ Ｐゴシック" pitchFamily="-101" charset="-128"/>
              </a:defRPr>
            </a:lvl3pPr>
            <a:lvl4pPr marL="1371600" algn="l" rtl="0" fontAlgn="base">
              <a:spcBef>
                <a:spcPct val="0"/>
              </a:spcBef>
              <a:spcAft>
                <a:spcPct val="0"/>
              </a:spcAft>
              <a:defRPr kern="1200">
                <a:solidFill>
                  <a:schemeClr val="tx1"/>
                </a:solidFill>
                <a:latin typeface="Arial" pitchFamily="-101" charset="0"/>
                <a:ea typeface="ＭＳ Ｐゴシック" pitchFamily="-101" charset="-128"/>
                <a:cs typeface="ＭＳ Ｐゴシック" pitchFamily="-101" charset="-128"/>
              </a:defRPr>
            </a:lvl4pPr>
            <a:lvl5pPr marL="1828800" algn="l" rtl="0" fontAlgn="base">
              <a:spcBef>
                <a:spcPct val="0"/>
              </a:spcBef>
              <a:spcAft>
                <a:spcPct val="0"/>
              </a:spcAft>
              <a:defRPr kern="1200">
                <a:solidFill>
                  <a:schemeClr val="tx1"/>
                </a:solidFill>
                <a:latin typeface="Arial" pitchFamily="-101" charset="0"/>
                <a:ea typeface="ＭＳ Ｐゴシック" pitchFamily="-101" charset="-128"/>
                <a:cs typeface="ＭＳ Ｐゴシック" pitchFamily="-101" charset="-128"/>
              </a:defRPr>
            </a:lvl5pPr>
            <a:lvl6pPr marL="2286000" algn="l" defTabSz="457200" rtl="0" eaLnBrk="1" latinLnBrk="0" hangingPunct="1">
              <a:defRPr kern="1200">
                <a:solidFill>
                  <a:schemeClr val="tx1"/>
                </a:solidFill>
                <a:latin typeface="Arial" pitchFamily="-101" charset="0"/>
                <a:ea typeface="ＭＳ Ｐゴシック" pitchFamily="-101" charset="-128"/>
                <a:cs typeface="ＭＳ Ｐゴシック" pitchFamily="-101" charset="-128"/>
              </a:defRPr>
            </a:lvl6pPr>
            <a:lvl7pPr marL="2743200" algn="l" defTabSz="457200" rtl="0" eaLnBrk="1" latinLnBrk="0" hangingPunct="1">
              <a:defRPr kern="1200">
                <a:solidFill>
                  <a:schemeClr val="tx1"/>
                </a:solidFill>
                <a:latin typeface="Arial" pitchFamily="-101" charset="0"/>
                <a:ea typeface="ＭＳ Ｐゴシック" pitchFamily="-101" charset="-128"/>
                <a:cs typeface="ＭＳ Ｐゴシック" pitchFamily="-101" charset="-128"/>
              </a:defRPr>
            </a:lvl7pPr>
            <a:lvl8pPr marL="3200400" algn="l" defTabSz="457200" rtl="0" eaLnBrk="1" latinLnBrk="0" hangingPunct="1">
              <a:defRPr kern="1200">
                <a:solidFill>
                  <a:schemeClr val="tx1"/>
                </a:solidFill>
                <a:latin typeface="Arial" pitchFamily="-101" charset="0"/>
                <a:ea typeface="ＭＳ Ｐゴシック" pitchFamily="-101" charset="-128"/>
                <a:cs typeface="ＭＳ Ｐゴシック" pitchFamily="-101" charset="-128"/>
              </a:defRPr>
            </a:lvl8pPr>
            <a:lvl9pPr marL="3657600" algn="l" defTabSz="457200" rtl="0" eaLnBrk="1" latinLnBrk="0" hangingPunct="1">
              <a:defRPr kern="1200">
                <a:solidFill>
                  <a:schemeClr val="tx1"/>
                </a:solidFill>
                <a:latin typeface="Arial" pitchFamily="-101" charset="0"/>
                <a:ea typeface="ＭＳ Ｐゴシック" pitchFamily="-101" charset="-128"/>
                <a:cs typeface="ＭＳ Ｐゴシック" pitchFamily="-101"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200" b="0" i="0" u="none" strike="noStrike" kern="1200" cap="none" spc="0" normalizeH="0" baseline="0" noProof="0" dirty="0">
              <a:ln>
                <a:noFill/>
              </a:ln>
              <a:solidFill>
                <a:schemeClr val="bg1"/>
              </a:solidFill>
              <a:effectLst/>
              <a:uLnTx/>
              <a:uFillTx/>
              <a:latin typeface="Arial"/>
              <a:ea typeface="ＭＳ Ｐゴシック" pitchFamily="-101" charset="-128"/>
            </a:endParaRP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100" b="0" i="0" u="none" strike="noStrike" kern="1200" cap="none" spc="0" normalizeH="0" baseline="0" noProof="0" dirty="0">
                <a:ln>
                  <a:noFill/>
                </a:ln>
                <a:solidFill>
                  <a:schemeClr val="bg1"/>
                </a:solidFill>
                <a:effectLst/>
                <a:uLnTx/>
                <a:uFillTx/>
                <a:latin typeface="Arial"/>
                <a:ea typeface="ＭＳ Ｐゴシック" pitchFamily="-101" charset="-128"/>
              </a:rPr>
              <a:t>Copyright © 2018 W. W. Norton &amp; Company</a:t>
            </a:r>
          </a:p>
        </p:txBody>
      </p:sp>
      <p:sp>
        <p:nvSpPr>
          <p:cNvPr id="8" name="TextBox 7"/>
          <p:cNvSpPr txBox="1"/>
          <p:nvPr userDrawn="1"/>
        </p:nvSpPr>
        <p:spPr>
          <a:xfrm>
            <a:off x="585969" y="753373"/>
            <a:ext cx="11891031" cy="1015663"/>
          </a:xfrm>
          <a:prstGeom prst="rect">
            <a:avLst/>
          </a:prstGeom>
          <a:noFill/>
          <a:ln w="76200" cmpd="sng">
            <a:noFill/>
          </a:ln>
        </p:spPr>
        <p:txBody>
          <a:bodyPr wrap="square" rtlCol="0">
            <a:spAutoFit/>
          </a:bodyPr>
          <a:lstStyle/>
          <a:p>
            <a:r>
              <a:rPr lang="en-US" sz="6000" b="1" u="none" dirty="0">
                <a:solidFill>
                  <a:schemeClr val="accent5"/>
                </a:solidFill>
                <a:latin typeface="Arial"/>
                <a:cs typeface="Arial"/>
              </a:rPr>
              <a:t>Conclusion</a:t>
            </a:r>
            <a:endParaRPr lang="en-US" sz="6000" b="1" baseline="0" dirty="0">
              <a:solidFill>
                <a:schemeClr val="accent5"/>
              </a:solidFill>
              <a:latin typeface="Arial"/>
              <a:cs typeface="Arial"/>
            </a:endParaRPr>
          </a:p>
        </p:txBody>
      </p:sp>
      <p:pic>
        <p:nvPicPr>
          <p:cNvPr id="11" name="Picture 10" descr="Diagram&#10;&#10;Description automatically generated">
            <a:extLst>
              <a:ext uri="{FF2B5EF4-FFF2-40B4-BE49-F238E27FC236}">
                <a16:creationId xmlns:a16="http://schemas.microsoft.com/office/drawing/2014/main" id="{7CBD69B7-62D1-C54D-8C85-F1548378B0DB}"/>
              </a:ext>
            </a:extLst>
          </p:cNvPr>
          <p:cNvPicPr>
            <a:picLocks noChangeAspect="1"/>
          </p:cNvPicPr>
          <p:nvPr userDrawn="1"/>
        </p:nvPicPr>
        <p:blipFill>
          <a:blip r:embed="rId4"/>
          <a:stretch>
            <a:fillRect/>
          </a:stretch>
        </p:blipFill>
        <p:spPr>
          <a:xfrm>
            <a:off x="7022791" y="581491"/>
            <a:ext cx="4202672" cy="4872251"/>
          </a:xfrm>
          <a:prstGeom prst="rect">
            <a:avLst/>
          </a:prstGeom>
        </p:spPr>
      </p:pic>
    </p:spTree>
    <p:extLst>
      <p:ext uri="{BB962C8B-B14F-4D97-AF65-F5344CB8AC3E}">
        <p14:creationId xmlns:p14="http://schemas.microsoft.com/office/powerpoint/2010/main" val="132435039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1_Check Your Understanding">
    <p:spTree>
      <p:nvGrpSpPr>
        <p:cNvPr id="1" name=""/>
        <p:cNvGrpSpPr/>
        <p:nvPr/>
      </p:nvGrpSpPr>
      <p:grpSpPr>
        <a:xfrm>
          <a:off x="0" y="0"/>
          <a:ext cx="0" cy="0"/>
          <a:chOff x="0" y="0"/>
          <a:chExt cx="0" cy="0"/>
        </a:xfrm>
      </p:grpSpPr>
      <p:sp>
        <p:nvSpPr>
          <p:cNvPr id="9" name="Rectangle 8"/>
          <p:cNvSpPr/>
          <p:nvPr userDrawn="1"/>
        </p:nvSpPr>
        <p:spPr>
          <a:xfrm>
            <a:off x="0" y="0"/>
            <a:ext cx="12192000" cy="6858000"/>
          </a:xfrm>
          <a:prstGeom prst="rect">
            <a:avLst/>
          </a:prstGeom>
          <a:solidFill>
            <a:srgbClr val="E1E0DF"/>
          </a:solidFill>
          <a:ln w="76200" cmpd="sng">
            <a:solidFill>
              <a:srgbClr val="0099B8"/>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1800" dirty="0"/>
          </a:p>
        </p:txBody>
      </p:sp>
      <p:sp>
        <p:nvSpPr>
          <p:cNvPr id="3" name="Text Placeholder 2"/>
          <p:cNvSpPr>
            <a:spLocks noGrp="1"/>
          </p:cNvSpPr>
          <p:nvPr>
            <p:ph type="body" sz="quarter" idx="10"/>
          </p:nvPr>
        </p:nvSpPr>
        <p:spPr>
          <a:xfrm>
            <a:off x="626534" y="1627188"/>
            <a:ext cx="10919884" cy="4733925"/>
          </a:xfrm>
          <a:prstGeom prst="rect">
            <a:avLst/>
          </a:prstGeom>
        </p:spPr>
        <p:txBody>
          <a:bodyPr/>
          <a:lstStyle>
            <a:lvl1pPr marL="514350" indent="-514350">
              <a:buFont typeface="+mj-lt"/>
              <a:buAutoNum type="arabicPeriod"/>
              <a:defRPr sz="2800">
                <a:latin typeface="Arial" charset="0"/>
                <a:ea typeface="Arial" charset="0"/>
                <a:cs typeface="Arial" charset="0"/>
              </a:defRPr>
            </a:lvl1pPr>
            <a:lvl2pPr marL="742950" indent="-285750">
              <a:buFont typeface="Courier New" charset="0"/>
              <a:buChar char="o"/>
              <a:defRPr sz="2600">
                <a:latin typeface="Arial" charset="0"/>
                <a:ea typeface="Arial" charset="0"/>
                <a:cs typeface="Arial" charset="0"/>
              </a:defRPr>
            </a:lvl2pPr>
            <a:lvl3pPr marL="1143000" indent="-228600">
              <a:buFont typeface="Arial" charset="0"/>
              <a:buChar char="•"/>
              <a:defRPr>
                <a:latin typeface="Arial" charset="0"/>
                <a:ea typeface="Arial" charset="0"/>
                <a:cs typeface="Arial" charset="0"/>
              </a:defRPr>
            </a:lvl3pPr>
            <a:lvl4pPr>
              <a:defRPr>
                <a:latin typeface="Arial" charset="0"/>
                <a:ea typeface="Arial" charset="0"/>
                <a:cs typeface="Arial" charset="0"/>
              </a:defRPr>
            </a:lvl4pPr>
            <a:lvl5pPr>
              <a:defRPr>
                <a:latin typeface="Arial" charset="0"/>
                <a:ea typeface="Arial" charset="0"/>
                <a:cs typeface="Arial"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itle 15"/>
          <p:cNvSpPr>
            <a:spLocks noGrp="1"/>
          </p:cNvSpPr>
          <p:nvPr>
            <p:ph type="title" hasCustomPrompt="1"/>
          </p:nvPr>
        </p:nvSpPr>
        <p:spPr>
          <a:xfrm>
            <a:off x="1700748" y="257162"/>
            <a:ext cx="9845669" cy="1236296"/>
          </a:xfrm>
        </p:spPr>
        <p:txBody>
          <a:bodyPr>
            <a:noAutofit/>
          </a:bodyPr>
          <a:lstStyle>
            <a:lvl1pPr algn="l">
              <a:defRPr sz="4000" b="1">
                <a:solidFill>
                  <a:srgbClr val="003354"/>
                </a:solidFill>
                <a:latin typeface="Arial" charset="0"/>
                <a:ea typeface="Arial" charset="0"/>
                <a:cs typeface="Arial" charset="0"/>
              </a:defRPr>
            </a:lvl1pPr>
          </a:lstStyle>
          <a:p>
            <a:r>
              <a:rPr lang="en-US" dirty="0"/>
              <a:t>Check Your Understanding</a:t>
            </a:r>
          </a:p>
        </p:txBody>
      </p:sp>
      <p:pic>
        <p:nvPicPr>
          <p:cNvPr id="6" name="Picture 5" descr="Screen Shot 2017-04-04 at 12.05.24 PM.png">
            <a:extLst>
              <a:ext uri="{FF2B5EF4-FFF2-40B4-BE49-F238E27FC236}">
                <a16:creationId xmlns:a16="http://schemas.microsoft.com/office/drawing/2014/main" id="{5D2AFD38-1FAB-F64D-B9B9-1CD68A8005E1}"/>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r="89321" b="39199"/>
          <a:stretch/>
        </p:blipFill>
        <p:spPr>
          <a:xfrm>
            <a:off x="130254" y="269775"/>
            <a:ext cx="1440241" cy="985588"/>
          </a:xfrm>
          <a:prstGeom prst="rect">
            <a:avLst/>
          </a:prstGeom>
        </p:spPr>
      </p:pic>
    </p:spTree>
    <p:extLst>
      <p:ext uri="{BB962C8B-B14F-4D97-AF65-F5344CB8AC3E}">
        <p14:creationId xmlns:p14="http://schemas.microsoft.com/office/powerpoint/2010/main" val="348047350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1_In Class Activity Slide">
    <p:spTree>
      <p:nvGrpSpPr>
        <p:cNvPr id="1" name=""/>
        <p:cNvGrpSpPr/>
        <p:nvPr/>
      </p:nvGrpSpPr>
      <p:grpSpPr>
        <a:xfrm>
          <a:off x="0" y="0"/>
          <a:ext cx="0" cy="0"/>
          <a:chOff x="0" y="0"/>
          <a:chExt cx="0" cy="0"/>
        </a:xfrm>
      </p:grpSpPr>
      <p:sp>
        <p:nvSpPr>
          <p:cNvPr id="9" name="Rectangle 8"/>
          <p:cNvSpPr/>
          <p:nvPr userDrawn="1"/>
        </p:nvSpPr>
        <p:spPr>
          <a:xfrm>
            <a:off x="0" y="0"/>
            <a:ext cx="12192000" cy="6858000"/>
          </a:xfrm>
          <a:prstGeom prst="rect">
            <a:avLst/>
          </a:prstGeom>
          <a:solidFill>
            <a:srgbClr val="E1E0DF"/>
          </a:solidFill>
          <a:ln w="76200" cmpd="sng">
            <a:solidFill>
              <a:srgbClr val="67B034"/>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1800" dirty="0">
              <a:solidFill>
                <a:schemeClr val="tx1"/>
              </a:solidFill>
            </a:endParaRPr>
          </a:p>
        </p:txBody>
      </p:sp>
      <p:sp>
        <p:nvSpPr>
          <p:cNvPr id="4" name="Title 3"/>
          <p:cNvSpPr>
            <a:spLocks noGrp="1"/>
          </p:cNvSpPr>
          <p:nvPr>
            <p:ph type="title" hasCustomPrompt="1"/>
          </p:nvPr>
        </p:nvSpPr>
        <p:spPr>
          <a:xfrm>
            <a:off x="2220128" y="422556"/>
            <a:ext cx="9335813" cy="1143000"/>
          </a:xfrm>
          <a:noFill/>
        </p:spPr>
        <p:txBody>
          <a:bodyPr>
            <a:normAutofit/>
          </a:bodyPr>
          <a:lstStyle>
            <a:lvl1pPr algn="l">
              <a:defRPr sz="4400" b="1">
                <a:solidFill>
                  <a:srgbClr val="67B034"/>
                </a:solidFill>
                <a:latin typeface="Arial" charset="0"/>
                <a:ea typeface="Arial" charset="0"/>
                <a:cs typeface="Arial" charset="0"/>
              </a:defRPr>
            </a:lvl1pPr>
          </a:lstStyle>
          <a:p>
            <a:r>
              <a:rPr lang="en-US" dirty="0"/>
              <a:t>In-Class Activity</a:t>
            </a:r>
          </a:p>
        </p:txBody>
      </p:sp>
      <p:sp>
        <p:nvSpPr>
          <p:cNvPr id="7" name="Text Placeholder 2"/>
          <p:cNvSpPr>
            <a:spLocks noGrp="1"/>
          </p:cNvSpPr>
          <p:nvPr>
            <p:ph type="body" sz="quarter" idx="10"/>
          </p:nvPr>
        </p:nvSpPr>
        <p:spPr>
          <a:xfrm>
            <a:off x="583142" y="1810171"/>
            <a:ext cx="10919884" cy="4733925"/>
          </a:xfrm>
          <a:prstGeom prst="rect">
            <a:avLst/>
          </a:prstGeom>
        </p:spPr>
        <p:txBody>
          <a:bodyPr/>
          <a:lstStyle>
            <a:lvl1pPr marL="514350" indent="-514350">
              <a:buFont typeface="+mj-lt"/>
              <a:buAutoNum type="alphaLcPeriod"/>
              <a:defRPr sz="2800">
                <a:latin typeface="Arial" charset="0"/>
                <a:ea typeface="Arial" charset="0"/>
                <a:cs typeface="Arial" charset="0"/>
              </a:defRPr>
            </a:lvl1pPr>
            <a:lvl2pPr marL="742950" indent="-285750">
              <a:buFont typeface="Courier New" charset="0"/>
              <a:buChar char="o"/>
              <a:defRPr sz="2600">
                <a:latin typeface="Arial" charset="0"/>
                <a:ea typeface="Arial" charset="0"/>
                <a:cs typeface="Arial" charset="0"/>
              </a:defRPr>
            </a:lvl2pPr>
            <a:lvl3pPr marL="1143000" indent="-228600">
              <a:buFont typeface="Arial" charset="0"/>
              <a:buChar char="•"/>
              <a:defRPr>
                <a:latin typeface="Arial" charset="0"/>
                <a:ea typeface="Arial" charset="0"/>
                <a:cs typeface="Arial" charset="0"/>
              </a:defRPr>
            </a:lvl3pPr>
            <a:lvl4pPr>
              <a:defRPr>
                <a:latin typeface="Arial" charset="0"/>
                <a:ea typeface="Arial" charset="0"/>
                <a:cs typeface="Arial" charset="0"/>
              </a:defRPr>
            </a:lvl4pPr>
            <a:lvl5pPr>
              <a:defRPr>
                <a:latin typeface="Arial" charset="0"/>
                <a:ea typeface="Arial" charset="0"/>
                <a:cs typeface="Arial"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8" name="Picture 7">
            <a:extLst>
              <a:ext uri="{FF2B5EF4-FFF2-40B4-BE49-F238E27FC236}">
                <a16:creationId xmlns:a16="http://schemas.microsoft.com/office/drawing/2014/main" id="{1CF9BB48-F406-A340-9070-82334DB5940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36059" y="423473"/>
            <a:ext cx="1227740" cy="1142083"/>
          </a:xfrm>
          <a:prstGeom prst="rect">
            <a:avLst/>
          </a:prstGeom>
        </p:spPr>
      </p:pic>
    </p:spTree>
    <p:extLst>
      <p:ext uri="{BB962C8B-B14F-4D97-AF65-F5344CB8AC3E}">
        <p14:creationId xmlns:p14="http://schemas.microsoft.com/office/powerpoint/2010/main" val="2780320244"/>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1_Clicker Question">
    <p:spTree>
      <p:nvGrpSpPr>
        <p:cNvPr id="1" name=""/>
        <p:cNvGrpSpPr/>
        <p:nvPr/>
      </p:nvGrpSpPr>
      <p:grpSpPr>
        <a:xfrm>
          <a:off x="0" y="0"/>
          <a:ext cx="0" cy="0"/>
          <a:chOff x="0" y="0"/>
          <a:chExt cx="0" cy="0"/>
        </a:xfrm>
      </p:grpSpPr>
      <p:sp>
        <p:nvSpPr>
          <p:cNvPr id="5" name="Rectangle 4"/>
          <p:cNvSpPr/>
          <p:nvPr userDrawn="1"/>
        </p:nvSpPr>
        <p:spPr>
          <a:xfrm>
            <a:off x="0" y="0"/>
            <a:ext cx="12192000" cy="6858000"/>
          </a:xfrm>
          <a:prstGeom prst="rect">
            <a:avLst/>
          </a:prstGeom>
          <a:solidFill>
            <a:srgbClr val="E1E0DF"/>
          </a:solidFill>
          <a:ln w="76200" cmpd="sng">
            <a:solidFill>
              <a:srgbClr val="003354"/>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1800" dirty="0"/>
          </a:p>
        </p:txBody>
      </p:sp>
      <p:sp>
        <p:nvSpPr>
          <p:cNvPr id="3" name="Text Placeholder 2"/>
          <p:cNvSpPr>
            <a:spLocks noGrp="1"/>
          </p:cNvSpPr>
          <p:nvPr>
            <p:ph type="body" sz="quarter" idx="10"/>
          </p:nvPr>
        </p:nvSpPr>
        <p:spPr>
          <a:xfrm>
            <a:off x="747185" y="2325689"/>
            <a:ext cx="10638367" cy="4008437"/>
          </a:xfrm>
          <a:prstGeom prst="rect">
            <a:avLst/>
          </a:prstGeom>
        </p:spPr>
        <p:txBody>
          <a:bodyPr/>
          <a:lstStyle>
            <a:lvl1pPr marL="514350" indent="-514350">
              <a:buFont typeface="+mj-lt"/>
              <a:buAutoNum type="arabicPeriod"/>
              <a:defRPr sz="2800">
                <a:latin typeface="Arial" charset="0"/>
                <a:ea typeface="Arial" charset="0"/>
                <a:cs typeface="Arial" charset="0"/>
              </a:defRPr>
            </a:lvl1pPr>
            <a:lvl2pPr marL="971550" indent="-514350">
              <a:buFont typeface="+mj-lt"/>
              <a:buAutoNum type="alphaLcPeriod"/>
              <a:defRPr sz="2600">
                <a:latin typeface="Arial" charset="0"/>
                <a:ea typeface="Arial" charset="0"/>
                <a:cs typeface="Arial" charset="0"/>
              </a:defRPr>
            </a:lvl2pPr>
            <a:lvl3pPr>
              <a:defRPr>
                <a:latin typeface="Arial" charset="0"/>
                <a:ea typeface="Arial" charset="0"/>
                <a:cs typeface="Arial" charset="0"/>
              </a:defRPr>
            </a:lvl3pPr>
            <a:lvl4pPr>
              <a:defRPr>
                <a:latin typeface="Arial" charset="0"/>
                <a:ea typeface="Arial" charset="0"/>
                <a:cs typeface="Arial" charset="0"/>
              </a:defRPr>
            </a:lvl4pPr>
            <a:lvl5pPr>
              <a:defRPr>
                <a:latin typeface="Arial" charset="0"/>
                <a:ea typeface="Arial" charset="0"/>
                <a:cs typeface="Arial"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itle 15"/>
          <p:cNvSpPr>
            <a:spLocks noGrp="1"/>
          </p:cNvSpPr>
          <p:nvPr>
            <p:ph type="title" hasCustomPrompt="1"/>
          </p:nvPr>
        </p:nvSpPr>
        <p:spPr>
          <a:xfrm>
            <a:off x="1672938" y="538390"/>
            <a:ext cx="7202121" cy="1223282"/>
          </a:xfrm>
        </p:spPr>
        <p:txBody>
          <a:bodyPr>
            <a:normAutofit/>
          </a:bodyPr>
          <a:lstStyle>
            <a:lvl1pPr algn="l">
              <a:defRPr sz="5000" b="1">
                <a:solidFill>
                  <a:srgbClr val="003354"/>
                </a:solidFill>
                <a:latin typeface="Arial" charset="0"/>
                <a:ea typeface="Arial" charset="0"/>
                <a:cs typeface="Arial" charset="0"/>
              </a:defRPr>
            </a:lvl1pPr>
          </a:lstStyle>
          <a:p>
            <a:r>
              <a:rPr lang="en-US" dirty="0"/>
              <a:t>Clicker Question</a:t>
            </a:r>
          </a:p>
        </p:txBody>
      </p:sp>
      <p:pic>
        <p:nvPicPr>
          <p:cNvPr id="6" name="Picture 5">
            <a:extLst>
              <a:ext uri="{FF2B5EF4-FFF2-40B4-BE49-F238E27FC236}">
                <a16:creationId xmlns:a16="http://schemas.microsoft.com/office/drawing/2014/main" id="{04A74B58-3E14-504D-8AA4-975B2948BC7D}"/>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47185" y="404795"/>
            <a:ext cx="594360" cy="1490472"/>
          </a:xfrm>
          <a:prstGeom prst="rect">
            <a:avLst/>
          </a:prstGeom>
        </p:spPr>
      </p:pic>
    </p:spTree>
    <p:extLst>
      <p:ext uri="{BB962C8B-B14F-4D97-AF65-F5344CB8AC3E}">
        <p14:creationId xmlns:p14="http://schemas.microsoft.com/office/powerpoint/2010/main" val="3981258468"/>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1_Clicker Question Answer">
    <p:spTree>
      <p:nvGrpSpPr>
        <p:cNvPr id="1" name=""/>
        <p:cNvGrpSpPr/>
        <p:nvPr/>
      </p:nvGrpSpPr>
      <p:grpSpPr>
        <a:xfrm>
          <a:off x="0" y="0"/>
          <a:ext cx="0" cy="0"/>
          <a:chOff x="0" y="0"/>
          <a:chExt cx="0" cy="0"/>
        </a:xfrm>
      </p:grpSpPr>
      <p:sp>
        <p:nvSpPr>
          <p:cNvPr id="5" name="Rectangle 4"/>
          <p:cNvSpPr/>
          <p:nvPr userDrawn="1"/>
        </p:nvSpPr>
        <p:spPr>
          <a:xfrm>
            <a:off x="0" y="0"/>
            <a:ext cx="12192000" cy="6858000"/>
          </a:xfrm>
          <a:prstGeom prst="rect">
            <a:avLst/>
          </a:prstGeom>
          <a:solidFill>
            <a:srgbClr val="E1E0DF"/>
          </a:solidFill>
          <a:ln w="76200" cmpd="sng">
            <a:solidFill>
              <a:srgbClr val="003354"/>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1800" dirty="0"/>
          </a:p>
        </p:txBody>
      </p:sp>
      <p:sp>
        <p:nvSpPr>
          <p:cNvPr id="3" name="Text Placeholder 2"/>
          <p:cNvSpPr>
            <a:spLocks noGrp="1"/>
          </p:cNvSpPr>
          <p:nvPr>
            <p:ph type="body" sz="quarter" idx="10"/>
          </p:nvPr>
        </p:nvSpPr>
        <p:spPr>
          <a:xfrm>
            <a:off x="747185" y="2325689"/>
            <a:ext cx="10638367" cy="4008437"/>
          </a:xfrm>
          <a:prstGeom prst="rect">
            <a:avLst/>
          </a:prstGeom>
        </p:spPr>
        <p:txBody>
          <a:bodyPr/>
          <a:lstStyle>
            <a:lvl1pPr marL="514350" indent="-514350">
              <a:buFont typeface="+mj-lt"/>
              <a:buAutoNum type="arabicPeriod"/>
              <a:defRPr sz="2800">
                <a:latin typeface="Arial" charset="0"/>
                <a:ea typeface="Arial" charset="0"/>
                <a:cs typeface="Arial" charset="0"/>
              </a:defRPr>
            </a:lvl1pPr>
            <a:lvl2pPr marL="971550" indent="-514350">
              <a:buFont typeface="+mj-lt"/>
              <a:buAutoNum type="alphaLcPeriod"/>
              <a:defRPr sz="2600">
                <a:latin typeface="Arial" charset="0"/>
                <a:ea typeface="Arial" charset="0"/>
                <a:cs typeface="Arial" charset="0"/>
              </a:defRPr>
            </a:lvl2pPr>
            <a:lvl3pPr>
              <a:defRPr>
                <a:latin typeface="Arial" charset="0"/>
                <a:ea typeface="Arial" charset="0"/>
                <a:cs typeface="Arial" charset="0"/>
              </a:defRPr>
            </a:lvl3pPr>
            <a:lvl4pPr>
              <a:defRPr>
                <a:latin typeface="Arial" charset="0"/>
                <a:ea typeface="Arial" charset="0"/>
                <a:cs typeface="Arial" charset="0"/>
              </a:defRPr>
            </a:lvl4pPr>
            <a:lvl5pPr>
              <a:defRPr>
                <a:latin typeface="Arial" charset="0"/>
                <a:ea typeface="Arial" charset="0"/>
                <a:cs typeface="Arial"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itle 15"/>
          <p:cNvSpPr>
            <a:spLocks noGrp="1"/>
          </p:cNvSpPr>
          <p:nvPr>
            <p:ph type="title" hasCustomPrompt="1"/>
          </p:nvPr>
        </p:nvSpPr>
        <p:spPr>
          <a:xfrm>
            <a:off x="1672937" y="538390"/>
            <a:ext cx="10340819" cy="1223282"/>
          </a:xfrm>
        </p:spPr>
        <p:txBody>
          <a:bodyPr>
            <a:normAutofit/>
          </a:bodyPr>
          <a:lstStyle>
            <a:lvl1pPr algn="l">
              <a:defRPr sz="4800" b="1">
                <a:solidFill>
                  <a:srgbClr val="003354"/>
                </a:solidFill>
                <a:latin typeface="Arial" charset="0"/>
                <a:ea typeface="Arial" charset="0"/>
                <a:cs typeface="Arial" charset="0"/>
              </a:defRPr>
            </a:lvl1pPr>
          </a:lstStyle>
          <a:p>
            <a:r>
              <a:rPr lang="en-US" dirty="0"/>
              <a:t>Clicker Question - Answer</a:t>
            </a:r>
          </a:p>
        </p:txBody>
      </p:sp>
      <p:pic>
        <p:nvPicPr>
          <p:cNvPr id="6" name="Picture 5">
            <a:extLst>
              <a:ext uri="{FF2B5EF4-FFF2-40B4-BE49-F238E27FC236}">
                <a16:creationId xmlns:a16="http://schemas.microsoft.com/office/drawing/2014/main" id="{C0C737D6-41C7-924F-AA07-20A33D1053AC}"/>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47185" y="404795"/>
            <a:ext cx="594360" cy="1490472"/>
          </a:xfrm>
          <a:prstGeom prst="rect">
            <a:avLst/>
          </a:prstGeom>
        </p:spPr>
      </p:pic>
    </p:spTree>
    <p:extLst>
      <p:ext uri="{BB962C8B-B14F-4D97-AF65-F5344CB8AC3E}">
        <p14:creationId xmlns:p14="http://schemas.microsoft.com/office/powerpoint/2010/main" val="2282006294"/>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1_Reading Quiz">
    <p:spTree>
      <p:nvGrpSpPr>
        <p:cNvPr id="1" name=""/>
        <p:cNvGrpSpPr/>
        <p:nvPr/>
      </p:nvGrpSpPr>
      <p:grpSpPr>
        <a:xfrm>
          <a:off x="0" y="0"/>
          <a:ext cx="0" cy="0"/>
          <a:chOff x="0" y="0"/>
          <a:chExt cx="0" cy="0"/>
        </a:xfrm>
      </p:grpSpPr>
      <p:sp>
        <p:nvSpPr>
          <p:cNvPr id="13" name="Rectangle 12"/>
          <p:cNvSpPr/>
          <p:nvPr userDrawn="1"/>
        </p:nvSpPr>
        <p:spPr>
          <a:xfrm>
            <a:off x="0" y="0"/>
            <a:ext cx="12192000" cy="6858000"/>
          </a:xfrm>
          <a:prstGeom prst="rect">
            <a:avLst/>
          </a:prstGeom>
          <a:solidFill>
            <a:srgbClr val="E1E0DF"/>
          </a:solidFill>
          <a:ln w="76200" cmpd="sng">
            <a:solidFill>
              <a:srgbClr val="FDC20C"/>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1800" dirty="0"/>
          </a:p>
        </p:txBody>
      </p:sp>
      <p:pic>
        <p:nvPicPr>
          <p:cNvPr id="18" name="Picture 17" descr="Screen Shot 2017-04-04 at 12.39.38 PM.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21012" y="488430"/>
            <a:ext cx="1236133" cy="952500"/>
          </a:xfrm>
          <a:prstGeom prst="rect">
            <a:avLst/>
          </a:prstGeom>
        </p:spPr>
      </p:pic>
      <p:sp>
        <p:nvSpPr>
          <p:cNvPr id="8" name="Text Placeholder 2"/>
          <p:cNvSpPr>
            <a:spLocks noGrp="1"/>
          </p:cNvSpPr>
          <p:nvPr>
            <p:ph type="body" sz="quarter" idx="10"/>
          </p:nvPr>
        </p:nvSpPr>
        <p:spPr>
          <a:xfrm>
            <a:off x="776817" y="1929360"/>
            <a:ext cx="10638367" cy="4008437"/>
          </a:xfrm>
          <a:prstGeom prst="rect">
            <a:avLst/>
          </a:prstGeom>
        </p:spPr>
        <p:txBody>
          <a:bodyPr/>
          <a:lstStyle>
            <a:lvl1pPr marL="514350" indent="-514350">
              <a:buFont typeface="+mj-lt"/>
              <a:buAutoNum type="arabicPeriod"/>
              <a:defRPr sz="2800">
                <a:latin typeface="Arial" charset="0"/>
                <a:ea typeface="Arial" charset="0"/>
                <a:cs typeface="Arial" charset="0"/>
              </a:defRPr>
            </a:lvl1pPr>
            <a:lvl2pPr marL="971550" indent="-514350">
              <a:buFont typeface="+mj-lt"/>
              <a:buAutoNum type="alphaLcPeriod"/>
              <a:defRPr sz="2600">
                <a:latin typeface="Arial" charset="0"/>
                <a:ea typeface="Arial" charset="0"/>
                <a:cs typeface="Arial" charset="0"/>
              </a:defRPr>
            </a:lvl2pPr>
            <a:lvl3pPr>
              <a:defRPr>
                <a:latin typeface="Arial" charset="0"/>
                <a:ea typeface="Arial" charset="0"/>
                <a:cs typeface="Arial" charset="0"/>
              </a:defRPr>
            </a:lvl3pPr>
            <a:lvl4pPr>
              <a:defRPr>
                <a:latin typeface="Arial" charset="0"/>
                <a:ea typeface="Arial" charset="0"/>
                <a:cs typeface="Arial" charset="0"/>
              </a:defRPr>
            </a:lvl4pPr>
            <a:lvl5pPr>
              <a:defRPr>
                <a:latin typeface="Arial" charset="0"/>
                <a:ea typeface="Arial" charset="0"/>
                <a:cs typeface="Arial"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Title 15"/>
          <p:cNvSpPr>
            <a:spLocks noGrp="1"/>
          </p:cNvSpPr>
          <p:nvPr>
            <p:ph type="title" hasCustomPrompt="1"/>
          </p:nvPr>
        </p:nvSpPr>
        <p:spPr>
          <a:xfrm>
            <a:off x="1757146" y="353039"/>
            <a:ext cx="7202121" cy="1223282"/>
          </a:xfrm>
        </p:spPr>
        <p:txBody>
          <a:bodyPr>
            <a:normAutofit/>
          </a:bodyPr>
          <a:lstStyle>
            <a:lvl1pPr algn="l">
              <a:defRPr sz="5000" b="1">
                <a:solidFill>
                  <a:srgbClr val="003354"/>
                </a:solidFill>
                <a:latin typeface="Arial" charset="0"/>
                <a:ea typeface="Arial" charset="0"/>
                <a:cs typeface="Arial" charset="0"/>
              </a:defRPr>
            </a:lvl1pPr>
          </a:lstStyle>
          <a:p>
            <a:r>
              <a:rPr lang="en-US" dirty="0"/>
              <a:t>Reading Quiz</a:t>
            </a:r>
          </a:p>
        </p:txBody>
      </p:sp>
    </p:spTree>
    <p:extLst>
      <p:ext uri="{BB962C8B-B14F-4D97-AF65-F5344CB8AC3E}">
        <p14:creationId xmlns:p14="http://schemas.microsoft.com/office/powerpoint/2010/main" val="101723324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Section Overview_Text and Photo">
    <p:spTree>
      <p:nvGrpSpPr>
        <p:cNvPr id="1" name=""/>
        <p:cNvGrpSpPr/>
        <p:nvPr/>
      </p:nvGrpSpPr>
      <p:grpSpPr>
        <a:xfrm>
          <a:off x="0" y="0"/>
          <a:ext cx="0" cy="0"/>
          <a:chOff x="0" y="0"/>
          <a:chExt cx="0" cy="0"/>
        </a:xfrm>
      </p:grpSpPr>
      <p:cxnSp>
        <p:nvCxnSpPr>
          <p:cNvPr id="17" name="Straight Connector 16"/>
          <p:cNvCxnSpPr/>
          <p:nvPr/>
        </p:nvCxnSpPr>
        <p:spPr>
          <a:xfrm>
            <a:off x="585968" y="1423321"/>
            <a:ext cx="2245816" cy="0"/>
          </a:xfrm>
          <a:prstGeom prst="line">
            <a:avLst/>
          </a:prstGeom>
          <a:ln w="76200" cmpd="sng">
            <a:solidFill>
              <a:srgbClr val="139B86"/>
            </a:solidFill>
          </a:ln>
          <a:effectLst/>
        </p:spPr>
        <p:style>
          <a:lnRef idx="3">
            <a:schemeClr val="dk1"/>
          </a:lnRef>
          <a:fillRef idx="0">
            <a:schemeClr val="dk1"/>
          </a:fillRef>
          <a:effectRef idx="2">
            <a:schemeClr val="dk1"/>
          </a:effectRef>
          <a:fontRef idx="minor">
            <a:schemeClr val="tx1"/>
          </a:fontRef>
        </p:style>
      </p:cxnSp>
      <p:cxnSp>
        <p:nvCxnSpPr>
          <p:cNvPr id="14" name="Straight Connector 13"/>
          <p:cNvCxnSpPr/>
          <p:nvPr/>
        </p:nvCxnSpPr>
        <p:spPr>
          <a:xfrm>
            <a:off x="585968" y="1423321"/>
            <a:ext cx="2245816" cy="0"/>
          </a:xfrm>
          <a:prstGeom prst="line">
            <a:avLst/>
          </a:prstGeom>
          <a:ln w="76200" cmpd="sng">
            <a:solidFill>
              <a:schemeClr val="accent1"/>
            </a:solidFill>
          </a:ln>
          <a:effectLst/>
        </p:spPr>
        <p:style>
          <a:lnRef idx="3">
            <a:schemeClr val="dk1"/>
          </a:lnRef>
          <a:fillRef idx="0">
            <a:schemeClr val="dk1"/>
          </a:fillRef>
          <a:effectRef idx="2">
            <a:schemeClr val="dk1"/>
          </a:effectRef>
          <a:fontRef idx="minor">
            <a:schemeClr val="tx1"/>
          </a:fontRef>
        </p:style>
      </p:cxnSp>
      <p:sp>
        <p:nvSpPr>
          <p:cNvPr id="5" name="Picture Placeholder 4"/>
          <p:cNvSpPr>
            <a:spLocks noGrp="1"/>
          </p:cNvSpPr>
          <p:nvPr>
            <p:ph type="pic" sz="quarter" idx="10"/>
          </p:nvPr>
        </p:nvSpPr>
        <p:spPr>
          <a:xfrm>
            <a:off x="6639984" y="1355725"/>
            <a:ext cx="5283200" cy="4682004"/>
          </a:xfrm>
          <a:prstGeom prst="rect">
            <a:avLst/>
          </a:prstGeom>
        </p:spPr>
        <p:txBody>
          <a:bodyPr/>
          <a:lstStyle/>
          <a:p>
            <a:r>
              <a:rPr lang="en-US" dirty="0"/>
              <a:t>Drag picture to placeholder or click icon to add</a:t>
            </a:r>
          </a:p>
        </p:txBody>
      </p:sp>
      <p:sp>
        <p:nvSpPr>
          <p:cNvPr id="7" name="Text Placeholder 6"/>
          <p:cNvSpPr>
            <a:spLocks noGrp="1"/>
          </p:cNvSpPr>
          <p:nvPr>
            <p:ph type="body" sz="quarter" idx="11"/>
          </p:nvPr>
        </p:nvSpPr>
        <p:spPr>
          <a:xfrm>
            <a:off x="585970" y="1750001"/>
            <a:ext cx="5941484" cy="3603625"/>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itle 15"/>
          <p:cNvSpPr>
            <a:spLocks noGrp="1"/>
          </p:cNvSpPr>
          <p:nvPr>
            <p:ph type="title" hasCustomPrompt="1"/>
          </p:nvPr>
        </p:nvSpPr>
        <p:spPr>
          <a:xfrm>
            <a:off x="585968" y="142969"/>
            <a:ext cx="11337216" cy="1143000"/>
          </a:xfrm>
        </p:spPr>
        <p:txBody>
          <a:bodyPr>
            <a:normAutofit/>
          </a:bodyPr>
          <a:lstStyle>
            <a:lvl1pPr algn="l">
              <a:defRPr sz="4000" b="1">
                <a:solidFill>
                  <a:schemeClr val="accent1"/>
                </a:solidFill>
                <a:latin typeface="Arial" charset="0"/>
                <a:ea typeface="Arial" charset="0"/>
                <a:cs typeface="Arial" charset="0"/>
              </a:defRPr>
            </a:lvl1pPr>
          </a:lstStyle>
          <a:p>
            <a:r>
              <a:rPr lang="en-US" dirty="0"/>
              <a:t>Section Slide with text + photo</a:t>
            </a:r>
          </a:p>
        </p:txBody>
      </p:sp>
    </p:spTree>
    <p:extLst>
      <p:ext uri="{BB962C8B-B14F-4D97-AF65-F5344CB8AC3E}">
        <p14:creationId xmlns:p14="http://schemas.microsoft.com/office/powerpoint/2010/main" val="2765850058"/>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1_Reading Quiz Answer">
    <p:spTree>
      <p:nvGrpSpPr>
        <p:cNvPr id="1" name=""/>
        <p:cNvGrpSpPr/>
        <p:nvPr/>
      </p:nvGrpSpPr>
      <p:grpSpPr>
        <a:xfrm>
          <a:off x="0" y="0"/>
          <a:ext cx="0" cy="0"/>
          <a:chOff x="0" y="0"/>
          <a:chExt cx="0" cy="0"/>
        </a:xfrm>
      </p:grpSpPr>
      <p:sp>
        <p:nvSpPr>
          <p:cNvPr id="13" name="Rectangle 12"/>
          <p:cNvSpPr/>
          <p:nvPr userDrawn="1"/>
        </p:nvSpPr>
        <p:spPr>
          <a:xfrm>
            <a:off x="0" y="0"/>
            <a:ext cx="12192000" cy="6858000"/>
          </a:xfrm>
          <a:prstGeom prst="rect">
            <a:avLst/>
          </a:prstGeom>
          <a:solidFill>
            <a:srgbClr val="E1E0DF"/>
          </a:solidFill>
          <a:ln w="76200" cmpd="sng">
            <a:solidFill>
              <a:srgbClr val="FDC20C"/>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1800" dirty="0"/>
          </a:p>
        </p:txBody>
      </p:sp>
      <p:sp>
        <p:nvSpPr>
          <p:cNvPr id="8" name="Text Placeholder 2"/>
          <p:cNvSpPr>
            <a:spLocks noGrp="1"/>
          </p:cNvSpPr>
          <p:nvPr>
            <p:ph type="body" sz="quarter" idx="10"/>
          </p:nvPr>
        </p:nvSpPr>
        <p:spPr>
          <a:xfrm>
            <a:off x="776817" y="1929360"/>
            <a:ext cx="10638367" cy="4008437"/>
          </a:xfrm>
          <a:prstGeom prst="rect">
            <a:avLst/>
          </a:prstGeom>
        </p:spPr>
        <p:txBody>
          <a:bodyPr/>
          <a:lstStyle>
            <a:lvl1pPr marL="514350" indent="-514350">
              <a:buFont typeface="+mj-lt"/>
              <a:buAutoNum type="arabicPeriod"/>
              <a:defRPr sz="2800">
                <a:latin typeface="Arial" charset="0"/>
                <a:ea typeface="Arial" charset="0"/>
                <a:cs typeface="Arial" charset="0"/>
              </a:defRPr>
            </a:lvl1pPr>
            <a:lvl2pPr marL="971550" indent="-514350">
              <a:buFont typeface="+mj-lt"/>
              <a:buAutoNum type="alphaLcPeriod"/>
              <a:defRPr sz="2600">
                <a:latin typeface="Arial" charset="0"/>
                <a:ea typeface="Arial" charset="0"/>
                <a:cs typeface="Arial" charset="0"/>
              </a:defRPr>
            </a:lvl2pPr>
            <a:lvl3pPr>
              <a:defRPr>
                <a:latin typeface="Arial" charset="0"/>
                <a:ea typeface="Arial" charset="0"/>
                <a:cs typeface="Arial" charset="0"/>
              </a:defRPr>
            </a:lvl3pPr>
            <a:lvl4pPr>
              <a:defRPr>
                <a:latin typeface="Arial" charset="0"/>
                <a:ea typeface="Arial" charset="0"/>
                <a:cs typeface="Arial" charset="0"/>
              </a:defRPr>
            </a:lvl4pPr>
            <a:lvl5pPr>
              <a:defRPr>
                <a:latin typeface="Arial" charset="0"/>
                <a:ea typeface="Arial" charset="0"/>
                <a:cs typeface="Arial"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Title 15"/>
          <p:cNvSpPr>
            <a:spLocks noGrp="1"/>
          </p:cNvSpPr>
          <p:nvPr>
            <p:ph type="title" hasCustomPrompt="1"/>
          </p:nvPr>
        </p:nvSpPr>
        <p:spPr>
          <a:xfrm>
            <a:off x="1757146" y="353039"/>
            <a:ext cx="9401031" cy="1223282"/>
          </a:xfrm>
        </p:spPr>
        <p:txBody>
          <a:bodyPr>
            <a:normAutofit/>
          </a:bodyPr>
          <a:lstStyle>
            <a:lvl1pPr algn="l">
              <a:defRPr sz="5000" b="1" baseline="0">
                <a:solidFill>
                  <a:srgbClr val="003354"/>
                </a:solidFill>
                <a:latin typeface="Arial" charset="0"/>
                <a:ea typeface="Arial" charset="0"/>
                <a:cs typeface="Arial" charset="0"/>
              </a:defRPr>
            </a:lvl1pPr>
          </a:lstStyle>
          <a:p>
            <a:r>
              <a:rPr lang="en-US" dirty="0"/>
              <a:t>Reading Quiz-Answer</a:t>
            </a:r>
          </a:p>
        </p:txBody>
      </p:sp>
      <p:pic>
        <p:nvPicPr>
          <p:cNvPr id="6" name="Picture 5" descr="Screen Shot 2017-04-04 at 12.39.38 PM.png">
            <a:extLst>
              <a:ext uri="{FF2B5EF4-FFF2-40B4-BE49-F238E27FC236}">
                <a16:creationId xmlns:a16="http://schemas.microsoft.com/office/drawing/2014/main" id="{6DA39C0B-63DE-2541-B516-117C17B586D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44912" y="283694"/>
            <a:ext cx="1412234" cy="1450925"/>
          </a:xfrm>
          <a:prstGeom prst="rect">
            <a:avLst/>
          </a:prstGeom>
        </p:spPr>
      </p:pic>
    </p:spTree>
    <p:extLst>
      <p:ext uri="{BB962C8B-B14F-4D97-AF65-F5344CB8AC3E}">
        <p14:creationId xmlns:p14="http://schemas.microsoft.com/office/powerpoint/2010/main" val="990757723"/>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1_Active Learning Opener">
    <p:spTree>
      <p:nvGrpSpPr>
        <p:cNvPr id="1" name=""/>
        <p:cNvGrpSpPr/>
        <p:nvPr/>
      </p:nvGrpSpPr>
      <p:grpSpPr>
        <a:xfrm>
          <a:off x="0" y="0"/>
          <a:ext cx="0" cy="0"/>
          <a:chOff x="0" y="0"/>
          <a:chExt cx="0" cy="0"/>
        </a:xfrm>
      </p:grpSpPr>
      <p:sp>
        <p:nvSpPr>
          <p:cNvPr id="9" name="Rectangle 8"/>
          <p:cNvSpPr/>
          <p:nvPr userDrawn="1"/>
        </p:nvSpPr>
        <p:spPr>
          <a:xfrm>
            <a:off x="0" y="0"/>
            <a:ext cx="12192000" cy="6858000"/>
          </a:xfrm>
          <a:prstGeom prst="rect">
            <a:avLst/>
          </a:prstGeom>
          <a:solidFill>
            <a:srgbClr val="E1E0DF"/>
          </a:solidFill>
          <a:ln w="76200" cmpd="sng">
            <a:solidFill>
              <a:srgbClr val="0099B8"/>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1800" dirty="0"/>
          </a:p>
        </p:txBody>
      </p:sp>
      <p:sp>
        <p:nvSpPr>
          <p:cNvPr id="3" name="Content Placeholder 2"/>
          <p:cNvSpPr>
            <a:spLocks noGrp="1"/>
          </p:cNvSpPr>
          <p:nvPr>
            <p:ph sz="quarter" idx="10" hasCustomPrompt="1"/>
          </p:nvPr>
        </p:nvSpPr>
        <p:spPr>
          <a:xfrm>
            <a:off x="5505775" y="2850777"/>
            <a:ext cx="6167967" cy="2158681"/>
          </a:xfrm>
          <a:prstGeom prst="rect">
            <a:avLst/>
          </a:prstGeom>
        </p:spPr>
        <p:txBody>
          <a:bodyPr/>
          <a:lstStyle>
            <a:lvl1pPr marL="0" indent="0" algn="ctr">
              <a:buNone/>
              <a:defRPr baseline="0">
                <a:latin typeface="Arial" charset="0"/>
                <a:ea typeface="Arial" charset="0"/>
                <a:cs typeface="Arial" charset="0"/>
              </a:defRPr>
            </a:lvl1pPr>
          </a:lstStyle>
          <a:p>
            <a:pPr lvl="0"/>
            <a:r>
              <a:rPr lang="en-US" dirty="0"/>
              <a:t>CHAPTER TITLE</a:t>
            </a:r>
          </a:p>
        </p:txBody>
      </p:sp>
      <p:sp>
        <p:nvSpPr>
          <p:cNvPr id="4" name="TextBox 3"/>
          <p:cNvSpPr txBox="1"/>
          <p:nvPr userDrawn="1"/>
        </p:nvSpPr>
        <p:spPr>
          <a:xfrm>
            <a:off x="5505777" y="274638"/>
            <a:ext cx="6167967" cy="1077218"/>
          </a:xfrm>
          <a:prstGeom prst="rect">
            <a:avLst/>
          </a:prstGeom>
          <a:solidFill>
            <a:srgbClr val="0099B8"/>
          </a:solidFill>
        </p:spPr>
        <p:txBody>
          <a:bodyPr wrap="square" rtlCol="0">
            <a:spAutoFit/>
          </a:bodyPr>
          <a:lstStyle/>
          <a:p>
            <a:pPr algn="ctr"/>
            <a:r>
              <a:rPr lang="en-US" sz="3200" b="1" dirty="0">
                <a:solidFill>
                  <a:schemeClr val="bg1"/>
                </a:solidFill>
                <a:latin typeface="Arial" charset="0"/>
                <a:ea typeface="Arial" charset="0"/>
                <a:cs typeface="Arial" charset="0"/>
              </a:rPr>
              <a:t>Active Learning</a:t>
            </a:r>
            <a:r>
              <a:rPr lang="en-US" sz="3200" b="1" baseline="0" dirty="0">
                <a:solidFill>
                  <a:schemeClr val="bg1"/>
                </a:solidFill>
                <a:latin typeface="Arial" charset="0"/>
                <a:ea typeface="Arial" charset="0"/>
                <a:cs typeface="Arial" charset="0"/>
              </a:rPr>
              <a:t> </a:t>
            </a:r>
          </a:p>
          <a:p>
            <a:pPr algn="ctr"/>
            <a:r>
              <a:rPr lang="en-US" sz="3200" b="1" baseline="0" dirty="0">
                <a:solidFill>
                  <a:schemeClr val="bg1"/>
                </a:solidFill>
                <a:latin typeface="Arial" charset="0"/>
                <a:ea typeface="Arial" charset="0"/>
                <a:cs typeface="Arial" charset="0"/>
              </a:rPr>
              <a:t>PART V</a:t>
            </a:r>
            <a:endParaRPr lang="en-US" sz="3200" b="1" dirty="0">
              <a:solidFill>
                <a:schemeClr val="bg1"/>
              </a:solidFill>
              <a:latin typeface="Arial" charset="0"/>
              <a:ea typeface="Arial" charset="0"/>
              <a:cs typeface="Arial" charset="0"/>
            </a:endParaRPr>
          </a:p>
        </p:txBody>
      </p:sp>
      <p:sp>
        <p:nvSpPr>
          <p:cNvPr id="6" name="Title 5"/>
          <p:cNvSpPr>
            <a:spLocks noGrp="1"/>
          </p:cNvSpPr>
          <p:nvPr>
            <p:ph type="title" hasCustomPrompt="1"/>
          </p:nvPr>
        </p:nvSpPr>
        <p:spPr>
          <a:xfrm>
            <a:off x="5505775" y="1542579"/>
            <a:ext cx="6167967" cy="1143000"/>
          </a:xfrm>
        </p:spPr>
        <p:txBody>
          <a:bodyPr/>
          <a:lstStyle>
            <a:lvl1pPr algn="ctr">
              <a:defRPr b="1" baseline="0">
                <a:solidFill>
                  <a:srgbClr val="0099B8"/>
                </a:solidFill>
                <a:latin typeface="Arial" charset="0"/>
                <a:ea typeface="Arial" charset="0"/>
                <a:cs typeface="Arial" charset="0"/>
              </a:defRPr>
            </a:lvl1pPr>
          </a:lstStyle>
          <a:p>
            <a:r>
              <a:rPr lang="en-US" dirty="0"/>
              <a:t>CHAPTER NUMBER</a:t>
            </a:r>
          </a:p>
        </p:txBody>
      </p:sp>
      <p:pic>
        <p:nvPicPr>
          <p:cNvPr id="13" name="Picture 12" descr="Screen Shot 2017-04-04 at 12.05.24 PM.png">
            <a:extLst>
              <a:ext uri="{FF2B5EF4-FFF2-40B4-BE49-F238E27FC236}">
                <a16:creationId xmlns:a16="http://schemas.microsoft.com/office/drawing/2014/main" id="{6E404C3F-080F-7345-AB8C-75CDA602C962}"/>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8503" r="87225" b="34735"/>
          <a:stretch/>
        </p:blipFill>
        <p:spPr>
          <a:xfrm>
            <a:off x="115491" y="5326956"/>
            <a:ext cx="1967305" cy="1392072"/>
          </a:xfrm>
          <a:prstGeom prst="rect">
            <a:avLst/>
          </a:prstGeom>
        </p:spPr>
      </p:pic>
      <p:pic>
        <p:nvPicPr>
          <p:cNvPr id="15" name="Picture 14" descr="Screen Shot 2017-04-04 at 12.39.38 PM.png">
            <a:extLst>
              <a:ext uri="{FF2B5EF4-FFF2-40B4-BE49-F238E27FC236}">
                <a16:creationId xmlns:a16="http://schemas.microsoft.com/office/drawing/2014/main" id="{32900BA7-8E5C-0440-A212-20FC4BEF7304}"/>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322388" y="5223041"/>
            <a:ext cx="1547223" cy="1589613"/>
          </a:xfrm>
          <a:prstGeom prst="rect">
            <a:avLst/>
          </a:prstGeom>
        </p:spPr>
      </p:pic>
      <p:pic>
        <p:nvPicPr>
          <p:cNvPr id="16" name="Picture 15" descr="Screen Shot 2017-04-04 at 11.59.34 AM.png">
            <a:extLst>
              <a:ext uri="{FF2B5EF4-FFF2-40B4-BE49-F238E27FC236}">
                <a16:creationId xmlns:a16="http://schemas.microsoft.com/office/drawing/2014/main" id="{581027B9-C5E8-2A48-9851-50ADB34204D3}"/>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0109203" y="5315420"/>
            <a:ext cx="1543110" cy="1277888"/>
          </a:xfrm>
          <a:prstGeom prst="rect">
            <a:avLst/>
          </a:prstGeom>
        </p:spPr>
      </p:pic>
      <p:pic>
        <p:nvPicPr>
          <p:cNvPr id="18" name="Picture 17">
            <a:extLst>
              <a:ext uri="{FF2B5EF4-FFF2-40B4-BE49-F238E27FC236}">
                <a16:creationId xmlns:a16="http://schemas.microsoft.com/office/drawing/2014/main" id="{6F7A14D0-1D77-694A-88D3-657DB05FE661}"/>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3165416" y="5383323"/>
            <a:ext cx="1227740" cy="1142083"/>
          </a:xfrm>
          <a:prstGeom prst="rect">
            <a:avLst/>
          </a:prstGeom>
        </p:spPr>
      </p:pic>
      <p:pic>
        <p:nvPicPr>
          <p:cNvPr id="19" name="Picture 18">
            <a:extLst>
              <a:ext uri="{FF2B5EF4-FFF2-40B4-BE49-F238E27FC236}">
                <a16:creationId xmlns:a16="http://schemas.microsoft.com/office/drawing/2014/main" id="{E74AF53E-3D7C-5743-9928-3BF871CA29CB}"/>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8192227" y="5209128"/>
            <a:ext cx="594360" cy="1490472"/>
          </a:xfrm>
          <a:prstGeom prst="rect">
            <a:avLst/>
          </a:prstGeom>
        </p:spPr>
      </p:pic>
      <p:pic>
        <p:nvPicPr>
          <p:cNvPr id="20" name="Picture 19" descr="Diagram&#10;&#10;Description automatically generated">
            <a:extLst>
              <a:ext uri="{FF2B5EF4-FFF2-40B4-BE49-F238E27FC236}">
                <a16:creationId xmlns:a16="http://schemas.microsoft.com/office/drawing/2014/main" id="{6C31BFD0-B134-9B43-8741-5C394FDDC8D8}"/>
              </a:ext>
            </a:extLst>
          </p:cNvPr>
          <p:cNvPicPr>
            <a:picLocks noChangeAspect="1"/>
          </p:cNvPicPr>
          <p:nvPr userDrawn="1"/>
        </p:nvPicPr>
        <p:blipFill>
          <a:blip r:embed="rId7"/>
          <a:stretch>
            <a:fillRect/>
          </a:stretch>
        </p:blipFill>
        <p:spPr>
          <a:xfrm>
            <a:off x="741567" y="214540"/>
            <a:ext cx="4224776" cy="4897876"/>
          </a:xfrm>
          <a:prstGeom prst="rect">
            <a:avLst/>
          </a:prstGeom>
        </p:spPr>
      </p:pic>
    </p:spTree>
    <p:extLst>
      <p:ext uri="{BB962C8B-B14F-4D97-AF65-F5344CB8AC3E}">
        <p14:creationId xmlns:p14="http://schemas.microsoft.com/office/powerpoint/2010/main" val="63530084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1_Active Learning Intro">
    <p:spTree>
      <p:nvGrpSpPr>
        <p:cNvPr id="1" name=""/>
        <p:cNvGrpSpPr/>
        <p:nvPr/>
      </p:nvGrpSpPr>
      <p:grpSpPr>
        <a:xfrm>
          <a:off x="0" y="0"/>
          <a:ext cx="0" cy="0"/>
          <a:chOff x="0" y="0"/>
          <a:chExt cx="0" cy="0"/>
        </a:xfrm>
      </p:grpSpPr>
      <p:sp>
        <p:nvSpPr>
          <p:cNvPr id="9" name="Rectangle 8"/>
          <p:cNvSpPr/>
          <p:nvPr userDrawn="1"/>
        </p:nvSpPr>
        <p:spPr>
          <a:xfrm>
            <a:off x="0" y="0"/>
            <a:ext cx="12192000" cy="6858000"/>
          </a:xfrm>
          <a:prstGeom prst="rect">
            <a:avLst/>
          </a:prstGeom>
          <a:solidFill>
            <a:srgbClr val="E1E0DF"/>
          </a:solidFill>
          <a:ln w="76200" cmpd="sng">
            <a:solidFill>
              <a:srgbClr val="0099B8"/>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1800" dirty="0"/>
          </a:p>
        </p:txBody>
      </p:sp>
      <p:sp>
        <p:nvSpPr>
          <p:cNvPr id="3" name="Content Placeholder 2"/>
          <p:cNvSpPr>
            <a:spLocks noGrp="1"/>
          </p:cNvSpPr>
          <p:nvPr>
            <p:ph sz="quarter" idx="10"/>
          </p:nvPr>
        </p:nvSpPr>
        <p:spPr>
          <a:xfrm>
            <a:off x="573743" y="1856688"/>
            <a:ext cx="11044515" cy="3107530"/>
          </a:xfrm>
          <a:prstGeom prst="rect">
            <a:avLst/>
          </a:prstGeom>
        </p:spPr>
        <p:txBody>
          <a:bodyPr/>
          <a:lstStyle>
            <a:lvl1pPr marL="0" indent="0">
              <a:buNone/>
              <a:defRPr sz="3000">
                <a:latin typeface="Arial" charset="0"/>
                <a:ea typeface="Arial" charset="0"/>
                <a:cs typeface="Arial" charset="0"/>
              </a:defRPr>
            </a:lvl1pPr>
          </a:lstStyle>
          <a:p>
            <a:pPr lvl="0"/>
            <a:r>
              <a:rPr lang="en-US" dirty="0"/>
              <a:t>Click to edit Master text styles</a:t>
            </a:r>
          </a:p>
        </p:txBody>
      </p:sp>
      <p:sp>
        <p:nvSpPr>
          <p:cNvPr id="11" name="Title 15"/>
          <p:cNvSpPr>
            <a:spLocks noGrp="1"/>
          </p:cNvSpPr>
          <p:nvPr>
            <p:ph type="title" hasCustomPrompt="1"/>
          </p:nvPr>
        </p:nvSpPr>
        <p:spPr>
          <a:xfrm>
            <a:off x="573742" y="316703"/>
            <a:ext cx="11044516" cy="1223282"/>
          </a:xfrm>
        </p:spPr>
        <p:txBody>
          <a:bodyPr>
            <a:noAutofit/>
          </a:bodyPr>
          <a:lstStyle>
            <a:lvl1pPr algn="ctr">
              <a:defRPr sz="3800" b="1" baseline="0">
                <a:solidFill>
                  <a:srgbClr val="003354"/>
                </a:solidFill>
                <a:latin typeface="Arial" charset="0"/>
                <a:ea typeface="Arial" charset="0"/>
                <a:cs typeface="Arial" charset="0"/>
              </a:defRPr>
            </a:lvl1pPr>
          </a:lstStyle>
          <a:p>
            <a:r>
              <a:rPr lang="en-US" dirty="0"/>
              <a:t>Teaching Notes</a:t>
            </a:r>
          </a:p>
        </p:txBody>
      </p:sp>
      <p:pic>
        <p:nvPicPr>
          <p:cNvPr id="13" name="Picture 12" descr="Screen Shot 2017-04-04 at 12.05.24 PM.png">
            <a:extLst>
              <a:ext uri="{FF2B5EF4-FFF2-40B4-BE49-F238E27FC236}">
                <a16:creationId xmlns:a16="http://schemas.microsoft.com/office/drawing/2014/main" id="{7C12CC42-6117-1245-B575-3E32328B501C}"/>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8503" r="87225" b="34735"/>
          <a:stretch/>
        </p:blipFill>
        <p:spPr>
          <a:xfrm>
            <a:off x="115491" y="5326956"/>
            <a:ext cx="1967305" cy="1392072"/>
          </a:xfrm>
          <a:prstGeom prst="rect">
            <a:avLst/>
          </a:prstGeom>
        </p:spPr>
      </p:pic>
      <p:pic>
        <p:nvPicPr>
          <p:cNvPr id="15" name="Picture 14" descr="Screen Shot 2017-04-04 at 12.39.38 PM.png">
            <a:extLst>
              <a:ext uri="{FF2B5EF4-FFF2-40B4-BE49-F238E27FC236}">
                <a16:creationId xmlns:a16="http://schemas.microsoft.com/office/drawing/2014/main" id="{2B7D5FB8-CCF7-AC4E-B2E5-FF44322FEA37}"/>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322388" y="5223041"/>
            <a:ext cx="1547223" cy="1589613"/>
          </a:xfrm>
          <a:prstGeom prst="rect">
            <a:avLst/>
          </a:prstGeom>
        </p:spPr>
      </p:pic>
      <p:pic>
        <p:nvPicPr>
          <p:cNvPr id="16" name="Picture 15" descr="Screen Shot 2017-04-04 at 11.59.34 AM.png">
            <a:extLst>
              <a:ext uri="{FF2B5EF4-FFF2-40B4-BE49-F238E27FC236}">
                <a16:creationId xmlns:a16="http://schemas.microsoft.com/office/drawing/2014/main" id="{0DB5ED62-A62E-8B4D-8F50-8434AB7CC21F}"/>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0109203" y="5315420"/>
            <a:ext cx="1543110" cy="1277888"/>
          </a:xfrm>
          <a:prstGeom prst="rect">
            <a:avLst/>
          </a:prstGeom>
        </p:spPr>
      </p:pic>
      <p:pic>
        <p:nvPicPr>
          <p:cNvPr id="18" name="Picture 17">
            <a:extLst>
              <a:ext uri="{FF2B5EF4-FFF2-40B4-BE49-F238E27FC236}">
                <a16:creationId xmlns:a16="http://schemas.microsoft.com/office/drawing/2014/main" id="{6BD785A8-F512-8347-9705-885FB757A8B8}"/>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3165416" y="5383323"/>
            <a:ext cx="1227740" cy="1142083"/>
          </a:xfrm>
          <a:prstGeom prst="rect">
            <a:avLst/>
          </a:prstGeom>
        </p:spPr>
      </p:pic>
      <p:pic>
        <p:nvPicPr>
          <p:cNvPr id="19" name="Picture 18">
            <a:extLst>
              <a:ext uri="{FF2B5EF4-FFF2-40B4-BE49-F238E27FC236}">
                <a16:creationId xmlns:a16="http://schemas.microsoft.com/office/drawing/2014/main" id="{109B4AB0-0B8B-E047-B1FB-72901067FB7B}"/>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8192227" y="5209128"/>
            <a:ext cx="594360" cy="1490472"/>
          </a:xfrm>
          <a:prstGeom prst="rect">
            <a:avLst/>
          </a:prstGeom>
        </p:spPr>
      </p:pic>
    </p:spTree>
    <p:extLst>
      <p:ext uri="{BB962C8B-B14F-4D97-AF65-F5344CB8AC3E}">
        <p14:creationId xmlns:p14="http://schemas.microsoft.com/office/powerpoint/2010/main" val="3306951847"/>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1_Check Your Understanding Title Slide">
    <p:spTree>
      <p:nvGrpSpPr>
        <p:cNvPr id="1" name=""/>
        <p:cNvGrpSpPr/>
        <p:nvPr/>
      </p:nvGrpSpPr>
      <p:grpSpPr>
        <a:xfrm>
          <a:off x="0" y="0"/>
          <a:ext cx="0" cy="0"/>
          <a:chOff x="0" y="0"/>
          <a:chExt cx="0" cy="0"/>
        </a:xfrm>
      </p:grpSpPr>
      <p:sp>
        <p:nvSpPr>
          <p:cNvPr id="9" name="Rectangle 8"/>
          <p:cNvSpPr/>
          <p:nvPr userDrawn="1"/>
        </p:nvSpPr>
        <p:spPr>
          <a:xfrm>
            <a:off x="0" y="0"/>
            <a:ext cx="12192000" cy="6858000"/>
          </a:xfrm>
          <a:prstGeom prst="rect">
            <a:avLst/>
          </a:prstGeom>
          <a:solidFill>
            <a:srgbClr val="E1E0DF"/>
          </a:solidFill>
          <a:ln w="76200" cmpd="sng">
            <a:solidFill>
              <a:srgbClr val="0099B8"/>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1800" dirty="0"/>
          </a:p>
        </p:txBody>
      </p:sp>
      <p:sp>
        <p:nvSpPr>
          <p:cNvPr id="11" name="Title 15"/>
          <p:cNvSpPr>
            <a:spLocks noGrp="1"/>
          </p:cNvSpPr>
          <p:nvPr>
            <p:ph type="title" hasCustomPrompt="1"/>
          </p:nvPr>
        </p:nvSpPr>
        <p:spPr>
          <a:xfrm>
            <a:off x="1669456" y="2461143"/>
            <a:ext cx="8989632" cy="1223282"/>
          </a:xfrm>
        </p:spPr>
        <p:txBody>
          <a:bodyPr>
            <a:noAutofit/>
          </a:bodyPr>
          <a:lstStyle>
            <a:lvl1pPr algn="ctr">
              <a:defRPr sz="4400" b="1" baseline="0">
                <a:solidFill>
                  <a:schemeClr val="accent2"/>
                </a:solidFill>
                <a:latin typeface="Arial" charset="0"/>
                <a:ea typeface="Arial" charset="0"/>
                <a:cs typeface="Arial" charset="0"/>
              </a:defRPr>
            </a:lvl1pPr>
          </a:lstStyle>
          <a:p>
            <a:r>
              <a:rPr lang="en-US" dirty="0"/>
              <a:t>Check Your Understanding</a:t>
            </a:r>
          </a:p>
        </p:txBody>
      </p:sp>
      <p:pic>
        <p:nvPicPr>
          <p:cNvPr id="13" name="Picture 12" descr="Screen Shot 2017-04-04 at 12.05.24 PM.png">
            <a:extLst>
              <a:ext uri="{FF2B5EF4-FFF2-40B4-BE49-F238E27FC236}">
                <a16:creationId xmlns:a16="http://schemas.microsoft.com/office/drawing/2014/main" id="{87C8F98B-E401-304E-A5E6-EFD1405BBE8E}"/>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8503" r="87225" b="34735"/>
          <a:stretch/>
        </p:blipFill>
        <p:spPr>
          <a:xfrm>
            <a:off x="5112346" y="995799"/>
            <a:ext cx="1967305" cy="1392072"/>
          </a:xfrm>
          <a:prstGeom prst="rect">
            <a:avLst/>
          </a:prstGeom>
        </p:spPr>
      </p:pic>
      <p:pic>
        <p:nvPicPr>
          <p:cNvPr id="15" name="Picture 14" descr="Screen Shot 2017-04-04 at 12.39.38 PM.png">
            <a:extLst>
              <a:ext uri="{FF2B5EF4-FFF2-40B4-BE49-F238E27FC236}">
                <a16:creationId xmlns:a16="http://schemas.microsoft.com/office/drawing/2014/main" id="{6D0A7511-B388-F444-8E5C-7DB0BF52719D}"/>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322388" y="5223041"/>
            <a:ext cx="1547223" cy="1589613"/>
          </a:xfrm>
          <a:prstGeom prst="rect">
            <a:avLst/>
          </a:prstGeom>
        </p:spPr>
      </p:pic>
      <p:pic>
        <p:nvPicPr>
          <p:cNvPr id="16" name="Picture 15" descr="Screen Shot 2017-04-04 at 11.59.34 AM.png">
            <a:extLst>
              <a:ext uri="{FF2B5EF4-FFF2-40B4-BE49-F238E27FC236}">
                <a16:creationId xmlns:a16="http://schemas.microsoft.com/office/drawing/2014/main" id="{1FE783F1-85E0-5F48-9095-744B48BED8DA}"/>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0109203" y="5315420"/>
            <a:ext cx="1543110" cy="1277888"/>
          </a:xfrm>
          <a:prstGeom prst="rect">
            <a:avLst/>
          </a:prstGeom>
        </p:spPr>
      </p:pic>
      <p:pic>
        <p:nvPicPr>
          <p:cNvPr id="18" name="Picture 17">
            <a:extLst>
              <a:ext uri="{FF2B5EF4-FFF2-40B4-BE49-F238E27FC236}">
                <a16:creationId xmlns:a16="http://schemas.microsoft.com/office/drawing/2014/main" id="{F840F548-4638-9C40-A9EE-D252B4911F0E}"/>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3165416" y="5383323"/>
            <a:ext cx="1227740" cy="1142083"/>
          </a:xfrm>
          <a:prstGeom prst="rect">
            <a:avLst/>
          </a:prstGeom>
        </p:spPr>
      </p:pic>
      <p:pic>
        <p:nvPicPr>
          <p:cNvPr id="19" name="Picture 18">
            <a:extLst>
              <a:ext uri="{FF2B5EF4-FFF2-40B4-BE49-F238E27FC236}">
                <a16:creationId xmlns:a16="http://schemas.microsoft.com/office/drawing/2014/main" id="{27153205-DA1B-D240-8FBF-80AB02C00475}"/>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8192227" y="5209128"/>
            <a:ext cx="594360" cy="1490472"/>
          </a:xfrm>
          <a:prstGeom prst="rect">
            <a:avLst/>
          </a:prstGeom>
        </p:spPr>
      </p:pic>
    </p:spTree>
    <p:extLst>
      <p:ext uri="{BB962C8B-B14F-4D97-AF65-F5344CB8AC3E}">
        <p14:creationId xmlns:p14="http://schemas.microsoft.com/office/powerpoint/2010/main" val="3204859248"/>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1_Reading Quiz Title Slide">
    <p:spTree>
      <p:nvGrpSpPr>
        <p:cNvPr id="1" name=""/>
        <p:cNvGrpSpPr/>
        <p:nvPr/>
      </p:nvGrpSpPr>
      <p:grpSpPr>
        <a:xfrm>
          <a:off x="0" y="0"/>
          <a:ext cx="0" cy="0"/>
          <a:chOff x="0" y="0"/>
          <a:chExt cx="0" cy="0"/>
        </a:xfrm>
      </p:grpSpPr>
      <p:sp>
        <p:nvSpPr>
          <p:cNvPr id="9" name="Rectangle 8"/>
          <p:cNvSpPr/>
          <p:nvPr userDrawn="1"/>
        </p:nvSpPr>
        <p:spPr>
          <a:xfrm>
            <a:off x="0" y="0"/>
            <a:ext cx="12192000" cy="6858000"/>
          </a:xfrm>
          <a:prstGeom prst="rect">
            <a:avLst/>
          </a:prstGeom>
          <a:solidFill>
            <a:srgbClr val="E1E0DF"/>
          </a:solidFill>
          <a:ln w="76200" cmpd="sng">
            <a:solidFill>
              <a:srgbClr val="FDC20C"/>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1800" dirty="0"/>
          </a:p>
        </p:txBody>
      </p:sp>
      <p:sp>
        <p:nvSpPr>
          <p:cNvPr id="13" name="Title 15"/>
          <p:cNvSpPr>
            <a:spLocks noGrp="1"/>
          </p:cNvSpPr>
          <p:nvPr>
            <p:ph type="title" hasCustomPrompt="1"/>
          </p:nvPr>
        </p:nvSpPr>
        <p:spPr>
          <a:xfrm>
            <a:off x="1669456" y="2461143"/>
            <a:ext cx="8989632" cy="1223282"/>
          </a:xfrm>
        </p:spPr>
        <p:txBody>
          <a:bodyPr>
            <a:noAutofit/>
          </a:bodyPr>
          <a:lstStyle>
            <a:lvl1pPr algn="ctr">
              <a:defRPr sz="4400" b="1" baseline="0">
                <a:solidFill>
                  <a:srgbClr val="FDC20C"/>
                </a:solidFill>
                <a:latin typeface="Arial" charset="0"/>
                <a:ea typeface="Arial" charset="0"/>
                <a:cs typeface="Arial" charset="0"/>
              </a:defRPr>
            </a:lvl1pPr>
          </a:lstStyle>
          <a:p>
            <a:r>
              <a:rPr lang="en-US" dirty="0"/>
              <a:t>Reading</a:t>
            </a:r>
            <a:br>
              <a:rPr lang="en-US" dirty="0"/>
            </a:br>
            <a:r>
              <a:rPr lang="en-US" dirty="0"/>
              <a:t>Quiz</a:t>
            </a:r>
          </a:p>
        </p:txBody>
      </p:sp>
      <p:pic>
        <p:nvPicPr>
          <p:cNvPr id="11" name="Picture 10" descr="Screen Shot 2017-04-04 at 12.39.38 PM.png">
            <a:extLst>
              <a:ext uri="{FF2B5EF4-FFF2-40B4-BE49-F238E27FC236}">
                <a16:creationId xmlns:a16="http://schemas.microsoft.com/office/drawing/2014/main" id="{E3019BF9-63CA-C143-BA08-EF69BB10ECE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322388" y="731864"/>
            <a:ext cx="1547223" cy="1589613"/>
          </a:xfrm>
          <a:prstGeom prst="rect">
            <a:avLst/>
          </a:prstGeom>
        </p:spPr>
      </p:pic>
      <p:pic>
        <p:nvPicPr>
          <p:cNvPr id="12" name="Picture 11" descr="Screen Shot 2017-04-04 at 12.05.24 PM.png">
            <a:extLst>
              <a:ext uri="{FF2B5EF4-FFF2-40B4-BE49-F238E27FC236}">
                <a16:creationId xmlns:a16="http://schemas.microsoft.com/office/drawing/2014/main" id="{51FC4F8D-7753-E347-8305-F3A991E2941B}"/>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t="8503" r="87225" b="34735"/>
          <a:stretch/>
        </p:blipFill>
        <p:spPr>
          <a:xfrm>
            <a:off x="115491" y="5326956"/>
            <a:ext cx="1967305" cy="1392072"/>
          </a:xfrm>
          <a:prstGeom prst="rect">
            <a:avLst/>
          </a:prstGeom>
        </p:spPr>
      </p:pic>
      <p:pic>
        <p:nvPicPr>
          <p:cNvPr id="16" name="Picture 15" descr="Screen Shot 2017-04-04 at 11.59.34 AM.png">
            <a:extLst>
              <a:ext uri="{FF2B5EF4-FFF2-40B4-BE49-F238E27FC236}">
                <a16:creationId xmlns:a16="http://schemas.microsoft.com/office/drawing/2014/main" id="{7494B791-9020-884E-B2C9-166BDDBD00AD}"/>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0109203" y="5315420"/>
            <a:ext cx="1543110" cy="1277888"/>
          </a:xfrm>
          <a:prstGeom prst="rect">
            <a:avLst/>
          </a:prstGeom>
        </p:spPr>
      </p:pic>
      <p:pic>
        <p:nvPicPr>
          <p:cNvPr id="18" name="Picture 17">
            <a:extLst>
              <a:ext uri="{FF2B5EF4-FFF2-40B4-BE49-F238E27FC236}">
                <a16:creationId xmlns:a16="http://schemas.microsoft.com/office/drawing/2014/main" id="{D858A8BE-F030-A041-9214-B4906B96AA71}"/>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3165416" y="5383323"/>
            <a:ext cx="1227740" cy="1142083"/>
          </a:xfrm>
          <a:prstGeom prst="rect">
            <a:avLst/>
          </a:prstGeom>
        </p:spPr>
      </p:pic>
      <p:pic>
        <p:nvPicPr>
          <p:cNvPr id="19" name="Picture 18">
            <a:extLst>
              <a:ext uri="{FF2B5EF4-FFF2-40B4-BE49-F238E27FC236}">
                <a16:creationId xmlns:a16="http://schemas.microsoft.com/office/drawing/2014/main" id="{9C39666D-C4B5-E240-99CB-41B3F4E290E9}"/>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8192227" y="5209128"/>
            <a:ext cx="594360" cy="1490472"/>
          </a:xfrm>
          <a:prstGeom prst="rect">
            <a:avLst/>
          </a:prstGeom>
        </p:spPr>
      </p:pic>
    </p:spTree>
    <p:extLst>
      <p:ext uri="{BB962C8B-B14F-4D97-AF65-F5344CB8AC3E}">
        <p14:creationId xmlns:p14="http://schemas.microsoft.com/office/powerpoint/2010/main" val="110052757"/>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1_Clicker Question Title Slide">
    <p:spTree>
      <p:nvGrpSpPr>
        <p:cNvPr id="1" name=""/>
        <p:cNvGrpSpPr/>
        <p:nvPr/>
      </p:nvGrpSpPr>
      <p:grpSpPr>
        <a:xfrm>
          <a:off x="0" y="0"/>
          <a:ext cx="0" cy="0"/>
          <a:chOff x="0" y="0"/>
          <a:chExt cx="0" cy="0"/>
        </a:xfrm>
      </p:grpSpPr>
      <p:sp>
        <p:nvSpPr>
          <p:cNvPr id="9" name="Rectangle 8"/>
          <p:cNvSpPr/>
          <p:nvPr userDrawn="1"/>
        </p:nvSpPr>
        <p:spPr>
          <a:xfrm>
            <a:off x="0" y="0"/>
            <a:ext cx="12192000" cy="6858000"/>
          </a:xfrm>
          <a:prstGeom prst="rect">
            <a:avLst/>
          </a:prstGeom>
          <a:solidFill>
            <a:srgbClr val="E1E0DF"/>
          </a:solidFill>
          <a:ln w="76200" cmpd="sng">
            <a:solidFill>
              <a:srgbClr val="2C2D2F"/>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1800" dirty="0"/>
          </a:p>
        </p:txBody>
      </p:sp>
      <p:sp>
        <p:nvSpPr>
          <p:cNvPr id="13" name="Title 15"/>
          <p:cNvSpPr>
            <a:spLocks noGrp="1"/>
          </p:cNvSpPr>
          <p:nvPr>
            <p:ph type="title" hasCustomPrompt="1"/>
          </p:nvPr>
        </p:nvSpPr>
        <p:spPr>
          <a:xfrm>
            <a:off x="1669456" y="2461143"/>
            <a:ext cx="8989632" cy="1223282"/>
          </a:xfrm>
        </p:spPr>
        <p:txBody>
          <a:bodyPr>
            <a:noAutofit/>
          </a:bodyPr>
          <a:lstStyle>
            <a:lvl1pPr algn="ctr">
              <a:defRPr sz="4400" b="1" baseline="0">
                <a:solidFill>
                  <a:srgbClr val="2C2D2F"/>
                </a:solidFill>
                <a:latin typeface="Arial" charset="0"/>
                <a:ea typeface="Arial" charset="0"/>
                <a:cs typeface="Arial" charset="0"/>
              </a:defRPr>
            </a:lvl1pPr>
          </a:lstStyle>
          <a:p>
            <a:r>
              <a:rPr lang="en-US" dirty="0"/>
              <a:t>Clicker </a:t>
            </a:r>
            <a:br>
              <a:rPr lang="en-US" dirty="0"/>
            </a:br>
            <a:r>
              <a:rPr lang="en-US" dirty="0"/>
              <a:t>Question</a:t>
            </a:r>
          </a:p>
        </p:txBody>
      </p:sp>
      <p:pic>
        <p:nvPicPr>
          <p:cNvPr id="11" name="Picture 10">
            <a:extLst>
              <a:ext uri="{FF2B5EF4-FFF2-40B4-BE49-F238E27FC236}">
                <a16:creationId xmlns:a16="http://schemas.microsoft.com/office/drawing/2014/main" id="{4545610F-8C13-354A-9205-86C4B2D34993}"/>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798819" y="762245"/>
            <a:ext cx="594360" cy="1490472"/>
          </a:xfrm>
          <a:prstGeom prst="rect">
            <a:avLst/>
          </a:prstGeom>
        </p:spPr>
      </p:pic>
      <p:pic>
        <p:nvPicPr>
          <p:cNvPr id="15" name="Picture 14" descr="Screen Shot 2017-04-04 at 12.05.24 PM.png">
            <a:extLst>
              <a:ext uri="{FF2B5EF4-FFF2-40B4-BE49-F238E27FC236}">
                <a16:creationId xmlns:a16="http://schemas.microsoft.com/office/drawing/2014/main" id="{DC9B3B37-AE92-0740-A434-3E9081E11FA7}"/>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t="8503" r="87225" b="34735"/>
          <a:stretch/>
        </p:blipFill>
        <p:spPr>
          <a:xfrm>
            <a:off x="115491" y="5326956"/>
            <a:ext cx="1967305" cy="1392072"/>
          </a:xfrm>
          <a:prstGeom prst="rect">
            <a:avLst/>
          </a:prstGeom>
        </p:spPr>
      </p:pic>
      <p:pic>
        <p:nvPicPr>
          <p:cNvPr id="16" name="Picture 15" descr="Screen Shot 2017-04-04 at 12.39.38 PM.png">
            <a:extLst>
              <a:ext uri="{FF2B5EF4-FFF2-40B4-BE49-F238E27FC236}">
                <a16:creationId xmlns:a16="http://schemas.microsoft.com/office/drawing/2014/main" id="{5E4EC2E6-8E63-BA4A-842C-D8A152F828A7}"/>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5322388" y="5223041"/>
            <a:ext cx="1547223" cy="1589613"/>
          </a:xfrm>
          <a:prstGeom prst="rect">
            <a:avLst/>
          </a:prstGeom>
        </p:spPr>
      </p:pic>
      <p:pic>
        <p:nvPicPr>
          <p:cNvPr id="18" name="Picture 17" descr="Screen Shot 2017-04-04 at 11.59.34 AM.png">
            <a:extLst>
              <a:ext uri="{FF2B5EF4-FFF2-40B4-BE49-F238E27FC236}">
                <a16:creationId xmlns:a16="http://schemas.microsoft.com/office/drawing/2014/main" id="{C984A143-C079-874E-AE7D-A6A22A05E99E}"/>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0109203" y="5315420"/>
            <a:ext cx="1543110" cy="1277888"/>
          </a:xfrm>
          <a:prstGeom prst="rect">
            <a:avLst/>
          </a:prstGeom>
        </p:spPr>
      </p:pic>
      <p:pic>
        <p:nvPicPr>
          <p:cNvPr id="19" name="Picture 18">
            <a:extLst>
              <a:ext uri="{FF2B5EF4-FFF2-40B4-BE49-F238E27FC236}">
                <a16:creationId xmlns:a16="http://schemas.microsoft.com/office/drawing/2014/main" id="{B82FA2B7-DF98-764E-8097-5DFBBA752D37}"/>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3165416" y="5383323"/>
            <a:ext cx="1227740" cy="1142083"/>
          </a:xfrm>
          <a:prstGeom prst="rect">
            <a:avLst/>
          </a:prstGeom>
        </p:spPr>
      </p:pic>
    </p:spTree>
    <p:extLst>
      <p:ext uri="{BB962C8B-B14F-4D97-AF65-F5344CB8AC3E}">
        <p14:creationId xmlns:p14="http://schemas.microsoft.com/office/powerpoint/2010/main" val="1041601896"/>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1_Blog Post Title Slide">
    <p:spTree>
      <p:nvGrpSpPr>
        <p:cNvPr id="1" name=""/>
        <p:cNvGrpSpPr/>
        <p:nvPr/>
      </p:nvGrpSpPr>
      <p:grpSpPr>
        <a:xfrm>
          <a:off x="0" y="0"/>
          <a:ext cx="0" cy="0"/>
          <a:chOff x="0" y="0"/>
          <a:chExt cx="0" cy="0"/>
        </a:xfrm>
      </p:grpSpPr>
      <p:sp>
        <p:nvSpPr>
          <p:cNvPr id="9" name="Rectangle 8"/>
          <p:cNvSpPr/>
          <p:nvPr userDrawn="1"/>
        </p:nvSpPr>
        <p:spPr>
          <a:xfrm>
            <a:off x="0" y="0"/>
            <a:ext cx="12192000" cy="6858000"/>
          </a:xfrm>
          <a:prstGeom prst="rect">
            <a:avLst/>
          </a:prstGeom>
          <a:solidFill>
            <a:srgbClr val="E1E0DF"/>
          </a:solidFill>
          <a:ln w="76200" cmpd="sng">
            <a:solidFill>
              <a:schemeClr val="accent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1800" dirty="0"/>
          </a:p>
        </p:txBody>
      </p:sp>
      <p:sp>
        <p:nvSpPr>
          <p:cNvPr id="13" name="Title 15"/>
          <p:cNvSpPr>
            <a:spLocks noGrp="1"/>
          </p:cNvSpPr>
          <p:nvPr>
            <p:ph type="title" hasCustomPrompt="1"/>
          </p:nvPr>
        </p:nvSpPr>
        <p:spPr>
          <a:xfrm>
            <a:off x="1669456" y="2461143"/>
            <a:ext cx="8989632" cy="1223282"/>
          </a:xfrm>
        </p:spPr>
        <p:txBody>
          <a:bodyPr>
            <a:noAutofit/>
          </a:bodyPr>
          <a:lstStyle>
            <a:lvl1pPr algn="ctr">
              <a:defRPr sz="4400" b="1" baseline="0">
                <a:solidFill>
                  <a:schemeClr val="accent1"/>
                </a:solidFill>
                <a:latin typeface="Arial" charset="0"/>
                <a:ea typeface="Arial" charset="0"/>
                <a:cs typeface="Arial" charset="0"/>
              </a:defRPr>
            </a:lvl1pPr>
          </a:lstStyle>
          <a:p>
            <a:r>
              <a:rPr lang="en-US" dirty="0"/>
              <a:t>Blog</a:t>
            </a:r>
            <a:br>
              <a:rPr lang="en-US" dirty="0"/>
            </a:br>
            <a:r>
              <a:rPr lang="en-US" dirty="0"/>
              <a:t>Post</a:t>
            </a:r>
          </a:p>
        </p:txBody>
      </p:sp>
      <p:pic>
        <p:nvPicPr>
          <p:cNvPr id="11" name="Picture 10" descr="Screen Shot 2017-04-04 at 12.05.24 PM.png">
            <a:extLst>
              <a:ext uri="{FF2B5EF4-FFF2-40B4-BE49-F238E27FC236}">
                <a16:creationId xmlns:a16="http://schemas.microsoft.com/office/drawing/2014/main" id="{7A0961C2-7F76-A840-BBAF-362931EF5776}"/>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8503" r="87225" b="34735"/>
          <a:stretch/>
        </p:blipFill>
        <p:spPr>
          <a:xfrm>
            <a:off x="115491" y="5326956"/>
            <a:ext cx="1967305" cy="1392072"/>
          </a:xfrm>
          <a:prstGeom prst="rect">
            <a:avLst/>
          </a:prstGeom>
        </p:spPr>
      </p:pic>
      <p:pic>
        <p:nvPicPr>
          <p:cNvPr id="15" name="Picture 14" descr="Screen Shot 2017-04-04 at 12.39.38 PM.png">
            <a:extLst>
              <a:ext uri="{FF2B5EF4-FFF2-40B4-BE49-F238E27FC236}">
                <a16:creationId xmlns:a16="http://schemas.microsoft.com/office/drawing/2014/main" id="{1B90FC41-EA11-5F41-8E98-E59709756C73}"/>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322388" y="5223041"/>
            <a:ext cx="1547223" cy="1589613"/>
          </a:xfrm>
          <a:prstGeom prst="rect">
            <a:avLst/>
          </a:prstGeom>
        </p:spPr>
      </p:pic>
      <p:pic>
        <p:nvPicPr>
          <p:cNvPr id="16" name="Picture 15">
            <a:extLst>
              <a:ext uri="{FF2B5EF4-FFF2-40B4-BE49-F238E27FC236}">
                <a16:creationId xmlns:a16="http://schemas.microsoft.com/office/drawing/2014/main" id="{56513CE0-B872-C440-B7F4-16A72C417FD7}"/>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3165416" y="5383323"/>
            <a:ext cx="1227740" cy="1142083"/>
          </a:xfrm>
          <a:prstGeom prst="rect">
            <a:avLst/>
          </a:prstGeom>
        </p:spPr>
      </p:pic>
      <p:pic>
        <p:nvPicPr>
          <p:cNvPr id="18" name="Picture 17">
            <a:extLst>
              <a:ext uri="{FF2B5EF4-FFF2-40B4-BE49-F238E27FC236}">
                <a16:creationId xmlns:a16="http://schemas.microsoft.com/office/drawing/2014/main" id="{92FF2A93-3EDE-4141-BFCC-A844ED91CA0A}"/>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8192227" y="5209128"/>
            <a:ext cx="594360" cy="1490472"/>
          </a:xfrm>
          <a:prstGeom prst="rect">
            <a:avLst/>
          </a:prstGeom>
        </p:spPr>
      </p:pic>
      <p:pic>
        <p:nvPicPr>
          <p:cNvPr id="19" name="Picture 18" descr="Screen Shot 2017-04-04 at 11.59.34 AM.png">
            <a:extLst>
              <a:ext uri="{FF2B5EF4-FFF2-40B4-BE49-F238E27FC236}">
                <a16:creationId xmlns:a16="http://schemas.microsoft.com/office/drawing/2014/main" id="{96336C47-7C95-424C-90B6-02971B159A89}"/>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5322388" y="922527"/>
            <a:ext cx="1543110" cy="1277888"/>
          </a:xfrm>
          <a:prstGeom prst="rect">
            <a:avLst/>
          </a:prstGeom>
        </p:spPr>
      </p:pic>
    </p:spTree>
    <p:extLst>
      <p:ext uri="{BB962C8B-B14F-4D97-AF65-F5344CB8AC3E}">
        <p14:creationId xmlns:p14="http://schemas.microsoft.com/office/powerpoint/2010/main" val="3015072533"/>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1_Working it Through Title Slide">
    <p:spTree>
      <p:nvGrpSpPr>
        <p:cNvPr id="1" name=""/>
        <p:cNvGrpSpPr/>
        <p:nvPr/>
      </p:nvGrpSpPr>
      <p:grpSpPr>
        <a:xfrm>
          <a:off x="0" y="0"/>
          <a:ext cx="0" cy="0"/>
          <a:chOff x="0" y="0"/>
          <a:chExt cx="0" cy="0"/>
        </a:xfrm>
      </p:grpSpPr>
      <p:sp>
        <p:nvSpPr>
          <p:cNvPr id="9" name="Rectangle 8"/>
          <p:cNvSpPr/>
          <p:nvPr userDrawn="1"/>
        </p:nvSpPr>
        <p:spPr>
          <a:xfrm>
            <a:off x="0" y="0"/>
            <a:ext cx="12192000" cy="6858000"/>
          </a:xfrm>
          <a:prstGeom prst="rect">
            <a:avLst/>
          </a:prstGeom>
          <a:solidFill>
            <a:srgbClr val="E1E0DF"/>
          </a:solidFill>
          <a:ln w="76200" cmpd="sng">
            <a:solidFill>
              <a:srgbClr val="67B034"/>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1800" dirty="0">
              <a:solidFill>
                <a:srgbClr val="67B034"/>
              </a:solidFill>
            </a:endParaRPr>
          </a:p>
        </p:txBody>
      </p:sp>
      <p:sp>
        <p:nvSpPr>
          <p:cNvPr id="13" name="Title 15"/>
          <p:cNvSpPr>
            <a:spLocks noGrp="1"/>
          </p:cNvSpPr>
          <p:nvPr>
            <p:ph type="title" hasCustomPrompt="1"/>
          </p:nvPr>
        </p:nvSpPr>
        <p:spPr>
          <a:xfrm>
            <a:off x="1669456" y="2461143"/>
            <a:ext cx="8989632" cy="1223282"/>
          </a:xfrm>
        </p:spPr>
        <p:txBody>
          <a:bodyPr>
            <a:noAutofit/>
          </a:bodyPr>
          <a:lstStyle>
            <a:lvl1pPr algn="ctr">
              <a:defRPr sz="4400" b="1" baseline="0">
                <a:solidFill>
                  <a:srgbClr val="67B034"/>
                </a:solidFill>
                <a:latin typeface="Arial" charset="0"/>
                <a:ea typeface="Arial" charset="0"/>
                <a:cs typeface="Arial" charset="0"/>
              </a:defRPr>
            </a:lvl1pPr>
          </a:lstStyle>
          <a:p>
            <a:r>
              <a:rPr lang="en-US" dirty="0"/>
              <a:t>Working It </a:t>
            </a:r>
            <a:br>
              <a:rPr lang="en-US" dirty="0"/>
            </a:br>
            <a:r>
              <a:rPr lang="en-US" dirty="0"/>
              <a:t>Through</a:t>
            </a:r>
          </a:p>
        </p:txBody>
      </p:sp>
      <p:pic>
        <p:nvPicPr>
          <p:cNvPr id="11" name="Picture 10" descr="Screen Shot 2017-04-04 at 12.05.24 PM.png">
            <a:extLst>
              <a:ext uri="{FF2B5EF4-FFF2-40B4-BE49-F238E27FC236}">
                <a16:creationId xmlns:a16="http://schemas.microsoft.com/office/drawing/2014/main" id="{0E10FFE2-D682-D548-8A22-78D30F91D885}"/>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8503" r="87225" b="34735"/>
          <a:stretch/>
        </p:blipFill>
        <p:spPr>
          <a:xfrm>
            <a:off x="115491" y="5326956"/>
            <a:ext cx="1967305" cy="1392072"/>
          </a:xfrm>
          <a:prstGeom prst="rect">
            <a:avLst/>
          </a:prstGeom>
        </p:spPr>
      </p:pic>
      <p:pic>
        <p:nvPicPr>
          <p:cNvPr id="15" name="Picture 14" descr="Screen Shot 2017-04-04 at 12.39.38 PM.png">
            <a:extLst>
              <a:ext uri="{FF2B5EF4-FFF2-40B4-BE49-F238E27FC236}">
                <a16:creationId xmlns:a16="http://schemas.microsoft.com/office/drawing/2014/main" id="{25BBEDD4-6A8F-5A43-8FD2-8F308E7DC6D4}"/>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322388" y="5223041"/>
            <a:ext cx="1547223" cy="1589613"/>
          </a:xfrm>
          <a:prstGeom prst="rect">
            <a:avLst/>
          </a:prstGeom>
        </p:spPr>
      </p:pic>
      <p:pic>
        <p:nvPicPr>
          <p:cNvPr id="16" name="Picture 15" descr="Screen Shot 2017-04-04 at 11.59.34 AM.png">
            <a:extLst>
              <a:ext uri="{FF2B5EF4-FFF2-40B4-BE49-F238E27FC236}">
                <a16:creationId xmlns:a16="http://schemas.microsoft.com/office/drawing/2014/main" id="{F97E1C6D-2BE3-F447-AB16-AC21BF4D0E7B}"/>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0109203" y="5315420"/>
            <a:ext cx="1543110" cy="1277888"/>
          </a:xfrm>
          <a:prstGeom prst="rect">
            <a:avLst/>
          </a:prstGeom>
        </p:spPr>
      </p:pic>
      <p:pic>
        <p:nvPicPr>
          <p:cNvPr id="18" name="Picture 17">
            <a:extLst>
              <a:ext uri="{FF2B5EF4-FFF2-40B4-BE49-F238E27FC236}">
                <a16:creationId xmlns:a16="http://schemas.microsoft.com/office/drawing/2014/main" id="{FF8EFAB7-4628-2B4E-8A5C-3B88DA9C99B5}"/>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8192227" y="5209128"/>
            <a:ext cx="594360" cy="1490472"/>
          </a:xfrm>
          <a:prstGeom prst="rect">
            <a:avLst/>
          </a:prstGeom>
        </p:spPr>
      </p:pic>
      <p:pic>
        <p:nvPicPr>
          <p:cNvPr id="19" name="Picture 18">
            <a:extLst>
              <a:ext uri="{FF2B5EF4-FFF2-40B4-BE49-F238E27FC236}">
                <a16:creationId xmlns:a16="http://schemas.microsoft.com/office/drawing/2014/main" id="{DD6A3EC7-EE90-3646-BF79-66C7FB518D1C}"/>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5550402" y="1120794"/>
            <a:ext cx="1227740" cy="1142083"/>
          </a:xfrm>
          <a:prstGeom prst="rect">
            <a:avLst/>
          </a:prstGeom>
        </p:spPr>
      </p:pic>
    </p:spTree>
    <p:extLst>
      <p:ext uri="{BB962C8B-B14F-4D97-AF65-F5344CB8AC3E}">
        <p14:creationId xmlns:p14="http://schemas.microsoft.com/office/powerpoint/2010/main" val="1038190158"/>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1_In-Class Activity Title Slide">
    <p:spTree>
      <p:nvGrpSpPr>
        <p:cNvPr id="1" name=""/>
        <p:cNvGrpSpPr/>
        <p:nvPr/>
      </p:nvGrpSpPr>
      <p:grpSpPr>
        <a:xfrm>
          <a:off x="0" y="0"/>
          <a:ext cx="0" cy="0"/>
          <a:chOff x="0" y="0"/>
          <a:chExt cx="0" cy="0"/>
        </a:xfrm>
      </p:grpSpPr>
      <p:sp>
        <p:nvSpPr>
          <p:cNvPr id="9" name="Rectangle 8"/>
          <p:cNvSpPr/>
          <p:nvPr userDrawn="1"/>
        </p:nvSpPr>
        <p:spPr>
          <a:xfrm>
            <a:off x="0" y="0"/>
            <a:ext cx="12192000" cy="6858000"/>
          </a:xfrm>
          <a:prstGeom prst="rect">
            <a:avLst/>
          </a:prstGeom>
          <a:solidFill>
            <a:srgbClr val="E1E0DF"/>
          </a:solidFill>
          <a:ln w="76200" cmpd="sng">
            <a:solidFill>
              <a:srgbClr val="67B034"/>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1800" dirty="0">
              <a:solidFill>
                <a:srgbClr val="67B034"/>
              </a:solidFill>
            </a:endParaRPr>
          </a:p>
        </p:txBody>
      </p:sp>
      <p:sp>
        <p:nvSpPr>
          <p:cNvPr id="13" name="Title 15"/>
          <p:cNvSpPr>
            <a:spLocks noGrp="1"/>
          </p:cNvSpPr>
          <p:nvPr>
            <p:ph type="title" hasCustomPrompt="1"/>
          </p:nvPr>
        </p:nvSpPr>
        <p:spPr>
          <a:xfrm>
            <a:off x="1669456" y="2461143"/>
            <a:ext cx="8989632" cy="1223282"/>
          </a:xfrm>
        </p:spPr>
        <p:txBody>
          <a:bodyPr>
            <a:noAutofit/>
          </a:bodyPr>
          <a:lstStyle>
            <a:lvl1pPr algn="ctr">
              <a:defRPr sz="4400" b="1" baseline="0">
                <a:solidFill>
                  <a:srgbClr val="67B034"/>
                </a:solidFill>
                <a:latin typeface="Arial" charset="0"/>
                <a:ea typeface="Arial" charset="0"/>
                <a:cs typeface="Arial" charset="0"/>
              </a:defRPr>
            </a:lvl1pPr>
          </a:lstStyle>
          <a:p>
            <a:r>
              <a:rPr lang="en-US" dirty="0"/>
              <a:t>In-Class </a:t>
            </a:r>
            <a:br>
              <a:rPr lang="en-US" dirty="0"/>
            </a:br>
            <a:r>
              <a:rPr lang="en-US" dirty="0"/>
              <a:t>Activity</a:t>
            </a:r>
          </a:p>
        </p:txBody>
      </p:sp>
      <p:pic>
        <p:nvPicPr>
          <p:cNvPr id="11" name="Picture 10" descr="Screen Shot 2017-04-04 at 12.05.24 PM.png">
            <a:extLst>
              <a:ext uri="{FF2B5EF4-FFF2-40B4-BE49-F238E27FC236}">
                <a16:creationId xmlns:a16="http://schemas.microsoft.com/office/drawing/2014/main" id="{E2FE86A9-945F-9140-A6B1-9CDF1E0886C7}"/>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8503" r="87225" b="34735"/>
          <a:stretch/>
        </p:blipFill>
        <p:spPr>
          <a:xfrm>
            <a:off x="115491" y="5326956"/>
            <a:ext cx="1967305" cy="1392072"/>
          </a:xfrm>
          <a:prstGeom prst="rect">
            <a:avLst/>
          </a:prstGeom>
        </p:spPr>
      </p:pic>
      <p:pic>
        <p:nvPicPr>
          <p:cNvPr id="15" name="Picture 14" descr="Screen Shot 2017-04-04 at 12.39.38 PM.png">
            <a:extLst>
              <a:ext uri="{FF2B5EF4-FFF2-40B4-BE49-F238E27FC236}">
                <a16:creationId xmlns:a16="http://schemas.microsoft.com/office/drawing/2014/main" id="{24CD1166-D6E4-EC4D-A1F0-420A5875AAAD}"/>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322388" y="5223041"/>
            <a:ext cx="1547223" cy="1589613"/>
          </a:xfrm>
          <a:prstGeom prst="rect">
            <a:avLst/>
          </a:prstGeom>
        </p:spPr>
      </p:pic>
      <p:pic>
        <p:nvPicPr>
          <p:cNvPr id="16" name="Picture 15" descr="Screen Shot 2017-04-04 at 11.59.34 AM.png">
            <a:extLst>
              <a:ext uri="{FF2B5EF4-FFF2-40B4-BE49-F238E27FC236}">
                <a16:creationId xmlns:a16="http://schemas.microsoft.com/office/drawing/2014/main" id="{D26822A9-5DE8-E54E-BDAF-F6D4E97C05C0}"/>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0109203" y="5315420"/>
            <a:ext cx="1543110" cy="1277888"/>
          </a:xfrm>
          <a:prstGeom prst="rect">
            <a:avLst/>
          </a:prstGeom>
        </p:spPr>
      </p:pic>
      <p:pic>
        <p:nvPicPr>
          <p:cNvPr id="18" name="Picture 17">
            <a:extLst>
              <a:ext uri="{FF2B5EF4-FFF2-40B4-BE49-F238E27FC236}">
                <a16:creationId xmlns:a16="http://schemas.microsoft.com/office/drawing/2014/main" id="{FEF9BE35-12B0-C342-B17C-EF0BB827383D}"/>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8192227" y="5209128"/>
            <a:ext cx="594360" cy="1490472"/>
          </a:xfrm>
          <a:prstGeom prst="rect">
            <a:avLst/>
          </a:prstGeom>
        </p:spPr>
      </p:pic>
      <p:pic>
        <p:nvPicPr>
          <p:cNvPr id="19" name="Picture 18">
            <a:extLst>
              <a:ext uri="{FF2B5EF4-FFF2-40B4-BE49-F238E27FC236}">
                <a16:creationId xmlns:a16="http://schemas.microsoft.com/office/drawing/2014/main" id="{15C4584C-CFCA-9C4E-BE72-E05DE144A363}"/>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5550402" y="1120794"/>
            <a:ext cx="1227740" cy="1142083"/>
          </a:xfrm>
          <a:prstGeom prst="rect">
            <a:avLst/>
          </a:prstGeom>
        </p:spPr>
      </p:pic>
    </p:spTree>
    <p:extLst>
      <p:ext uri="{BB962C8B-B14F-4D97-AF65-F5344CB8AC3E}">
        <p14:creationId xmlns:p14="http://schemas.microsoft.com/office/powerpoint/2010/main" val="3477512884"/>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1_Blog Post">
    <p:spTree>
      <p:nvGrpSpPr>
        <p:cNvPr id="1" name=""/>
        <p:cNvGrpSpPr/>
        <p:nvPr/>
      </p:nvGrpSpPr>
      <p:grpSpPr>
        <a:xfrm>
          <a:off x="0" y="0"/>
          <a:ext cx="0" cy="0"/>
          <a:chOff x="0" y="0"/>
          <a:chExt cx="0" cy="0"/>
        </a:xfrm>
      </p:grpSpPr>
      <p:sp>
        <p:nvSpPr>
          <p:cNvPr id="4" name="Rectangle 3"/>
          <p:cNvSpPr/>
          <p:nvPr userDrawn="1"/>
        </p:nvSpPr>
        <p:spPr>
          <a:xfrm>
            <a:off x="0" y="0"/>
            <a:ext cx="12192000" cy="6858000"/>
          </a:xfrm>
          <a:prstGeom prst="rect">
            <a:avLst/>
          </a:prstGeom>
          <a:solidFill>
            <a:srgbClr val="E1E0DF"/>
          </a:solidFill>
          <a:ln w="76200" cmpd="sng">
            <a:solidFill>
              <a:srgbClr val="D33826"/>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1800" dirty="0"/>
          </a:p>
        </p:txBody>
      </p:sp>
      <p:sp>
        <p:nvSpPr>
          <p:cNvPr id="3" name="Text Placeholder 2"/>
          <p:cNvSpPr>
            <a:spLocks noGrp="1"/>
          </p:cNvSpPr>
          <p:nvPr>
            <p:ph type="body" sz="quarter" idx="10"/>
          </p:nvPr>
        </p:nvSpPr>
        <p:spPr>
          <a:xfrm>
            <a:off x="520701" y="484189"/>
            <a:ext cx="11097684" cy="4706937"/>
          </a:xfrm>
          <a:prstGeom prst="rect">
            <a:avLst/>
          </a:prstGeom>
        </p:spPr>
        <p:txBody>
          <a:bodyPr/>
          <a:lstStyle>
            <a:lvl1pPr>
              <a:defRPr sz="3000">
                <a:latin typeface="Arial" charset="0"/>
                <a:ea typeface="Arial" charset="0"/>
                <a:cs typeface="Arial" charset="0"/>
              </a:defRPr>
            </a:lvl1pPr>
            <a:lvl2pPr marL="742950" indent="-285750">
              <a:buFont typeface="Courier New" charset="0"/>
              <a:buChar char="o"/>
              <a:defRPr>
                <a:latin typeface="Arial" charset="0"/>
                <a:ea typeface="Arial" charset="0"/>
                <a:cs typeface="Arial" charset="0"/>
              </a:defRPr>
            </a:lvl2pPr>
            <a:lvl3pPr>
              <a:defRPr>
                <a:latin typeface="Arial" charset="0"/>
                <a:ea typeface="Arial" charset="0"/>
                <a:cs typeface="Arial" charset="0"/>
              </a:defRPr>
            </a:lvl3pPr>
            <a:lvl4pPr>
              <a:defRPr>
                <a:latin typeface="Arial" charset="0"/>
                <a:ea typeface="Arial" charset="0"/>
                <a:cs typeface="Arial" charset="0"/>
              </a:defRPr>
            </a:lvl4pPr>
            <a:lvl5pPr>
              <a:defRPr>
                <a:latin typeface="Arial" charset="0"/>
                <a:ea typeface="Arial" charset="0"/>
                <a:cs typeface="Arial"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hasCustomPrompt="1"/>
          </p:nvPr>
        </p:nvSpPr>
        <p:spPr>
          <a:xfrm>
            <a:off x="2371007" y="5453062"/>
            <a:ext cx="9587911" cy="1143000"/>
          </a:xfrm>
        </p:spPr>
        <p:txBody>
          <a:bodyPr>
            <a:noAutofit/>
          </a:bodyPr>
          <a:lstStyle>
            <a:lvl1pPr algn="l">
              <a:defRPr sz="4000" b="1">
                <a:solidFill>
                  <a:srgbClr val="DF4E33"/>
                </a:solidFill>
                <a:latin typeface="Arial" charset="0"/>
                <a:ea typeface="Arial" charset="0"/>
                <a:cs typeface="Arial" charset="0"/>
              </a:defRPr>
            </a:lvl1pPr>
          </a:lstStyle>
          <a:p>
            <a:r>
              <a:rPr lang="en-US" dirty="0"/>
              <a:t>Everyday Research Methods</a:t>
            </a:r>
          </a:p>
        </p:txBody>
      </p:sp>
      <p:pic>
        <p:nvPicPr>
          <p:cNvPr id="6" name="Picture 5" descr="Screen Shot 2017-04-04 at 11.59.34 AM.png">
            <a:extLst>
              <a:ext uri="{FF2B5EF4-FFF2-40B4-BE49-F238E27FC236}">
                <a16:creationId xmlns:a16="http://schemas.microsoft.com/office/drawing/2014/main" id="{D08C6B07-4FB5-1849-A551-0F041F70445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13949" y="5332110"/>
            <a:ext cx="1543110" cy="1277888"/>
          </a:xfrm>
          <a:prstGeom prst="rect">
            <a:avLst/>
          </a:prstGeom>
        </p:spPr>
      </p:pic>
    </p:spTree>
    <p:extLst>
      <p:ext uri="{BB962C8B-B14F-4D97-AF65-F5344CB8AC3E}">
        <p14:creationId xmlns:p14="http://schemas.microsoft.com/office/powerpoint/2010/main" val="198085067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Section Overview_2 Content">
    <p:spTree>
      <p:nvGrpSpPr>
        <p:cNvPr id="1" name=""/>
        <p:cNvGrpSpPr/>
        <p:nvPr/>
      </p:nvGrpSpPr>
      <p:grpSpPr>
        <a:xfrm>
          <a:off x="0" y="0"/>
          <a:ext cx="0" cy="0"/>
          <a:chOff x="0" y="0"/>
          <a:chExt cx="0" cy="0"/>
        </a:xfrm>
      </p:grpSpPr>
      <p:cxnSp>
        <p:nvCxnSpPr>
          <p:cNvPr id="17" name="Straight Connector 16"/>
          <p:cNvCxnSpPr/>
          <p:nvPr/>
        </p:nvCxnSpPr>
        <p:spPr>
          <a:xfrm>
            <a:off x="585968" y="1423321"/>
            <a:ext cx="2245816" cy="0"/>
          </a:xfrm>
          <a:prstGeom prst="line">
            <a:avLst/>
          </a:prstGeom>
          <a:ln w="76200" cmpd="sng">
            <a:solidFill>
              <a:srgbClr val="139B86"/>
            </a:solidFill>
          </a:ln>
          <a:effectLst/>
        </p:spPr>
        <p:style>
          <a:lnRef idx="3">
            <a:schemeClr val="dk1"/>
          </a:lnRef>
          <a:fillRef idx="0">
            <a:schemeClr val="dk1"/>
          </a:fillRef>
          <a:effectRef idx="2">
            <a:schemeClr val="dk1"/>
          </a:effectRef>
          <a:fontRef idx="minor">
            <a:schemeClr val="tx1"/>
          </a:fontRef>
        </p:style>
      </p:cxnSp>
      <p:cxnSp>
        <p:nvCxnSpPr>
          <p:cNvPr id="14" name="Straight Connector 13"/>
          <p:cNvCxnSpPr/>
          <p:nvPr/>
        </p:nvCxnSpPr>
        <p:spPr>
          <a:xfrm>
            <a:off x="585968" y="1423321"/>
            <a:ext cx="2245816" cy="0"/>
          </a:xfrm>
          <a:prstGeom prst="line">
            <a:avLst/>
          </a:prstGeom>
          <a:ln w="76200" cmpd="sng">
            <a:solidFill>
              <a:schemeClr val="accent1"/>
            </a:solidFill>
          </a:ln>
          <a:effectLst/>
        </p:spPr>
        <p:style>
          <a:lnRef idx="3">
            <a:schemeClr val="dk1"/>
          </a:lnRef>
          <a:fillRef idx="0">
            <a:schemeClr val="dk1"/>
          </a:fillRef>
          <a:effectRef idx="2">
            <a:schemeClr val="dk1"/>
          </a:effectRef>
          <a:fontRef idx="minor">
            <a:schemeClr val="tx1"/>
          </a:fontRef>
        </p:style>
      </p:cxnSp>
      <p:sp>
        <p:nvSpPr>
          <p:cNvPr id="7" name="Text Placeholder 6"/>
          <p:cNvSpPr>
            <a:spLocks noGrp="1"/>
          </p:cNvSpPr>
          <p:nvPr>
            <p:ph type="body" sz="quarter" idx="11"/>
          </p:nvPr>
        </p:nvSpPr>
        <p:spPr>
          <a:xfrm>
            <a:off x="585970" y="1560677"/>
            <a:ext cx="5941484" cy="3792949"/>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itle 15"/>
          <p:cNvSpPr>
            <a:spLocks noGrp="1"/>
          </p:cNvSpPr>
          <p:nvPr>
            <p:ph type="title" hasCustomPrompt="1"/>
          </p:nvPr>
        </p:nvSpPr>
        <p:spPr>
          <a:xfrm>
            <a:off x="585968" y="142969"/>
            <a:ext cx="11337216" cy="1143000"/>
          </a:xfrm>
        </p:spPr>
        <p:txBody>
          <a:bodyPr>
            <a:normAutofit/>
          </a:bodyPr>
          <a:lstStyle>
            <a:lvl1pPr algn="l">
              <a:defRPr sz="4000" b="1" baseline="0">
                <a:solidFill>
                  <a:schemeClr val="accent1"/>
                </a:solidFill>
                <a:latin typeface="Arial" charset="0"/>
                <a:ea typeface="Arial" charset="0"/>
                <a:cs typeface="Arial" charset="0"/>
              </a:defRPr>
            </a:lvl1pPr>
          </a:lstStyle>
          <a:p>
            <a:r>
              <a:rPr lang="en-US" dirty="0"/>
              <a:t>Section Slide with 2 Content</a:t>
            </a:r>
          </a:p>
        </p:txBody>
      </p:sp>
      <p:sp>
        <p:nvSpPr>
          <p:cNvPr id="3" name="Content Placeholder 2"/>
          <p:cNvSpPr>
            <a:spLocks noGrp="1"/>
          </p:cNvSpPr>
          <p:nvPr>
            <p:ph sz="quarter" idx="12"/>
          </p:nvPr>
        </p:nvSpPr>
        <p:spPr>
          <a:xfrm>
            <a:off x="6813553" y="1423991"/>
            <a:ext cx="5109633" cy="4613275"/>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1_Work it through">
    <p:spTree>
      <p:nvGrpSpPr>
        <p:cNvPr id="1" name=""/>
        <p:cNvGrpSpPr/>
        <p:nvPr/>
      </p:nvGrpSpPr>
      <p:grpSpPr>
        <a:xfrm>
          <a:off x="0" y="0"/>
          <a:ext cx="0" cy="0"/>
          <a:chOff x="0" y="0"/>
          <a:chExt cx="0" cy="0"/>
        </a:xfrm>
      </p:grpSpPr>
      <p:pic>
        <p:nvPicPr>
          <p:cNvPr id="3" name="Picture 2" descr="Screen Shot 2017-04-04 at 11.54.28 AM.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3445791" cy="1905000"/>
          </a:xfrm>
          <a:prstGeom prst="rect">
            <a:avLst/>
          </a:prstGeom>
        </p:spPr>
      </p:pic>
      <p:pic>
        <p:nvPicPr>
          <p:cNvPr id="4" name="Picture 3" descr="Screen Shot 2017-04-04 at 11.52.41 AM.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1905000"/>
            <a:ext cx="12192000" cy="4953000"/>
          </a:xfrm>
          <a:prstGeom prst="rect">
            <a:avLst/>
          </a:prstGeom>
        </p:spPr>
      </p:pic>
      <p:pic>
        <p:nvPicPr>
          <p:cNvPr id="5" name="Picture 4" descr="Screen Shot 2017-04-04 at 11.55.45 AM.png"/>
          <p:cNvPicPr>
            <a:picLocks noChangeAspect="1"/>
          </p:cNvPicPr>
          <p:nvPr userDrawn="1"/>
        </p:nvPicPr>
        <p:blipFill rotWithShape="1">
          <a:blip r:embed="rId4">
            <a:extLst>
              <a:ext uri="{28A0092B-C50C-407E-A947-70E740481C1C}">
                <a14:useLocalDpi xmlns:a14="http://schemas.microsoft.com/office/drawing/2010/main" val="0"/>
              </a:ext>
            </a:extLst>
          </a:blip>
          <a:srcRect t="4257" r="11542"/>
          <a:stretch/>
        </p:blipFill>
        <p:spPr>
          <a:xfrm>
            <a:off x="3445790" y="0"/>
            <a:ext cx="8746211" cy="1905000"/>
          </a:xfrm>
          <a:prstGeom prst="rect">
            <a:avLst/>
          </a:prstGeom>
        </p:spPr>
      </p:pic>
    </p:spTree>
    <p:extLst>
      <p:ext uri="{BB962C8B-B14F-4D97-AF65-F5344CB8AC3E}">
        <p14:creationId xmlns:p14="http://schemas.microsoft.com/office/powerpoint/2010/main" val="3869839998"/>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1"/>
            <a:ext cx="53848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609600" y="6356351"/>
            <a:ext cx="2844800" cy="365125"/>
          </a:xfrm>
          <a:prstGeom prst="rect">
            <a:avLst/>
          </a:prstGeom>
        </p:spPr>
        <p:txBody>
          <a:bodyPr/>
          <a:lstStyle/>
          <a:p>
            <a:pPr>
              <a:defRPr/>
            </a:pPr>
            <a:endParaRPr lang="en-US"/>
          </a:p>
        </p:txBody>
      </p:sp>
      <p:sp>
        <p:nvSpPr>
          <p:cNvPr id="6" name="Footer Placeholder 5"/>
          <p:cNvSpPr>
            <a:spLocks noGrp="1"/>
          </p:cNvSpPr>
          <p:nvPr>
            <p:ph type="ftr" sz="quarter" idx="11"/>
          </p:nvPr>
        </p:nvSpPr>
        <p:spPr>
          <a:xfrm>
            <a:off x="4165600" y="6356351"/>
            <a:ext cx="3860800" cy="365125"/>
          </a:xfrm>
          <a:prstGeom prst="rect">
            <a:avLst/>
          </a:prstGeom>
        </p:spPr>
        <p:txBody>
          <a:bodyPr/>
          <a:lstStyle/>
          <a:p>
            <a:pPr>
              <a:defRPr/>
            </a:pPr>
            <a:endParaRPr lang="en-US"/>
          </a:p>
        </p:txBody>
      </p:sp>
      <p:sp>
        <p:nvSpPr>
          <p:cNvPr id="7" name="Slide Number Placeholder 6"/>
          <p:cNvSpPr>
            <a:spLocks noGrp="1"/>
          </p:cNvSpPr>
          <p:nvPr>
            <p:ph type="sldNum" sz="quarter" idx="12"/>
          </p:nvPr>
        </p:nvSpPr>
        <p:spPr>
          <a:xfrm>
            <a:off x="8737600" y="6356351"/>
            <a:ext cx="2844800" cy="365125"/>
          </a:xfrm>
          <a:prstGeom prst="rect">
            <a:avLst/>
          </a:prstGeom>
        </p:spPr>
        <p:txBody>
          <a:bodyPr/>
          <a:lstStyle/>
          <a:p>
            <a:pPr>
              <a:defRPr/>
            </a:pPr>
            <a:fld id="{7531D82F-4D13-4101-8B2B-3590CC9E8CC4}" type="slidenum">
              <a:rPr lang="en-US" smtClean="0"/>
              <a:pPr>
                <a:defRPr/>
              </a:pPr>
              <a:t>‹#›</a:t>
            </a:fld>
            <a:endParaRPr lang="en-US"/>
          </a:p>
        </p:txBody>
      </p:sp>
    </p:spTree>
    <p:extLst>
      <p:ext uri="{BB962C8B-B14F-4D97-AF65-F5344CB8AC3E}">
        <p14:creationId xmlns:p14="http://schemas.microsoft.com/office/powerpoint/2010/main" val="5180075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xmlns:p14="http://schemas.microsoft.com/office/powerpoint/2010/main" spd="slow">
        <p:fade/>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userDrawn="1">
  <p:cSld name="11_Section Overview">
    <p:spTree>
      <p:nvGrpSpPr>
        <p:cNvPr id="1" name=""/>
        <p:cNvGrpSpPr/>
        <p:nvPr/>
      </p:nvGrpSpPr>
      <p:grpSpPr>
        <a:xfrm>
          <a:off x="0" y="0"/>
          <a:ext cx="0" cy="0"/>
          <a:chOff x="0" y="0"/>
          <a:chExt cx="0" cy="0"/>
        </a:xfrm>
      </p:grpSpPr>
      <p:cxnSp>
        <p:nvCxnSpPr>
          <p:cNvPr id="17" name="Straight Connector 16"/>
          <p:cNvCxnSpPr/>
          <p:nvPr/>
        </p:nvCxnSpPr>
        <p:spPr>
          <a:xfrm>
            <a:off x="585968" y="1423321"/>
            <a:ext cx="2245816" cy="0"/>
          </a:xfrm>
          <a:prstGeom prst="line">
            <a:avLst/>
          </a:prstGeom>
          <a:ln w="76200" cmpd="sng">
            <a:solidFill>
              <a:srgbClr val="139B86"/>
            </a:solidFill>
          </a:ln>
          <a:effectLst/>
        </p:spPr>
        <p:style>
          <a:lnRef idx="3">
            <a:schemeClr val="dk1"/>
          </a:lnRef>
          <a:fillRef idx="0">
            <a:schemeClr val="dk1"/>
          </a:fillRef>
          <a:effectRef idx="2">
            <a:schemeClr val="dk1"/>
          </a:effectRef>
          <a:fontRef idx="minor">
            <a:schemeClr val="tx1"/>
          </a:fontRef>
        </p:style>
      </p:cxnSp>
      <p:cxnSp>
        <p:nvCxnSpPr>
          <p:cNvPr id="14" name="Straight Connector 13"/>
          <p:cNvCxnSpPr/>
          <p:nvPr userDrawn="1"/>
        </p:nvCxnSpPr>
        <p:spPr>
          <a:xfrm>
            <a:off x="585968" y="1423321"/>
            <a:ext cx="2245816" cy="0"/>
          </a:xfrm>
          <a:prstGeom prst="line">
            <a:avLst/>
          </a:prstGeom>
          <a:ln w="76200" cmpd="sng">
            <a:solidFill>
              <a:schemeClr val="accent5"/>
            </a:solidFill>
          </a:ln>
          <a:effectLst/>
        </p:spPr>
        <p:style>
          <a:lnRef idx="3">
            <a:schemeClr val="dk1"/>
          </a:lnRef>
          <a:fillRef idx="0">
            <a:schemeClr val="dk1"/>
          </a:fillRef>
          <a:effectRef idx="2">
            <a:schemeClr val="dk1"/>
          </a:effectRef>
          <a:fontRef idx="minor">
            <a:schemeClr val="tx1"/>
          </a:fontRef>
        </p:style>
      </p:cxnSp>
      <p:sp>
        <p:nvSpPr>
          <p:cNvPr id="3" name="Title 2"/>
          <p:cNvSpPr>
            <a:spLocks noGrp="1"/>
          </p:cNvSpPr>
          <p:nvPr>
            <p:ph type="title" hasCustomPrompt="1"/>
          </p:nvPr>
        </p:nvSpPr>
        <p:spPr>
          <a:xfrm>
            <a:off x="585968" y="180509"/>
            <a:ext cx="10972800" cy="1143000"/>
          </a:xfrm>
        </p:spPr>
        <p:txBody>
          <a:bodyPr>
            <a:noAutofit/>
          </a:bodyPr>
          <a:lstStyle>
            <a:lvl1pPr algn="l">
              <a:defRPr sz="5000" b="1">
                <a:solidFill>
                  <a:schemeClr val="accent5"/>
                </a:solidFill>
                <a:latin typeface="Arial" charset="0"/>
                <a:ea typeface="Arial" charset="0"/>
                <a:cs typeface="Arial" charset="0"/>
              </a:defRPr>
            </a:lvl1pPr>
          </a:lstStyle>
          <a:p>
            <a:r>
              <a:rPr lang="en-US" dirty="0"/>
              <a:t>Section Overview Slide</a:t>
            </a:r>
          </a:p>
        </p:txBody>
      </p:sp>
      <p:sp>
        <p:nvSpPr>
          <p:cNvPr id="5" name="Text Placeholder 4"/>
          <p:cNvSpPr>
            <a:spLocks noGrp="1"/>
          </p:cNvSpPr>
          <p:nvPr>
            <p:ph type="body" sz="quarter" idx="10"/>
          </p:nvPr>
        </p:nvSpPr>
        <p:spPr>
          <a:xfrm>
            <a:off x="586317" y="1693864"/>
            <a:ext cx="10972800" cy="698273"/>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quarter" idx="11"/>
          </p:nvPr>
        </p:nvSpPr>
        <p:spPr>
          <a:xfrm>
            <a:off x="772584" y="2538413"/>
            <a:ext cx="10786533" cy="971550"/>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ext Placeholder 6"/>
          <p:cNvSpPr>
            <a:spLocks noGrp="1"/>
          </p:cNvSpPr>
          <p:nvPr>
            <p:ph type="body" sz="quarter" idx="12"/>
          </p:nvPr>
        </p:nvSpPr>
        <p:spPr>
          <a:xfrm>
            <a:off x="772584" y="3714753"/>
            <a:ext cx="10786533" cy="1452563"/>
          </a:xfrm>
          <a:prstGeom prst="rect">
            <a:avLst/>
          </a:prstGeom>
        </p:spPr>
        <p:txBody>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endParaRPr lang="en-US" dirty="0"/>
          </a:p>
        </p:txBody>
      </p:sp>
    </p:spTree>
    <p:extLst>
      <p:ext uri="{BB962C8B-B14F-4D97-AF65-F5344CB8AC3E}">
        <p14:creationId xmlns:p14="http://schemas.microsoft.com/office/powerpoint/2010/main" val="36305830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Photo Slide">
    <p:spTree>
      <p:nvGrpSpPr>
        <p:cNvPr id="1" name=""/>
        <p:cNvGrpSpPr/>
        <p:nvPr/>
      </p:nvGrpSpPr>
      <p:grpSpPr>
        <a:xfrm>
          <a:off x="0" y="0"/>
          <a:ext cx="0" cy="0"/>
          <a:chOff x="0" y="0"/>
          <a:chExt cx="0" cy="0"/>
        </a:xfrm>
      </p:grpSpPr>
      <p:cxnSp>
        <p:nvCxnSpPr>
          <p:cNvPr id="17" name="Straight Connector 16"/>
          <p:cNvCxnSpPr/>
          <p:nvPr/>
        </p:nvCxnSpPr>
        <p:spPr>
          <a:xfrm>
            <a:off x="585968" y="1423321"/>
            <a:ext cx="2245816" cy="0"/>
          </a:xfrm>
          <a:prstGeom prst="line">
            <a:avLst/>
          </a:prstGeom>
          <a:ln w="76200" cmpd="sng">
            <a:solidFill>
              <a:srgbClr val="139B86"/>
            </a:solidFill>
          </a:ln>
          <a:effectLst/>
        </p:spPr>
        <p:style>
          <a:lnRef idx="3">
            <a:schemeClr val="dk1"/>
          </a:lnRef>
          <a:fillRef idx="0">
            <a:schemeClr val="dk1"/>
          </a:fillRef>
          <a:effectRef idx="2">
            <a:schemeClr val="dk1"/>
          </a:effectRef>
          <a:fontRef idx="minor">
            <a:schemeClr val="tx1"/>
          </a:fontRef>
        </p:style>
      </p:cxnSp>
      <p:cxnSp>
        <p:nvCxnSpPr>
          <p:cNvPr id="14" name="Straight Connector 13"/>
          <p:cNvCxnSpPr/>
          <p:nvPr/>
        </p:nvCxnSpPr>
        <p:spPr>
          <a:xfrm>
            <a:off x="585968" y="1423321"/>
            <a:ext cx="2245816" cy="0"/>
          </a:xfrm>
          <a:prstGeom prst="line">
            <a:avLst/>
          </a:prstGeom>
          <a:ln w="76200" cmpd="sng">
            <a:solidFill>
              <a:schemeClr val="accent1"/>
            </a:solidFill>
          </a:ln>
          <a:effectLst/>
        </p:spPr>
        <p:style>
          <a:lnRef idx="3">
            <a:schemeClr val="dk1"/>
          </a:lnRef>
          <a:fillRef idx="0">
            <a:schemeClr val="dk1"/>
          </a:fillRef>
          <a:effectRef idx="2">
            <a:schemeClr val="dk1"/>
          </a:effectRef>
          <a:fontRef idx="minor">
            <a:schemeClr val="tx1"/>
          </a:fontRef>
        </p:style>
      </p:cxnSp>
      <p:sp>
        <p:nvSpPr>
          <p:cNvPr id="16" name="Title 15"/>
          <p:cNvSpPr>
            <a:spLocks noGrp="1"/>
          </p:cNvSpPr>
          <p:nvPr>
            <p:ph type="title" hasCustomPrompt="1"/>
          </p:nvPr>
        </p:nvSpPr>
        <p:spPr>
          <a:xfrm>
            <a:off x="585968" y="142969"/>
            <a:ext cx="11337216" cy="1143000"/>
          </a:xfrm>
        </p:spPr>
        <p:txBody>
          <a:bodyPr>
            <a:normAutofit/>
          </a:bodyPr>
          <a:lstStyle>
            <a:lvl1pPr algn="l">
              <a:defRPr sz="4800" b="1">
                <a:solidFill>
                  <a:schemeClr val="accent1"/>
                </a:solidFill>
                <a:latin typeface="Arial" charset="0"/>
                <a:ea typeface="Arial" charset="0"/>
                <a:cs typeface="Arial" charset="0"/>
              </a:defRPr>
            </a:lvl1pPr>
          </a:lstStyle>
          <a:p>
            <a:r>
              <a:rPr lang="en-US" dirty="0"/>
              <a:t>Photo Only Slide</a:t>
            </a:r>
          </a:p>
        </p:txBody>
      </p:sp>
      <p:sp>
        <p:nvSpPr>
          <p:cNvPr id="3" name="Picture Placeholder 2"/>
          <p:cNvSpPr>
            <a:spLocks noGrp="1"/>
          </p:cNvSpPr>
          <p:nvPr>
            <p:ph type="pic" sz="quarter" idx="10"/>
          </p:nvPr>
        </p:nvSpPr>
        <p:spPr>
          <a:xfrm>
            <a:off x="585970" y="1664273"/>
            <a:ext cx="11205633" cy="3689350"/>
          </a:xfrm>
          <a:prstGeom prst="rect">
            <a:avLst/>
          </a:prstGeom>
        </p:spPr>
        <p:txBody>
          <a:bodyPr/>
          <a:lstStyle/>
          <a:p>
            <a:r>
              <a:rPr lang="en-US" dirty="0"/>
              <a:t>Drag picture to placeholder or click icon to add</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Lecture Conclusion">
    <p:spTree>
      <p:nvGrpSpPr>
        <p:cNvPr id="1" name=""/>
        <p:cNvGrpSpPr/>
        <p:nvPr/>
      </p:nvGrpSpPr>
      <p:grpSpPr>
        <a:xfrm>
          <a:off x="0" y="0"/>
          <a:ext cx="0" cy="0"/>
          <a:chOff x="0" y="0"/>
          <a:chExt cx="0" cy="0"/>
        </a:xfrm>
      </p:grpSpPr>
      <p:cxnSp>
        <p:nvCxnSpPr>
          <p:cNvPr id="15" name="Straight Connector 14"/>
          <p:cNvCxnSpPr/>
          <p:nvPr/>
        </p:nvCxnSpPr>
        <p:spPr>
          <a:xfrm>
            <a:off x="585968" y="1985749"/>
            <a:ext cx="4965747" cy="0"/>
          </a:xfrm>
          <a:prstGeom prst="line">
            <a:avLst/>
          </a:prstGeom>
          <a:ln w="76200" cmpd="sng">
            <a:solidFill>
              <a:srgbClr val="139B86"/>
            </a:solidFill>
          </a:ln>
          <a:effectLst/>
        </p:spPr>
        <p:style>
          <a:lnRef idx="3">
            <a:schemeClr val="dk1"/>
          </a:lnRef>
          <a:fillRef idx="0">
            <a:schemeClr val="dk1"/>
          </a:fillRef>
          <a:effectRef idx="2">
            <a:schemeClr val="dk1"/>
          </a:effectRef>
          <a:fontRef idx="minor">
            <a:schemeClr val="tx1"/>
          </a:fontRef>
        </p:style>
      </p:cxnSp>
      <p:cxnSp>
        <p:nvCxnSpPr>
          <p:cNvPr id="9" name="Straight Connector 8"/>
          <p:cNvCxnSpPr/>
          <p:nvPr/>
        </p:nvCxnSpPr>
        <p:spPr>
          <a:xfrm>
            <a:off x="585968" y="1985749"/>
            <a:ext cx="4965747" cy="0"/>
          </a:xfrm>
          <a:prstGeom prst="line">
            <a:avLst/>
          </a:prstGeom>
          <a:ln w="76200" cmpd="sng">
            <a:solidFill>
              <a:schemeClr val="accent1"/>
            </a:solidFill>
          </a:ln>
          <a:effectLst/>
        </p:spPr>
        <p:style>
          <a:lnRef idx="3">
            <a:schemeClr val="dk1"/>
          </a:lnRef>
          <a:fillRef idx="0">
            <a:schemeClr val="dk1"/>
          </a:fillRef>
          <a:effectRef idx="2">
            <a:schemeClr val="dk1"/>
          </a:effectRef>
          <a:fontRef idx="minor">
            <a:schemeClr val="tx1"/>
          </a:fontRef>
        </p:style>
      </p:cxnSp>
      <p:sp>
        <p:nvSpPr>
          <p:cNvPr id="8" name="TextBox 7"/>
          <p:cNvSpPr txBox="1"/>
          <p:nvPr/>
        </p:nvSpPr>
        <p:spPr>
          <a:xfrm>
            <a:off x="585970" y="766740"/>
            <a:ext cx="11891031" cy="923330"/>
          </a:xfrm>
          <a:prstGeom prst="rect">
            <a:avLst/>
          </a:prstGeom>
          <a:noFill/>
          <a:ln w="76200" cmpd="sng">
            <a:noFill/>
          </a:ln>
        </p:spPr>
        <p:txBody>
          <a:bodyPr wrap="square" rtlCol="0">
            <a:spAutoFit/>
          </a:bodyPr>
          <a:lstStyle/>
          <a:p>
            <a:r>
              <a:rPr lang="en-US" sz="5400" b="1" u="none" dirty="0">
                <a:solidFill>
                  <a:schemeClr val="accent1"/>
                </a:solidFill>
                <a:latin typeface="Arial"/>
                <a:cs typeface="Arial"/>
              </a:rPr>
              <a:t>Conclusion</a:t>
            </a:r>
            <a:endParaRPr lang="en-US" sz="5400" b="1" baseline="0" dirty="0">
              <a:solidFill>
                <a:schemeClr val="accent1"/>
              </a:solidFill>
              <a:latin typeface="Arial"/>
              <a:cs typeface="Arial"/>
            </a:endParaRPr>
          </a:p>
        </p:txBody>
      </p:sp>
      <p:pic>
        <p:nvPicPr>
          <p:cNvPr id="11" name="Picture 10" descr="Diagram&#10;&#10;Description automatically generated">
            <a:extLst>
              <a:ext uri="{FF2B5EF4-FFF2-40B4-BE49-F238E27FC236}">
                <a16:creationId xmlns:a16="http://schemas.microsoft.com/office/drawing/2014/main" id="{42FA9CEC-61A7-074A-8AA0-046F2A484AD9}"/>
              </a:ext>
            </a:extLst>
          </p:cNvPr>
          <p:cNvPicPr>
            <a:picLocks noChangeAspect="1"/>
          </p:cNvPicPr>
          <p:nvPr userDrawn="1"/>
        </p:nvPicPr>
        <p:blipFill>
          <a:blip r:embed="rId2"/>
          <a:stretch>
            <a:fillRect/>
          </a:stretch>
        </p:blipFill>
        <p:spPr>
          <a:xfrm>
            <a:off x="6759389" y="407256"/>
            <a:ext cx="4658353" cy="5400532"/>
          </a:xfrm>
          <a:prstGeom prst="rect">
            <a:avLst/>
          </a:prstGeom>
        </p:spPr>
      </p:pic>
      <p:sp>
        <p:nvSpPr>
          <p:cNvPr id="12" name="TextBox 11">
            <a:extLst>
              <a:ext uri="{FF2B5EF4-FFF2-40B4-BE49-F238E27FC236}">
                <a16:creationId xmlns:a16="http://schemas.microsoft.com/office/drawing/2014/main" id="{9EFC144C-ADE8-4D49-BA78-B83B4F01987F}"/>
              </a:ext>
            </a:extLst>
          </p:cNvPr>
          <p:cNvSpPr txBox="1"/>
          <p:nvPr userDrawn="1"/>
        </p:nvSpPr>
        <p:spPr>
          <a:xfrm>
            <a:off x="585969" y="2259106"/>
            <a:ext cx="6173420" cy="3754874"/>
          </a:xfrm>
          <a:prstGeom prst="rect">
            <a:avLst/>
          </a:prstGeom>
          <a:noFill/>
        </p:spPr>
        <p:txBody>
          <a:bodyPr wrap="square" rtlCol="0">
            <a:spAutoFit/>
          </a:bodyPr>
          <a:lstStyle/>
          <a:p>
            <a:pPr algn="ctr"/>
            <a:r>
              <a:rPr lang="en-US" sz="1800" dirty="0">
                <a:latin typeface="Arial" charset="0"/>
                <a:ea typeface="Arial" charset="0"/>
                <a:cs typeface="Arial" charset="0"/>
              </a:rPr>
              <a:t>This concludes</a:t>
            </a:r>
            <a:r>
              <a:rPr lang="en-US" sz="1800" baseline="0" dirty="0">
                <a:latin typeface="Arial" charset="0"/>
                <a:ea typeface="Arial" charset="0"/>
                <a:cs typeface="Arial" charset="0"/>
              </a:rPr>
              <a:t> the Lecture Slides for </a:t>
            </a:r>
          </a:p>
          <a:p>
            <a:pPr algn="ctr"/>
            <a:r>
              <a:rPr lang="en-US" sz="2000" b="1" baseline="0" dirty="0">
                <a:solidFill>
                  <a:schemeClr val="accent1"/>
                </a:solidFill>
                <a:latin typeface="Arial" charset="0"/>
                <a:ea typeface="Arial" charset="0"/>
                <a:cs typeface="Arial" charset="0"/>
              </a:rPr>
              <a:t>Chapter 10</a:t>
            </a:r>
          </a:p>
          <a:p>
            <a:pPr algn="ctr"/>
            <a:r>
              <a:rPr lang="en-US" sz="2000" b="1" baseline="0" dirty="0">
                <a:latin typeface="Arial" charset="0"/>
                <a:ea typeface="Arial" charset="0"/>
                <a:cs typeface="Arial" charset="0"/>
              </a:rPr>
              <a:t>Research Methods in Psychology</a:t>
            </a:r>
          </a:p>
          <a:p>
            <a:pPr algn="ctr"/>
            <a:r>
              <a:rPr lang="en-US" sz="1800" baseline="0" dirty="0">
                <a:latin typeface="Arial" charset="0"/>
                <a:ea typeface="Arial" charset="0"/>
                <a:cs typeface="Arial" charset="0"/>
              </a:rPr>
              <a:t>Fourth Edition </a:t>
            </a:r>
          </a:p>
          <a:p>
            <a:pPr algn="ctr"/>
            <a:r>
              <a:rPr lang="en-US" sz="1800" baseline="0" dirty="0">
                <a:latin typeface="Arial" charset="0"/>
                <a:ea typeface="Arial" charset="0"/>
                <a:cs typeface="Arial" charset="0"/>
              </a:rPr>
              <a:t>by </a:t>
            </a:r>
          </a:p>
          <a:p>
            <a:pPr algn="ctr"/>
            <a:r>
              <a:rPr lang="en-US" sz="1800" baseline="0" dirty="0">
                <a:latin typeface="Arial" charset="0"/>
                <a:ea typeface="Arial" charset="0"/>
                <a:cs typeface="Arial" charset="0"/>
              </a:rPr>
              <a:t>Beth </a:t>
            </a:r>
            <a:r>
              <a:rPr lang="en-US" sz="1800" baseline="0" dirty="0" err="1">
                <a:latin typeface="Arial" charset="0"/>
                <a:ea typeface="Arial" charset="0"/>
                <a:cs typeface="Arial" charset="0"/>
              </a:rPr>
              <a:t>Morling</a:t>
            </a:r>
            <a:endParaRPr lang="en-US" sz="1800" baseline="0" dirty="0">
              <a:latin typeface="Arial" charset="0"/>
              <a:ea typeface="Arial" charset="0"/>
              <a:cs typeface="Arial" charset="0"/>
            </a:endParaRPr>
          </a:p>
          <a:p>
            <a:pPr algn="ctr"/>
            <a:endParaRPr lang="en-US" sz="1800" baseline="0" dirty="0">
              <a:latin typeface="Arial" charset="0"/>
              <a:ea typeface="Arial" charset="0"/>
              <a:cs typeface="Arial" charset="0"/>
            </a:endParaRPr>
          </a:p>
          <a:p>
            <a:pPr algn="ctr"/>
            <a:endParaRPr lang="en-US" sz="1800" baseline="0" dirty="0">
              <a:latin typeface="Arial" charset="0"/>
              <a:ea typeface="Arial" charset="0"/>
              <a:cs typeface="Arial" charset="0"/>
            </a:endParaRPr>
          </a:p>
          <a:p>
            <a:pPr algn="ctr"/>
            <a:endParaRPr lang="en-US" sz="1800" baseline="0" dirty="0">
              <a:latin typeface="Arial" charset="0"/>
              <a:ea typeface="Arial" charset="0"/>
              <a:cs typeface="Arial" charset="0"/>
            </a:endParaRPr>
          </a:p>
          <a:p>
            <a:pPr algn="ctr"/>
            <a:endParaRPr lang="en-US" sz="1800" baseline="0" dirty="0">
              <a:latin typeface="Arial" charset="0"/>
              <a:ea typeface="Arial" charset="0"/>
              <a:cs typeface="Arial" charset="0"/>
            </a:endParaRPr>
          </a:p>
          <a:p>
            <a:pPr algn="ctr"/>
            <a:r>
              <a:rPr lang="en-US" sz="1800" baseline="0" dirty="0">
                <a:latin typeface="Arial" charset="0"/>
                <a:ea typeface="Arial" charset="0"/>
                <a:cs typeface="Arial" charset="0"/>
              </a:rPr>
              <a:t>For more resources to accompany this text, see </a:t>
            </a:r>
            <a:r>
              <a:rPr lang="en-US" sz="1800" baseline="0" dirty="0">
                <a:latin typeface="Arial" charset="0"/>
                <a:ea typeface="Arial" charset="0"/>
                <a:cs typeface="Arial" charset="0"/>
                <a:hlinkClick r:id="rId3"/>
              </a:rPr>
              <a:t>https://digital.wwnorton.com/researchpsych4</a:t>
            </a:r>
            <a:r>
              <a:rPr lang="en-US" sz="1800" baseline="0" dirty="0">
                <a:latin typeface="Arial" charset="0"/>
                <a:ea typeface="Arial" charset="0"/>
                <a:cs typeface="Arial" charset="0"/>
              </a:rPr>
              <a:t> and</a:t>
            </a:r>
            <a:r>
              <a:rPr lang="en-US" sz="1800" baseline="0" dirty="0">
                <a:latin typeface="Arial" charset="0"/>
                <a:ea typeface="Arial" charset="0"/>
                <a:cs typeface="Arial" charset="0"/>
                <a:hlinkClick r:id="rId3"/>
              </a:rPr>
              <a:t> everydayresearchmethods.com</a:t>
            </a:r>
            <a:r>
              <a:rPr lang="en-US" sz="1800" baseline="0" dirty="0">
                <a:latin typeface="Arial" charset="0"/>
                <a:ea typeface="Arial" charset="0"/>
                <a:cs typeface="Arial" charset="0"/>
              </a:rPr>
              <a:t>.</a:t>
            </a:r>
            <a:endParaRPr lang="en-US" sz="1800" dirty="0">
              <a:latin typeface="Arial" charset="0"/>
              <a:ea typeface="Arial" charset="0"/>
              <a:cs typeface="Arial" charset="0"/>
            </a:endParaRPr>
          </a:p>
        </p:txBody>
      </p:sp>
      <p:sp>
        <p:nvSpPr>
          <p:cNvPr id="13" name="Footer Placeholder 5">
            <a:extLst>
              <a:ext uri="{FF2B5EF4-FFF2-40B4-BE49-F238E27FC236}">
                <a16:creationId xmlns:a16="http://schemas.microsoft.com/office/drawing/2014/main" id="{755ED66A-7C89-4341-A1B2-06F8B04350B5}"/>
              </a:ext>
            </a:extLst>
          </p:cNvPr>
          <p:cNvSpPr txBox="1">
            <a:spLocks/>
          </p:cNvSpPr>
          <p:nvPr userDrawn="1"/>
        </p:nvSpPr>
        <p:spPr bwMode="auto">
          <a:xfrm>
            <a:off x="692619" y="6287336"/>
            <a:ext cx="5838865" cy="317099"/>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ctr" rtl="0" fontAlgn="base">
              <a:spcBef>
                <a:spcPct val="0"/>
              </a:spcBef>
              <a:spcAft>
                <a:spcPct val="0"/>
              </a:spcAft>
              <a:defRPr sz="1100" kern="1200" baseline="0">
                <a:solidFill>
                  <a:schemeClr val="accent1"/>
                </a:solidFill>
                <a:latin typeface="+mn-lt"/>
                <a:ea typeface="ＭＳ Ｐゴシック" pitchFamily="-101" charset="-128"/>
                <a:cs typeface="ＭＳ Ｐゴシック" pitchFamily="-101" charset="-128"/>
              </a:defRPr>
            </a:lvl1pPr>
            <a:lvl2pPr marL="457200" algn="l" rtl="0" fontAlgn="base">
              <a:spcBef>
                <a:spcPct val="0"/>
              </a:spcBef>
              <a:spcAft>
                <a:spcPct val="0"/>
              </a:spcAft>
              <a:defRPr kern="1200">
                <a:solidFill>
                  <a:schemeClr val="tx1"/>
                </a:solidFill>
                <a:latin typeface="Arial" pitchFamily="-101" charset="0"/>
                <a:ea typeface="ＭＳ Ｐゴシック" pitchFamily="-101" charset="-128"/>
                <a:cs typeface="ＭＳ Ｐゴシック" pitchFamily="-101" charset="-128"/>
              </a:defRPr>
            </a:lvl2pPr>
            <a:lvl3pPr marL="914400" algn="l" rtl="0" fontAlgn="base">
              <a:spcBef>
                <a:spcPct val="0"/>
              </a:spcBef>
              <a:spcAft>
                <a:spcPct val="0"/>
              </a:spcAft>
              <a:defRPr kern="1200">
                <a:solidFill>
                  <a:schemeClr val="tx1"/>
                </a:solidFill>
                <a:latin typeface="Arial" pitchFamily="-101" charset="0"/>
                <a:ea typeface="ＭＳ Ｐゴシック" pitchFamily="-101" charset="-128"/>
                <a:cs typeface="ＭＳ Ｐゴシック" pitchFamily="-101" charset="-128"/>
              </a:defRPr>
            </a:lvl3pPr>
            <a:lvl4pPr marL="1371600" algn="l" rtl="0" fontAlgn="base">
              <a:spcBef>
                <a:spcPct val="0"/>
              </a:spcBef>
              <a:spcAft>
                <a:spcPct val="0"/>
              </a:spcAft>
              <a:defRPr kern="1200">
                <a:solidFill>
                  <a:schemeClr val="tx1"/>
                </a:solidFill>
                <a:latin typeface="Arial" pitchFamily="-101" charset="0"/>
                <a:ea typeface="ＭＳ Ｐゴシック" pitchFamily="-101" charset="-128"/>
                <a:cs typeface="ＭＳ Ｐゴシック" pitchFamily="-101" charset="-128"/>
              </a:defRPr>
            </a:lvl4pPr>
            <a:lvl5pPr marL="1828800" algn="l" rtl="0" fontAlgn="base">
              <a:spcBef>
                <a:spcPct val="0"/>
              </a:spcBef>
              <a:spcAft>
                <a:spcPct val="0"/>
              </a:spcAft>
              <a:defRPr kern="1200">
                <a:solidFill>
                  <a:schemeClr val="tx1"/>
                </a:solidFill>
                <a:latin typeface="Arial" pitchFamily="-101" charset="0"/>
                <a:ea typeface="ＭＳ Ｐゴシック" pitchFamily="-101" charset="-128"/>
                <a:cs typeface="ＭＳ Ｐゴシック" pitchFamily="-101" charset="-128"/>
              </a:defRPr>
            </a:lvl5pPr>
            <a:lvl6pPr marL="2286000" algn="l" defTabSz="457200" rtl="0" eaLnBrk="1" latinLnBrk="0" hangingPunct="1">
              <a:defRPr kern="1200">
                <a:solidFill>
                  <a:schemeClr val="tx1"/>
                </a:solidFill>
                <a:latin typeface="Arial" pitchFamily="-101" charset="0"/>
                <a:ea typeface="ＭＳ Ｐゴシック" pitchFamily="-101" charset="-128"/>
                <a:cs typeface="ＭＳ Ｐゴシック" pitchFamily="-101" charset="-128"/>
              </a:defRPr>
            </a:lvl6pPr>
            <a:lvl7pPr marL="2743200" algn="l" defTabSz="457200" rtl="0" eaLnBrk="1" latinLnBrk="0" hangingPunct="1">
              <a:defRPr kern="1200">
                <a:solidFill>
                  <a:schemeClr val="tx1"/>
                </a:solidFill>
                <a:latin typeface="Arial" pitchFamily="-101" charset="0"/>
                <a:ea typeface="ＭＳ Ｐゴシック" pitchFamily="-101" charset="-128"/>
                <a:cs typeface="ＭＳ Ｐゴシック" pitchFamily="-101" charset="-128"/>
              </a:defRPr>
            </a:lvl7pPr>
            <a:lvl8pPr marL="3200400" algn="l" defTabSz="457200" rtl="0" eaLnBrk="1" latinLnBrk="0" hangingPunct="1">
              <a:defRPr kern="1200">
                <a:solidFill>
                  <a:schemeClr val="tx1"/>
                </a:solidFill>
                <a:latin typeface="Arial" pitchFamily="-101" charset="0"/>
                <a:ea typeface="ＭＳ Ｐゴシック" pitchFamily="-101" charset="-128"/>
                <a:cs typeface="ＭＳ Ｐゴシック" pitchFamily="-101" charset="-128"/>
              </a:defRPr>
            </a:lvl8pPr>
            <a:lvl9pPr marL="3657600" algn="l" defTabSz="457200" rtl="0" eaLnBrk="1" latinLnBrk="0" hangingPunct="1">
              <a:defRPr kern="1200">
                <a:solidFill>
                  <a:schemeClr val="tx1"/>
                </a:solidFill>
                <a:latin typeface="Arial" pitchFamily="-101" charset="0"/>
                <a:ea typeface="ＭＳ Ｐゴシック" pitchFamily="-101" charset="-128"/>
                <a:cs typeface="ＭＳ Ｐゴシック" pitchFamily="-101"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200" b="0" i="0" u="none" strike="noStrike" kern="1200" cap="none" spc="0" normalizeH="0" baseline="0" noProof="0" dirty="0">
              <a:ln>
                <a:noFill/>
              </a:ln>
              <a:solidFill>
                <a:schemeClr val="bg1"/>
              </a:solidFill>
              <a:effectLst/>
              <a:uLnTx/>
              <a:uFillTx/>
              <a:latin typeface="Arial"/>
              <a:ea typeface="ＭＳ Ｐゴシック" pitchFamily="-101" charset="-128"/>
            </a:endParaRP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100" b="0" i="0" u="none" strike="noStrike" kern="1200" cap="none" spc="0" normalizeH="0" baseline="0" noProof="0" dirty="0">
                <a:ln>
                  <a:noFill/>
                </a:ln>
                <a:solidFill>
                  <a:schemeClr val="bg1"/>
                </a:solidFill>
                <a:effectLst/>
                <a:uLnTx/>
                <a:uFillTx/>
                <a:latin typeface="Arial"/>
                <a:ea typeface="ＭＳ Ｐゴシック" pitchFamily="-101" charset="-128"/>
              </a:rPr>
              <a:t>Copyright © 2021 W. W. Norton &amp; Company</a:t>
            </a:r>
          </a:p>
        </p:txBody>
      </p:sp>
    </p:spTree>
    <p:extLst>
      <p:ext uri="{BB962C8B-B14F-4D97-AF65-F5344CB8AC3E}">
        <p14:creationId xmlns:p14="http://schemas.microsoft.com/office/powerpoint/2010/main" val="178503914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Active Learning Conclusion">
    <p:bg>
      <p:bgPr>
        <a:solidFill>
          <a:srgbClr val="E1E0DF"/>
        </a:solidFill>
        <a:effectLst/>
      </p:bgPr>
    </p:bg>
    <p:spTree>
      <p:nvGrpSpPr>
        <p:cNvPr id="1" name=""/>
        <p:cNvGrpSpPr/>
        <p:nvPr/>
      </p:nvGrpSpPr>
      <p:grpSpPr>
        <a:xfrm>
          <a:off x="0" y="0"/>
          <a:ext cx="0" cy="0"/>
          <a:chOff x="0" y="0"/>
          <a:chExt cx="0" cy="0"/>
        </a:xfrm>
      </p:grpSpPr>
      <p:sp>
        <p:nvSpPr>
          <p:cNvPr id="14" name="TextBox 13"/>
          <p:cNvSpPr txBox="1"/>
          <p:nvPr/>
        </p:nvSpPr>
        <p:spPr>
          <a:xfrm>
            <a:off x="585970" y="766740"/>
            <a:ext cx="11891031" cy="923330"/>
          </a:xfrm>
          <a:prstGeom prst="rect">
            <a:avLst/>
          </a:prstGeom>
          <a:noFill/>
          <a:ln w="76200" cmpd="sng">
            <a:noFill/>
          </a:ln>
        </p:spPr>
        <p:txBody>
          <a:bodyPr wrap="square" rtlCol="0">
            <a:spAutoFit/>
          </a:bodyPr>
          <a:lstStyle/>
          <a:p>
            <a:r>
              <a:rPr lang="en-US" sz="5400" b="1" u="none" dirty="0">
                <a:solidFill>
                  <a:schemeClr val="accent1"/>
                </a:solidFill>
                <a:latin typeface="Arial"/>
                <a:cs typeface="Arial"/>
              </a:rPr>
              <a:t>Conclusion</a:t>
            </a:r>
            <a:endParaRPr lang="en-US" sz="5400" b="1" baseline="0" dirty="0">
              <a:solidFill>
                <a:schemeClr val="accent1"/>
              </a:solidFill>
              <a:latin typeface="Arial"/>
              <a:cs typeface="Arial"/>
            </a:endParaRPr>
          </a:p>
        </p:txBody>
      </p:sp>
      <p:cxnSp>
        <p:nvCxnSpPr>
          <p:cNvPr id="15" name="Straight Connector 14"/>
          <p:cNvCxnSpPr/>
          <p:nvPr/>
        </p:nvCxnSpPr>
        <p:spPr>
          <a:xfrm>
            <a:off x="585968" y="1985749"/>
            <a:ext cx="4965747" cy="0"/>
          </a:xfrm>
          <a:prstGeom prst="line">
            <a:avLst/>
          </a:prstGeom>
          <a:ln w="76200" cmpd="sng">
            <a:solidFill>
              <a:srgbClr val="139B86"/>
            </a:solidFill>
          </a:ln>
          <a:effectLst/>
        </p:spPr>
        <p:style>
          <a:lnRef idx="3">
            <a:schemeClr val="dk1"/>
          </a:lnRef>
          <a:fillRef idx="0">
            <a:schemeClr val="dk1"/>
          </a:fillRef>
          <a:effectRef idx="2">
            <a:schemeClr val="dk1"/>
          </a:effectRef>
          <a:fontRef idx="minor">
            <a:schemeClr val="tx1"/>
          </a:fontRef>
        </p:style>
      </p:cxnSp>
      <p:cxnSp>
        <p:nvCxnSpPr>
          <p:cNvPr id="9" name="Straight Connector 8"/>
          <p:cNvCxnSpPr/>
          <p:nvPr/>
        </p:nvCxnSpPr>
        <p:spPr>
          <a:xfrm>
            <a:off x="585968" y="1985749"/>
            <a:ext cx="4965747" cy="0"/>
          </a:xfrm>
          <a:prstGeom prst="line">
            <a:avLst/>
          </a:prstGeom>
          <a:ln w="76200" cmpd="sng">
            <a:solidFill>
              <a:schemeClr val="accent1"/>
            </a:solidFill>
          </a:ln>
          <a:effectLst/>
        </p:spPr>
        <p:style>
          <a:lnRef idx="3">
            <a:schemeClr val="dk1"/>
          </a:lnRef>
          <a:fillRef idx="0">
            <a:schemeClr val="dk1"/>
          </a:fillRef>
          <a:effectRef idx="2">
            <a:schemeClr val="dk1"/>
          </a:effectRef>
          <a:fontRef idx="minor">
            <a:schemeClr val="tx1"/>
          </a:fontRef>
        </p:style>
      </p:cxnSp>
      <p:pic>
        <p:nvPicPr>
          <p:cNvPr id="8" name="Picture 7" descr="Diagram&#10;&#10;Description automatically generated">
            <a:extLst>
              <a:ext uri="{FF2B5EF4-FFF2-40B4-BE49-F238E27FC236}">
                <a16:creationId xmlns:a16="http://schemas.microsoft.com/office/drawing/2014/main" id="{FA17F488-A35C-414A-BD78-B1C313C9FB17}"/>
              </a:ext>
            </a:extLst>
          </p:cNvPr>
          <p:cNvPicPr>
            <a:picLocks noChangeAspect="1"/>
          </p:cNvPicPr>
          <p:nvPr userDrawn="1"/>
        </p:nvPicPr>
        <p:blipFill>
          <a:blip r:embed="rId2"/>
          <a:stretch>
            <a:fillRect/>
          </a:stretch>
        </p:blipFill>
        <p:spPr>
          <a:xfrm>
            <a:off x="7022791" y="581491"/>
            <a:ext cx="4202672" cy="4872251"/>
          </a:xfrm>
          <a:prstGeom prst="rect">
            <a:avLst/>
          </a:prstGeom>
        </p:spPr>
      </p:pic>
      <p:sp>
        <p:nvSpPr>
          <p:cNvPr id="11" name="TextBox 10">
            <a:extLst>
              <a:ext uri="{FF2B5EF4-FFF2-40B4-BE49-F238E27FC236}">
                <a16:creationId xmlns:a16="http://schemas.microsoft.com/office/drawing/2014/main" id="{7E2FEBAD-729A-8F44-B827-5E32D4F6ED2F}"/>
              </a:ext>
            </a:extLst>
          </p:cNvPr>
          <p:cNvSpPr txBox="1"/>
          <p:nvPr userDrawn="1"/>
        </p:nvSpPr>
        <p:spPr>
          <a:xfrm>
            <a:off x="585969" y="2259106"/>
            <a:ext cx="6173420" cy="3477875"/>
          </a:xfrm>
          <a:prstGeom prst="rect">
            <a:avLst/>
          </a:prstGeom>
          <a:noFill/>
        </p:spPr>
        <p:txBody>
          <a:bodyPr wrap="square" rtlCol="0">
            <a:spAutoFit/>
          </a:bodyPr>
          <a:lstStyle/>
          <a:p>
            <a:pPr algn="ctr"/>
            <a:r>
              <a:rPr lang="en-US" sz="1800" dirty="0">
                <a:latin typeface="Arial" charset="0"/>
                <a:ea typeface="Arial" charset="0"/>
                <a:cs typeface="Arial" charset="0"/>
              </a:rPr>
              <a:t>This concludes</a:t>
            </a:r>
            <a:r>
              <a:rPr lang="en-US" sz="1800" baseline="0" dirty="0">
                <a:latin typeface="Arial" charset="0"/>
                <a:ea typeface="Arial" charset="0"/>
                <a:cs typeface="Arial" charset="0"/>
              </a:rPr>
              <a:t> the Active Learning Slides for </a:t>
            </a:r>
          </a:p>
          <a:p>
            <a:pPr algn="ctr"/>
            <a:r>
              <a:rPr lang="en-US" sz="2000" b="1" baseline="0" dirty="0">
                <a:solidFill>
                  <a:schemeClr val="accent1"/>
                </a:solidFill>
                <a:latin typeface="Arial" charset="0"/>
                <a:ea typeface="Arial" charset="0"/>
                <a:cs typeface="Arial" charset="0"/>
              </a:rPr>
              <a:t>Chapter 10</a:t>
            </a:r>
          </a:p>
          <a:p>
            <a:pPr algn="ctr"/>
            <a:r>
              <a:rPr lang="en-US" sz="2000" b="1" baseline="0" dirty="0">
                <a:latin typeface="Arial" charset="0"/>
                <a:ea typeface="Arial" charset="0"/>
                <a:cs typeface="Arial" charset="0"/>
              </a:rPr>
              <a:t>Research Methods in Psychology</a:t>
            </a:r>
          </a:p>
          <a:p>
            <a:pPr algn="ctr"/>
            <a:r>
              <a:rPr lang="en-US" sz="1800" baseline="0" dirty="0">
                <a:latin typeface="Arial" charset="0"/>
                <a:ea typeface="Arial" charset="0"/>
                <a:cs typeface="Arial" charset="0"/>
              </a:rPr>
              <a:t>Fourth Edition</a:t>
            </a:r>
          </a:p>
          <a:p>
            <a:pPr algn="ctr"/>
            <a:r>
              <a:rPr lang="en-US" sz="1800" baseline="0" dirty="0">
                <a:latin typeface="Arial" charset="0"/>
                <a:ea typeface="Arial" charset="0"/>
                <a:cs typeface="Arial" charset="0"/>
              </a:rPr>
              <a:t>by </a:t>
            </a:r>
          </a:p>
          <a:p>
            <a:pPr algn="ctr"/>
            <a:r>
              <a:rPr lang="en-US" sz="1800" baseline="0" dirty="0">
                <a:latin typeface="Arial" charset="0"/>
                <a:ea typeface="Arial" charset="0"/>
                <a:cs typeface="Arial" charset="0"/>
              </a:rPr>
              <a:t>Beth Morling</a:t>
            </a:r>
          </a:p>
          <a:p>
            <a:pPr algn="ctr"/>
            <a:endParaRPr lang="en-US" sz="1800" baseline="0" dirty="0">
              <a:latin typeface="Arial" charset="0"/>
              <a:ea typeface="Arial" charset="0"/>
              <a:cs typeface="Arial" charset="0"/>
            </a:endParaRPr>
          </a:p>
          <a:p>
            <a:pPr algn="ctr"/>
            <a:endParaRPr lang="en-US" sz="1800" baseline="0" dirty="0">
              <a:latin typeface="Arial" charset="0"/>
              <a:ea typeface="Arial" charset="0"/>
              <a:cs typeface="Arial" charset="0"/>
            </a:endParaRPr>
          </a:p>
          <a:p>
            <a:pPr algn="ctr"/>
            <a:endParaRPr lang="en-US" sz="1800" baseline="0" dirty="0">
              <a:latin typeface="Arial" charset="0"/>
              <a:ea typeface="Arial" charset="0"/>
              <a:cs typeface="Arial" charset="0"/>
            </a:endParaRPr>
          </a:p>
          <a:p>
            <a:pPr algn="ctr"/>
            <a:r>
              <a:rPr lang="en-US" sz="1800" baseline="0" dirty="0">
                <a:latin typeface="Arial" charset="0"/>
                <a:ea typeface="Arial" charset="0"/>
                <a:cs typeface="Arial" charset="0"/>
              </a:rPr>
              <a:t>For more resources to accompany this text, see </a:t>
            </a:r>
            <a:r>
              <a:rPr lang="en-US" sz="1800" baseline="0" dirty="0">
                <a:latin typeface="Arial" charset="0"/>
                <a:ea typeface="Arial" charset="0"/>
                <a:cs typeface="Arial" charset="0"/>
                <a:hlinkClick r:id="rId3"/>
              </a:rPr>
              <a:t>https://digital.wwnorton.com/researchpsych4</a:t>
            </a:r>
            <a:r>
              <a:rPr lang="en-US" sz="1800" baseline="0" dirty="0">
                <a:latin typeface="Arial" charset="0"/>
                <a:ea typeface="Arial" charset="0"/>
                <a:cs typeface="Arial" charset="0"/>
              </a:rPr>
              <a:t> and</a:t>
            </a:r>
            <a:r>
              <a:rPr lang="en-US" sz="1800" baseline="0" dirty="0">
                <a:latin typeface="Arial" charset="0"/>
                <a:ea typeface="Arial" charset="0"/>
                <a:cs typeface="Arial" charset="0"/>
                <a:hlinkClick r:id="rId4"/>
              </a:rPr>
              <a:t> everydayresearchmethods.com</a:t>
            </a:r>
            <a:r>
              <a:rPr lang="en-US" sz="1800" baseline="0" dirty="0">
                <a:latin typeface="Arial" charset="0"/>
                <a:ea typeface="Arial" charset="0"/>
                <a:cs typeface="Arial" charset="0"/>
              </a:rPr>
              <a:t>.</a:t>
            </a:r>
            <a:endParaRPr lang="en-US" sz="1800" dirty="0">
              <a:latin typeface="Arial" charset="0"/>
              <a:ea typeface="Arial" charset="0"/>
              <a:cs typeface="Arial" charset="0"/>
            </a:endParaRPr>
          </a:p>
        </p:txBody>
      </p:sp>
      <p:sp>
        <p:nvSpPr>
          <p:cNvPr id="12" name="Footer Placeholder 5">
            <a:extLst>
              <a:ext uri="{FF2B5EF4-FFF2-40B4-BE49-F238E27FC236}">
                <a16:creationId xmlns:a16="http://schemas.microsoft.com/office/drawing/2014/main" id="{029B66DB-5719-1E45-A396-63D5F7719166}"/>
              </a:ext>
            </a:extLst>
          </p:cNvPr>
          <p:cNvSpPr txBox="1">
            <a:spLocks/>
          </p:cNvSpPr>
          <p:nvPr userDrawn="1"/>
        </p:nvSpPr>
        <p:spPr bwMode="auto">
          <a:xfrm>
            <a:off x="585968" y="6306017"/>
            <a:ext cx="5838865" cy="235456"/>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ctr" rtl="0" fontAlgn="base">
              <a:spcBef>
                <a:spcPct val="0"/>
              </a:spcBef>
              <a:spcAft>
                <a:spcPct val="0"/>
              </a:spcAft>
              <a:defRPr sz="1100" kern="1200" baseline="0">
                <a:solidFill>
                  <a:schemeClr val="accent1"/>
                </a:solidFill>
                <a:latin typeface="+mn-lt"/>
                <a:ea typeface="ＭＳ Ｐゴシック" pitchFamily="-101" charset="-128"/>
                <a:cs typeface="ＭＳ Ｐゴシック" pitchFamily="-101" charset="-128"/>
              </a:defRPr>
            </a:lvl1pPr>
            <a:lvl2pPr marL="457200" algn="l" rtl="0" fontAlgn="base">
              <a:spcBef>
                <a:spcPct val="0"/>
              </a:spcBef>
              <a:spcAft>
                <a:spcPct val="0"/>
              </a:spcAft>
              <a:defRPr kern="1200">
                <a:solidFill>
                  <a:schemeClr val="tx1"/>
                </a:solidFill>
                <a:latin typeface="Arial" pitchFamily="-101" charset="0"/>
                <a:ea typeface="ＭＳ Ｐゴシック" pitchFamily="-101" charset="-128"/>
                <a:cs typeface="ＭＳ Ｐゴシック" pitchFamily="-101" charset="-128"/>
              </a:defRPr>
            </a:lvl2pPr>
            <a:lvl3pPr marL="914400" algn="l" rtl="0" fontAlgn="base">
              <a:spcBef>
                <a:spcPct val="0"/>
              </a:spcBef>
              <a:spcAft>
                <a:spcPct val="0"/>
              </a:spcAft>
              <a:defRPr kern="1200">
                <a:solidFill>
                  <a:schemeClr val="tx1"/>
                </a:solidFill>
                <a:latin typeface="Arial" pitchFamily="-101" charset="0"/>
                <a:ea typeface="ＭＳ Ｐゴシック" pitchFamily="-101" charset="-128"/>
                <a:cs typeface="ＭＳ Ｐゴシック" pitchFamily="-101" charset="-128"/>
              </a:defRPr>
            </a:lvl3pPr>
            <a:lvl4pPr marL="1371600" algn="l" rtl="0" fontAlgn="base">
              <a:spcBef>
                <a:spcPct val="0"/>
              </a:spcBef>
              <a:spcAft>
                <a:spcPct val="0"/>
              </a:spcAft>
              <a:defRPr kern="1200">
                <a:solidFill>
                  <a:schemeClr val="tx1"/>
                </a:solidFill>
                <a:latin typeface="Arial" pitchFamily="-101" charset="0"/>
                <a:ea typeface="ＭＳ Ｐゴシック" pitchFamily="-101" charset="-128"/>
                <a:cs typeface="ＭＳ Ｐゴシック" pitchFamily="-101" charset="-128"/>
              </a:defRPr>
            </a:lvl4pPr>
            <a:lvl5pPr marL="1828800" algn="l" rtl="0" fontAlgn="base">
              <a:spcBef>
                <a:spcPct val="0"/>
              </a:spcBef>
              <a:spcAft>
                <a:spcPct val="0"/>
              </a:spcAft>
              <a:defRPr kern="1200">
                <a:solidFill>
                  <a:schemeClr val="tx1"/>
                </a:solidFill>
                <a:latin typeface="Arial" pitchFamily="-101" charset="0"/>
                <a:ea typeface="ＭＳ Ｐゴシック" pitchFamily="-101" charset="-128"/>
                <a:cs typeface="ＭＳ Ｐゴシック" pitchFamily="-101" charset="-128"/>
              </a:defRPr>
            </a:lvl5pPr>
            <a:lvl6pPr marL="2286000" algn="l" defTabSz="457200" rtl="0" eaLnBrk="1" latinLnBrk="0" hangingPunct="1">
              <a:defRPr kern="1200">
                <a:solidFill>
                  <a:schemeClr val="tx1"/>
                </a:solidFill>
                <a:latin typeface="Arial" pitchFamily="-101" charset="0"/>
                <a:ea typeface="ＭＳ Ｐゴシック" pitchFamily="-101" charset="-128"/>
                <a:cs typeface="ＭＳ Ｐゴシック" pitchFamily="-101" charset="-128"/>
              </a:defRPr>
            </a:lvl6pPr>
            <a:lvl7pPr marL="2743200" algn="l" defTabSz="457200" rtl="0" eaLnBrk="1" latinLnBrk="0" hangingPunct="1">
              <a:defRPr kern="1200">
                <a:solidFill>
                  <a:schemeClr val="tx1"/>
                </a:solidFill>
                <a:latin typeface="Arial" pitchFamily="-101" charset="0"/>
                <a:ea typeface="ＭＳ Ｐゴシック" pitchFamily="-101" charset="-128"/>
                <a:cs typeface="ＭＳ Ｐゴシック" pitchFamily="-101" charset="-128"/>
              </a:defRPr>
            </a:lvl7pPr>
            <a:lvl8pPr marL="3200400" algn="l" defTabSz="457200" rtl="0" eaLnBrk="1" latinLnBrk="0" hangingPunct="1">
              <a:defRPr kern="1200">
                <a:solidFill>
                  <a:schemeClr val="tx1"/>
                </a:solidFill>
                <a:latin typeface="Arial" pitchFamily="-101" charset="0"/>
                <a:ea typeface="ＭＳ Ｐゴシック" pitchFamily="-101" charset="-128"/>
                <a:cs typeface="ＭＳ Ｐゴシック" pitchFamily="-101" charset="-128"/>
              </a:defRPr>
            </a:lvl8pPr>
            <a:lvl9pPr marL="3657600" algn="l" defTabSz="457200" rtl="0" eaLnBrk="1" latinLnBrk="0" hangingPunct="1">
              <a:defRPr kern="1200">
                <a:solidFill>
                  <a:schemeClr val="tx1"/>
                </a:solidFill>
                <a:latin typeface="Arial" pitchFamily="-101" charset="0"/>
                <a:ea typeface="ＭＳ Ｐゴシック" pitchFamily="-101" charset="-128"/>
                <a:cs typeface="ＭＳ Ｐゴシック" pitchFamily="-101"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200" b="0" i="0" u="none" strike="noStrike" kern="1200" cap="none" spc="0" normalizeH="0" baseline="0" noProof="0" dirty="0">
              <a:ln>
                <a:noFill/>
              </a:ln>
              <a:solidFill>
                <a:schemeClr val="bg1"/>
              </a:solidFill>
              <a:effectLst/>
              <a:uLnTx/>
              <a:uFillTx/>
              <a:latin typeface="Arial"/>
              <a:ea typeface="ＭＳ Ｐゴシック" pitchFamily="-101" charset="-128"/>
            </a:endParaRP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100" b="0" i="0" u="none" strike="noStrike" kern="1200" cap="none" spc="0" normalizeH="0" baseline="0" noProof="0" dirty="0">
                <a:ln>
                  <a:noFill/>
                </a:ln>
                <a:solidFill>
                  <a:schemeClr val="bg1"/>
                </a:solidFill>
                <a:effectLst/>
                <a:uLnTx/>
                <a:uFillTx/>
                <a:latin typeface="Arial"/>
                <a:ea typeface="ＭＳ Ｐゴシック" pitchFamily="-101" charset="-128"/>
              </a:rPr>
              <a:t>Copyright © 2021 W. W. Norton &amp; Company</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Check Your Understanding">
    <p:spTree>
      <p:nvGrpSpPr>
        <p:cNvPr id="1" name=""/>
        <p:cNvGrpSpPr/>
        <p:nvPr/>
      </p:nvGrpSpPr>
      <p:grpSpPr>
        <a:xfrm>
          <a:off x="0" y="0"/>
          <a:ext cx="0" cy="0"/>
          <a:chOff x="0" y="0"/>
          <a:chExt cx="0" cy="0"/>
        </a:xfrm>
      </p:grpSpPr>
      <p:sp>
        <p:nvSpPr>
          <p:cNvPr id="9" name="Rectangle 8"/>
          <p:cNvSpPr/>
          <p:nvPr/>
        </p:nvSpPr>
        <p:spPr>
          <a:xfrm>
            <a:off x="0" y="0"/>
            <a:ext cx="12192000" cy="6858000"/>
          </a:xfrm>
          <a:prstGeom prst="rect">
            <a:avLst/>
          </a:prstGeom>
          <a:solidFill>
            <a:srgbClr val="E1E0DF"/>
          </a:solidFill>
          <a:ln w="76200" cmpd="sng">
            <a:solidFill>
              <a:srgbClr val="0099B8"/>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1800" dirty="0"/>
          </a:p>
        </p:txBody>
      </p:sp>
      <p:sp>
        <p:nvSpPr>
          <p:cNvPr id="3" name="Text Placeholder 2"/>
          <p:cNvSpPr>
            <a:spLocks noGrp="1"/>
          </p:cNvSpPr>
          <p:nvPr>
            <p:ph type="body" sz="quarter" idx="10"/>
          </p:nvPr>
        </p:nvSpPr>
        <p:spPr>
          <a:xfrm>
            <a:off x="626535" y="1627188"/>
            <a:ext cx="10919884" cy="4733925"/>
          </a:xfrm>
          <a:prstGeom prst="rect">
            <a:avLst/>
          </a:prstGeom>
        </p:spPr>
        <p:txBody>
          <a:bodyPr/>
          <a:lstStyle>
            <a:lvl1pPr marL="514350" indent="-514350">
              <a:buFont typeface="+mj-lt"/>
              <a:buAutoNum type="arabicPeriod"/>
              <a:defRPr sz="2800">
                <a:latin typeface="Arial" charset="0"/>
                <a:ea typeface="Arial" charset="0"/>
                <a:cs typeface="Arial" charset="0"/>
              </a:defRPr>
            </a:lvl1pPr>
            <a:lvl2pPr marL="742950" indent="-285750">
              <a:buFont typeface="Courier New" charset="0"/>
              <a:buChar char="o"/>
              <a:defRPr sz="2600">
                <a:latin typeface="Arial" charset="0"/>
                <a:ea typeface="Arial" charset="0"/>
                <a:cs typeface="Arial" charset="0"/>
              </a:defRPr>
            </a:lvl2pPr>
            <a:lvl3pPr marL="1143000" indent="-228600">
              <a:buFont typeface="Arial" charset="0"/>
              <a:buChar char="•"/>
              <a:defRPr>
                <a:latin typeface="Arial" charset="0"/>
                <a:ea typeface="Arial" charset="0"/>
                <a:cs typeface="Arial" charset="0"/>
              </a:defRPr>
            </a:lvl3pPr>
            <a:lvl4pPr>
              <a:defRPr>
                <a:latin typeface="Arial" charset="0"/>
                <a:ea typeface="Arial" charset="0"/>
                <a:cs typeface="Arial" charset="0"/>
              </a:defRPr>
            </a:lvl4pPr>
            <a:lvl5pPr>
              <a:defRPr>
                <a:latin typeface="Arial" charset="0"/>
                <a:ea typeface="Arial" charset="0"/>
                <a:cs typeface="Arial"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itle 15"/>
          <p:cNvSpPr>
            <a:spLocks noGrp="1"/>
          </p:cNvSpPr>
          <p:nvPr>
            <p:ph type="title" hasCustomPrompt="1"/>
          </p:nvPr>
        </p:nvSpPr>
        <p:spPr>
          <a:xfrm>
            <a:off x="1700748" y="257162"/>
            <a:ext cx="9845669" cy="1236296"/>
          </a:xfrm>
        </p:spPr>
        <p:txBody>
          <a:bodyPr>
            <a:noAutofit/>
          </a:bodyPr>
          <a:lstStyle>
            <a:lvl1pPr algn="l">
              <a:defRPr sz="2500" b="1">
                <a:solidFill>
                  <a:srgbClr val="003354"/>
                </a:solidFill>
                <a:latin typeface="Arial" charset="0"/>
                <a:ea typeface="Arial" charset="0"/>
                <a:cs typeface="Arial" charset="0"/>
              </a:defRPr>
            </a:lvl1pPr>
          </a:lstStyle>
          <a:p>
            <a:r>
              <a:rPr lang="en-US" dirty="0"/>
              <a:t>Check Your Understanding</a:t>
            </a:r>
          </a:p>
        </p:txBody>
      </p:sp>
      <p:pic>
        <p:nvPicPr>
          <p:cNvPr id="6" name="Picture 5" descr="Screen Shot 2017-04-04 at 12.05.24 PM.png">
            <a:extLst>
              <a:ext uri="{FF2B5EF4-FFF2-40B4-BE49-F238E27FC236}">
                <a16:creationId xmlns:a16="http://schemas.microsoft.com/office/drawing/2014/main" id="{32F6BC17-31E0-2A47-96BB-ADFFD0ED1E49}"/>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r="89321" b="39199"/>
          <a:stretch/>
        </p:blipFill>
        <p:spPr>
          <a:xfrm>
            <a:off x="130254" y="269775"/>
            <a:ext cx="1440241" cy="985588"/>
          </a:xfrm>
          <a:prstGeom prst="rect">
            <a:avLst/>
          </a:prstGeom>
        </p:spPr>
      </p:pic>
    </p:spTree>
    <p:extLst>
      <p:ext uri="{BB962C8B-B14F-4D97-AF65-F5344CB8AC3E}">
        <p14:creationId xmlns:p14="http://schemas.microsoft.com/office/powerpoint/2010/main" val="116276385"/>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dirty="0"/>
              <a:t>Master</a:t>
            </a:r>
          </a:p>
        </p:txBody>
      </p:sp>
      <p:sp>
        <p:nvSpPr>
          <p:cNvPr id="7" name="TextBox 6"/>
          <p:cNvSpPr txBox="1"/>
          <p:nvPr/>
        </p:nvSpPr>
        <p:spPr>
          <a:xfrm>
            <a:off x="116775" y="6137310"/>
            <a:ext cx="11891031" cy="646331"/>
          </a:xfrm>
          <a:prstGeom prst="rect">
            <a:avLst/>
          </a:prstGeom>
          <a:solidFill>
            <a:schemeClr val="accent1"/>
          </a:solidFill>
          <a:ln w="76200" cmpd="sng">
            <a:solidFill>
              <a:schemeClr val="bg1"/>
            </a:solidFill>
          </a:ln>
        </p:spPr>
        <p:txBody>
          <a:bodyPr wrap="square" rtlCol="0">
            <a:spAutoFit/>
          </a:bodyPr>
          <a:lstStyle/>
          <a:p>
            <a:r>
              <a:rPr lang="en-US" sz="3600" b="1" u="none" baseline="0" dirty="0">
                <a:solidFill>
                  <a:srgbClr val="F1532D"/>
                </a:solidFill>
                <a:latin typeface="Arial"/>
                <a:cs typeface="Arial"/>
              </a:rPr>
              <a:t>							</a:t>
            </a:r>
          </a:p>
        </p:txBody>
      </p:sp>
    </p:spTree>
    <p:extLst>
      <p:ext uri="{BB962C8B-B14F-4D97-AF65-F5344CB8AC3E}">
        <p14:creationId xmlns:p14="http://schemas.microsoft.com/office/powerpoint/2010/main" val="101856402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 id="2147483681" r:id="rId21"/>
    <p:sldLayoutId id="2147483682" r:id="rId22"/>
    <p:sldLayoutId id="2147483683" r:id="rId23"/>
    <p:sldLayoutId id="2147483684" r:id="rId24"/>
    <p:sldLayoutId id="2147483687" r:id="rId25"/>
    <p:sldLayoutId id="2147483733" r:id="rId26"/>
    <p:sldLayoutId id="2147483704" r:id="rId27"/>
    <p:sldLayoutId id="2147483705" r:id="rId28"/>
    <p:sldLayoutId id="2147483706" r:id="rId29"/>
    <p:sldLayoutId id="2147483707" r:id="rId30"/>
    <p:sldLayoutId id="2147483708" r:id="rId31"/>
    <p:sldLayoutId id="2147483709" r:id="rId32"/>
    <p:sldLayoutId id="2147483710" r:id="rId33"/>
    <p:sldLayoutId id="2147483711" r:id="rId34"/>
    <p:sldLayoutId id="2147483712" r:id="rId35"/>
    <p:sldLayoutId id="2147483713" r:id="rId36"/>
    <p:sldLayoutId id="2147483714" r:id="rId37"/>
    <p:sldLayoutId id="2147483715" r:id="rId38"/>
    <p:sldLayoutId id="2147483716" r:id="rId39"/>
    <p:sldLayoutId id="2147483717" r:id="rId40"/>
    <p:sldLayoutId id="2147483718" r:id="rId41"/>
    <p:sldLayoutId id="2147483719" r:id="rId42"/>
    <p:sldLayoutId id="2147483720" r:id="rId43"/>
    <p:sldLayoutId id="2147483721" r:id="rId44"/>
    <p:sldLayoutId id="2147483722" r:id="rId45"/>
    <p:sldLayoutId id="2147483723" r:id="rId46"/>
    <p:sldLayoutId id="2147483724" r:id="rId47"/>
    <p:sldLayoutId id="2147483725" r:id="rId48"/>
    <p:sldLayoutId id="2147483726" r:id="rId49"/>
    <p:sldLayoutId id="2147483727" r:id="rId50"/>
    <p:sldLayoutId id="2147483739" r:id="rId51"/>
    <p:sldLayoutId id="2147483741" r:id="rId52"/>
  </p:sldLayoutIdLst>
  <p:hf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xml"/><Relationship Id="rId1" Type="http://schemas.openxmlformats.org/officeDocument/2006/relationships/slideLayout" Target="../slideLayouts/slideLayout52.xml"/><Relationship Id="rId4" Type="http://schemas.openxmlformats.org/officeDocument/2006/relationships/image" Target="../media/image12.jpg"/></Relationships>
</file>

<file path=ppt/slides/_rels/slide10.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slideLayout" Target="../slideLayouts/slideLayout25.xml"/><Relationship Id="rId7" Type="http://schemas.openxmlformats.org/officeDocument/2006/relationships/image" Target="../media/image13.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23.png"/><Relationship Id="rId5" Type="http://schemas.openxmlformats.org/officeDocument/2006/relationships/image" Target="../media/image22.jpeg"/><Relationship Id="rId4"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1.xml"/><Relationship Id="rId1" Type="http://schemas.openxmlformats.org/officeDocument/2006/relationships/slideLayout" Target="../slideLayouts/slideLayout25.xml"/></Relationships>
</file>

<file path=ppt/slides/_rels/slide1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2.xml"/><Relationship Id="rId1" Type="http://schemas.openxmlformats.org/officeDocument/2006/relationships/slideLayout" Target="../slideLayouts/slideLayout25.xml"/></Relationships>
</file>

<file path=ppt/slides/_rels/slide13.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3.xml"/><Relationship Id="rId1" Type="http://schemas.openxmlformats.org/officeDocument/2006/relationships/slideLayout" Target="../slideLayouts/slideLayout2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5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9.xml"/><Relationship Id="rId1" Type="http://schemas.openxmlformats.org/officeDocument/2006/relationships/slideLayout" Target="../slideLayouts/slideLayout25.xml"/></Relationships>
</file>

<file path=ppt/slides/_rels/slide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xml"/><Relationship Id="rId1" Type="http://schemas.openxmlformats.org/officeDocument/2006/relationships/slideLayout" Target="../slideLayouts/slideLayout25.xml"/><Relationship Id="rId4" Type="http://schemas.openxmlformats.org/officeDocument/2006/relationships/image" Target="../media/image14.jpeg"/></Relationships>
</file>

<file path=ppt/slides/_rels/slide20.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20.xml"/><Relationship Id="rId1" Type="http://schemas.openxmlformats.org/officeDocument/2006/relationships/slideLayout" Target="../slideLayouts/slideLayout25.xml"/></Relationships>
</file>

<file path=ppt/slides/_rels/slide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1.xml"/><Relationship Id="rId1" Type="http://schemas.openxmlformats.org/officeDocument/2006/relationships/slideLayout" Target="../slideLayouts/slideLayout25.xml"/><Relationship Id="rId5" Type="http://schemas.openxmlformats.org/officeDocument/2006/relationships/image" Target="../media/image32.png"/><Relationship Id="rId4" Type="http://schemas.openxmlformats.org/officeDocument/2006/relationships/image" Target="../media/image31.png"/></Relationships>
</file>

<file path=ppt/slides/_rels/slide22.xml.rels><?xml version="1.0" encoding="UTF-8" standalone="yes"?>
<Relationships xmlns="http://schemas.openxmlformats.org/package/2006/relationships"><Relationship Id="rId3" Type="http://schemas.openxmlformats.org/officeDocument/2006/relationships/image" Target="../media/image30.png"/><Relationship Id="rId7" Type="http://schemas.openxmlformats.org/officeDocument/2006/relationships/image" Target="../media/image32.png"/><Relationship Id="rId2" Type="http://schemas.openxmlformats.org/officeDocument/2006/relationships/notesSlide" Target="../notesSlides/notesSlide22.xml"/><Relationship Id="rId1" Type="http://schemas.openxmlformats.org/officeDocument/2006/relationships/slideLayout" Target="../slideLayouts/slideLayout25.xml"/><Relationship Id="rId6" Type="http://schemas.openxmlformats.org/officeDocument/2006/relationships/image" Target="../media/image31.png"/><Relationship Id="rId5" Type="http://schemas.openxmlformats.org/officeDocument/2006/relationships/image" Target="../media/image34.png"/><Relationship Id="rId4" Type="http://schemas.openxmlformats.org/officeDocument/2006/relationships/image" Target="../media/image33.png"/></Relationships>
</file>

<file path=ppt/slides/_rels/slide23.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notesSlide" Target="../notesSlides/notesSlide25.xml"/><Relationship Id="rId1" Type="http://schemas.openxmlformats.org/officeDocument/2006/relationships/slideLayout" Target="../slideLayouts/slideLayout52.xml"/></Relationships>
</file>

<file path=ppt/slides/_rels/slide26.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notesSlide" Target="../notesSlides/notesSlide26.xml"/><Relationship Id="rId1" Type="http://schemas.openxmlformats.org/officeDocument/2006/relationships/slideLayout" Target="../slideLayouts/slideLayout5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9.xml"/><Relationship Id="rId1" Type="http://schemas.openxmlformats.org/officeDocument/2006/relationships/slideLayout" Target="../slideLayouts/slideLayout25.xml"/><Relationship Id="rId5" Type="http://schemas.openxmlformats.org/officeDocument/2006/relationships/image" Target="../media/image40.png"/><Relationship Id="rId4" Type="http://schemas.openxmlformats.org/officeDocument/2006/relationships/image" Target="../media/image39.gif"/></Relationships>
</file>

<file path=ppt/slides/_rels/slide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xml"/><Relationship Id="rId1" Type="http://schemas.openxmlformats.org/officeDocument/2006/relationships/slideLayout" Target="../slideLayouts/slideLayout25.xml"/><Relationship Id="rId5" Type="http://schemas.openxmlformats.org/officeDocument/2006/relationships/image" Target="../media/image17.png"/><Relationship Id="rId4" Type="http://schemas.openxmlformats.org/officeDocument/2006/relationships/image" Target="../media/image16.pn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5.xml"/></Relationships>
</file>

<file path=ppt/slides/_rels/slide5.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5.xml"/><Relationship Id="rId1" Type="http://schemas.openxmlformats.org/officeDocument/2006/relationships/slideLayout" Target="../slideLayouts/slideLayout52.xml"/><Relationship Id="rId4" Type="http://schemas.openxmlformats.org/officeDocument/2006/relationships/image" Target="../media/image19.jpg"/></Relationships>
</file>

<file path=ppt/slides/_rels/slide6.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6.xml"/><Relationship Id="rId1" Type="http://schemas.openxmlformats.org/officeDocument/2006/relationships/slideLayout" Target="../slideLayouts/slideLayout52.xml"/></Relationships>
</file>

<file path=ppt/slides/_rels/slide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7.xml"/><Relationship Id="rId1" Type="http://schemas.openxmlformats.org/officeDocument/2006/relationships/slideLayout" Target="../slideLayouts/slideLayout25.xml"/></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8.xml"/><Relationship Id="rId1" Type="http://schemas.openxmlformats.org/officeDocument/2006/relationships/slideLayout" Target="../slideLayouts/slideLayout2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400" dirty="0"/>
              <a:t>Three Potential Internal Validity Threats in Any Study</a:t>
            </a:r>
          </a:p>
        </p:txBody>
      </p:sp>
      <p:sp>
        <p:nvSpPr>
          <p:cNvPr id="3" name="Text Placeholder 2"/>
          <p:cNvSpPr>
            <a:spLocks noGrp="1"/>
          </p:cNvSpPr>
          <p:nvPr>
            <p:ph type="body" sz="quarter" idx="10"/>
          </p:nvPr>
        </p:nvSpPr>
        <p:spPr>
          <a:xfrm>
            <a:off x="585968" y="1613181"/>
            <a:ext cx="5218484" cy="4153484"/>
          </a:xfrm>
        </p:spPr>
        <p:txBody>
          <a:bodyPr/>
          <a:lstStyle/>
          <a:p>
            <a:r>
              <a:rPr lang="en-US" sz="2600" b="1" dirty="0"/>
              <a:t>Observer bias</a:t>
            </a:r>
          </a:p>
          <a:p>
            <a:pPr>
              <a:spcBef>
                <a:spcPts val="4224"/>
              </a:spcBef>
            </a:pPr>
            <a:r>
              <a:rPr lang="en-US" sz="2600" b="1" dirty="0"/>
              <a:t>Demand characteristics</a:t>
            </a:r>
          </a:p>
          <a:p>
            <a:pPr lvl="1"/>
            <a:r>
              <a:rPr lang="en-US" sz="2600" dirty="0"/>
              <a:t>Controlling for observer bias and demand characteristics (</a:t>
            </a:r>
            <a:r>
              <a:rPr lang="en-US" sz="2600" b="1" dirty="0"/>
              <a:t>double-naïve study, masked study</a:t>
            </a:r>
            <a:r>
              <a:rPr lang="en-US" sz="2600" dirty="0"/>
              <a:t>)</a:t>
            </a:r>
          </a:p>
          <a:p>
            <a:pPr>
              <a:spcBef>
                <a:spcPts val="4224"/>
              </a:spcBef>
            </a:pPr>
            <a:r>
              <a:rPr lang="en-US" sz="2600" b="1" dirty="0"/>
              <a:t>Placebo effects</a:t>
            </a:r>
            <a:endParaRPr lang="en-US" sz="2600" dirty="0"/>
          </a:p>
        </p:txBody>
      </p:sp>
      <p:pic>
        <p:nvPicPr>
          <p:cNvPr id="4" name="Picture 3" descr="Figure 11.9 is a line graph of a double-blind placebo control study. The graph has Pretest rating and Posttest rating on the x axis and Symptoms on the y axis. There are two negative linear lines plotted on the graph, one is labeled True therapy and the other Placebo therapy. The placebo therapy group had more symptoms and a more gradual slope than the true therapy group.">
            <a:extLst>
              <a:ext uri="{FF2B5EF4-FFF2-40B4-BE49-F238E27FC236}">
                <a16:creationId xmlns:a16="http://schemas.microsoft.com/office/drawing/2014/main" id="{579364F1-EED7-489A-A70A-7115D97E2265}"/>
              </a:ext>
            </a:extLst>
          </p:cNvPr>
          <p:cNvPicPr>
            <a:picLocks noChangeAspect="1"/>
          </p:cNvPicPr>
          <p:nvPr/>
        </p:nvPicPr>
        <p:blipFill rotWithShape="1">
          <a:blip r:embed="rId3"/>
          <a:srcRect b="8968"/>
          <a:stretch/>
        </p:blipFill>
        <p:spPr>
          <a:xfrm>
            <a:off x="6096000" y="800766"/>
            <a:ext cx="4467113" cy="2795698"/>
          </a:xfrm>
          <a:prstGeom prst="rect">
            <a:avLst/>
          </a:prstGeom>
        </p:spPr>
      </p:pic>
      <p:pic>
        <p:nvPicPr>
          <p:cNvPr id="5" name="Picture 4" descr="Figure 11.10 is a line graph identifying a placebo effect. The graph has Pretest rating and Posttest rating on the x axis and Symptoms on the y axis. There are 3 negative linear lines plotted on the graph that are labeled, True therapy, Placebo Therapy, and No therapy. Symptoms decreased the most for true therapy from pretest rating to posttest rating, placebo therapy decreased the second most, and no therapy decreased the least.">
            <a:extLst>
              <a:ext uri="{FF2B5EF4-FFF2-40B4-BE49-F238E27FC236}">
                <a16:creationId xmlns:a16="http://schemas.microsoft.com/office/drawing/2014/main" id="{E0DD659E-EFEB-40CC-8BC2-C2444FD2008A}"/>
              </a:ext>
            </a:extLst>
          </p:cNvPr>
          <p:cNvPicPr>
            <a:picLocks noChangeAspect="1"/>
          </p:cNvPicPr>
          <p:nvPr/>
        </p:nvPicPr>
        <p:blipFill rotWithShape="1">
          <a:blip r:embed="rId4"/>
          <a:srcRect r="3095" b="8544"/>
          <a:stretch/>
        </p:blipFill>
        <p:spPr>
          <a:xfrm>
            <a:off x="6732105" y="3596464"/>
            <a:ext cx="4328835" cy="3327080"/>
          </a:xfrm>
          <a:prstGeom prst="rect">
            <a:avLst/>
          </a:prstGeom>
        </p:spPr>
      </p:pic>
    </p:spTree>
    <p:extLst>
      <p:ext uri="{BB962C8B-B14F-4D97-AF65-F5344CB8AC3E}">
        <p14:creationId xmlns:p14="http://schemas.microsoft.com/office/powerpoint/2010/main" val="114370341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ChangeArrowheads="1"/>
          </p:cNvSpPr>
          <p:nvPr>
            <p:ph type="title"/>
          </p:nvPr>
        </p:nvSpPr>
        <p:spPr>
          <a:xfrm>
            <a:off x="3075234" y="274639"/>
            <a:ext cx="8507165" cy="496769"/>
          </a:xfrm>
        </p:spPr>
        <p:txBody>
          <a:bodyPr lIns="92075" tIns="46038" rIns="92075" bIns="46038" rtlCol="0">
            <a:normAutofit fontScale="90000"/>
          </a:bodyPr>
          <a:lstStyle/>
          <a:p>
            <a:pPr algn="ctr" eaLnBrk="1" fontAlgn="auto" hangingPunct="1">
              <a:spcAft>
                <a:spcPts val="0"/>
              </a:spcAft>
              <a:defRPr/>
            </a:pPr>
            <a:r>
              <a:rPr lang="en-US" dirty="0">
                <a:ea typeface="+mj-ea"/>
                <a:cs typeface="+mj-cs"/>
              </a:rPr>
              <a:t>Minimize EV (W/G variability)</a:t>
            </a:r>
          </a:p>
        </p:txBody>
      </p:sp>
      <p:sp>
        <p:nvSpPr>
          <p:cNvPr id="4" name="WordArt 3"/>
          <p:cNvSpPr>
            <a:spLocks noChangeArrowheads="1" noChangeShapeType="1" noTextEdit="1"/>
          </p:cNvSpPr>
          <p:nvPr/>
        </p:nvSpPr>
        <p:spPr bwMode="auto">
          <a:xfrm>
            <a:off x="4470400" y="3048000"/>
            <a:ext cx="4064000" cy="3581400"/>
          </a:xfrm>
          <a:prstGeom prst="rect">
            <a:avLst/>
          </a:prstGeom>
        </p:spPr>
        <p:txBody>
          <a:bodyPr wrap="none" fromWordArt="1">
            <a:prstTxWarp prst="textPlain">
              <a:avLst>
                <a:gd name="adj" fmla="val 50000"/>
              </a:avLst>
            </a:prstTxWarp>
          </a:bodyPr>
          <a:lstStyle/>
          <a:p>
            <a:pPr algn="ctr">
              <a:defRPr/>
            </a:pPr>
            <a:r>
              <a:rPr lang="en-US" sz="9600" b="1" kern="1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Arial Black"/>
                <a:ea typeface="Arial Black"/>
                <a:cs typeface="Arial Black"/>
              </a:rPr>
              <a:t>  </a:t>
            </a:r>
          </a:p>
        </p:txBody>
      </p:sp>
      <p:pic>
        <p:nvPicPr>
          <p:cNvPr id="7" name="Picture 11" descr="Jungle_Master_FULL_TANG_Latin_Machete__66752_zoom.jp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625600" y="3810000"/>
            <a:ext cx="2489200" cy="18669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9" name="WordArt 3"/>
          <p:cNvSpPr>
            <a:spLocks noChangeArrowheads="1" noChangeShapeType="1" noTextEdit="1"/>
          </p:cNvSpPr>
          <p:nvPr/>
        </p:nvSpPr>
        <p:spPr bwMode="auto">
          <a:xfrm>
            <a:off x="4368800" y="2057400"/>
            <a:ext cx="3759200" cy="3810000"/>
          </a:xfrm>
          <a:prstGeom prst="rect">
            <a:avLst/>
          </a:prstGeom>
        </p:spPr>
        <p:txBody>
          <a:bodyPr wrap="none" fromWordArt="1">
            <a:prstTxWarp prst="textPlain">
              <a:avLst>
                <a:gd name="adj" fmla="val 50000"/>
              </a:avLst>
            </a:prstTxWarp>
          </a:bodyPr>
          <a:lstStyle/>
          <a:p>
            <a:pPr algn="ctr">
              <a:defRPr/>
            </a:pPr>
            <a:r>
              <a:rPr lang="en-US" sz="9600" b="1" kern="1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Black"/>
                <a:ea typeface="Arial Black"/>
                <a:cs typeface="Arial Black"/>
              </a:rPr>
              <a:t>IV</a:t>
            </a:r>
          </a:p>
        </p:txBody>
      </p:sp>
      <p:pic>
        <p:nvPicPr>
          <p:cNvPr id="5" name="Picture 4"/>
          <p:cNvPicPr>
            <a:picLocks noChangeAspect="1"/>
          </p:cNvPicPr>
          <p:nvPr/>
        </p:nvPicPr>
        <p:blipFill rotWithShape="1">
          <a:blip r:embed="rId6" cstate="print">
            <a:extLst>
              <a:ext uri="{28A0092B-C50C-407E-A947-70E740481C1C}">
                <a14:useLocalDpi xmlns:a14="http://schemas.microsoft.com/office/drawing/2010/main" val="0"/>
              </a:ext>
            </a:extLst>
          </a:blip>
          <a:srcRect t="9436"/>
          <a:stretch/>
        </p:blipFill>
        <p:spPr bwMode="auto">
          <a:xfrm rot="1395513">
            <a:off x="7513848" y="3895080"/>
            <a:ext cx="5029200" cy="186757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 name="Picture 19"/>
          <p:cNvPicPr>
            <a:picLocks noChangeAspect="1"/>
          </p:cNvPicPr>
          <p:nvPr/>
        </p:nvPicPr>
        <p:blipFill>
          <a:blip r:embed="rId7">
            <a:alphaModFix amt="81000"/>
            <a:extLst>
              <a:ext uri="{28A0092B-C50C-407E-A947-70E740481C1C}">
                <a14:useLocalDpi xmlns:a14="http://schemas.microsoft.com/office/drawing/2010/main" val="0"/>
              </a:ext>
            </a:extLst>
          </a:blip>
          <a:srcRect l="131"/>
          <a:stretch>
            <a:fillRect/>
          </a:stretch>
        </p:blipFill>
        <p:spPr bwMode="auto">
          <a:xfrm>
            <a:off x="3251201" y="2362200"/>
            <a:ext cx="5365751" cy="347345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xmlns="">
                <a:solidFill>
                  <a:srgbClr val="FFFFFF">
                    <a:alpha val="81175"/>
                  </a:srgbClr>
                </a:solidFill>
              </a14:hiddenFill>
            </a:ext>
          </a:extLst>
        </p:spPr>
      </p:pic>
      <p:sp>
        <p:nvSpPr>
          <p:cNvPr id="14" name="WordArt 62"/>
          <p:cNvSpPr>
            <a:spLocks noChangeArrowheads="1" noChangeShapeType="1" noTextEdit="1"/>
          </p:cNvSpPr>
          <p:nvPr/>
        </p:nvSpPr>
        <p:spPr bwMode="auto">
          <a:xfrm>
            <a:off x="4165600" y="4800600"/>
            <a:ext cx="4064000" cy="762000"/>
          </a:xfrm>
          <a:prstGeom prst="rect">
            <a:avLst/>
          </a:prstGeom>
        </p:spPr>
        <p:txBody>
          <a:bodyPr wrap="none" fromWordArt="1">
            <a:prstTxWarp prst="textPlain">
              <a:avLst>
                <a:gd name="adj" fmla="val 50000"/>
              </a:avLst>
            </a:prstTxWarp>
          </a:bodyPr>
          <a:lstStyle/>
          <a:p>
            <a:pPr algn="ctr"/>
            <a:r>
              <a:rPr lang="en-US" sz="3600" b="1" kern="10" dirty="0">
                <a:ln w="127">
                  <a:solidFill>
                    <a:srgbClr val="C0504D"/>
                  </a:solidFill>
                  <a:round/>
                  <a:headEnd/>
                  <a:tailEnd/>
                </a:ln>
                <a:solidFill>
                  <a:srgbClr val="000000"/>
                </a:solidFill>
                <a:effectLst>
                  <a:outerShdw blurRad="63500" dist="29783" dir="3885598" algn="ctr" rotWithShape="0">
                    <a:srgbClr val="000000">
                      <a:alpha val="50000"/>
                    </a:srgbClr>
                  </a:outerShdw>
                </a:effectLst>
                <a:latin typeface="Papyrus"/>
                <a:ea typeface="Papyrus"/>
                <a:cs typeface="Papyrus"/>
              </a:rPr>
              <a:t>Error Variance</a:t>
            </a:r>
          </a:p>
        </p:txBody>
      </p:sp>
      <p:sp>
        <p:nvSpPr>
          <p:cNvPr id="6" name="TextBox 5"/>
          <p:cNvSpPr txBox="1">
            <a:spLocks noChangeArrowheads="1"/>
          </p:cNvSpPr>
          <p:nvPr/>
        </p:nvSpPr>
        <p:spPr bwMode="auto">
          <a:xfrm rot="19049723">
            <a:off x="1955433" y="4804326"/>
            <a:ext cx="1674238" cy="2462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000" dirty="0"/>
              <a:t>research design machete</a:t>
            </a:r>
          </a:p>
        </p:txBody>
      </p:sp>
      <p:pic>
        <p:nvPicPr>
          <p:cNvPr id="2" name="lawn-mower-05.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565281" y="5093551"/>
            <a:ext cx="748527" cy="561395"/>
          </a:xfrm>
          <a:prstGeom prst="rect">
            <a:avLst/>
          </a:prstGeom>
        </p:spPr>
      </p:pic>
      <p:sp>
        <p:nvSpPr>
          <p:cNvPr id="11" name="Rectangle 10"/>
          <p:cNvSpPr/>
          <p:nvPr/>
        </p:nvSpPr>
        <p:spPr>
          <a:xfrm>
            <a:off x="145070" y="833669"/>
            <a:ext cx="3776789" cy="2077492"/>
          </a:xfrm>
          <a:prstGeom prst="rect">
            <a:avLst/>
          </a:prstGeom>
          <a:noFill/>
          <a:ln>
            <a:solidFill>
              <a:srgbClr val="008000"/>
            </a:solidFill>
          </a:ln>
          <a:effectLst>
            <a:outerShdw blurRad="50800" dist="38100" dir="10800000" algn="r" rotWithShape="0">
              <a:prstClr val="black">
                <a:alpha val="40000"/>
              </a:prstClr>
            </a:outerShdw>
          </a:effectLst>
        </p:spPr>
        <p:style>
          <a:lnRef idx="2">
            <a:schemeClr val="accent6"/>
          </a:lnRef>
          <a:fillRef idx="1">
            <a:schemeClr val="lt1"/>
          </a:fillRef>
          <a:effectRef idx="0">
            <a:schemeClr val="accent6"/>
          </a:effectRef>
          <a:fontRef idx="minor">
            <a:schemeClr val="dk1"/>
          </a:fontRef>
        </p:style>
        <p:txBody>
          <a:bodyPr wrap="square">
            <a:spAutoFit/>
          </a:bodyPr>
          <a:lstStyle/>
          <a:p>
            <a:pPr marL="171450" indent="-171450">
              <a:lnSpc>
                <a:spcPct val="120000"/>
              </a:lnSpc>
              <a:buFont typeface="Wingdings" charset="2"/>
              <a:buChar char="ü"/>
              <a:defRPr/>
            </a:pPr>
            <a:r>
              <a:rPr lang="en-US" dirty="0">
                <a:solidFill>
                  <a:srgbClr val="0000FF"/>
                </a:solidFill>
              </a:rPr>
              <a:t>Standardized procedures</a:t>
            </a:r>
          </a:p>
          <a:p>
            <a:pPr marL="171450" indent="-171450">
              <a:lnSpc>
                <a:spcPct val="120000"/>
              </a:lnSpc>
              <a:buFont typeface="Wingdings" charset="2"/>
              <a:buChar char="ü"/>
              <a:defRPr/>
            </a:pPr>
            <a:r>
              <a:rPr lang="en-US" dirty="0">
                <a:solidFill>
                  <a:srgbClr val="0000FF"/>
                </a:solidFill>
              </a:rPr>
              <a:t>Use reliable, precise measures</a:t>
            </a:r>
          </a:p>
          <a:p>
            <a:pPr marL="171450" indent="-171450">
              <a:lnSpc>
                <a:spcPct val="120000"/>
              </a:lnSpc>
              <a:buFont typeface="Wingdings" charset="2"/>
              <a:buChar char="ü"/>
              <a:defRPr/>
            </a:pPr>
            <a:r>
              <a:rPr lang="en-US" dirty="0">
                <a:solidFill>
                  <a:srgbClr val="0000FF"/>
                </a:solidFill>
              </a:rPr>
              <a:t>Sample more people </a:t>
            </a:r>
          </a:p>
          <a:p>
            <a:pPr marL="171450" indent="-171450">
              <a:lnSpc>
                <a:spcPct val="120000"/>
              </a:lnSpc>
              <a:buFont typeface="Wingdings" charset="2"/>
              <a:buChar char="ü"/>
              <a:defRPr/>
            </a:pPr>
            <a:r>
              <a:rPr lang="en-US" dirty="0">
                <a:solidFill>
                  <a:srgbClr val="0000FF"/>
                </a:solidFill>
              </a:rPr>
              <a:t>Use more measures (aggregating to form a composite measure)</a:t>
            </a:r>
          </a:p>
          <a:p>
            <a:pPr marL="171450" indent="-171450">
              <a:lnSpc>
                <a:spcPct val="120000"/>
              </a:lnSpc>
              <a:buFont typeface="Wingdings" charset="2"/>
              <a:buChar char="ü"/>
              <a:defRPr/>
            </a:pPr>
            <a:r>
              <a:rPr lang="en-US" dirty="0">
                <a:solidFill>
                  <a:srgbClr val="0000FF"/>
                </a:solidFill>
              </a:rPr>
              <a:t>Use homogenous samples</a:t>
            </a:r>
          </a:p>
        </p:txBody>
      </p:sp>
      <p:sp>
        <p:nvSpPr>
          <p:cNvPr id="3" name="Rounded Rectangle 2"/>
          <p:cNvSpPr/>
          <p:nvPr/>
        </p:nvSpPr>
        <p:spPr>
          <a:xfrm>
            <a:off x="423312" y="4881227"/>
            <a:ext cx="1083180" cy="859196"/>
          </a:xfrm>
          <a:prstGeom prst="roundRect">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Slide Number Placeholder 7"/>
          <p:cNvSpPr>
            <a:spLocks noGrp="1"/>
          </p:cNvSpPr>
          <p:nvPr>
            <p:ph type="sldNum" sz="quarter" idx="12"/>
          </p:nvPr>
        </p:nvSpPr>
        <p:spPr/>
        <p:txBody>
          <a:bodyPr/>
          <a:lstStyle/>
          <a:p>
            <a:fld id="{D077DD1F-020D-4A19-9611-41863FA23D0B}" type="slidenum">
              <a:rPr lang="en-US" smtClean="0"/>
              <a:t>10</a:t>
            </a:fld>
            <a:endParaRPr lang="en-US" dirty="0"/>
          </a:p>
        </p:txBody>
      </p:sp>
    </p:spTree>
    <p:extLst>
      <p:ext uri="{BB962C8B-B14F-4D97-AF65-F5344CB8AC3E}">
        <p14:creationId xmlns:p14="http://schemas.microsoft.com/office/powerpoint/2010/main" val="303108625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7" presetClass="entr" presetSubtype="0" fill="hold" nodeType="clickEffect">
                                  <p:stCondLst>
                                    <p:cond delay="0"/>
                                  </p:stCondLst>
                                  <p:iterate type="lt">
                                    <p:tmPct val="0"/>
                                  </p:iterate>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900" decel="100000" fill="hold"/>
                                        <p:tgtEl>
                                          <p:spTgt spid="4"/>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4"/>
                                        </p:tgtEl>
                                        <p:attrNameLst>
                                          <p:attrName>ppt_y</p:attrName>
                                        </p:attrNameLst>
                                      </p:cBhvr>
                                      <p:tavLst>
                                        <p:tav tm="0">
                                          <p:val>
                                            <p:strVal val="#ppt_y-.03"/>
                                          </p:val>
                                        </p:tav>
                                        <p:tav tm="100000">
                                          <p:val>
                                            <p:strVal val="#ppt_y"/>
                                          </p:val>
                                        </p:tav>
                                      </p:tavLst>
                                    </p:anim>
                                  </p:childTnLst>
                                </p:cTn>
                              </p:par>
                              <p:par>
                                <p:cTn id="11" presetID="37" presetClass="entr" presetSubtype="0" fill="hold" nodeType="with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1000"/>
                                        <p:tgtEl>
                                          <p:spTgt spid="13"/>
                                        </p:tgtEl>
                                      </p:cBhvr>
                                    </p:animEffect>
                                    <p:anim calcmode="lin" valueType="num">
                                      <p:cBhvr>
                                        <p:cTn id="14" dur="1000" fill="hold"/>
                                        <p:tgtEl>
                                          <p:spTgt spid="13"/>
                                        </p:tgtEl>
                                        <p:attrNameLst>
                                          <p:attrName>ppt_x</p:attrName>
                                        </p:attrNameLst>
                                      </p:cBhvr>
                                      <p:tavLst>
                                        <p:tav tm="0">
                                          <p:val>
                                            <p:strVal val="#ppt_x"/>
                                          </p:val>
                                        </p:tav>
                                        <p:tav tm="100000">
                                          <p:val>
                                            <p:strVal val="#ppt_x"/>
                                          </p:val>
                                        </p:tav>
                                      </p:tavLst>
                                    </p:anim>
                                    <p:anim calcmode="lin" valueType="num">
                                      <p:cBhvr>
                                        <p:cTn id="15" dur="900" decel="100000" fill="hold"/>
                                        <p:tgtEl>
                                          <p:spTgt spid="13"/>
                                        </p:tgtEl>
                                        <p:attrNameLst>
                                          <p:attrName>ppt_y</p:attrName>
                                        </p:attrNameLst>
                                      </p:cBhvr>
                                      <p:tavLst>
                                        <p:tav tm="0">
                                          <p:val>
                                            <p:strVal val="#ppt_y+1"/>
                                          </p:val>
                                        </p:tav>
                                        <p:tav tm="100000">
                                          <p:val>
                                            <p:strVal val="#ppt_y-.03"/>
                                          </p:val>
                                        </p:tav>
                                      </p:tavLst>
                                    </p:anim>
                                    <p:anim calcmode="lin" valueType="num">
                                      <p:cBhvr>
                                        <p:cTn id="16" dur="100" accel="100000" fill="hold">
                                          <p:stCondLst>
                                            <p:cond delay="900"/>
                                          </p:stCondLst>
                                        </p:cTn>
                                        <p:tgtEl>
                                          <p:spTgt spid="13"/>
                                        </p:tgtEl>
                                        <p:attrNameLst>
                                          <p:attrName>ppt_y</p:attrName>
                                        </p:attrNameLst>
                                      </p:cBhvr>
                                      <p:tavLst>
                                        <p:tav tm="0">
                                          <p:val>
                                            <p:strVal val="#ppt_y-.03"/>
                                          </p:val>
                                        </p:tav>
                                        <p:tav tm="100000">
                                          <p:val>
                                            <p:strVal val="#ppt_y"/>
                                          </p:val>
                                        </p:tav>
                                      </p:tavLst>
                                    </p:anim>
                                  </p:childTnLst>
                                </p:cTn>
                              </p:par>
                              <p:par>
                                <p:cTn id="17" presetID="37" presetClass="entr" presetSubtype="0" fill="hold" grpId="0" nodeType="with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1000"/>
                                        <p:tgtEl>
                                          <p:spTgt spid="14"/>
                                        </p:tgtEl>
                                      </p:cBhvr>
                                    </p:animEffect>
                                    <p:anim calcmode="lin" valueType="num">
                                      <p:cBhvr>
                                        <p:cTn id="20" dur="1000" fill="hold"/>
                                        <p:tgtEl>
                                          <p:spTgt spid="14"/>
                                        </p:tgtEl>
                                        <p:attrNameLst>
                                          <p:attrName>ppt_x</p:attrName>
                                        </p:attrNameLst>
                                      </p:cBhvr>
                                      <p:tavLst>
                                        <p:tav tm="0">
                                          <p:val>
                                            <p:strVal val="#ppt_x"/>
                                          </p:val>
                                        </p:tav>
                                        <p:tav tm="100000">
                                          <p:val>
                                            <p:strVal val="#ppt_x"/>
                                          </p:val>
                                        </p:tav>
                                      </p:tavLst>
                                    </p:anim>
                                    <p:anim calcmode="lin" valueType="num">
                                      <p:cBhvr>
                                        <p:cTn id="21" dur="900" decel="100000" fill="hold"/>
                                        <p:tgtEl>
                                          <p:spTgt spid="14"/>
                                        </p:tgtEl>
                                        <p:attrNameLst>
                                          <p:attrName>ppt_y</p:attrName>
                                        </p:attrNameLst>
                                      </p:cBhvr>
                                      <p:tavLst>
                                        <p:tav tm="0">
                                          <p:val>
                                            <p:strVal val="#ppt_y+1"/>
                                          </p:val>
                                        </p:tav>
                                        <p:tav tm="100000">
                                          <p:val>
                                            <p:strVal val="#ppt_y-.03"/>
                                          </p:val>
                                        </p:tav>
                                      </p:tavLst>
                                    </p:anim>
                                    <p:anim calcmode="lin" valueType="num">
                                      <p:cBhvr>
                                        <p:cTn id="22" dur="100" accel="100000" fill="hold">
                                          <p:stCondLst>
                                            <p:cond delay="900"/>
                                          </p:stCondLst>
                                        </p:cTn>
                                        <p:tgtEl>
                                          <p:spTgt spid="14"/>
                                        </p:tgtEl>
                                        <p:attrNameLst>
                                          <p:attrName>ppt_y</p:attrName>
                                        </p:attrNameLst>
                                      </p:cBhvr>
                                      <p:tavLst>
                                        <p:tav tm="0">
                                          <p:val>
                                            <p:strVal val="#ppt_y-.03"/>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3" presetClass="entr" presetSubtype="16" fill="hold" nodeType="click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p:cTn id="27" dur="500" fill="hold"/>
                                        <p:tgtEl>
                                          <p:spTgt spid="5"/>
                                        </p:tgtEl>
                                        <p:attrNameLst>
                                          <p:attrName>ppt_w</p:attrName>
                                        </p:attrNameLst>
                                      </p:cBhvr>
                                      <p:tavLst>
                                        <p:tav tm="0">
                                          <p:val>
                                            <p:fltVal val="0"/>
                                          </p:val>
                                        </p:tav>
                                        <p:tav tm="100000">
                                          <p:val>
                                            <p:strVal val="#ppt_w"/>
                                          </p:val>
                                        </p:tav>
                                      </p:tavLst>
                                    </p:anim>
                                    <p:anim calcmode="lin" valueType="num">
                                      <p:cBhvr>
                                        <p:cTn id="28" dur="500" fill="hold"/>
                                        <p:tgtEl>
                                          <p:spTgt spid="5"/>
                                        </p:tgtEl>
                                        <p:attrNameLst>
                                          <p:attrName>ppt_h</p:attrName>
                                        </p:attrNameLst>
                                      </p:cBhvr>
                                      <p:tavLst>
                                        <p:tav tm="0">
                                          <p:val>
                                            <p:fltVal val="0"/>
                                          </p:val>
                                        </p:tav>
                                        <p:tav tm="100000">
                                          <p:val>
                                            <p:strVal val="#ppt_h"/>
                                          </p:val>
                                        </p:tav>
                                      </p:tavLst>
                                    </p:anim>
                                  </p:childTnLst>
                                </p:cTn>
                              </p:par>
                              <p:par>
                                <p:cTn id="29" presetID="32" presetClass="emph" presetSubtype="0" fill="hold" nodeType="withEffect">
                                  <p:stCondLst>
                                    <p:cond delay="0"/>
                                  </p:stCondLst>
                                  <p:childTnLst>
                                    <p:animRot by="120000">
                                      <p:cBhvr>
                                        <p:cTn id="30" dur="100" fill="hold">
                                          <p:stCondLst>
                                            <p:cond delay="0"/>
                                          </p:stCondLst>
                                        </p:cTn>
                                        <p:tgtEl>
                                          <p:spTgt spid="5"/>
                                        </p:tgtEl>
                                        <p:attrNameLst>
                                          <p:attrName>r</p:attrName>
                                        </p:attrNameLst>
                                      </p:cBhvr>
                                    </p:animRot>
                                    <p:animRot by="-240000">
                                      <p:cBhvr>
                                        <p:cTn id="31" dur="200" fill="hold">
                                          <p:stCondLst>
                                            <p:cond delay="200"/>
                                          </p:stCondLst>
                                        </p:cTn>
                                        <p:tgtEl>
                                          <p:spTgt spid="5"/>
                                        </p:tgtEl>
                                        <p:attrNameLst>
                                          <p:attrName>r</p:attrName>
                                        </p:attrNameLst>
                                      </p:cBhvr>
                                    </p:animRot>
                                    <p:animRot by="240000">
                                      <p:cBhvr>
                                        <p:cTn id="32" dur="200" fill="hold">
                                          <p:stCondLst>
                                            <p:cond delay="400"/>
                                          </p:stCondLst>
                                        </p:cTn>
                                        <p:tgtEl>
                                          <p:spTgt spid="5"/>
                                        </p:tgtEl>
                                        <p:attrNameLst>
                                          <p:attrName>r</p:attrName>
                                        </p:attrNameLst>
                                      </p:cBhvr>
                                    </p:animRot>
                                    <p:animRot by="-240000">
                                      <p:cBhvr>
                                        <p:cTn id="33" dur="200" fill="hold">
                                          <p:stCondLst>
                                            <p:cond delay="600"/>
                                          </p:stCondLst>
                                        </p:cTn>
                                        <p:tgtEl>
                                          <p:spTgt spid="5"/>
                                        </p:tgtEl>
                                        <p:attrNameLst>
                                          <p:attrName>r</p:attrName>
                                        </p:attrNameLst>
                                      </p:cBhvr>
                                    </p:animRot>
                                    <p:animRot by="120000">
                                      <p:cBhvr>
                                        <p:cTn id="34" dur="200" fill="hold">
                                          <p:stCondLst>
                                            <p:cond delay="800"/>
                                          </p:stCondLst>
                                        </p:cTn>
                                        <p:tgtEl>
                                          <p:spTgt spid="5"/>
                                        </p:tgtEl>
                                        <p:attrNameLst>
                                          <p:attrName>r</p:attrName>
                                        </p:attrNameLst>
                                      </p:cBhvr>
                                    </p:animRot>
                                  </p:childTnLst>
                                </p:cTn>
                              </p:par>
                            </p:childTnLst>
                          </p:cTn>
                        </p:par>
                        <p:par>
                          <p:cTn id="35" fill="hold">
                            <p:stCondLst>
                              <p:cond delay="1000"/>
                            </p:stCondLst>
                            <p:childTnLst>
                              <p:par>
                                <p:cTn id="36" presetID="1" presetClass="mediacall" presetSubtype="0" fill="hold" nodeType="afterEffect">
                                  <p:stCondLst>
                                    <p:cond delay="0"/>
                                  </p:stCondLst>
                                  <p:childTnLst>
                                    <p:cmd type="call" cmd="playFrom(0.0)">
                                      <p:cBhvr>
                                        <p:cTn id="37" dur="7535" fill="hold"/>
                                        <p:tgtEl>
                                          <p:spTgt spid="2"/>
                                        </p:tgtEl>
                                      </p:cBhvr>
                                    </p:cmd>
                                  </p:childTnLst>
                                </p:cTn>
                              </p:par>
                              <p:par>
                                <p:cTn id="38" presetID="2" presetClass="entr" presetSubtype="4" fill="hold" grpId="0" nodeType="withEffect">
                                  <p:stCondLst>
                                    <p:cond delay="0"/>
                                  </p:stCondLst>
                                  <p:childTnLst>
                                    <p:set>
                                      <p:cBhvr>
                                        <p:cTn id="39" dur="1" fill="hold">
                                          <p:stCondLst>
                                            <p:cond delay="0"/>
                                          </p:stCondLst>
                                        </p:cTn>
                                        <p:tgtEl>
                                          <p:spTgt spid="6"/>
                                        </p:tgtEl>
                                        <p:attrNameLst>
                                          <p:attrName>style.visibility</p:attrName>
                                        </p:attrNameLst>
                                      </p:cBhvr>
                                      <p:to>
                                        <p:strVal val="visible"/>
                                      </p:to>
                                    </p:set>
                                    <p:anim calcmode="lin" valueType="num">
                                      <p:cBhvr additive="base">
                                        <p:cTn id="40" dur="500" fill="hold"/>
                                        <p:tgtEl>
                                          <p:spTgt spid="6"/>
                                        </p:tgtEl>
                                        <p:attrNameLst>
                                          <p:attrName>ppt_x</p:attrName>
                                        </p:attrNameLst>
                                      </p:cBhvr>
                                      <p:tavLst>
                                        <p:tav tm="0">
                                          <p:val>
                                            <p:strVal val="#ppt_x"/>
                                          </p:val>
                                        </p:tav>
                                        <p:tav tm="100000">
                                          <p:val>
                                            <p:strVal val="#ppt_x"/>
                                          </p:val>
                                        </p:tav>
                                      </p:tavLst>
                                    </p:anim>
                                    <p:anim calcmode="lin" valueType="num">
                                      <p:cBhvr additive="base">
                                        <p:cTn id="41" dur="500" fill="hold"/>
                                        <p:tgtEl>
                                          <p:spTgt spid="6"/>
                                        </p:tgtEl>
                                        <p:attrNameLst>
                                          <p:attrName>ppt_y</p:attrName>
                                        </p:attrNameLst>
                                      </p:cBhvr>
                                      <p:tavLst>
                                        <p:tav tm="0">
                                          <p:val>
                                            <p:strVal val="1+#ppt_h/2"/>
                                          </p:val>
                                        </p:tav>
                                        <p:tav tm="100000">
                                          <p:val>
                                            <p:strVal val="#ppt_y"/>
                                          </p:val>
                                        </p:tav>
                                      </p:tavLst>
                                    </p:anim>
                                  </p:childTnLst>
                                </p:cTn>
                              </p:par>
                              <p:par>
                                <p:cTn id="42" presetID="2" presetClass="entr" presetSubtype="4" fill="hold" nodeType="withEffect">
                                  <p:stCondLst>
                                    <p:cond delay="0"/>
                                  </p:stCondLst>
                                  <p:childTnLst>
                                    <p:set>
                                      <p:cBhvr>
                                        <p:cTn id="43" dur="1" fill="hold">
                                          <p:stCondLst>
                                            <p:cond delay="0"/>
                                          </p:stCondLst>
                                        </p:cTn>
                                        <p:tgtEl>
                                          <p:spTgt spid="7"/>
                                        </p:tgtEl>
                                        <p:attrNameLst>
                                          <p:attrName>style.visibility</p:attrName>
                                        </p:attrNameLst>
                                      </p:cBhvr>
                                      <p:to>
                                        <p:strVal val="visible"/>
                                      </p:to>
                                    </p:set>
                                    <p:anim calcmode="lin" valueType="num">
                                      <p:cBhvr additive="base">
                                        <p:cTn id="44" dur="500" fill="hold"/>
                                        <p:tgtEl>
                                          <p:spTgt spid="7"/>
                                        </p:tgtEl>
                                        <p:attrNameLst>
                                          <p:attrName>ppt_x</p:attrName>
                                        </p:attrNameLst>
                                      </p:cBhvr>
                                      <p:tavLst>
                                        <p:tav tm="0">
                                          <p:val>
                                            <p:strVal val="#ppt_x"/>
                                          </p:val>
                                        </p:tav>
                                        <p:tav tm="100000">
                                          <p:val>
                                            <p:strVal val="#ppt_x"/>
                                          </p:val>
                                        </p:tav>
                                      </p:tavLst>
                                    </p:anim>
                                    <p:anim calcmode="lin" valueType="num">
                                      <p:cBhvr additive="base">
                                        <p:cTn id="45"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1" presetClass="entr" presetSubtype="0" fill="hold" grpId="0" nodeType="clickEffect">
                                  <p:stCondLst>
                                    <p:cond delay="0"/>
                                  </p:stCondLst>
                                  <p:childTnLst>
                                    <p:set>
                                      <p:cBhvr>
                                        <p:cTn id="49"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p:cMediaNode vol="80000">
                <p:cTn id="50" fill="hold" display="0">
                  <p:stCondLst>
                    <p:cond delay="indefinite"/>
                  </p:stCondLst>
                  <p:endCondLst>
                    <p:cond evt="onStopAudio" delay="0">
                      <p:tgtEl>
                        <p:sldTgt/>
                      </p:tgtEl>
                    </p:cond>
                  </p:endCondLst>
                </p:cTn>
                <p:tgtEl>
                  <p:spTgt spid="2"/>
                </p:tgtEl>
              </p:cMediaNode>
            </p:audio>
          </p:childTnLst>
        </p:cTn>
      </p:par>
    </p:tnLst>
    <p:bldLst>
      <p:bldP spid="14" grpId="0"/>
      <p:bldP spid="6" grpId="0"/>
      <p:bldP spid="11"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Title 1"/>
          <p:cNvSpPr>
            <a:spLocks noGrp="1"/>
          </p:cNvSpPr>
          <p:nvPr>
            <p:ph type="title"/>
          </p:nvPr>
        </p:nvSpPr>
        <p:spPr>
          <a:xfrm>
            <a:off x="1" y="389618"/>
            <a:ext cx="11885084" cy="606551"/>
          </a:xfrm>
        </p:spPr>
        <p:txBody>
          <a:bodyPr>
            <a:normAutofit/>
          </a:bodyPr>
          <a:lstStyle/>
          <a:p>
            <a:pPr eaLnBrk="1" hangingPunct="1"/>
            <a:r>
              <a:rPr lang="en-US" sz="3200" dirty="0">
                <a:latin typeface="Century Gothic" charset="0"/>
              </a:rPr>
              <a:t>What can we do to </a:t>
            </a:r>
            <a:r>
              <a:rPr lang="en-US" sz="3200" dirty="0" err="1">
                <a:latin typeface="Century Gothic" charset="0"/>
              </a:rPr>
              <a:t>MINimize</a:t>
            </a:r>
            <a:r>
              <a:rPr lang="en-US" sz="3200" dirty="0">
                <a:latin typeface="Century Gothic" charset="0"/>
              </a:rPr>
              <a:t> measurement error?</a:t>
            </a:r>
          </a:p>
        </p:txBody>
      </p:sp>
      <p:sp>
        <p:nvSpPr>
          <p:cNvPr id="3" name="Content Placeholder 2"/>
          <p:cNvSpPr>
            <a:spLocks noGrp="1"/>
          </p:cNvSpPr>
          <p:nvPr>
            <p:ph idx="1"/>
          </p:nvPr>
        </p:nvSpPr>
        <p:spPr>
          <a:xfrm>
            <a:off x="387492" y="1300658"/>
            <a:ext cx="10147300" cy="4351938"/>
          </a:xfrm>
        </p:spPr>
        <p:txBody>
          <a:bodyPr>
            <a:normAutofit/>
          </a:bodyPr>
          <a:lstStyle/>
          <a:p>
            <a:pPr eaLnBrk="1" hangingPunct="1">
              <a:defRPr/>
            </a:pPr>
            <a:r>
              <a:rPr lang="en-US" dirty="0">
                <a:latin typeface="+mj-lt"/>
              </a:rPr>
              <a:t>1. Reliable, valid, precise measures</a:t>
            </a:r>
          </a:p>
          <a:p>
            <a:pPr lvl="1">
              <a:defRPr/>
            </a:pPr>
            <a:r>
              <a:rPr lang="en-US" dirty="0">
                <a:latin typeface="+mj-lt"/>
              </a:rPr>
              <a:t>Use what has worked well in the past! </a:t>
            </a:r>
          </a:p>
          <a:p>
            <a:pPr marL="349250" lvl="1" indent="0">
              <a:buNone/>
              <a:defRPr/>
            </a:pPr>
            <a:endParaRPr lang="en-US" dirty="0">
              <a:latin typeface="+mj-lt"/>
            </a:endParaRPr>
          </a:p>
          <a:p>
            <a:pPr eaLnBrk="1" hangingPunct="1">
              <a:defRPr/>
            </a:pPr>
            <a:r>
              <a:rPr lang="en-US" dirty="0">
                <a:latin typeface="+mj-lt"/>
              </a:rPr>
              <a:t>2. Measure more instances</a:t>
            </a:r>
          </a:p>
        </p:txBody>
      </p:sp>
      <p:pic>
        <p:nvPicPr>
          <p:cNvPr id="4" name="Picture 3"/>
          <p:cNvPicPr>
            <a:picLocks noChangeAspect="1"/>
          </p:cNvPicPr>
          <p:nvPr/>
        </p:nvPicPr>
        <p:blipFill rotWithShape="1">
          <a:blip r:embed="rId3"/>
          <a:srcRect l="26852" r="18055"/>
          <a:stretch/>
        </p:blipFill>
        <p:spPr>
          <a:xfrm>
            <a:off x="9063851" y="1263090"/>
            <a:ext cx="2958187" cy="2265250"/>
          </a:xfrm>
          <a:prstGeom prst="rect">
            <a:avLst/>
          </a:prstGeom>
        </p:spPr>
      </p:pic>
      <p:sp>
        <p:nvSpPr>
          <p:cNvPr id="2" name="Rectangle 1"/>
          <p:cNvSpPr/>
          <p:nvPr/>
        </p:nvSpPr>
        <p:spPr>
          <a:xfrm>
            <a:off x="6894286" y="4219573"/>
            <a:ext cx="5157647" cy="1938992"/>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pPr lvl="1">
              <a:defRPr/>
            </a:pPr>
            <a:r>
              <a:rPr lang="en-US" sz="2000" dirty="0"/>
              <a:t>Five items were used to assess relationship satisfaction.  The items showed good internal reliability , </a:t>
            </a:r>
            <a:r>
              <a:rPr lang="el-GR" sz="2000" dirty="0"/>
              <a:t>α</a:t>
            </a:r>
            <a:r>
              <a:rPr lang="en-US" sz="2000" dirty="0"/>
              <a:t>= .82, therefore we computed a mean score to create a single composite measure of relationship satisfaction. </a:t>
            </a:r>
            <a:endParaRPr lang="en-US" sz="2000" dirty="0">
              <a:solidFill>
                <a:srgbClr val="292934"/>
              </a:solidFill>
            </a:endParaRPr>
          </a:p>
        </p:txBody>
      </p:sp>
      <p:sp>
        <p:nvSpPr>
          <p:cNvPr id="5" name="Slide Number Placeholder 4"/>
          <p:cNvSpPr>
            <a:spLocks noGrp="1"/>
          </p:cNvSpPr>
          <p:nvPr>
            <p:ph type="sldNum" sz="quarter" idx="12"/>
          </p:nvPr>
        </p:nvSpPr>
        <p:spPr/>
        <p:txBody>
          <a:bodyPr/>
          <a:lstStyle/>
          <a:p>
            <a:fld id="{D077DD1F-020D-4A19-9611-41863FA23D0B}" type="slidenum">
              <a:rPr lang="en-US" smtClean="0"/>
              <a:t>11</a:t>
            </a:fld>
            <a:endParaRPr lang="en-US" dirty="0"/>
          </a:p>
        </p:txBody>
      </p:sp>
    </p:spTree>
    <p:extLst>
      <p:ext uri="{BB962C8B-B14F-4D97-AF65-F5344CB8AC3E}">
        <p14:creationId xmlns:p14="http://schemas.microsoft.com/office/powerpoint/2010/main" val="119541730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withGroup">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4" presetClass="entr" presetSubtype="10" fill="hold" nodeType="with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randombar(horizontal)">
                                      <p:cBhvr>
                                        <p:cTn id="1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Title 1"/>
          <p:cNvSpPr>
            <a:spLocks noGrp="1"/>
          </p:cNvSpPr>
          <p:nvPr>
            <p:ph type="title"/>
          </p:nvPr>
        </p:nvSpPr>
        <p:spPr>
          <a:xfrm>
            <a:off x="0" y="205619"/>
            <a:ext cx="11885084" cy="1475619"/>
          </a:xfrm>
        </p:spPr>
        <p:txBody>
          <a:bodyPr>
            <a:normAutofit/>
          </a:bodyPr>
          <a:lstStyle/>
          <a:p>
            <a:pPr eaLnBrk="1" hangingPunct="1"/>
            <a:r>
              <a:rPr lang="en-US" sz="2800" dirty="0">
                <a:latin typeface="Century Gothic" charset="0"/>
              </a:rPr>
              <a:t>What can we do to </a:t>
            </a:r>
            <a:r>
              <a:rPr lang="en-US" sz="2800" dirty="0" err="1">
                <a:latin typeface="Century Gothic" charset="0"/>
              </a:rPr>
              <a:t>MINimize</a:t>
            </a:r>
            <a:r>
              <a:rPr lang="en-US" sz="2800" dirty="0">
                <a:latin typeface="Century Gothic" charset="0"/>
              </a:rPr>
              <a:t> the effects of </a:t>
            </a:r>
            <a:r>
              <a:rPr lang="en-US" sz="2800" i="1" dirty="0">
                <a:latin typeface="Century Gothic" charset="0"/>
              </a:rPr>
              <a:t>individual differences? (other than random assignment)</a:t>
            </a:r>
          </a:p>
        </p:txBody>
      </p:sp>
      <p:sp>
        <p:nvSpPr>
          <p:cNvPr id="3" name="Content Placeholder 2"/>
          <p:cNvSpPr>
            <a:spLocks noGrp="1"/>
          </p:cNvSpPr>
          <p:nvPr>
            <p:ph idx="1"/>
          </p:nvPr>
        </p:nvSpPr>
        <p:spPr>
          <a:xfrm>
            <a:off x="750957" y="2438400"/>
            <a:ext cx="10147300" cy="3670300"/>
          </a:xfrm>
        </p:spPr>
        <p:txBody>
          <a:bodyPr/>
          <a:lstStyle/>
          <a:p>
            <a:pPr eaLnBrk="1" hangingPunct="1">
              <a:defRPr/>
            </a:pPr>
            <a:r>
              <a:rPr lang="en-US" dirty="0">
                <a:latin typeface="+mj-lt"/>
              </a:rPr>
              <a:t>1. Change the design – use a RM design</a:t>
            </a:r>
          </a:p>
          <a:p>
            <a:pPr lvl="1">
              <a:defRPr/>
            </a:pPr>
            <a:r>
              <a:rPr lang="en-US" dirty="0">
                <a:latin typeface="+mj-lt"/>
              </a:rPr>
              <a:t>How?</a:t>
            </a:r>
          </a:p>
          <a:p>
            <a:pPr>
              <a:defRPr/>
            </a:pPr>
            <a:r>
              <a:rPr lang="en-US" dirty="0">
                <a:latin typeface="+mj-lt"/>
              </a:rPr>
              <a:t> 2. Add more participants.</a:t>
            </a:r>
          </a:p>
          <a:p>
            <a:pPr lvl="1">
              <a:defRPr/>
            </a:pPr>
            <a:r>
              <a:rPr lang="en-US" dirty="0">
                <a:latin typeface="+mj-lt"/>
              </a:rPr>
              <a:t>How?</a:t>
            </a:r>
          </a:p>
          <a:p>
            <a:pPr eaLnBrk="1" hangingPunct="1">
              <a:defRPr/>
            </a:pPr>
            <a:r>
              <a:rPr lang="en-US" dirty="0">
                <a:latin typeface="+mj-lt"/>
              </a:rPr>
              <a:t>3. Use homogenous participants.</a:t>
            </a:r>
          </a:p>
          <a:p>
            <a:pPr lvl="1">
              <a:defRPr/>
            </a:pPr>
            <a:r>
              <a:rPr lang="en-US" dirty="0">
                <a:latin typeface="+mj-lt"/>
              </a:rPr>
              <a:t>How?</a:t>
            </a:r>
          </a:p>
        </p:txBody>
      </p:sp>
      <p:pic>
        <p:nvPicPr>
          <p:cNvPr id="4" name="Picture 3"/>
          <p:cNvPicPr>
            <a:picLocks noChangeAspect="1"/>
          </p:cNvPicPr>
          <p:nvPr/>
        </p:nvPicPr>
        <p:blipFill rotWithShape="1">
          <a:blip r:embed="rId3"/>
          <a:srcRect l="26852" r="18055"/>
          <a:stretch/>
        </p:blipFill>
        <p:spPr>
          <a:xfrm>
            <a:off x="8397458" y="2438400"/>
            <a:ext cx="3212735" cy="2460171"/>
          </a:xfrm>
          <a:prstGeom prst="rect">
            <a:avLst/>
          </a:prstGeom>
        </p:spPr>
      </p:pic>
      <p:sp>
        <p:nvSpPr>
          <p:cNvPr id="2" name="Slide Number Placeholder 1"/>
          <p:cNvSpPr>
            <a:spLocks noGrp="1"/>
          </p:cNvSpPr>
          <p:nvPr>
            <p:ph type="sldNum" sz="quarter" idx="12"/>
          </p:nvPr>
        </p:nvSpPr>
        <p:spPr/>
        <p:txBody>
          <a:bodyPr/>
          <a:lstStyle/>
          <a:p>
            <a:fld id="{D077DD1F-020D-4A19-9611-41863FA23D0B}" type="slidenum">
              <a:rPr lang="en-US" smtClean="0"/>
              <a:t>12</a:t>
            </a:fld>
            <a:endParaRPr lang="en-US" dirty="0"/>
          </a:p>
        </p:txBody>
      </p:sp>
    </p:spTree>
    <p:extLst>
      <p:ext uri="{BB962C8B-B14F-4D97-AF65-F5344CB8AC3E}">
        <p14:creationId xmlns:p14="http://schemas.microsoft.com/office/powerpoint/2010/main" val="6152133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to="" calcmode="lin" valueType="num">
                                      <p:cBhvr>
                                        <p:cTn id="7" dur="1" fill="hold"/>
                                        <p:tgtEl>
                                          <p:spTgt spid="3">
                                            <p:txEl>
                                              <p:pRg st="0" end="0"/>
                                            </p:txEl>
                                          </p:spTgt>
                                        </p:tgtEl>
                                        <p:attrNameLst>
                                          <p:attrName/>
                                        </p:attrNameLst>
                                      </p:cBhvr>
                                    </p:anim>
                                  </p:childTnLst>
                                </p:cTn>
                              </p:par>
                              <p:par>
                                <p:cTn id="8" presetID="24" presetClass="entr" presetSubtype="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 to="" calcmode="lin" valueType="num">
                                      <p:cBhvr>
                                        <p:cTn id="10" dur="1" fill="hold"/>
                                        <p:tgtEl>
                                          <p:spTgt spid="3">
                                            <p:txEl>
                                              <p:pRg st="1" end="1"/>
                                            </p:txEl>
                                          </p:spTgt>
                                        </p:tgtEl>
                                        <p:attrNameLst>
                                          <p:attrName/>
                                        </p:attrNameLst>
                                      </p:cBhvr>
                                    </p:anim>
                                  </p:childTnLst>
                                </p:cTn>
                              </p:par>
                            </p:childTnLst>
                          </p:cTn>
                        </p:par>
                      </p:childTnLst>
                    </p:cTn>
                  </p:par>
                  <p:par>
                    <p:cTn id="11" fill="hold">
                      <p:stCondLst>
                        <p:cond delay="indefinite"/>
                      </p:stCondLst>
                      <p:childTnLst>
                        <p:par>
                          <p:cTn id="12" fill="hold">
                            <p:stCondLst>
                              <p:cond delay="0"/>
                            </p:stCondLst>
                            <p:childTnLst>
                              <p:par>
                                <p:cTn id="13" presetID="24"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to="" calcmode="lin" valueType="num">
                                      <p:cBhvr>
                                        <p:cTn id="15" dur="1" fill="hold"/>
                                        <p:tgtEl>
                                          <p:spTgt spid="3">
                                            <p:txEl>
                                              <p:pRg st="2" end="2"/>
                                            </p:txEl>
                                          </p:spTgt>
                                        </p:tgtEl>
                                        <p:attrNameLst>
                                          <p:attrName/>
                                        </p:attrNameLst>
                                      </p:cBhvr>
                                    </p:anim>
                                  </p:childTnLst>
                                </p:cTn>
                              </p:par>
                              <p:par>
                                <p:cTn id="16" presetID="24" presetClass="entr" presetSubtype="0" fill="hold" grpId="0" nodeType="with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 to="" calcmode="lin" valueType="num">
                                      <p:cBhvr>
                                        <p:cTn id="18" dur="1" fill="hold"/>
                                        <p:tgtEl>
                                          <p:spTgt spid="3">
                                            <p:txEl>
                                              <p:pRg st="3" end="3"/>
                                            </p:txEl>
                                          </p:spTgt>
                                        </p:tgtEl>
                                        <p:attrNameLst>
                                          <p:attrName/>
                                        </p:attrNameLst>
                                      </p:cBhvr>
                                    </p:anim>
                                  </p:childTnLst>
                                </p:cTn>
                              </p:par>
                            </p:childTnLst>
                          </p:cTn>
                        </p:par>
                      </p:childTnLst>
                    </p:cTn>
                  </p:par>
                  <p:par>
                    <p:cTn id="19" fill="hold" nodeType="clickPar">
                      <p:stCondLst>
                        <p:cond delay="indefinite"/>
                      </p:stCondLst>
                      <p:childTnLst>
                        <p:par>
                          <p:cTn id="20" fill="hold" nodeType="withGroup">
                            <p:stCondLst>
                              <p:cond delay="0"/>
                            </p:stCondLst>
                            <p:childTnLst>
                              <p:par>
                                <p:cTn id="21" presetID="24"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 to="" calcmode="lin" valueType="num">
                                      <p:cBhvr>
                                        <p:cTn id="23" dur="1" fill="hold"/>
                                        <p:tgtEl>
                                          <p:spTgt spid="3">
                                            <p:txEl>
                                              <p:pRg st="4" end="4"/>
                                            </p:txEl>
                                          </p:spTgt>
                                        </p:tgtEl>
                                        <p:attrNameLst>
                                          <p:attrName/>
                                        </p:attrNameLst>
                                      </p:cBhvr>
                                    </p:anim>
                                  </p:childTnLst>
                                </p:cTn>
                              </p:par>
                              <p:par>
                                <p:cTn id="24" presetID="24" presetClass="entr" presetSubtype="0" fill="hold" grpId="0" nodeType="withEffect">
                                  <p:stCondLst>
                                    <p:cond delay="0"/>
                                  </p:stCondLst>
                                  <p:childTnLst>
                                    <p:set>
                                      <p:cBhvr>
                                        <p:cTn id="25" dur="1" fill="hold">
                                          <p:stCondLst>
                                            <p:cond delay="0"/>
                                          </p:stCondLst>
                                        </p:cTn>
                                        <p:tgtEl>
                                          <p:spTgt spid="3">
                                            <p:txEl>
                                              <p:pRg st="5" end="5"/>
                                            </p:txEl>
                                          </p:spTgt>
                                        </p:tgtEl>
                                        <p:attrNameLst>
                                          <p:attrName>style.visibility</p:attrName>
                                        </p:attrNameLst>
                                      </p:cBhvr>
                                      <p:to>
                                        <p:strVal val="visible"/>
                                      </p:to>
                                    </p:set>
                                    <p:anim to="" calcmode="lin" valueType="num">
                                      <p:cBhvr>
                                        <p:cTn id="26" dur="1" fill="hold"/>
                                        <p:tgtEl>
                                          <p:spTgt spid="3">
                                            <p:txEl>
                                              <p:pRg st="5" end="5"/>
                                            </p:txEl>
                                          </p:spTgt>
                                        </p:tgtEl>
                                        <p:attrNameLst>
                                          <p:attrName/>
                                        </p:attrNameLst>
                                      </p:cBhvr>
                                    </p:anim>
                                  </p:childTnLst>
                                </p:cTn>
                              </p:par>
                              <p:par>
                                <p:cTn id="27" presetID="14" presetClass="entr" presetSubtype="10" fill="hold" nodeType="with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randombar(horizontal)">
                                      <p:cBhvr>
                                        <p:cTn id="2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Title 1"/>
          <p:cNvSpPr>
            <a:spLocks noGrp="1"/>
          </p:cNvSpPr>
          <p:nvPr>
            <p:ph type="title"/>
          </p:nvPr>
        </p:nvSpPr>
        <p:spPr>
          <a:xfrm>
            <a:off x="1" y="457200"/>
            <a:ext cx="11885084" cy="914400"/>
          </a:xfrm>
        </p:spPr>
        <p:txBody>
          <a:bodyPr/>
          <a:lstStyle/>
          <a:p>
            <a:pPr eaLnBrk="1" hangingPunct="1"/>
            <a:r>
              <a:rPr lang="en-US" altLang="en-US" dirty="0" err="1"/>
              <a:t>MINimizing</a:t>
            </a:r>
            <a:r>
              <a:rPr lang="en-US" altLang="en-US" dirty="0"/>
              <a:t> situation </a:t>
            </a:r>
            <a:r>
              <a:rPr lang="ja-JP" altLang="en-US" dirty="0">
                <a:ea typeface="Meiryo" panose="020B0604030504040204" pitchFamily="34" charset="-128"/>
                <a:cs typeface="Meiryo" panose="020B0604030504040204" pitchFamily="34" charset="-128"/>
              </a:rPr>
              <a:t>“</a:t>
            </a:r>
            <a:r>
              <a:rPr lang="en-US" altLang="ja-JP" dirty="0"/>
              <a:t>noise</a:t>
            </a:r>
            <a:r>
              <a:rPr lang="ja-JP" altLang="en-US" dirty="0">
                <a:ea typeface="Meiryo" panose="020B0604030504040204" pitchFamily="34" charset="-128"/>
                <a:cs typeface="Meiryo" panose="020B0604030504040204" pitchFamily="34" charset="-128"/>
              </a:rPr>
              <a:t>”</a:t>
            </a:r>
            <a:endParaRPr lang="en-US" altLang="en-US" dirty="0"/>
          </a:p>
        </p:txBody>
      </p:sp>
      <p:sp>
        <p:nvSpPr>
          <p:cNvPr id="3" name="Content Placeholder 2"/>
          <p:cNvSpPr>
            <a:spLocks noGrp="1"/>
          </p:cNvSpPr>
          <p:nvPr>
            <p:ph idx="1"/>
          </p:nvPr>
        </p:nvSpPr>
        <p:spPr>
          <a:xfrm>
            <a:off x="485662" y="1583450"/>
            <a:ext cx="8743005" cy="4380027"/>
          </a:xfrm>
        </p:spPr>
        <p:txBody>
          <a:bodyPr>
            <a:normAutofit/>
          </a:bodyPr>
          <a:lstStyle/>
          <a:p>
            <a:pPr>
              <a:buFont typeface="Arial" panose="020B0604020202020204" pitchFamily="34" charset="0"/>
              <a:buChar char="•"/>
              <a:defRPr/>
            </a:pPr>
            <a:r>
              <a:rPr lang="en-US" altLang="ja-JP" dirty="0">
                <a:ea typeface="ＭＳ Ｐゴシック" charset="0"/>
              </a:rPr>
              <a:t>Lack of standardization in experimental setting</a:t>
            </a:r>
          </a:p>
          <a:p>
            <a:pPr eaLnBrk="1" hangingPunct="1">
              <a:buFont typeface="Arial" panose="020B0604020202020204" pitchFamily="34" charset="0"/>
              <a:buChar char="•"/>
              <a:defRPr/>
            </a:pPr>
            <a:endParaRPr lang="en-US" sz="2600" dirty="0">
              <a:ea typeface="ＭＳ Ｐゴシック" charset="0"/>
            </a:endParaRPr>
          </a:p>
          <a:p>
            <a:pPr eaLnBrk="1" hangingPunct="1">
              <a:buFont typeface="Arial" panose="020B0604020202020204" pitchFamily="34" charset="0"/>
              <a:buChar char="•"/>
              <a:defRPr/>
            </a:pPr>
            <a:r>
              <a:rPr lang="en-US" sz="2600" dirty="0">
                <a:ea typeface="ＭＳ Ｐゴシック" charset="0"/>
              </a:rPr>
              <a:t>Solution:</a:t>
            </a:r>
            <a:endParaRPr lang="en-US" sz="2400" dirty="0">
              <a:ea typeface="ＭＳ Ｐゴシック" charset="0"/>
            </a:endParaRPr>
          </a:p>
          <a:p>
            <a:pPr lvl="2" eaLnBrk="1" hangingPunct="1">
              <a:buFont typeface="Arial" panose="020B0604020202020204" pitchFamily="34" charset="0"/>
              <a:buChar char="•"/>
              <a:defRPr/>
            </a:pPr>
            <a:r>
              <a:rPr lang="en-US" dirty="0">
                <a:ea typeface="ＭＳ Ｐゴシック" charset="0"/>
              </a:rPr>
              <a:t>Instructions verbally vs. written</a:t>
            </a:r>
          </a:p>
          <a:p>
            <a:pPr lvl="2" eaLnBrk="1" hangingPunct="1">
              <a:buFont typeface="Arial" panose="020B0604020202020204" pitchFamily="34" charset="0"/>
              <a:buChar char="•"/>
              <a:defRPr/>
            </a:pPr>
            <a:r>
              <a:rPr lang="en-US" dirty="0">
                <a:ea typeface="ＭＳ Ｐゴシック" charset="0"/>
              </a:rPr>
              <a:t>Stimulus presentations under same/similar conditions, etc. </a:t>
            </a:r>
          </a:p>
          <a:p>
            <a:pPr lvl="2" eaLnBrk="1" hangingPunct="1">
              <a:buFont typeface="Arial" panose="020B0604020202020204" pitchFamily="34" charset="0"/>
              <a:buChar char="•"/>
              <a:defRPr/>
            </a:pPr>
            <a:r>
              <a:rPr lang="en-US" sz="1800" dirty="0">
                <a:ea typeface="ＭＳ Ｐゴシック" charset="0"/>
              </a:rPr>
              <a:t>Up to a point - E.g., blue versus black pens to fill out survey; computer was grey and black, etc. </a:t>
            </a:r>
          </a:p>
        </p:txBody>
      </p:sp>
      <p:sp>
        <p:nvSpPr>
          <p:cNvPr id="2" name="Slide Number Placeholder 1"/>
          <p:cNvSpPr>
            <a:spLocks noGrp="1"/>
          </p:cNvSpPr>
          <p:nvPr>
            <p:ph type="sldNum" sz="quarter" idx="12"/>
          </p:nvPr>
        </p:nvSpPr>
        <p:spPr/>
        <p:txBody>
          <a:bodyPr/>
          <a:lstStyle/>
          <a:p>
            <a:fld id="{D077DD1F-020D-4A19-9611-41863FA23D0B}" type="slidenum">
              <a:rPr lang="en-US" smtClean="0"/>
              <a:t>13</a:t>
            </a:fld>
            <a:endParaRPr lang="en-US" dirty="0"/>
          </a:p>
        </p:txBody>
      </p:sp>
      <p:sp>
        <p:nvSpPr>
          <p:cNvPr id="5" name="TextBox 4">
            <a:extLst>
              <a:ext uri="{FF2B5EF4-FFF2-40B4-BE49-F238E27FC236}">
                <a16:creationId xmlns:a16="http://schemas.microsoft.com/office/drawing/2014/main" id="{430D5BAC-F0FA-4813-A8D1-F1E428CE6D6B}"/>
              </a:ext>
            </a:extLst>
          </p:cNvPr>
          <p:cNvSpPr txBox="1"/>
          <p:nvPr/>
        </p:nvSpPr>
        <p:spPr>
          <a:xfrm>
            <a:off x="9228667" y="4209143"/>
            <a:ext cx="2322285" cy="830997"/>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wrap="square" rtlCol="0">
            <a:spAutoFit/>
          </a:bodyPr>
          <a:lstStyle/>
          <a:p>
            <a:r>
              <a:rPr lang="en-US" sz="2400" dirty="0"/>
              <a:t>A pilot study can help here!</a:t>
            </a:r>
          </a:p>
        </p:txBody>
      </p:sp>
      <p:pic>
        <p:nvPicPr>
          <p:cNvPr id="6" name="Picture 5" descr="DIG-32421-Social-graphics-ongoing-ticket-November-2018-AJS-blog-images4.jpg">
            <a:extLst>
              <a:ext uri="{FF2B5EF4-FFF2-40B4-BE49-F238E27FC236}">
                <a16:creationId xmlns:a16="http://schemas.microsoft.com/office/drawing/2014/main" id="{1A109CBD-61F8-41BC-851E-B2A3D8B17E4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192380" y="2639785"/>
            <a:ext cx="2394857" cy="1496786"/>
          </a:xfrm>
          <a:prstGeom prst="rect">
            <a:avLst/>
          </a:prstGeom>
        </p:spPr>
      </p:pic>
    </p:spTree>
    <p:extLst>
      <p:ext uri="{BB962C8B-B14F-4D97-AF65-F5344CB8AC3E}">
        <p14:creationId xmlns:p14="http://schemas.microsoft.com/office/powerpoint/2010/main" val="318835421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ChangeArrowheads="1"/>
          </p:cNvSpPr>
          <p:nvPr>
            <p:ph type="title"/>
          </p:nvPr>
        </p:nvSpPr>
        <p:spPr>
          <a:xfrm>
            <a:off x="1219200" y="274639"/>
            <a:ext cx="10363200" cy="496769"/>
          </a:xfrm>
        </p:spPr>
        <p:txBody>
          <a:bodyPr lIns="92075" tIns="46038" rIns="92075" bIns="46038" rtlCol="0">
            <a:normAutofit fontScale="90000"/>
          </a:bodyPr>
          <a:lstStyle/>
          <a:p>
            <a:pPr algn="ctr" eaLnBrk="1" fontAlgn="auto" hangingPunct="1">
              <a:spcAft>
                <a:spcPts val="0"/>
              </a:spcAft>
              <a:defRPr/>
            </a:pPr>
            <a:r>
              <a:rPr lang="en-US" dirty="0" err="1">
                <a:ea typeface="+mj-ea"/>
                <a:cs typeface="+mj-cs"/>
              </a:rPr>
              <a:t>MaxMin</a:t>
            </a:r>
            <a:r>
              <a:rPr lang="en-US" dirty="0" err="1">
                <a:solidFill>
                  <a:srgbClr val="F0532D"/>
                </a:solidFill>
                <a:ea typeface="+mj-ea"/>
                <a:cs typeface="+mj-cs"/>
              </a:rPr>
              <a:t>CON</a:t>
            </a:r>
            <a:r>
              <a:rPr lang="en-US" dirty="0">
                <a:ea typeface="+mj-ea"/>
                <a:cs typeface="+mj-cs"/>
              </a:rPr>
              <a:t>: </a:t>
            </a:r>
            <a:r>
              <a:rPr lang="en-US" dirty="0">
                <a:solidFill>
                  <a:schemeClr val="accent1"/>
                </a:solidFill>
                <a:ea typeface="+mj-ea"/>
                <a:cs typeface="+mj-cs"/>
              </a:rPr>
              <a:t>Con</a:t>
            </a:r>
            <a:r>
              <a:rPr lang="en-US" dirty="0">
                <a:ea typeface="+mj-ea"/>
                <a:cs typeface="+mj-cs"/>
              </a:rPr>
              <a:t>trol (eliminate) confounds</a:t>
            </a:r>
          </a:p>
        </p:txBody>
      </p:sp>
      <p:sp>
        <p:nvSpPr>
          <p:cNvPr id="4" name="WordArt 3"/>
          <p:cNvSpPr>
            <a:spLocks noChangeArrowheads="1" noChangeShapeType="1" noTextEdit="1"/>
          </p:cNvSpPr>
          <p:nvPr/>
        </p:nvSpPr>
        <p:spPr bwMode="auto">
          <a:xfrm>
            <a:off x="4470400" y="3048000"/>
            <a:ext cx="4064000" cy="3581400"/>
          </a:xfrm>
          <a:prstGeom prst="rect">
            <a:avLst/>
          </a:prstGeom>
        </p:spPr>
        <p:txBody>
          <a:bodyPr wrap="none" fromWordArt="1">
            <a:prstTxWarp prst="textPlain">
              <a:avLst>
                <a:gd name="adj" fmla="val 50000"/>
              </a:avLst>
            </a:prstTxWarp>
          </a:bodyPr>
          <a:lstStyle/>
          <a:p>
            <a:pPr algn="ctr">
              <a:defRPr/>
            </a:pPr>
            <a:r>
              <a:rPr lang="en-US" sz="9600" b="1" kern="1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Arial Black"/>
                <a:ea typeface="Arial Black"/>
                <a:cs typeface="Arial Black"/>
              </a:rPr>
              <a:t>  </a:t>
            </a:r>
          </a:p>
        </p:txBody>
      </p:sp>
      <p:sp>
        <p:nvSpPr>
          <p:cNvPr id="9" name="WordArt 3"/>
          <p:cNvSpPr>
            <a:spLocks noChangeArrowheads="1" noChangeShapeType="1" noTextEdit="1"/>
          </p:cNvSpPr>
          <p:nvPr/>
        </p:nvSpPr>
        <p:spPr bwMode="auto">
          <a:xfrm>
            <a:off x="5047388" y="2012605"/>
            <a:ext cx="2516168" cy="2076215"/>
          </a:xfrm>
          <a:prstGeom prst="rect">
            <a:avLst/>
          </a:prstGeom>
          <a:effectLst>
            <a:reflection blurRad="6350" stA="50000" endA="295" endPos="92000" dist="101600" dir="5400000" sy="-100000" algn="bl" rotWithShape="0"/>
          </a:effectLst>
        </p:spPr>
        <p:txBody>
          <a:bodyPr wrap="none" fromWordArt="1">
            <a:prstTxWarp prst="textPlain">
              <a:avLst>
                <a:gd name="adj" fmla="val 50000"/>
              </a:avLst>
            </a:prstTxWarp>
          </a:bodyPr>
          <a:lstStyle/>
          <a:p>
            <a:pPr algn="ctr">
              <a:defRPr/>
            </a:pPr>
            <a:r>
              <a:rPr lang="en-US" sz="9600" b="1" kern="1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Black"/>
                <a:ea typeface="Arial Black"/>
                <a:cs typeface="Arial Black"/>
              </a:rPr>
              <a:t>IV</a:t>
            </a:r>
          </a:p>
        </p:txBody>
      </p:sp>
      <p:sp>
        <p:nvSpPr>
          <p:cNvPr id="14" name="WordArt 62"/>
          <p:cNvSpPr>
            <a:spLocks noChangeArrowheads="1" noChangeShapeType="1" noTextEdit="1"/>
          </p:cNvSpPr>
          <p:nvPr/>
        </p:nvSpPr>
        <p:spPr bwMode="auto">
          <a:xfrm>
            <a:off x="3875853" y="5678311"/>
            <a:ext cx="4790252" cy="762000"/>
          </a:xfrm>
          <a:prstGeom prst="rect">
            <a:avLst/>
          </a:prstGeom>
        </p:spPr>
        <p:txBody>
          <a:bodyPr wrap="none" fromWordArt="1">
            <a:prstTxWarp prst="textPlain">
              <a:avLst>
                <a:gd name="adj" fmla="val 50000"/>
              </a:avLst>
            </a:prstTxWarp>
          </a:bodyPr>
          <a:lstStyle/>
          <a:p>
            <a:pPr algn="ctr"/>
            <a:r>
              <a:rPr lang="en-US" sz="3600" b="1" kern="10" dirty="0">
                <a:ln w="127">
                  <a:solidFill>
                    <a:srgbClr val="C0504D"/>
                  </a:solidFill>
                  <a:round/>
                  <a:headEnd/>
                  <a:tailEnd/>
                </a:ln>
                <a:solidFill>
                  <a:srgbClr val="000000"/>
                </a:solidFill>
                <a:effectLst>
                  <a:outerShdw blurRad="63500" dist="29783" dir="3885598" algn="ctr" rotWithShape="0">
                    <a:srgbClr val="000000">
                      <a:alpha val="50000"/>
                    </a:srgbClr>
                  </a:outerShdw>
                </a:effectLst>
                <a:latin typeface="Papyrus"/>
                <a:ea typeface="Papyrus"/>
                <a:cs typeface="Papyrus"/>
              </a:rPr>
              <a:t>Confound Variance</a:t>
            </a:r>
          </a:p>
        </p:txBody>
      </p:sp>
      <p:sp>
        <p:nvSpPr>
          <p:cNvPr id="11" name="Rectangle 10"/>
          <p:cNvSpPr/>
          <p:nvPr/>
        </p:nvSpPr>
        <p:spPr>
          <a:xfrm>
            <a:off x="249520" y="1397361"/>
            <a:ext cx="4346670" cy="3413242"/>
          </a:xfrm>
          <a:prstGeom prst="rect">
            <a:avLst/>
          </a:prstGeom>
          <a:noFill/>
          <a:ln>
            <a:solidFill>
              <a:srgbClr val="008000"/>
            </a:solidFill>
          </a:ln>
          <a:effectLst>
            <a:outerShdw blurRad="50800" dist="38100" dir="10800000" algn="r" rotWithShape="0">
              <a:prstClr val="black">
                <a:alpha val="40000"/>
              </a:prstClr>
            </a:outerShdw>
          </a:effectLst>
        </p:spPr>
        <p:style>
          <a:lnRef idx="2">
            <a:schemeClr val="accent6"/>
          </a:lnRef>
          <a:fillRef idx="1">
            <a:schemeClr val="lt1"/>
          </a:fillRef>
          <a:effectRef idx="0">
            <a:schemeClr val="accent6"/>
          </a:effectRef>
          <a:fontRef idx="minor">
            <a:schemeClr val="dk1"/>
          </a:fontRef>
        </p:style>
        <p:txBody>
          <a:bodyPr wrap="square">
            <a:spAutoFit/>
          </a:bodyPr>
          <a:lstStyle/>
          <a:p>
            <a:pPr>
              <a:lnSpc>
                <a:spcPct val="120000"/>
              </a:lnSpc>
              <a:spcAft>
                <a:spcPts val="600"/>
              </a:spcAft>
              <a:defRPr/>
            </a:pPr>
            <a:r>
              <a:rPr lang="en-US" sz="2400" dirty="0">
                <a:solidFill>
                  <a:srgbClr val="0000FF"/>
                </a:solidFill>
                <a:ea typeface="ＭＳ Ｐゴシック" charset="-128"/>
              </a:rPr>
              <a:t>Control techniques </a:t>
            </a:r>
          </a:p>
          <a:p>
            <a:pPr marL="171450" indent="-171450">
              <a:lnSpc>
                <a:spcPct val="120000"/>
              </a:lnSpc>
              <a:spcAft>
                <a:spcPts val="600"/>
              </a:spcAft>
              <a:buFont typeface="Wingdings" charset="2"/>
              <a:buChar char="ü"/>
              <a:defRPr/>
            </a:pPr>
            <a:r>
              <a:rPr lang="en-US" sz="2400" dirty="0">
                <a:solidFill>
                  <a:srgbClr val="0000FF"/>
                </a:solidFill>
                <a:ea typeface="ＭＳ Ｐゴシック" charset="-128"/>
              </a:rPr>
              <a:t>holding conditions constant (eliminate)</a:t>
            </a:r>
          </a:p>
          <a:p>
            <a:pPr marL="171450" indent="-171450">
              <a:lnSpc>
                <a:spcPct val="120000"/>
              </a:lnSpc>
              <a:spcAft>
                <a:spcPts val="600"/>
              </a:spcAft>
              <a:buFont typeface="Wingdings" charset="2"/>
              <a:buChar char="ü"/>
              <a:defRPr/>
            </a:pPr>
            <a:r>
              <a:rPr lang="en-US" sz="2400" dirty="0">
                <a:solidFill>
                  <a:srgbClr val="0000FF"/>
                </a:solidFill>
                <a:ea typeface="ＭＳ Ｐゴシック" charset="-128"/>
              </a:rPr>
              <a:t>balancing (random assignment; matching; counterbalancing)</a:t>
            </a:r>
          </a:p>
          <a:p>
            <a:pPr marL="171450" indent="-171450">
              <a:lnSpc>
                <a:spcPct val="120000"/>
              </a:lnSpc>
              <a:spcAft>
                <a:spcPts val="600"/>
              </a:spcAft>
              <a:buFont typeface="Wingdings" charset="2"/>
              <a:buChar char="ü"/>
              <a:defRPr/>
            </a:pPr>
            <a:r>
              <a:rPr lang="en-US" sz="2400" dirty="0">
                <a:solidFill>
                  <a:srgbClr val="0000FF"/>
                </a:solidFill>
                <a:ea typeface="ＭＳ Ｐゴシック" charset="-128"/>
              </a:rPr>
              <a:t>build it into your design (make it a variable)</a:t>
            </a:r>
          </a:p>
        </p:txBody>
      </p:sp>
      <p:sp>
        <p:nvSpPr>
          <p:cNvPr id="2" name="Slide Number Placeholder 1"/>
          <p:cNvSpPr>
            <a:spLocks noGrp="1"/>
          </p:cNvSpPr>
          <p:nvPr>
            <p:ph type="sldNum" sz="quarter" idx="12"/>
          </p:nvPr>
        </p:nvSpPr>
        <p:spPr/>
        <p:txBody>
          <a:bodyPr/>
          <a:lstStyle/>
          <a:p>
            <a:fld id="{D077DD1F-020D-4A19-9611-41863FA23D0B}" type="slidenum">
              <a:rPr lang="en-US" smtClean="0"/>
              <a:t>14</a:t>
            </a:fld>
            <a:endParaRPr lang="en-US" dirty="0"/>
          </a:p>
        </p:txBody>
      </p:sp>
    </p:spTree>
    <p:extLst>
      <p:ext uri="{BB962C8B-B14F-4D97-AF65-F5344CB8AC3E}">
        <p14:creationId xmlns:p14="http://schemas.microsoft.com/office/powerpoint/2010/main" val="419681459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7" presetClass="entr" presetSubtype="0" fill="hold" nodeType="clickEffect">
                                  <p:stCondLst>
                                    <p:cond delay="0"/>
                                  </p:stCondLst>
                                  <p:iterate type="lt">
                                    <p:tmPct val="0"/>
                                  </p:iterate>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900" decel="100000" fill="hold"/>
                                        <p:tgtEl>
                                          <p:spTgt spid="4"/>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4"/>
                                        </p:tgtEl>
                                        <p:attrNameLst>
                                          <p:attrName>ppt_y</p:attrName>
                                        </p:attrNameLst>
                                      </p:cBhvr>
                                      <p:tavLst>
                                        <p:tav tm="0">
                                          <p:val>
                                            <p:strVal val="#ppt_y-.03"/>
                                          </p:val>
                                        </p:tav>
                                        <p:tav tm="100000">
                                          <p:val>
                                            <p:strVal val="#ppt_y"/>
                                          </p:val>
                                        </p:tav>
                                      </p:tavLst>
                                    </p:anim>
                                  </p:childTnLst>
                                </p:cTn>
                              </p:par>
                              <p:par>
                                <p:cTn id="11" presetID="3" presetClass="entr" presetSubtype="10" fill="hold" grpId="1" nodeType="withEffect">
                                  <p:stCondLst>
                                    <p:cond delay="0"/>
                                  </p:stCondLst>
                                  <p:iterate type="lt">
                                    <p:tmPct val="0"/>
                                  </p:iterate>
                                  <p:childTnLst>
                                    <p:set>
                                      <p:cBhvr>
                                        <p:cTn id="12" dur="1" fill="hold">
                                          <p:stCondLst>
                                            <p:cond delay="0"/>
                                          </p:stCondLst>
                                        </p:cTn>
                                        <p:tgtEl>
                                          <p:spTgt spid="14"/>
                                        </p:tgtEl>
                                        <p:attrNameLst>
                                          <p:attrName>style.visibility</p:attrName>
                                        </p:attrNameLst>
                                      </p:cBhvr>
                                      <p:to>
                                        <p:strVal val="visible"/>
                                      </p:to>
                                    </p:set>
                                    <p:animEffect transition="in" filter="blinds(horizontal)">
                                      <p:cBhvr>
                                        <p:cTn id="13" dur="500"/>
                                        <p:tgtEl>
                                          <p:spTgt spid="14"/>
                                        </p:tgtEl>
                                      </p:cBhvr>
                                    </p:animEffect>
                                  </p:childTnLst>
                                </p:cTn>
                              </p:par>
                            </p:childTnLst>
                          </p:cTn>
                        </p:par>
                        <p:par>
                          <p:cTn id="14" fill="hold">
                            <p:stCondLst>
                              <p:cond delay="1000"/>
                            </p:stCondLst>
                            <p:childTnLst>
                              <p:par>
                                <p:cTn id="15" presetID="28" presetClass="emph" presetSubtype="0" fill="hold" grpId="0" nodeType="afterEffect">
                                  <p:stCondLst>
                                    <p:cond delay="0"/>
                                  </p:stCondLst>
                                  <p:iterate type="lt">
                                    <p:tmPct val="10000"/>
                                  </p:iterate>
                                  <p:childTnLst>
                                    <p:animClr clrSpc="rgb" dir="cw">
                                      <p:cBhvr override="childStyle">
                                        <p:cTn id="16" dur="500" fill="hold"/>
                                        <p:tgtEl>
                                          <p:spTgt spid="14"/>
                                        </p:tgtEl>
                                        <p:attrNameLst>
                                          <p:attrName>style.color</p:attrName>
                                        </p:attrNameLst>
                                      </p:cBhvr>
                                      <p:to>
                                        <a:schemeClr val="accent2"/>
                                      </p:to>
                                    </p:animClr>
                                    <p:animClr clrSpc="rgb" dir="cw">
                                      <p:cBhvr>
                                        <p:cTn id="17" dur="500" fill="hold"/>
                                        <p:tgtEl>
                                          <p:spTgt spid="14"/>
                                        </p:tgtEl>
                                        <p:attrNameLst>
                                          <p:attrName>fillcolor</p:attrName>
                                        </p:attrNameLst>
                                      </p:cBhvr>
                                      <p:to>
                                        <a:schemeClr val="accent2"/>
                                      </p:to>
                                    </p:animClr>
                                    <p:set>
                                      <p:cBhvr>
                                        <p:cTn id="18" dur="500" fill="hold"/>
                                        <p:tgtEl>
                                          <p:spTgt spid="14"/>
                                        </p:tgtEl>
                                        <p:attrNameLst>
                                          <p:attrName>fill.type</p:attrName>
                                        </p:attrNameLst>
                                      </p:cBhvr>
                                      <p:to>
                                        <p:strVal val="solid"/>
                                      </p:to>
                                    </p:set>
                                    <p:anim to="1.5" calcmode="lin" valueType="num">
                                      <p:cBhvr override="childStyle">
                                        <p:cTn id="19" dur="500" fill="hold"/>
                                        <p:tgtEl>
                                          <p:spTgt spid="14"/>
                                        </p:tgtEl>
                                        <p:attrNameLst>
                                          <p:attrName>style.fontSize</p:attrName>
                                        </p:attrNameLst>
                                      </p:cBhvr>
                                    </p:anim>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grpId="0" nodeType="clickEffect">
                                  <p:stCondLst>
                                    <p:cond delay="0"/>
                                  </p:stCondLst>
                                  <p:childTnLst>
                                    <p:set>
                                      <p:cBhvr>
                                        <p:cTn id="23"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4" grpId="1"/>
      <p:bldP spid="11"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a:xfrm>
            <a:off x="609600" y="228600"/>
            <a:ext cx="11313459" cy="838200"/>
          </a:xfrm>
        </p:spPr>
        <p:txBody>
          <a:bodyPr rtlCol="0">
            <a:noAutofit/>
          </a:bodyPr>
          <a:lstStyle/>
          <a:p>
            <a:pPr algn="ctr" eaLnBrk="1" fontAlgn="auto" hangingPunct="1">
              <a:spcAft>
                <a:spcPts val="0"/>
              </a:spcAft>
              <a:defRPr/>
            </a:pPr>
            <a:r>
              <a:rPr lang="en-US" sz="2800" dirty="0">
                <a:ea typeface="+mj-ea"/>
                <a:cs typeface="+mj-cs"/>
              </a:rPr>
              <a:t>“</a:t>
            </a:r>
            <a:r>
              <a:rPr lang="en-US" sz="2800" dirty="0" err="1">
                <a:ea typeface="+mj-ea"/>
                <a:cs typeface="+mj-cs"/>
              </a:rPr>
              <a:t>MaxMinCon</a:t>
            </a:r>
            <a:r>
              <a:rPr lang="en-US" sz="2800" dirty="0">
                <a:ea typeface="+mj-ea"/>
                <a:cs typeface="+mj-cs"/>
              </a:rPr>
              <a:t>” Principle</a:t>
            </a:r>
          </a:p>
        </p:txBody>
      </p:sp>
      <p:sp>
        <p:nvSpPr>
          <p:cNvPr id="37891" name="Rectangle 3"/>
          <p:cNvSpPr>
            <a:spLocks noGrp="1" noChangeArrowheads="1"/>
          </p:cNvSpPr>
          <p:nvPr>
            <p:ph sz="half" idx="1"/>
          </p:nvPr>
        </p:nvSpPr>
        <p:spPr>
          <a:xfrm>
            <a:off x="406400" y="1066800"/>
            <a:ext cx="11379200" cy="5486400"/>
          </a:xfrm>
        </p:spPr>
        <p:txBody>
          <a:bodyPr rtlCol="0">
            <a:noAutofit/>
          </a:bodyPr>
          <a:lstStyle/>
          <a:p>
            <a:pPr marL="320040" indent="-320040" eaLnBrk="1" fontAlgn="auto" hangingPunct="1">
              <a:lnSpc>
                <a:spcPct val="120000"/>
              </a:lnSpc>
              <a:spcBef>
                <a:spcPts val="0"/>
              </a:spcBef>
              <a:spcAft>
                <a:spcPts val="600"/>
              </a:spcAft>
              <a:buFont typeface="Wingdings"/>
              <a:buChar char=""/>
              <a:defRPr/>
            </a:pPr>
            <a:r>
              <a:rPr lang="en-US" sz="1400" dirty="0">
                <a:solidFill>
                  <a:schemeClr val="tx1">
                    <a:lumMod val="65000"/>
                    <a:lumOff val="35000"/>
                  </a:schemeClr>
                </a:solidFill>
                <a:ea typeface="ＭＳ Ｐゴシック" charset="-128"/>
                <a:cs typeface="+mn-cs"/>
              </a:rPr>
              <a:t>1. </a:t>
            </a:r>
            <a:r>
              <a:rPr lang="en-US" sz="1400" dirty="0" err="1">
                <a:solidFill>
                  <a:srgbClr val="000000"/>
                </a:solidFill>
                <a:ea typeface="ＭＳ Ｐゴシック" charset="-128"/>
              </a:rPr>
              <a:t>MAXimize</a:t>
            </a:r>
            <a:r>
              <a:rPr lang="en-US" sz="1400" dirty="0">
                <a:solidFill>
                  <a:srgbClr val="000000"/>
                </a:solidFill>
                <a:ea typeface="ＭＳ Ｐゴシック" charset="-128"/>
              </a:rPr>
              <a:t> systematic (experimental) variance on DV due to IV - Strong manipulation of IV to maximize chances of seeing effect </a:t>
            </a:r>
          </a:p>
          <a:p>
            <a:pPr marL="1012190" lvl="2" indent="-320040" eaLnBrk="1" fontAlgn="auto" hangingPunct="1">
              <a:lnSpc>
                <a:spcPct val="120000"/>
              </a:lnSpc>
              <a:spcBef>
                <a:spcPts val="0"/>
              </a:spcBef>
              <a:spcAft>
                <a:spcPts val="0"/>
              </a:spcAft>
              <a:buFont typeface="Wingdings"/>
              <a:buChar char=""/>
              <a:defRPr/>
            </a:pPr>
            <a:r>
              <a:rPr lang="en-US" sz="1400" dirty="0">
                <a:solidFill>
                  <a:srgbClr val="000000"/>
                </a:solidFill>
                <a:ea typeface="ＭＳ Ｐゴシック" charset="-128"/>
              </a:rPr>
              <a:t>Use a strong manipulation of the IV = use noticeably different levels</a:t>
            </a:r>
          </a:p>
          <a:p>
            <a:pPr marL="1012190" lvl="2" indent="-320040" eaLnBrk="1" fontAlgn="auto" hangingPunct="1">
              <a:lnSpc>
                <a:spcPct val="120000"/>
              </a:lnSpc>
              <a:spcBef>
                <a:spcPts val="0"/>
              </a:spcBef>
              <a:spcAft>
                <a:spcPts val="0"/>
              </a:spcAft>
              <a:buFont typeface="Wingdings"/>
              <a:buChar char=""/>
              <a:defRPr/>
            </a:pPr>
            <a:r>
              <a:rPr lang="en-US" sz="1400" dirty="0">
                <a:solidFill>
                  <a:srgbClr val="000000"/>
                </a:solidFill>
                <a:ea typeface="ＭＳ Ｐゴシック" charset="-128"/>
              </a:rPr>
              <a:t>Rationale for using a good range of levels (often more than two)</a:t>
            </a:r>
          </a:p>
          <a:p>
            <a:pPr marL="1348740" lvl="3" indent="-320040" eaLnBrk="1" fontAlgn="auto" hangingPunct="1">
              <a:lnSpc>
                <a:spcPct val="120000"/>
              </a:lnSpc>
              <a:spcBef>
                <a:spcPts val="0"/>
              </a:spcBef>
              <a:spcAft>
                <a:spcPts val="0"/>
              </a:spcAft>
              <a:buFont typeface="Wingdings"/>
              <a:buChar char=""/>
              <a:defRPr/>
            </a:pPr>
            <a:r>
              <a:rPr lang="en-US" sz="1400" dirty="0">
                <a:solidFill>
                  <a:srgbClr val="000000"/>
                </a:solidFill>
                <a:ea typeface="ＭＳ Ｐゴシック" charset="-128"/>
              </a:rPr>
              <a:t>Use manipulation checks (when appropriate)</a:t>
            </a:r>
          </a:p>
          <a:p>
            <a:pPr marL="1012190" lvl="2" indent="-320040" eaLnBrk="1" fontAlgn="auto" hangingPunct="1">
              <a:lnSpc>
                <a:spcPct val="120000"/>
              </a:lnSpc>
              <a:spcBef>
                <a:spcPts val="0"/>
              </a:spcBef>
              <a:spcAft>
                <a:spcPts val="0"/>
              </a:spcAft>
              <a:buFont typeface="Wingdings"/>
              <a:buChar char=""/>
              <a:defRPr/>
            </a:pPr>
            <a:r>
              <a:rPr lang="en-US" sz="1400" dirty="0">
                <a:solidFill>
                  <a:srgbClr val="000000"/>
                </a:solidFill>
                <a:ea typeface="ＭＳ Ｐゴシック" charset="-128"/>
              </a:rPr>
              <a:t>Use sensitive measures (DVs) (to pick up IV effects, if there) </a:t>
            </a:r>
            <a:r>
              <a:rPr lang="mr-IN" sz="1400" dirty="0">
                <a:solidFill>
                  <a:srgbClr val="000000"/>
                </a:solidFill>
                <a:ea typeface="ＭＳ Ｐゴシック" charset="-128"/>
              </a:rPr>
              <a:t>–</a:t>
            </a:r>
            <a:r>
              <a:rPr lang="en-US" sz="1400" dirty="0">
                <a:solidFill>
                  <a:srgbClr val="000000"/>
                </a:solidFill>
                <a:ea typeface="ＭＳ Ｐゴシック" charset="-128"/>
              </a:rPr>
              <a:t> avoid floor and ceiling effects (of IVs and DVs)</a:t>
            </a:r>
          </a:p>
          <a:p>
            <a:pPr marL="692150" lvl="2" indent="0" eaLnBrk="1" fontAlgn="auto" hangingPunct="1">
              <a:lnSpc>
                <a:spcPct val="120000"/>
              </a:lnSpc>
              <a:spcBef>
                <a:spcPts val="0"/>
              </a:spcBef>
              <a:spcAft>
                <a:spcPts val="0"/>
              </a:spcAft>
              <a:buFont typeface="Wingdings 2" charset="0"/>
              <a:buNone/>
              <a:defRPr/>
            </a:pPr>
            <a:endParaRPr lang="en-US" sz="1400" dirty="0">
              <a:solidFill>
                <a:srgbClr val="000000"/>
              </a:solidFill>
              <a:ea typeface="ＭＳ Ｐゴシック" charset="-128"/>
            </a:endParaRPr>
          </a:p>
          <a:p>
            <a:pPr eaLnBrk="1" fontAlgn="auto" hangingPunct="1">
              <a:lnSpc>
                <a:spcPct val="120000"/>
              </a:lnSpc>
              <a:spcBef>
                <a:spcPts val="0"/>
              </a:spcBef>
              <a:spcAft>
                <a:spcPts val="600"/>
              </a:spcAft>
              <a:buFont typeface="Wingdings 2" pitchFamily="18" charset="2"/>
              <a:buChar char=""/>
              <a:defRPr/>
            </a:pPr>
            <a:r>
              <a:rPr lang="en-US" sz="1400" dirty="0">
                <a:solidFill>
                  <a:srgbClr val="000000"/>
                </a:solidFill>
              </a:rPr>
              <a:t>2. </a:t>
            </a:r>
            <a:r>
              <a:rPr lang="en-US" sz="1400" dirty="0" err="1">
                <a:solidFill>
                  <a:srgbClr val="000000"/>
                </a:solidFill>
              </a:rPr>
              <a:t>MINimize</a:t>
            </a:r>
            <a:r>
              <a:rPr lang="en-US" sz="1400" dirty="0">
                <a:solidFill>
                  <a:srgbClr val="000000"/>
                </a:solidFill>
              </a:rPr>
              <a:t> error variance (due to measurement error, lack of standardization, etc. )</a:t>
            </a:r>
          </a:p>
          <a:p>
            <a:pPr marL="1012190" lvl="2" indent="-320040" eaLnBrk="1" fontAlgn="auto" hangingPunct="1">
              <a:lnSpc>
                <a:spcPct val="120000"/>
              </a:lnSpc>
              <a:spcBef>
                <a:spcPts val="0"/>
              </a:spcBef>
              <a:spcAft>
                <a:spcPts val="0"/>
              </a:spcAft>
              <a:buFont typeface="Wingdings"/>
              <a:buChar char=""/>
              <a:defRPr/>
            </a:pPr>
            <a:r>
              <a:rPr lang="en-US" sz="1400" dirty="0">
                <a:solidFill>
                  <a:srgbClr val="000000"/>
                </a:solidFill>
              </a:rPr>
              <a:t>Standardized procedures</a:t>
            </a:r>
          </a:p>
          <a:p>
            <a:pPr marL="1012190" lvl="2" indent="-320040" eaLnBrk="1" fontAlgn="auto" hangingPunct="1">
              <a:lnSpc>
                <a:spcPct val="120000"/>
              </a:lnSpc>
              <a:spcBef>
                <a:spcPts val="0"/>
              </a:spcBef>
              <a:spcAft>
                <a:spcPts val="0"/>
              </a:spcAft>
              <a:buFont typeface="Wingdings"/>
              <a:buChar char=""/>
              <a:defRPr/>
            </a:pPr>
            <a:r>
              <a:rPr lang="en-US" sz="1400" dirty="0">
                <a:solidFill>
                  <a:srgbClr val="000000"/>
                </a:solidFill>
              </a:rPr>
              <a:t>Use reliable, precise measures</a:t>
            </a:r>
          </a:p>
          <a:p>
            <a:pPr marL="1012190" lvl="2" indent="-320040" eaLnBrk="1" fontAlgn="auto" hangingPunct="1">
              <a:lnSpc>
                <a:spcPct val="120000"/>
              </a:lnSpc>
              <a:spcBef>
                <a:spcPts val="0"/>
              </a:spcBef>
              <a:spcAft>
                <a:spcPts val="0"/>
              </a:spcAft>
              <a:buFont typeface="Wingdings"/>
              <a:buChar char=""/>
              <a:defRPr/>
            </a:pPr>
            <a:r>
              <a:rPr lang="en-US" sz="1400" dirty="0">
                <a:solidFill>
                  <a:srgbClr val="000000"/>
                </a:solidFill>
              </a:rPr>
              <a:t>Sample more people; use more measures (aggregating individual measures to form a composite measure)</a:t>
            </a:r>
          </a:p>
          <a:p>
            <a:pPr marL="1012190" lvl="2" indent="-320040" eaLnBrk="1" fontAlgn="auto" hangingPunct="1">
              <a:lnSpc>
                <a:spcPct val="120000"/>
              </a:lnSpc>
              <a:spcBef>
                <a:spcPts val="0"/>
              </a:spcBef>
              <a:spcAft>
                <a:spcPts val="0"/>
              </a:spcAft>
              <a:buFont typeface="Wingdings"/>
              <a:buChar char=""/>
              <a:defRPr/>
            </a:pPr>
            <a:r>
              <a:rPr lang="en-US" sz="1400" dirty="0">
                <a:solidFill>
                  <a:srgbClr val="000000"/>
                </a:solidFill>
              </a:rPr>
              <a:t>Use homogenous samples</a:t>
            </a:r>
          </a:p>
          <a:p>
            <a:pPr marL="692150" lvl="2" indent="0" eaLnBrk="1" fontAlgn="auto" hangingPunct="1">
              <a:lnSpc>
                <a:spcPct val="120000"/>
              </a:lnSpc>
              <a:spcBef>
                <a:spcPts val="0"/>
              </a:spcBef>
              <a:spcAft>
                <a:spcPts val="0"/>
              </a:spcAft>
              <a:buFont typeface="Wingdings 2" charset="0"/>
              <a:buNone/>
              <a:defRPr/>
            </a:pPr>
            <a:endParaRPr lang="en-US" sz="1400" dirty="0">
              <a:solidFill>
                <a:srgbClr val="000000"/>
              </a:solidFill>
            </a:endParaRPr>
          </a:p>
          <a:p>
            <a:pPr marL="320040" indent="-320040" eaLnBrk="1" fontAlgn="auto" hangingPunct="1">
              <a:lnSpc>
                <a:spcPct val="120000"/>
              </a:lnSpc>
              <a:spcBef>
                <a:spcPts val="0"/>
              </a:spcBef>
              <a:spcAft>
                <a:spcPts val="600"/>
              </a:spcAft>
              <a:buFont typeface="Wingdings"/>
              <a:buChar char=""/>
              <a:defRPr/>
            </a:pPr>
            <a:r>
              <a:rPr lang="en-US" sz="1400" dirty="0">
                <a:solidFill>
                  <a:srgbClr val="000000"/>
                </a:solidFill>
                <a:ea typeface="ＭＳ Ｐゴシック" charset="-128"/>
              </a:rPr>
              <a:t>3. </a:t>
            </a:r>
            <a:r>
              <a:rPr lang="en-US" sz="1400" dirty="0" err="1">
                <a:solidFill>
                  <a:srgbClr val="000000"/>
                </a:solidFill>
                <a:ea typeface="ＭＳ Ｐゴシック" charset="-128"/>
              </a:rPr>
              <a:t>CONtrol</a:t>
            </a:r>
            <a:r>
              <a:rPr lang="en-US" sz="1400" dirty="0">
                <a:solidFill>
                  <a:srgbClr val="000000"/>
                </a:solidFill>
                <a:ea typeface="ＭＳ Ｐゴシック" charset="-128"/>
              </a:rPr>
              <a:t> (i.e., eliminate) variance that could come from a </a:t>
            </a:r>
            <a:r>
              <a:rPr lang="en-US" sz="1400" b="1" dirty="0">
                <a:solidFill>
                  <a:srgbClr val="000000"/>
                </a:solidFill>
                <a:ea typeface="ＭＳ Ｐゴシック" charset="-128"/>
              </a:rPr>
              <a:t>confound</a:t>
            </a:r>
          </a:p>
          <a:p>
            <a:pPr lvl="2" eaLnBrk="1" fontAlgn="auto" hangingPunct="1">
              <a:lnSpc>
                <a:spcPct val="120000"/>
              </a:lnSpc>
              <a:spcBef>
                <a:spcPts val="0"/>
              </a:spcBef>
              <a:spcAft>
                <a:spcPts val="600"/>
              </a:spcAft>
              <a:buFont typeface="Wingdings"/>
              <a:buChar char=""/>
              <a:defRPr/>
            </a:pPr>
            <a:r>
              <a:rPr lang="en-US" sz="1400" dirty="0">
                <a:solidFill>
                  <a:srgbClr val="000000"/>
                </a:solidFill>
                <a:ea typeface="ＭＳ Ｐゴシック" charset="-128"/>
              </a:rPr>
              <a:t>Effective use of control techniques you’ve already learned</a:t>
            </a:r>
          </a:p>
          <a:p>
            <a:pPr lvl="3" eaLnBrk="1" fontAlgn="auto" hangingPunct="1">
              <a:lnSpc>
                <a:spcPct val="120000"/>
              </a:lnSpc>
              <a:spcBef>
                <a:spcPts val="0"/>
              </a:spcBef>
              <a:spcAft>
                <a:spcPts val="0"/>
              </a:spcAft>
              <a:buFont typeface="Wingdings"/>
              <a:buChar char=""/>
              <a:defRPr/>
            </a:pPr>
            <a:r>
              <a:rPr lang="en-US" sz="1400" dirty="0">
                <a:solidFill>
                  <a:srgbClr val="000000"/>
                </a:solidFill>
                <a:ea typeface="ＭＳ Ｐゴシック" charset="-128"/>
              </a:rPr>
              <a:t>holding conditions constant (eliminate)</a:t>
            </a:r>
          </a:p>
          <a:p>
            <a:pPr lvl="3" eaLnBrk="1" fontAlgn="auto" hangingPunct="1">
              <a:lnSpc>
                <a:spcPct val="120000"/>
              </a:lnSpc>
              <a:spcBef>
                <a:spcPts val="0"/>
              </a:spcBef>
              <a:spcAft>
                <a:spcPts val="0"/>
              </a:spcAft>
              <a:buFont typeface="Wingdings"/>
              <a:buChar char=""/>
              <a:defRPr/>
            </a:pPr>
            <a:r>
              <a:rPr lang="en-US" sz="1400" dirty="0">
                <a:solidFill>
                  <a:srgbClr val="000000"/>
                </a:solidFill>
                <a:ea typeface="ＭＳ Ｐゴシック" charset="-128"/>
              </a:rPr>
              <a:t>balancing (random assignment; matching; counterbalancing)</a:t>
            </a:r>
          </a:p>
          <a:p>
            <a:pPr lvl="3" eaLnBrk="1" fontAlgn="auto" hangingPunct="1">
              <a:lnSpc>
                <a:spcPct val="120000"/>
              </a:lnSpc>
              <a:spcBef>
                <a:spcPts val="0"/>
              </a:spcBef>
              <a:spcAft>
                <a:spcPts val="0"/>
              </a:spcAft>
              <a:buFont typeface="Wingdings"/>
              <a:buChar char=""/>
              <a:defRPr/>
            </a:pPr>
            <a:r>
              <a:rPr lang="en-US" sz="1400" dirty="0">
                <a:solidFill>
                  <a:srgbClr val="000000"/>
                </a:solidFill>
                <a:ea typeface="ＭＳ Ｐゴシック" charset="-128"/>
              </a:rPr>
              <a:t>build it into your design (make it a variable)</a:t>
            </a:r>
          </a:p>
          <a:p>
            <a:pPr lvl="3" eaLnBrk="1" fontAlgn="auto" hangingPunct="1">
              <a:lnSpc>
                <a:spcPct val="120000"/>
              </a:lnSpc>
              <a:spcBef>
                <a:spcPts val="0"/>
              </a:spcBef>
              <a:spcAft>
                <a:spcPts val="0"/>
              </a:spcAft>
              <a:buFont typeface="Wingdings"/>
              <a:buChar char=""/>
              <a:defRPr/>
            </a:pPr>
            <a:r>
              <a:rPr lang="en-US" sz="1400" dirty="0">
                <a:solidFill>
                  <a:srgbClr val="000000"/>
                </a:solidFill>
                <a:cs typeface="Times New Roman" charset="0"/>
              </a:rPr>
              <a:t>Not covered in this course: use statistical adjustment procedures to help control the effect of confounding variables</a:t>
            </a:r>
          </a:p>
        </p:txBody>
      </p:sp>
      <p:sp>
        <p:nvSpPr>
          <p:cNvPr id="24579" name="WordArt 3"/>
          <p:cNvSpPr>
            <a:spLocks noChangeArrowheads="1" noChangeShapeType="1" noTextEdit="1"/>
          </p:cNvSpPr>
          <p:nvPr/>
        </p:nvSpPr>
        <p:spPr bwMode="auto">
          <a:xfrm>
            <a:off x="6807200" y="1828800"/>
            <a:ext cx="4673600" cy="4114800"/>
          </a:xfrm>
          <a:prstGeom prst="rect">
            <a:avLst/>
          </a:prstGeom>
        </p:spPr>
        <p:txBody>
          <a:bodyPr wrap="none" fromWordArt="1">
            <a:prstTxWarp prst="textPlain">
              <a:avLst>
                <a:gd name="adj" fmla="val 50000"/>
              </a:avLst>
            </a:prstTxWarp>
          </a:bodyPr>
          <a:lstStyle/>
          <a:p>
            <a:pPr algn="ctr"/>
            <a:endParaRPr lang="en-US" sz="9600" kern="10">
              <a:ln w="9525">
                <a:solidFill>
                  <a:srgbClr val="000000"/>
                </a:solidFill>
                <a:round/>
                <a:headEnd/>
                <a:tailEnd/>
              </a:ln>
              <a:solidFill>
                <a:schemeClr val="accent2"/>
              </a:solidFill>
              <a:latin typeface="Arial Black"/>
              <a:ea typeface="Arial Black"/>
              <a:cs typeface="Arial Black"/>
            </a:endParaRPr>
          </a:p>
        </p:txBody>
      </p:sp>
      <p:sp>
        <p:nvSpPr>
          <p:cNvPr id="24580" name="TextBox 14"/>
          <p:cNvSpPr txBox="1">
            <a:spLocks noChangeArrowheads="1"/>
          </p:cNvSpPr>
          <p:nvPr/>
        </p:nvSpPr>
        <p:spPr bwMode="auto">
          <a:xfrm>
            <a:off x="1444294" y="379797"/>
            <a:ext cx="2123802" cy="67505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lnSpc>
                <a:spcPct val="120000"/>
              </a:lnSpc>
            </a:pPr>
            <a:r>
              <a:rPr lang="en-US" sz="1600" dirty="0">
                <a:solidFill>
                  <a:srgbClr val="000000"/>
                </a:solidFill>
              </a:rPr>
              <a:t>Between-groups variability</a:t>
            </a:r>
          </a:p>
        </p:txBody>
      </p:sp>
      <p:sp>
        <p:nvSpPr>
          <p:cNvPr id="24581" name="TextBox 5"/>
          <p:cNvSpPr txBox="1">
            <a:spLocks noChangeArrowheads="1"/>
          </p:cNvSpPr>
          <p:nvPr/>
        </p:nvSpPr>
        <p:spPr bwMode="auto">
          <a:xfrm>
            <a:off x="9285816" y="313765"/>
            <a:ext cx="2110317" cy="6746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lnSpc>
                <a:spcPct val="120000"/>
              </a:lnSpc>
            </a:pPr>
            <a:r>
              <a:rPr lang="en-US" sz="1600" dirty="0"/>
              <a:t>Within-groups variability</a:t>
            </a:r>
          </a:p>
        </p:txBody>
      </p:sp>
      <p:sp>
        <p:nvSpPr>
          <p:cNvPr id="7" name="Up Arrow 6"/>
          <p:cNvSpPr/>
          <p:nvPr/>
        </p:nvSpPr>
        <p:spPr>
          <a:xfrm>
            <a:off x="3508286" y="388256"/>
            <a:ext cx="634975" cy="561009"/>
          </a:xfrm>
          <a:prstGeom prst="up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Up Arrow 7"/>
          <p:cNvSpPr/>
          <p:nvPr/>
        </p:nvSpPr>
        <p:spPr>
          <a:xfrm rot="10800000">
            <a:off x="8530371" y="391388"/>
            <a:ext cx="634975" cy="561009"/>
          </a:xfrm>
          <a:prstGeom prst="up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Slide Number Placeholder 1"/>
          <p:cNvSpPr>
            <a:spLocks noGrp="1"/>
          </p:cNvSpPr>
          <p:nvPr>
            <p:ph type="sldNum" sz="quarter" idx="12"/>
          </p:nvPr>
        </p:nvSpPr>
        <p:spPr/>
        <p:txBody>
          <a:bodyPr/>
          <a:lstStyle/>
          <a:p>
            <a:pPr>
              <a:defRPr/>
            </a:pPr>
            <a:fld id="{7531D82F-4D13-4101-8B2B-3590CC9E8CC4}" type="slidenum">
              <a:rPr lang="en-US" smtClean="0"/>
              <a:pPr>
                <a:defRPr/>
              </a:pPr>
              <a:t>15</a:t>
            </a:fld>
            <a:endParaRPr lang="en-US"/>
          </a:p>
        </p:txBody>
      </p:sp>
    </p:spTree>
    <p:extLst>
      <p:ext uri="{BB962C8B-B14F-4D97-AF65-F5344CB8AC3E}">
        <p14:creationId xmlns:p14="http://schemas.microsoft.com/office/powerpoint/2010/main" val="215243325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dirty="0"/>
              <a:t>Interrogating Causal Claims </a:t>
            </a:r>
            <a:br>
              <a:rPr lang="en-US" sz="4000" dirty="0"/>
            </a:br>
            <a:r>
              <a:rPr lang="en-US" sz="4000" dirty="0"/>
              <a:t>with the Four Validities</a:t>
            </a:r>
          </a:p>
        </p:txBody>
      </p:sp>
      <p:sp>
        <p:nvSpPr>
          <p:cNvPr id="3" name="Text Placeholder 2"/>
          <p:cNvSpPr>
            <a:spLocks noGrp="1"/>
          </p:cNvSpPr>
          <p:nvPr>
            <p:ph type="body" sz="quarter" idx="10"/>
          </p:nvPr>
        </p:nvSpPr>
        <p:spPr/>
        <p:txBody>
          <a:bodyPr/>
          <a:lstStyle/>
          <a:p>
            <a:r>
              <a:rPr lang="en-US" sz="2800" dirty="0"/>
              <a:t>Construct validity: How well were the variables measured and manipulated?</a:t>
            </a:r>
          </a:p>
          <a:p>
            <a:r>
              <a:rPr lang="en-US" sz="2800" dirty="0"/>
              <a:t>External validity: To whom or what can the causal claim generalize?</a:t>
            </a:r>
          </a:p>
          <a:p>
            <a:r>
              <a:rPr lang="en-US" sz="2800" dirty="0"/>
              <a:t>Statistical validity: How much? How precise? What else is known?</a:t>
            </a:r>
          </a:p>
          <a:p>
            <a:r>
              <a:rPr lang="en-US" sz="2800" dirty="0"/>
              <a:t>Internal validity: Are there alternative explanations for the results?</a:t>
            </a:r>
          </a:p>
        </p:txBody>
      </p:sp>
    </p:spTree>
    <p:extLst>
      <p:ext uri="{BB962C8B-B14F-4D97-AF65-F5344CB8AC3E}">
        <p14:creationId xmlns:p14="http://schemas.microsoft.com/office/powerpoint/2010/main" val="255169972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dirty="0"/>
              <a:t>Construct Validity: How Well Were the Variables Measured and Manipulated?</a:t>
            </a:r>
          </a:p>
        </p:txBody>
      </p:sp>
      <p:sp>
        <p:nvSpPr>
          <p:cNvPr id="3" name="Text Placeholder 2"/>
          <p:cNvSpPr>
            <a:spLocks noGrp="1"/>
          </p:cNvSpPr>
          <p:nvPr>
            <p:ph type="body" sz="quarter" idx="10"/>
          </p:nvPr>
        </p:nvSpPr>
        <p:spPr/>
        <p:txBody>
          <a:bodyPr/>
          <a:lstStyle/>
          <a:p>
            <a:pPr marL="514350" indent="-514350">
              <a:buFont typeface="+mj-lt"/>
              <a:buAutoNum type="arabicPeriod"/>
            </a:pPr>
            <a:r>
              <a:rPr lang="en-US" dirty="0"/>
              <a:t>Dependent variables: How well were they measured?</a:t>
            </a:r>
          </a:p>
          <a:p>
            <a:pPr marL="514350" indent="-514350">
              <a:buFont typeface="+mj-lt"/>
              <a:buAutoNum type="arabicPeriod"/>
            </a:pPr>
            <a:r>
              <a:rPr lang="en-US" dirty="0"/>
              <a:t>Independent variables: How well were they manipulated?</a:t>
            </a:r>
          </a:p>
          <a:p>
            <a:pPr lvl="1"/>
            <a:r>
              <a:rPr lang="en-US" b="1" dirty="0"/>
              <a:t>Manipulation checks</a:t>
            </a:r>
          </a:p>
          <a:p>
            <a:pPr lvl="1"/>
            <a:r>
              <a:rPr lang="en-US" b="1" dirty="0"/>
              <a:t>Pilot studies</a:t>
            </a:r>
          </a:p>
        </p:txBody>
      </p:sp>
    </p:spTree>
    <p:extLst>
      <p:ext uri="{BB962C8B-B14F-4D97-AF65-F5344CB8AC3E}">
        <p14:creationId xmlns:p14="http://schemas.microsoft.com/office/powerpoint/2010/main" val="280952086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dirty="0"/>
              <a:t>Statistical Validity: How Much? How Precise? What Else Is Known?</a:t>
            </a:r>
          </a:p>
        </p:txBody>
      </p:sp>
      <p:sp>
        <p:nvSpPr>
          <p:cNvPr id="3" name="Text Placeholder 2"/>
          <p:cNvSpPr>
            <a:spLocks noGrp="1"/>
          </p:cNvSpPr>
          <p:nvPr>
            <p:ph type="body" sz="quarter" idx="10"/>
          </p:nvPr>
        </p:nvSpPr>
        <p:spPr>
          <a:xfrm>
            <a:off x="586317" y="1693863"/>
            <a:ext cx="5426773" cy="3644900"/>
          </a:xfrm>
        </p:spPr>
        <p:txBody>
          <a:bodyPr/>
          <a:lstStyle/>
          <a:p>
            <a:r>
              <a:rPr lang="en-US" sz="2700" dirty="0"/>
              <a:t>How large is the effect?</a:t>
            </a:r>
          </a:p>
          <a:p>
            <a:r>
              <a:rPr lang="en-US" sz="2700" dirty="0"/>
              <a:t>How precise is the estimate? (95% CI)</a:t>
            </a:r>
          </a:p>
          <a:p>
            <a:r>
              <a:rPr lang="en-US" sz="2700" dirty="0"/>
              <a:t>Has the study been replicated?</a:t>
            </a:r>
          </a:p>
        </p:txBody>
      </p:sp>
      <p:pic>
        <p:nvPicPr>
          <p:cNvPr id="9" name="Picture 8" descr="Figure 10.21 is a dot plot showing effect size and overlap between groups. The y axis is labeled score ranging from 4 to 18 and there are two categories measured on the x axis separate into group 1 and group 2. The first category has d equal to 0.56. The second category has d equal to 0.24. There are ten dots plotted in each category. In the first category, Group 1 ranges from 5 to 13 and has a mean score of 9; group 2 ranges from 8 to 14 and has a mean score of 11. In the second category, Group 1 ranges from 3 to 14 and has a mean score of 9; group 2 ranges from 6 to 17 and has a mean score of 11.">
            <a:extLst>
              <a:ext uri="{FF2B5EF4-FFF2-40B4-BE49-F238E27FC236}">
                <a16:creationId xmlns:a16="http://schemas.microsoft.com/office/drawing/2014/main" id="{243010DF-775C-1C49-BA63-76BFF3C10766}"/>
              </a:ext>
            </a:extLst>
          </p:cNvPr>
          <p:cNvPicPr>
            <a:picLocks noChangeAspect="1"/>
          </p:cNvPicPr>
          <p:nvPr/>
        </p:nvPicPr>
        <p:blipFill rotWithShape="1">
          <a:blip r:embed="rId3"/>
          <a:srcRect t="186" r="1965" b="6522"/>
          <a:stretch/>
        </p:blipFill>
        <p:spPr>
          <a:xfrm>
            <a:off x="5557649" y="1693863"/>
            <a:ext cx="6175806" cy="4358752"/>
          </a:xfrm>
          <a:prstGeom prst="rect">
            <a:avLst/>
          </a:prstGeom>
        </p:spPr>
      </p:pic>
    </p:spTree>
    <p:extLst>
      <p:ext uri="{BB962C8B-B14F-4D97-AF65-F5344CB8AC3E}">
        <p14:creationId xmlns:p14="http://schemas.microsoft.com/office/powerpoint/2010/main" val="50291777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Title 1"/>
          <p:cNvSpPr>
            <a:spLocks noGrp="1"/>
          </p:cNvSpPr>
          <p:nvPr>
            <p:ph type="title"/>
          </p:nvPr>
        </p:nvSpPr>
        <p:spPr>
          <a:xfrm>
            <a:off x="797737" y="351342"/>
            <a:ext cx="9956800" cy="487362"/>
          </a:xfrm>
        </p:spPr>
        <p:txBody>
          <a:bodyPr>
            <a:normAutofit fontScale="90000"/>
          </a:bodyPr>
          <a:lstStyle/>
          <a:p>
            <a:r>
              <a:rPr lang="en-US" sz="3200" dirty="0">
                <a:latin typeface="Century Gothic" charset="0"/>
              </a:rPr>
              <a:t>Statistical Validity</a:t>
            </a:r>
          </a:p>
        </p:txBody>
      </p:sp>
      <p:sp>
        <p:nvSpPr>
          <p:cNvPr id="3" name="Content Placeholder 2"/>
          <p:cNvSpPr>
            <a:spLocks noGrp="1"/>
          </p:cNvSpPr>
          <p:nvPr>
            <p:ph idx="1"/>
          </p:nvPr>
        </p:nvSpPr>
        <p:spPr>
          <a:xfrm>
            <a:off x="471055" y="1047178"/>
            <a:ext cx="10871200" cy="4803588"/>
          </a:xfrm>
        </p:spPr>
        <p:txBody>
          <a:bodyPr rtlCol="0">
            <a:normAutofit/>
          </a:bodyPr>
          <a:lstStyle/>
          <a:p>
            <a:pPr marL="0" indent="0" fontAlgn="auto">
              <a:spcAft>
                <a:spcPts val="0"/>
              </a:spcAft>
              <a:buNone/>
              <a:defRPr/>
            </a:pPr>
            <a:r>
              <a:rPr lang="en-US" sz="2800" dirty="0"/>
              <a:t>1. Is the difference statistically significant?</a:t>
            </a:r>
          </a:p>
          <a:p>
            <a:pPr marL="274320" lvl="1" indent="0" fontAlgn="auto">
              <a:spcAft>
                <a:spcPts val="0"/>
              </a:spcAft>
              <a:buClr>
                <a:schemeClr val="accent1">
                  <a:lumMod val="50000"/>
                </a:schemeClr>
              </a:buClr>
              <a:buNone/>
              <a:defRPr/>
            </a:pPr>
            <a:endParaRPr lang="en-US" altLang="ja-JP" sz="2400" dirty="0">
              <a:cs typeface="ＭＳ Ｐゴシック" charset="0"/>
            </a:endParaRPr>
          </a:p>
          <a:p>
            <a:pPr marL="274320" lvl="1" indent="0" fontAlgn="auto">
              <a:spcAft>
                <a:spcPts val="0"/>
              </a:spcAft>
              <a:buClr>
                <a:schemeClr val="accent1">
                  <a:lumMod val="50000"/>
                </a:schemeClr>
              </a:buClr>
              <a:buNone/>
              <a:defRPr/>
            </a:pPr>
            <a:endParaRPr lang="en-US" altLang="ja-JP" sz="2400" dirty="0">
              <a:cs typeface="ＭＳ Ｐゴシック" charset="0"/>
            </a:endParaRPr>
          </a:p>
          <a:p>
            <a:pPr marL="274320" lvl="1" indent="0" fontAlgn="auto">
              <a:spcAft>
                <a:spcPts val="0"/>
              </a:spcAft>
              <a:buClr>
                <a:schemeClr val="accent1">
                  <a:lumMod val="50000"/>
                </a:schemeClr>
              </a:buClr>
              <a:buNone/>
              <a:defRPr/>
            </a:pPr>
            <a:endParaRPr lang="en-US" altLang="ja-JP" sz="2400" dirty="0">
              <a:cs typeface="ＭＳ Ｐゴシック" charset="0"/>
            </a:endParaRPr>
          </a:p>
          <a:p>
            <a:pPr marL="274320" lvl="1" indent="0" fontAlgn="auto">
              <a:spcAft>
                <a:spcPts val="0"/>
              </a:spcAft>
              <a:buClr>
                <a:schemeClr val="accent1">
                  <a:lumMod val="50000"/>
                </a:schemeClr>
              </a:buClr>
              <a:buNone/>
              <a:defRPr/>
            </a:pPr>
            <a:endParaRPr lang="en-US" altLang="ja-JP" sz="2400" dirty="0">
              <a:cs typeface="ＭＳ Ｐゴシック" charset="0"/>
            </a:endParaRPr>
          </a:p>
          <a:p>
            <a:pPr marL="0" indent="0" fontAlgn="auto">
              <a:spcAft>
                <a:spcPts val="0"/>
              </a:spcAft>
              <a:buNone/>
              <a:defRPr/>
            </a:pPr>
            <a:r>
              <a:rPr lang="en-US" sz="2800" dirty="0"/>
              <a:t>2.  How large is the effect?</a:t>
            </a:r>
          </a:p>
        </p:txBody>
      </p:sp>
      <p:pic>
        <p:nvPicPr>
          <p:cNvPr id="4" name="Picture 4" descr="table 9"/>
          <p:cNvPicPr>
            <a:picLocks noChangeAspect="1" noChangeArrowheads="1"/>
          </p:cNvPicPr>
          <p:nvPr/>
        </p:nvPicPr>
        <p:blipFill rotWithShape="1">
          <a:blip r:embed="rId3">
            <a:extLst>
              <a:ext uri="{28A0092B-C50C-407E-A947-70E740481C1C}">
                <a14:useLocalDpi xmlns:a14="http://schemas.microsoft.com/office/drawing/2010/main" val="0"/>
              </a:ext>
            </a:extLst>
          </a:blip>
          <a:srcRect t="37616"/>
          <a:stretch/>
        </p:blipFill>
        <p:spPr bwMode="auto">
          <a:xfrm>
            <a:off x="489669" y="4750478"/>
            <a:ext cx="11474210" cy="196360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Slide Number Placeholder 1"/>
          <p:cNvSpPr>
            <a:spLocks noGrp="1"/>
          </p:cNvSpPr>
          <p:nvPr>
            <p:ph type="sldNum" sz="quarter" idx="12"/>
          </p:nvPr>
        </p:nvSpPr>
        <p:spPr/>
        <p:txBody>
          <a:bodyPr/>
          <a:lstStyle/>
          <a:p>
            <a:fld id="{D077DD1F-020D-4A19-9611-41863FA23D0B}" type="slidenum">
              <a:rPr lang="en-US" smtClean="0"/>
              <a:t>19</a:t>
            </a:fld>
            <a:endParaRPr lang="en-US" dirty="0"/>
          </a:p>
        </p:txBody>
      </p:sp>
    </p:spTree>
    <p:extLst>
      <p:ext uri="{BB962C8B-B14F-4D97-AF65-F5344CB8AC3E}">
        <p14:creationId xmlns:p14="http://schemas.microsoft.com/office/powerpoint/2010/main" val="240671532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to="" calcmode="lin" valueType="num">
                                      <p:cBhvr>
                                        <p:cTn id="7" dur="1" fill="hold"/>
                                        <p:tgtEl>
                                          <p:spTgt spid="3">
                                            <p:txEl>
                                              <p:pRg st="0" end="0"/>
                                            </p:txEl>
                                          </p:spTgt>
                                        </p:tgtEl>
                                        <p:attrNameLst>
                                          <p:attrName/>
                                        </p:attrNameLst>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3">
                                            <p:txEl>
                                              <p:pRg st="5" end="5"/>
                                            </p:txEl>
                                          </p:spTgt>
                                        </p:tgtEl>
                                        <p:attrNameLst>
                                          <p:attrName>style.visibility</p:attrName>
                                        </p:attrNameLst>
                                      </p:cBhvr>
                                      <p:to>
                                        <p:strVal val="visible"/>
                                      </p:to>
                                    </p:set>
                                    <p:anim to="" calcmode="lin" valueType="num">
                                      <p:cBhvr>
                                        <p:cTn id="12" dur="1" fill="hold"/>
                                        <p:tgtEl>
                                          <p:spTgt spid="3">
                                            <p:txEl>
                                              <p:pRg st="5" end="5"/>
                                            </p:txEl>
                                          </p:spTgt>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bldLvl="3"/>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WordArt 3"/>
          <p:cNvSpPr>
            <a:spLocks noChangeArrowheads="1" noChangeShapeType="1" noTextEdit="1"/>
          </p:cNvSpPr>
          <p:nvPr/>
        </p:nvSpPr>
        <p:spPr bwMode="auto">
          <a:xfrm>
            <a:off x="3860800" y="1371600"/>
            <a:ext cx="4673600" cy="4114800"/>
          </a:xfrm>
          <a:prstGeom prst="rect">
            <a:avLst/>
          </a:prstGeom>
        </p:spPr>
        <p:txBody>
          <a:bodyPr wrap="none" fromWordArt="1">
            <a:prstTxWarp prst="textPlain">
              <a:avLst>
                <a:gd name="adj" fmla="val 50000"/>
              </a:avLst>
            </a:prstTxWarp>
          </a:bodyPr>
          <a:lstStyle/>
          <a:p>
            <a:pPr algn="ctr">
              <a:defRPr/>
            </a:pPr>
            <a:r>
              <a:rPr lang="en-US" sz="9600" b="1" kern="1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Arial Black"/>
                <a:ea typeface="Arial Black"/>
                <a:cs typeface="Arial Black"/>
              </a:rPr>
              <a:t>  </a:t>
            </a:r>
          </a:p>
        </p:txBody>
      </p:sp>
      <p:sp>
        <p:nvSpPr>
          <p:cNvPr id="28674" name="Rectangle 7"/>
          <p:cNvSpPr>
            <a:spLocks noChangeArrowheads="1"/>
          </p:cNvSpPr>
          <p:nvPr/>
        </p:nvSpPr>
        <p:spPr bwMode="auto">
          <a:xfrm>
            <a:off x="304799" y="304801"/>
            <a:ext cx="11504023" cy="4873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90000"/>
              </a:lnSpc>
            </a:pPr>
            <a:r>
              <a:rPr lang="en-US" sz="2800" dirty="0"/>
              <a:t>1. </a:t>
            </a:r>
            <a:r>
              <a:rPr lang="en-US" sz="2800" b="1" u="sng" dirty="0" err="1"/>
              <a:t>MAX</a:t>
            </a:r>
            <a:r>
              <a:rPr lang="en-US" sz="2800" dirty="0" err="1"/>
              <a:t>imize</a:t>
            </a:r>
            <a:r>
              <a:rPr lang="en-US" sz="2800" dirty="0"/>
              <a:t> experimental (</a:t>
            </a:r>
            <a:r>
              <a:rPr lang="en-US" sz="2800" i="1" dirty="0"/>
              <a:t>systematic, between-groups</a:t>
            </a:r>
            <a:r>
              <a:rPr lang="en-US" sz="2800" dirty="0"/>
              <a:t>) variance/variability</a:t>
            </a:r>
          </a:p>
        </p:txBody>
      </p:sp>
      <p:sp>
        <p:nvSpPr>
          <p:cNvPr id="6" name="WordArt 3"/>
          <p:cNvSpPr>
            <a:spLocks noChangeArrowheads="1" noChangeShapeType="1" noTextEdit="1"/>
          </p:cNvSpPr>
          <p:nvPr/>
        </p:nvSpPr>
        <p:spPr bwMode="auto">
          <a:xfrm>
            <a:off x="4368800" y="2057400"/>
            <a:ext cx="3759200" cy="3810000"/>
          </a:xfrm>
          <a:prstGeom prst="rect">
            <a:avLst/>
          </a:prstGeom>
        </p:spPr>
        <p:txBody>
          <a:bodyPr wrap="none" fromWordArt="1">
            <a:prstTxWarp prst="textPlain">
              <a:avLst>
                <a:gd name="adj" fmla="val 50000"/>
              </a:avLst>
            </a:prstTxWarp>
          </a:bodyPr>
          <a:lstStyle/>
          <a:p>
            <a:pPr algn="ctr">
              <a:defRPr/>
            </a:pPr>
            <a:r>
              <a:rPr lang="en-US" sz="9600" b="1" kern="1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Black"/>
                <a:ea typeface="Arial Black"/>
                <a:cs typeface="Arial Black"/>
              </a:rPr>
              <a:t>IV</a:t>
            </a:r>
          </a:p>
        </p:txBody>
      </p:sp>
      <p:pic>
        <p:nvPicPr>
          <p:cNvPr id="7" name="Picture 19"/>
          <p:cNvPicPr>
            <a:picLocks noChangeAspect="1"/>
          </p:cNvPicPr>
          <p:nvPr/>
        </p:nvPicPr>
        <p:blipFill>
          <a:blip r:embed="rId3">
            <a:alphaModFix amt="81000"/>
            <a:extLst>
              <a:ext uri="{28A0092B-C50C-407E-A947-70E740481C1C}">
                <a14:useLocalDpi xmlns:a14="http://schemas.microsoft.com/office/drawing/2010/main" val="0"/>
              </a:ext>
            </a:extLst>
          </a:blip>
          <a:srcRect l="131"/>
          <a:stretch>
            <a:fillRect/>
          </a:stretch>
        </p:blipFill>
        <p:spPr bwMode="auto">
          <a:xfrm>
            <a:off x="3149600" y="3505200"/>
            <a:ext cx="6081184" cy="304800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xmlns="">
                <a:solidFill>
                  <a:srgbClr val="FFFFFF">
                    <a:alpha val="81175"/>
                  </a:srgbClr>
                </a:solidFill>
              </a14:hiddenFill>
            </a:ext>
          </a:extLst>
        </p:spPr>
      </p:pic>
      <p:sp>
        <p:nvSpPr>
          <p:cNvPr id="8" name="WordArt 62"/>
          <p:cNvSpPr>
            <a:spLocks noChangeArrowheads="1" noChangeShapeType="1" noTextEdit="1"/>
          </p:cNvSpPr>
          <p:nvPr/>
        </p:nvSpPr>
        <p:spPr bwMode="auto">
          <a:xfrm>
            <a:off x="4064000" y="5715000"/>
            <a:ext cx="4557184" cy="558800"/>
          </a:xfrm>
          <a:prstGeom prst="rect">
            <a:avLst/>
          </a:prstGeom>
        </p:spPr>
        <p:txBody>
          <a:bodyPr wrap="none" fromWordArt="1">
            <a:prstTxWarp prst="textPlain">
              <a:avLst>
                <a:gd name="adj" fmla="val 50000"/>
              </a:avLst>
            </a:prstTxWarp>
          </a:bodyPr>
          <a:lstStyle/>
          <a:p>
            <a:pPr algn="ctr"/>
            <a:r>
              <a:rPr lang="en-US" sz="3600" b="1" kern="10">
                <a:ln w="127">
                  <a:solidFill>
                    <a:srgbClr val="C0504D"/>
                  </a:solidFill>
                  <a:round/>
                  <a:headEnd/>
                  <a:tailEnd/>
                </a:ln>
                <a:solidFill>
                  <a:srgbClr val="000000"/>
                </a:solidFill>
                <a:effectLst>
                  <a:outerShdw blurRad="63500" dist="29783" dir="3885598" algn="ctr" rotWithShape="0">
                    <a:srgbClr val="000000">
                      <a:alpha val="50000"/>
                    </a:srgbClr>
                  </a:outerShdw>
                </a:effectLst>
                <a:latin typeface="Papyrus"/>
                <a:ea typeface="Papyrus"/>
                <a:cs typeface="Papyrus"/>
              </a:rPr>
              <a:t>Error Variance</a:t>
            </a:r>
          </a:p>
        </p:txBody>
      </p:sp>
      <p:sp>
        <p:nvSpPr>
          <p:cNvPr id="2" name="Rectangle 1"/>
          <p:cNvSpPr/>
          <p:nvPr/>
        </p:nvSpPr>
        <p:spPr>
          <a:xfrm>
            <a:off x="262781" y="1349514"/>
            <a:ext cx="3750420" cy="2298065"/>
          </a:xfrm>
          <a:prstGeom prst="rect">
            <a:avLst/>
          </a:prstGeom>
          <a:noFill/>
          <a:ln>
            <a:solidFill>
              <a:srgbClr val="008000"/>
            </a:solidFill>
          </a:ln>
          <a:effectLst>
            <a:outerShdw blurRad="50800" dist="38100" dir="10800000" algn="r" rotWithShape="0">
              <a:prstClr val="black">
                <a:alpha val="40000"/>
              </a:prstClr>
            </a:outerShdw>
          </a:effectLst>
        </p:spPr>
        <p:style>
          <a:lnRef idx="2">
            <a:schemeClr val="accent6"/>
          </a:lnRef>
          <a:fillRef idx="1">
            <a:schemeClr val="lt1"/>
          </a:fillRef>
          <a:effectRef idx="0">
            <a:schemeClr val="accent6"/>
          </a:effectRef>
          <a:fontRef idx="minor">
            <a:schemeClr val="dk1"/>
          </a:fontRef>
        </p:style>
        <p:txBody>
          <a:bodyPr wrap="square">
            <a:spAutoFit/>
          </a:bodyPr>
          <a:lstStyle/>
          <a:p>
            <a:pPr marL="171450" indent="-171450">
              <a:lnSpc>
                <a:spcPct val="120000"/>
              </a:lnSpc>
              <a:buFont typeface="Wingdings" charset="2"/>
              <a:buChar char="ü"/>
              <a:defRPr/>
            </a:pPr>
            <a:r>
              <a:rPr lang="en-US" sz="2000" dirty="0">
                <a:solidFill>
                  <a:srgbClr val="0000FF"/>
                </a:solidFill>
                <a:ea typeface="ＭＳ Ｐゴシック" charset="-128"/>
              </a:rPr>
              <a:t>Strong manipulation of the IV </a:t>
            </a:r>
          </a:p>
          <a:p>
            <a:pPr marL="171450" indent="-171450">
              <a:lnSpc>
                <a:spcPct val="120000"/>
              </a:lnSpc>
              <a:buFont typeface="Wingdings" charset="2"/>
              <a:buChar char="ü"/>
              <a:defRPr/>
            </a:pPr>
            <a:r>
              <a:rPr lang="en-US" sz="2000" dirty="0">
                <a:solidFill>
                  <a:srgbClr val="0000FF"/>
                </a:solidFill>
                <a:ea typeface="ＭＳ Ｐゴシック" charset="-128"/>
              </a:rPr>
              <a:t>Sensitive measures (DVs) (to pick up IV effects, if there)</a:t>
            </a:r>
          </a:p>
          <a:p>
            <a:pPr marL="628650" lvl="1" indent="-171450">
              <a:lnSpc>
                <a:spcPct val="120000"/>
              </a:lnSpc>
              <a:buFont typeface="Wingdings" charset="2"/>
              <a:buChar char="ü"/>
              <a:defRPr/>
            </a:pPr>
            <a:r>
              <a:rPr lang="en-US" sz="2000" dirty="0">
                <a:solidFill>
                  <a:srgbClr val="0000FF"/>
                </a:solidFill>
                <a:ea typeface="ＭＳ Ｐゴシック" charset="-128"/>
              </a:rPr>
              <a:t>Pilot studies can help</a:t>
            </a:r>
          </a:p>
          <a:p>
            <a:pPr marL="628650" lvl="1" indent="-171450">
              <a:lnSpc>
                <a:spcPct val="120000"/>
              </a:lnSpc>
              <a:buFont typeface="Wingdings" charset="2"/>
              <a:buChar char="ü"/>
              <a:defRPr/>
            </a:pPr>
            <a:r>
              <a:rPr lang="en-US" sz="2000" dirty="0">
                <a:solidFill>
                  <a:srgbClr val="0000FF"/>
                </a:solidFill>
                <a:ea typeface="ＭＳ Ｐゴシック" charset="-128"/>
              </a:rPr>
              <a:t>Manipulation checks (when appropriate)</a:t>
            </a:r>
          </a:p>
        </p:txBody>
      </p:sp>
      <p:sp>
        <p:nvSpPr>
          <p:cNvPr id="3" name="Slide Number Placeholder 2"/>
          <p:cNvSpPr>
            <a:spLocks noGrp="1"/>
          </p:cNvSpPr>
          <p:nvPr>
            <p:ph type="sldNum" sz="quarter" idx="12"/>
          </p:nvPr>
        </p:nvSpPr>
        <p:spPr/>
        <p:txBody>
          <a:bodyPr/>
          <a:lstStyle/>
          <a:p>
            <a:fld id="{D077DD1F-020D-4A19-9611-41863FA23D0B}" type="slidenum">
              <a:rPr lang="en-US" smtClean="0"/>
              <a:t>2</a:t>
            </a:fld>
            <a:endParaRPr lang="en-US" dirty="0"/>
          </a:p>
        </p:txBody>
      </p:sp>
      <p:pic>
        <p:nvPicPr>
          <p:cNvPr id="9" name="Picture 8" descr="http://4.bp.blogspot.com/-gXwSxW66PmY/TfIyg-dOWcI/AAAAAAAAAX8/hc1BB2Y2bdI/s1600/Obi-WanClassic.jpg">
            <a:extLst>
              <a:ext uri="{FF2B5EF4-FFF2-40B4-BE49-F238E27FC236}">
                <a16:creationId xmlns:a16="http://schemas.microsoft.com/office/drawing/2014/main" id="{4FA1F173-C8AC-47E6-89FA-43EEFE1F2DD8}"/>
              </a:ext>
            </a:extLst>
          </p:cNvPr>
          <p:cNvPicPr>
            <a:picLocks noChangeAspect="1" noChangeArrowheads="1"/>
          </p:cNvPicPr>
          <p:nvPr/>
        </p:nvPicPr>
        <p:blipFill>
          <a:blip r:embed="rId4" cstate="print"/>
          <a:srcRect/>
          <a:stretch>
            <a:fillRect/>
          </a:stretch>
        </p:blipFill>
        <p:spPr bwMode="auto">
          <a:xfrm>
            <a:off x="8432800" y="1292880"/>
            <a:ext cx="3612850" cy="203222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259943725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circle(in)">
                                      <p:cBhvr>
                                        <p:cTn id="12" dur="2000"/>
                                        <p:tgtEl>
                                          <p:spTgt spid="8"/>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7" presetClass="entr" presetSubtype="0" fill="hold" nodeType="clickEffect">
                                  <p:stCondLst>
                                    <p:cond delay="0"/>
                                  </p:stCondLst>
                                  <p:iterate type="lt">
                                    <p:tmPct val="0"/>
                                  </p:iterate>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900" decel="100000" fill="hold"/>
                                        <p:tgtEl>
                                          <p:spTgt spid="6"/>
                                        </p:tgtEl>
                                        <p:attrNameLst>
                                          <p:attrName>ppt_y</p:attrName>
                                        </p:attrNameLst>
                                      </p:cBhvr>
                                      <p:tavLst>
                                        <p:tav tm="0">
                                          <p:val>
                                            <p:strVal val="#ppt_y+1"/>
                                          </p:val>
                                        </p:tav>
                                        <p:tav tm="100000">
                                          <p:val>
                                            <p:strVal val="#ppt_y-.03"/>
                                          </p:val>
                                        </p:tav>
                                      </p:tavLst>
                                    </p:anim>
                                    <p:anim calcmode="lin" valueType="num">
                                      <p:cBhvr>
                                        <p:cTn id="20" dur="100" accel="100000" fill="hold">
                                          <p:stCondLst>
                                            <p:cond delay="900"/>
                                          </p:stCondLst>
                                        </p:cTn>
                                        <p:tgtEl>
                                          <p:spTgt spid="6"/>
                                        </p:tgtEl>
                                        <p:attrNameLst>
                                          <p:attrName>ppt_y</p:attrName>
                                        </p:attrNameLst>
                                      </p:cBhvr>
                                      <p:tavLst>
                                        <p:tav tm="0">
                                          <p:val>
                                            <p:strVal val="#ppt_y-.03"/>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10" presetClass="emph" presetSubtype="0" fill="hold" grpId="0" nodeType="clickEffect">
                                  <p:stCondLst>
                                    <p:cond delay="0"/>
                                  </p:stCondLst>
                                  <p:iterate type="lt">
                                    <p:tmPct val="0"/>
                                  </p:iterate>
                                  <p:childTnLst>
                                    <p:anim calcmode="discrete" valueType="str">
                                      <p:cBhvr override="childStyle">
                                        <p:cTn id="24" dur="2000" fill="hold"/>
                                        <p:tgtEl>
                                          <p:spTgt spid="6"/>
                                        </p:tgtEl>
                                        <p:attrNameLst>
                                          <p:attrName>style.fontWeight</p:attrName>
                                        </p:attrNameLst>
                                      </p:cBhvr>
                                      <p:tavLst>
                                        <p:tav tm="0">
                                          <p:val>
                                            <p:strVal val="normal"/>
                                          </p:val>
                                        </p:tav>
                                        <p:tav tm="50000">
                                          <p:val>
                                            <p:strVal val="bold"/>
                                          </p:val>
                                        </p:tav>
                                        <p:tav tm="60000">
                                          <p:val>
                                            <p:strVal val="normal"/>
                                          </p:val>
                                        </p:tav>
                                        <p:tav tm="100000">
                                          <p:val>
                                            <p:strVal val="normal"/>
                                          </p:val>
                                        </p:tav>
                                      </p:tavLst>
                                    </p:anim>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animBg="1"/>
      <p:bldP spid="2"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Title 1"/>
          <p:cNvSpPr>
            <a:spLocks noGrp="1"/>
          </p:cNvSpPr>
          <p:nvPr>
            <p:ph type="title"/>
          </p:nvPr>
        </p:nvSpPr>
        <p:spPr>
          <a:xfrm>
            <a:off x="797737" y="351342"/>
            <a:ext cx="9956800" cy="487362"/>
          </a:xfrm>
        </p:spPr>
        <p:txBody>
          <a:bodyPr>
            <a:normAutofit fontScale="90000"/>
          </a:bodyPr>
          <a:lstStyle/>
          <a:p>
            <a:r>
              <a:rPr lang="en-US" sz="3200" dirty="0">
                <a:latin typeface="Century Gothic" charset="0"/>
              </a:rPr>
              <a:t>Statistical Validity</a:t>
            </a:r>
          </a:p>
        </p:txBody>
      </p:sp>
      <p:sp>
        <p:nvSpPr>
          <p:cNvPr id="3" name="Content Placeholder 2"/>
          <p:cNvSpPr>
            <a:spLocks noGrp="1"/>
          </p:cNvSpPr>
          <p:nvPr>
            <p:ph idx="1"/>
          </p:nvPr>
        </p:nvSpPr>
        <p:spPr>
          <a:xfrm>
            <a:off x="153022" y="1047177"/>
            <a:ext cx="5942978" cy="5195017"/>
          </a:xfrm>
        </p:spPr>
        <p:txBody>
          <a:bodyPr rtlCol="0">
            <a:normAutofit/>
          </a:bodyPr>
          <a:lstStyle/>
          <a:p>
            <a:pPr marL="514350" indent="-514350" fontAlgn="auto">
              <a:spcAft>
                <a:spcPts val="0"/>
              </a:spcAft>
              <a:buAutoNum type="arabicPeriod" startAt="3"/>
              <a:defRPr/>
            </a:pPr>
            <a:r>
              <a:rPr lang="en-US" dirty="0">
                <a:solidFill>
                  <a:srgbClr val="FF0000"/>
                </a:solidFill>
              </a:rPr>
              <a:t>Confidence intervals (how precise is the estimate?)</a:t>
            </a:r>
          </a:p>
          <a:p>
            <a:pPr marL="685800" lvl="1">
              <a:buFont typeface="Arial"/>
              <a:buChar char="•"/>
              <a:defRPr/>
            </a:pPr>
            <a:r>
              <a:rPr lang="en-US" dirty="0">
                <a:cs typeface="Arial" charset="0"/>
              </a:rPr>
              <a:t>Confidence intervals estimate parameters of true population value</a:t>
            </a:r>
          </a:p>
          <a:p>
            <a:pPr marL="685800" lvl="1">
              <a:buFont typeface="Arial"/>
              <a:buChar char="•"/>
              <a:defRPr/>
            </a:pPr>
            <a:r>
              <a:rPr lang="en-US" dirty="0">
                <a:cs typeface="Arial" charset="0"/>
              </a:rPr>
              <a:t>Smaller samples:</a:t>
            </a:r>
          </a:p>
          <a:p>
            <a:pPr marL="685800" lvl="1">
              <a:buFont typeface="Arial"/>
              <a:buChar char="•"/>
              <a:defRPr/>
            </a:pPr>
            <a:endParaRPr lang="en-US" dirty="0">
              <a:cs typeface="Arial" charset="0"/>
            </a:endParaRPr>
          </a:p>
          <a:p>
            <a:pPr marL="685800" lvl="1">
              <a:buFont typeface="Arial"/>
              <a:buChar char="•"/>
              <a:defRPr/>
            </a:pPr>
            <a:endParaRPr lang="en-US" dirty="0">
              <a:cs typeface="Arial" charset="0"/>
            </a:endParaRPr>
          </a:p>
          <a:p>
            <a:pPr marL="685800" lvl="1">
              <a:buFont typeface="Arial"/>
              <a:buChar char="•"/>
              <a:defRPr/>
            </a:pPr>
            <a:r>
              <a:rPr lang="en-US" dirty="0">
                <a:cs typeface="Arial" charset="0"/>
              </a:rPr>
              <a:t>Larger samples:</a:t>
            </a:r>
          </a:p>
        </p:txBody>
      </p:sp>
      <p:pic>
        <p:nvPicPr>
          <p:cNvPr id="2" name="Picture 1" descr="methodsfig1.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96000" y="1329402"/>
            <a:ext cx="6158820" cy="4199195"/>
          </a:xfrm>
          <a:prstGeom prst="rect">
            <a:avLst/>
          </a:prstGeom>
        </p:spPr>
      </p:pic>
      <p:sp>
        <p:nvSpPr>
          <p:cNvPr id="4" name="Slide Number Placeholder 3"/>
          <p:cNvSpPr>
            <a:spLocks noGrp="1"/>
          </p:cNvSpPr>
          <p:nvPr>
            <p:ph type="sldNum" sz="quarter" idx="12"/>
          </p:nvPr>
        </p:nvSpPr>
        <p:spPr/>
        <p:txBody>
          <a:bodyPr/>
          <a:lstStyle/>
          <a:p>
            <a:fld id="{D077DD1F-020D-4A19-9611-41863FA23D0B}" type="slidenum">
              <a:rPr lang="en-US" smtClean="0"/>
              <a:t>20</a:t>
            </a:fld>
            <a:endParaRPr lang="en-US" dirty="0"/>
          </a:p>
        </p:txBody>
      </p:sp>
    </p:spTree>
    <p:extLst>
      <p:ext uri="{BB962C8B-B14F-4D97-AF65-F5344CB8AC3E}">
        <p14:creationId xmlns:p14="http://schemas.microsoft.com/office/powerpoint/2010/main" val="189967215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to="" calcmode="lin" valueType="num">
                                      <p:cBhvr>
                                        <p:cTn id="7" dur="1" fill="hold"/>
                                        <p:tgtEl>
                                          <p:spTgt spid="3">
                                            <p:txEl>
                                              <p:pRg st="0" end="0"/>
                                            </p:txEl>
                                          </p:spTgt>
                                        </p:tgtEl>
                                        <p:attrNameLst>
                                          <p:attrName/>
                                        </p:attrNameLst>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 to="" calcmode="lin" valueType="num">
                                      <p:cBhvr>
                                        <p:cTn id="12" dur="1" fill="hold"/>
                                        <p:tgtEl>
                                          <p:spTgt spid="3">
                                            <p:txEl>
                                              <p:pRg st="1" end="1"/>
                                            </p:txEl>
                                          </p:spTgt>
                                        </p:tgtEl>
                                        <p:attrNameLst>
                                          <p:attrName/>
                                        </p:attrNameLst>
                                      </p:cBhvr>
                                    </p:anim>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 to="" calcmode="lin" valueType="num">
                                      <p:cBhvr>
                                        <p:cTn id="17" dur="1" fill="hold"/>
                                        <p:tgtEl>
                                          <p:spTgt spid="3">
                                            <p:txEl>
                                              <p:pRg st="2" end="2"/>
                                            </p:txEl>
                                          </p:spTgt>
                                        </p:tgtEl>
                                        <p:attrNameLst>
                                          <p:attrName/>
                                        </p:attrNameLst>
                                      </p:cBhvr>
                                    </p:anim>
                                  </p:childTnLst>
                                </p:cTn>
                              </p:par>
                            </p:childTnLst>
                          </p:cTn>
                        </p:par>
                      </p:childTnLst>
                    </p:cTn>
                  </p:par>
                  <p:par>
                    <p:cTn id="18" fill="hold">
                      <p:stCondLst>
                        <p:cond delay="indefinite"/>
                      </p:stCondLst>
                      <p:childTnLst>
                        <p:par>
                          <p:cTn id="19" fill="hold">
                            <p:stCondLst>
                              <p:cond delay="0"/>
                            </p:stCondLst>
                            <p:childTnLst>
                              <p:par>
                                <p:cTn id="20" presetID="24" presetClass="entr" presetSubtype="0" fill="hold" grpId="0" nodeType="click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 to="" calcmode="lin" valueType="num">
                                      <p:cBhvr>
                                        <p:cTn id="22" dur="1" fill="hold"/>
                                        <p:tgtEl>
                                          <p:spTgt spid="3">
                                            <p:txEl>
                                              <p:pRg st="5" end="5"/>
                                            </p:txEl>
                                          </p:spTgt>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bldLvl="3"/>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1" name="WordArt 61"/>
          <p:cNvSpPr>
            <a:spLocks noChangeArrowheads="1" noChangeShapeType="1" noTextEdit="1"/>
          </p:cNvSpPr>
          <p:nvPr/>
        </p:nvSpPr>
        <p:spPr bwMode="auto">
          <a:xfrm>
            <a:off x="4976284" y="4378325"/>
            <a:ext cx="609600" cy="254000"/>
          </a:xfrm>
          <a:prstGeom prst="rect">
            <a:avLst/>
          </a:prstGeom>
        </p:spPr>
        <p:txBody>
          <a:bodyPr wrap="none" fromWordArt="1">
            <a:prstTxWarp prst="textPlain">
              <a:avLst>
                <a:gd name="adj" fmla="val 50000"/>
              </a:avLst>
            </a:prstTxWarp>
          </a:bodyPr>
          <a:lstStyle/>
          <a:p>
            <a:pPr algn="ctr"/>
            <a:r>
              <a:rPr lang="en-US" sz="3600" b="1" kern="10" dirty="0">
                <a:ln w="127">
                  <a:solidFill>
                    <a:srgbClr val="C0504D"/>
                  </a:solidFill>
                  <a:round/>
                  <a:headEnd/>
                  <a:tailEnd/>
                </a:ln>
                <a:solidFill>
                  <a:srgbClr val="000000"/>
                </a:solidFill>
                <a:effectLst>
                  <a:outerShdw blurRad="63500" dist="29783" dir="3885598" algn="ctr" rotWithShape="0">
                    <a:srgbClr val="000000">
                      <a:alpha val="50000"/>
                    </a:srgbClr>
                  </a:outerShdw>
                </a:effectLst>
                <a:latin typeface="Calibri"/>
                <a:ea typeface="Calibri"/>
                <a:cs typeface="Calibri"/>
              </a:rPr>
              <a:t>S.E.</a:t>
            </a:r>
          </a:p>
        </p:txBody>
      </p:sp>
      <p:sp>
        <p:nvSpPr>
          <p:cNvPr id="76802" name="WordArt 62"/>
          <p:cNvSpPr>
            <a:spLocks noChangeArrowheads="1" noChangeShapeType="1" noTextEdit="1"/>
          </p:cNvSpPr>
          <p:nvPr/>
        </p:nvSpPr>
        <p:spPr bwMode="auto">
          <a:xfrm>
            <a:off x="1998134" y="4081463"/>
            <a:ext cx="880533" cy="558800"/>
          </a:xfrm>
          <a:prstGeom prst="rect">
            <a:avLst/>
          </a:prstGeom>
        </p:spPr>
        <p:txBody>
          <a:bodyPr wrap="none" fromWordArt="1">
            <a:prstTxWarp prst="textPlain">
              <a:avLst>
                <a:gd name="adj" fmla="val 50000"/>
              </a:avLst>
            </a:prstTxWarp>
          </a:bodyPr>
          <a:lstStyle/>
          <a:p>
            <a:pPr algn="ctr"/>
            <a:r>
              <a:rPr lang="en-US" sz="3600" b="1" kern="10" dirty="0">
                <a:ln w="127">
                  <a:solidFill>
                    <a:srgbClr val="C0504D"/>
                  </a:solidFill>
                  <a:round/>
                  <a:headEnd/>
                  <a:tailEnd/>
                </a:ln>
                <a:solidFill>
                  <a:srgbClr val="000000"/>
                </a:solidFill>
                <a:effectLst>
                  <a:outerShdw blurRad="63500" dist="29783" dir="3885598" algn="ctr" rotWithShape="0">
                    <a:srgbClr val="000000">
                      <a:alpha val="50000"/>
                    </a:srgbClr>
                  </a:outerShdw>
                </a:effectLst>
                <a:latin typeface="Calibri"/>
                <a:ea typeface="Calibri"/>
                <a:cs typeface="Calibri"/>
              </a:rPr>
              <a:t>S.E.</a:t>
            </a:r>
          </a:p>
        </p:txBody>
      </p:sp>
      <p:sp>
        <p:nvSpPr>
          <p:cNvPr id="76803" name="Title 1"/>
          <p:cNvSpPr>
            <a:spLocks noGrp="1"/>
          </p:cNvSpPr>
          <p:nvPr>
            <p:ph type="title"/>
          </p:nvPr>
        </p:nvSpPr>
        <p:spPr>
          <a:xfrm>
            <a:off x="410860" y="263676"/>
            <a:ext cx="11111367" cy="611188"/>
          </a:xfrm>
        </p:spPr>
        <p:txBody>
          <a:bodyPr>
            <a:noAutofit/>
          </a:bodyPr>
          <a:lstStyle/>
          <a:p>
            <a:pPr algn="l" eaLnBrk="1" hangingPunct="1"/>
            <a:r>
              <a:rPr lang="en-US" dirty="0">
                <a:latin typeface="Century Gothic" charset="0"/>
              </a:rPr>
              <a:t>Power</a:t>
            </a:r>
          </a:p>
        </p:txBody>
      </p:sp>
      <p:sp>
        <p:nvSpPr>
          <p:cNvPr id="76804" name="Content Placeholder 2"/>
          <p:cNvSpPr>
            <a:spLocks noGrp="1"/>
          </p:cNvSpPr>
          <p:nvPr>
            <p:ph idx="1"/>
          </p:nvPr>
        </p:nvSpPr>
        <p:spPr>
          <a:xfrm>
            <a:off x="158913" y="1130057"/>
            <a:ext cx="7622424" cy="5591175"/>
          </a:xfrm>
        </p:spPr>
        <p:txBody>
          <a:bodyPr/>
          <a:lstStyle/>
          <a:p>
            <a:pPr eaLnBrk="1" hangingPunct="1">
              <a:lnSpc>
                <a:spcPct val="120000"/>
              </a:lnSpc>
              <a:spcBef>
                <a:spcPts val="0"/>
              </a:spcBef>
            </a:pPr>
            <a:r>
              <a:rPr lang="en-US" sz="1800" dirty="0">
                <a:latin typeface="Century Gothic" charset="0"/>
              </a:rPr>
              <a:t>The ability to detect an effect that truly exists</a:t>
            </a:r>
          </a:p>
          <a:p>
            <a:pPr lvl="1" eaLnBrk="1" hangingPunct="1">
              <a:lnSpc>
                <a:spcPct val="120000"/>
              </a:lnSpc>
              <a:spcBef>
                <a:spcPts val="0"/>
              </a:spcBef>
            </a:pPr>
            <a:r>
              <a:rPr lang="en-US" dirty="0">
                <a:latin typeface="Century Gothic" charset="0"/>
              </a:rPr>
              <a:t>i.e., the ability to avoid making a Type II error</a:t>
            </a:r>
          </a:p>
        </p:txBody>
      </p:sp>
      <p:pic>
        <p:nvPicPr>
          <p:cNvPr id="5" name="Picture 4"/>
          <p:cNvPicPr>
            <a:picLocks noChangeAspect="1"/>
          </p:cNvPicPr>
          <p:nvPr/>
        </p:nvPicPr>
        <p:blipFill>
          <a:blip r:embed="rId3" cstate="print">
            <a:alphaModFix amt="81000"/>
            <a:extLst>
              <a:ext uri="{28A0092B-C50C-407E-A947-70E740481C1C}">
                <a14:useLocalDpi xmlns:a14="http://schemas.microsoft.com/office/drawing/2010/main" val="0"/>
              </a:ext>
            </a:extLst>
          </a:blip>
          <a:srcRect/>
          <a:stretch>
            <a:fillRect/>
          </a:stretch>
        </p:blipFill>
        <p:spPr bwMode="auto">
          <a:xfrm>
            <a:off x="1261609" y="3802064"/>
            <a:ext cx="2180167" cy="1089025"/>
          </a:xfrm>
          <a:prstGeom prst="rect">
            <a:avLst/>
          </a:prstGeom>
          <a:noFill/>
          <a:ln w="9525">
            <a:solidFill>
              <a:srgbClr val="333333"/>
            </a:solidFill>
            <a:miter lim="800000"/>
            <a:headEnd/>
            <a:tailEnd/>
          </a:ln>
          <a:extLst>
            <a:ext uri="{909E8E84-426E-40dd-AFC4-6F175D3DCCD1}">
              <a14:hiddenFill xmlns:a14="http://schemas.microsoft.com/office/drawing/2010/main" xmlns="">
                <a:solidFill>
                  <a:srgbClr val="FFFFFF">
                    <a:alpha val="81175"/>
                  </a:srgbClr>
                </a:solidFill>
              </a14:hiddenFill>
            </a:ext>
          </a:extLst>
        </p:spPr>
      </p:pic>
      <p:pic>
        <p:nvPicPr>
          <p:cNvPr id="24" name="Picture 23"/>
          <p:cNvPicPr>
            <a:picLocks noChangeAspect="1"/>
          </p:cNvPicPr>
          <p:nvPr/>
        </p:nvPicPr>
        <p:blipFill>
          <a:blip r:embed="rId3" cstate="print">
            <a:alphaModFix amt="82000"/>
            <a:extLst>
              <a:ext uri="{28A0092B-C50C-407E-A947-70E740481C1C}">
                <a14:useLocalDpi xmlns:a14="http://schemas.microsoft.com/office/drawing/2010/main" val="0"/>
              </a:ext>
            </a:extLst>
          </a:blip>
          <a:srcRect/>
          <a:stretch>
            <a:fillRect/>
          </a:stretch>
        </p:blipFill>
        <p:spPr bwMode="auto">
          <a:xfrm>
            <a:off x="4146551" y="3787776"/>
            <a:ext cx="2180167" cy="1089025"/>
          </a:xfrm>
          <a:prstGeom prst="rect">
            <a:avLst/>
          </a:prstGeom>
          <a:noFill/>
          <a:ln w="9525">
            <a:solidFill>
              <a:srgbClr val="333333"/>
            </a:solidFill>
            <a:miter lim="800000"/>
            <a:headEnd/>
            <a:tailEnd/>
          </a:ln>
          <a:extLst>
            <a:ext uri="{909E8E84-426E-40dd-AFC4-6F175D3DCCD1}">
              <a14:hiddenFill xmlns:a14="http://schemas.microsoft.com/office/drawing/2010/main" xmlns="">
                <a:solidFill>
                  <a:srgbClr val="FFFFFF">
                    <a:alpha val="81960"/>
                  </a:srgbClr>
                </a:solidFill>
              </a14:hiddenFill>
            </a:ext>
          </a:extLst>
        </p:spPr>
      </p:pic>
      <p:sp>
        <p:nvSpPr>
          <p:cNvPr id="7" name="TextBox 6"/>
          <p:cNvSpPr txBox="1">
            <a:spLocks noChangeArrowheads="1"/>
          </p:cNvSpPr>
          <p:nvPr/>
        </p:nvSpPr>
        <p:spPr bwMode="auto">
          <a:xfrm>
            <a:off x="844008" y="4891049"/>
            <a:ext cx="2831936" cy="92333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r>
              <a:rPr lang="en-US" sz="1800" dirty="0">
                <a:cs typeface="Arial" charset="0"/>
              </a:rPr>
              <a:t>Even large systematic effects may be obscured</a:t>
            </a:r>
          </a:p>
          <a:p>
            <a:pPr algn="ctr" eaLnBrk="1" hangingPunct="1"/>
            <a:r>
              <a:rPr lang="en-US" sz="1800" dirty="0">
                <a:cs typeface="Arial" charset="0"/>
              </a:rPr>
              <a:t>Type II error (miss)</a:t>
            </a:r>
          </a:p>
        </p:txBody>
      </p:sp>
      <p:sp>
        <p:nvSpPr>
          <p:cNvPr id="26" name="TextBox 25"/>
          <p:cNvSpPr txBox="1">
            <a:spLocks noChangeArrowheads="1"/>
          </p:cNvSpPr>
          <p:nvPr/>
        </p:nvSpPr>
        <p:spPr bwMode="auto">
          <a:xfrm>
            <a:off x="4011085" y="4891089"/>
            <a:ext cx="2915916" cy="92333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r>
              <a:rPr lang="en-US" sz="1800" dirty="0">
                <a:cs typeface="Arial" charset="0"/>
              </a:rPr>
              <a:t>Small systematic effects are especially hard to detect (say </a:t>
            </a:r>
            <a:r>
              <a:rPr lang="en-US" sz="1800" i="1" dirty="0">
                <a:cs typeface="Arial" charset="0"/>
              </a:rPr>
              <a:t>d</a:t>
            </a:r>
            <a:r>
              <a:rPr lang="en-US" sz="1800" dirty="0">
                <a:cs typeface="Arial" charset="0"/>
              </a:rPr>
              <a:t> = .10)</a:t>
            </a:r>
          </a:p>
        </p:txBody>
      </p:sp>
      <p:sp>
        <p:nvSpPr>
          <p:cNvPr id="27" name="TextBox 26"/>
          <p:cNvSpPr txBox="1">
            <a:spLocks noChangeArrowheads="1"/>
          </p:cNvSpPr>
          <p:nvPr/>
        </p:nvSpPr>
        <p:spPr bwMode="auto">
          <a:xfrm>
            <a:off x="2071511" y="2447481"/>
            <a:ext cx="3208867" cy="4619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r>
              <a:rPr lang="en-US" b="1" dirty="0"/>
              <a:t>Low Power</a:t>
            </a:r>
          </a:p>
        </p:txBody>
      </p:sp>
      <p:sp>
        <p:nvSpPr>
          <p:cNvPr id="4" name="TextBox 3"/>
          <p:cNvSpPr txBox="1">
            <a:spLocks noChangeArrowheads="1"/>
          </p:cNvSpPr>
          <p:nvPr/>
        </p:nvSpPr>
        <p:spPr bwMode="auto">
          <a:xfrm>
            <a:off x="1852084" y="6223000"/>
            <a:ext cx="5235478"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800">
                <a:solidFill>
                  <a:schemeClr val="tx2"/>
                </a:solidFill>
              </a:rPr>
              <a:t>(systematic effects) = Treatment + any confounds</a:t>
            </a:r>
          </a:p>
        </p:txBody>
      </p:sp>
      <p:sp>
        <p:nvSpPr>
          <p:cNvPr id="76811" name="WordArt 61"/>
          <p:cNvSpPr>
            <a:spLocks noChangeArrowheads="1" noChangeShapeType="1" noTextEdit="1"/>
          </p:cNvSpPr>
          <p:nvPr/>
        </p:nvSpPr>
        <p:spPr bwMode="auto">
          <a:xfrm>
            <a:off x="1286933" y="6297613"/>
            <a:ext cx="609600" cy="252412"/>
          </a:xfrm>
          <a:prstGeom prst="rect">
            <a:avLst/>
          </a:prstGeom>
        </p:spPr>
        <p:txBody>
          <a:bodyPr wrap="none" fromWordArt="1">
            <a:prstTxWarp prst="textPlain">
              <a:avLst>
                <a:gd name="adj" fmla="val 50000"/>
              </a:avLst>
            </a:prstTxWarp>
          </a:bodyPr>
          <a:lstStyle/>
          <a:p>
            <a:pPr algn="ctr"/>
            <a:r>
              <a:rPr lang="en-US" sz="3600" b="1" kern="10">
                <a:ln w="127">
                  <a:solidFill>
                    <a:srgbClr val="C0504D"/>
                  </a:solidFill>
                  <a:round/>
                  <a:headEnd/>
                  <a:tailEnd/>
                </a:ln>
                <a:solidFill>
                  <a:srgbClr val="000000"/>
                </a:solidFill>
                <a:effectLst>
                  <a:outerShdw blurRad="63500" dist="29783" dir="3885598" algn="ctr" rotWithShape="0">
                    <a:srgbClr val="000000">
                      <a:alpha val="50000"/>
                    </a:srgbClr>
                  </a:outerShdw>
                </a:effectLst>
                <a:latin typeface="Calibri"/>
                <a:ea typeface="Calibri"/>
                <a:cs typeface="Calibri"/>
              </a:rPr>
              <a:t>S.E.</a:t>
            </a:r>
          </a:p>
        </p:txBody>
      </p:sp>
      <p:sp>
        <p:nvSpPr>
          <p:cNvPr id="44" name="TextBox 43"/>
          <p:cNvSpPr txBox="1">
            <a:spLocks noChangeArrowheads="1"/>
          </p:cNvSpPr>
          <p:nvPr/>
        </p:nvSpPr>
        <p:spPr bwMode="auto">
          <a:xfrm>
            <a:off x="6797139" y="3892095"/>
            <a:ext cx="3208867" cy="120032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r>
              <a:rPr lang="en-US" sz="1800" b="1" dirty="0"/>
              <a:t>Problems</a:t>
            </a:r>
          </a:p>
          <a:p>
            <a:pPr algn="ctr" eaLnBrk="1" hangingPunct="1"/>
            <a:endParaRPr lang="en-US" sz="1800" b="1" dirty="0">
              <a:solidFill>
                <a:schemeClr val="tx2"/>
              </a:solidFill>
              <a:sym typeface="Wingdings" charset="0"/>
            </a:endParaRPr>
          </a:p>
          <a:p>
            <a:pPr algn="ctr" eaLnBrk="1" hangingPunct="1"/>
            <a:r>
              <a:rPr lang="en-US" sz="1800" dirty="0">
                <a:solidFill>
                  <a:schemeClr val="tx2"/>
                </a:solidFill>
                <a:sym typeface="Wingdings" charset="0"/>
              </a:rPr>
              <a:t> T</a:t>
            </a:r>
            <a:r>
              <a:rPr lang="en-US" sz="1800" dirty="0">
                <a:solidFill>
                  <a:schemeClr val="tx2"/>
                </a:solidFill>
              </a:rPr>
              <a:t>oo many “weeds”</a:t>
            </a:r>
          </a:p>
          <a:p>
            <a:pPr algn="ctr" eaLnBrk="1" hangingPunct="1"/>
            <a:endParaRPr lang="en-US" sz="1800" b="1" dirty="0"/>
          </a:p>
        </p:txBody>
      </p:sp>
      <p:pic>
        <p:nvPicPr>
          <p:cNvPr id="2" name="Picture 1"/>
          <p:cNvPicPr>
            <a:picLocks noChangeAspect="1"/>
          </p:cNvPicPr>
          <p:nvPr/>
        </p:nvPicPr>
        <p:blipFill>
          <a:blip r:embed="rId4"/>
          <a:stretch>
            <a:fillRect/>
          </a:stretch>
        </p:blipFill>
        <p:spPr>
          <a:xfrm flipH="1">
            <a:off x="7651359" y="218302"/>
            <a:ext cx="2055059" cy="2219463"/>
          </a:xfrm>
          <a:prstGeom prst="rect">
            <a:avLst/>
          </a:prstGeom>
        </p:spPr>
      </p:pic>
      <p:pic>
        <p:nvPicPr>
          <p:cNvPr id="3" name="Picture 2"/>
          <p:cNvPicPr>
            <a:picLocks noChangeAspect="1"/>
          </p:cNvPicPr>
          <p:nvPr/>
        </p:nvPicPr>
        <p:blipFill>
          <a:blip r:embed="rId5"/>
          <a:stretch>
            <a:fillRect/>
          </a:stretch>
        </p:blipFill>
        <p:spPr>
          <a:xfrm>
            <a:off x="8507845" y="2050815"/>
            <a:ext cx="3684156" cy="1554253"/>
          </a:xfrm>
          <a:prstGeom prst="rect">
            <a:avLst/>
          </a:prstGeom>
        </p:spPr>
      </p:pic>
      <p:sp>
        <p:nvSpPr>
          <p:cNvPr id="6" name="Slide Number Placeholder 5"/>
          <p:cNvSpPr>
            <a:spLocks noGrp="1"/>
          </p:cNvSpPr>
          <p:nvPr>
            <p:ph type="sldNum" sz="quarter" idx="12"/>
          </p:nvPr>
        </p:nvSpPr>
        <p:spPr/>
        <p:txBody>
          <a:bodyPr/>
          <a:lstStyle/>
          <a:p>
            <a:fld id="{D077DD1F-020D-4A19-9611-41863FA23D0B}" type="slidenum">
              <a:rPr lang="en-US" smtClean="0"/>
              <a:t>21</a:t>
            </a:fld>
            <a:endParaRPr lang="en-US" dirty="0"/>
          </a:p>
        </p:txBody>
      </p:sp>
    </p:spTree>
    <p:extLst>
      <p:ext uri="{BB962C8B-B14F-4D97-AF65-F5344CB8AC3E}">
        <p14:creationId xmlns:p14="http://schemas.microsoft.com/office/powerpoint/2010/main" val="201612620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4"/>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6"/>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7"/>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4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6" grpId="0"/>
      <p:bldP spid="27" grpId="0"/>
      <p:bldP spid="4" grpId="0"/>
      <p:bldP spid="4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WordArt 61"/>
          <p:cNvSpPr>
            <a:spLocks noChangeArrowheads="1" noChangeShapeType="1" noTextEdit="1"/>
          </p:cNvSpPr>
          <p:nvPr/>
        </p:nvSpPr>
        <p:spPr bwMode="auto">
          <a:xfrm>
            <a:off x="6030384" y="3055080"/>
            <a:ext cx="607483" cy="254000"/>
          </a:xfrm>
          <a:prstGeom prst="rect">
            <a:avLst/>
          </a:prstGeom>
        </p:spPr>
        <p:txBody>
          <a:bodyPr wrap="none" fromWordArt="1">
            <a:prstTxWarp prst="textPlain">
              <a:avLst>
                <a:gd name="adj" fmla="val 50000"/>
              </a:avLst>
            </a:prstTxWarp>
          </a:bodyPr>
          <a:lstStyle/>
          <a:p>
            <a:pPr algn="ctr"/>
            <a:r>
              <a:rPr lang="en-US" sz="3600" b="1" kern="10">
                <a:ln w="127">
                  <a:solidFill>
                    <a:srgbClr val="C0504D"/>
                  </a:solidFill>
                  <a:round/>
                  <a:headEnd/>
                  <a:tailEnd/>
                </a:ln>
                <a:solidFill>
                  <a:srgbClr val="000000"/>
                </a:solidFill>
                <a:effectLst>
                  <a:outerShdw blurRad="63500" dist="29783" dir="3885598" algn="ctr" rotWithShape="0">
                    <a:srgbClr val="000000">
                      <a:alpha val="50000"/>
                    </a:srgbClr>
                  </a:outerShdw>
                </a:effectLst>
                <a:latin typeface="Calibri"/>
                <a:ea typeface="Calibri"/>
                <a:cs typeface="Calibri"/>
              </a:rPr>
              <a:t>S.E.</a:t>
            </a:r>
          </a:p>
        </p:txBody>
      </p:sp>
      <p:sp>
        <p:nvSpPr>
          <p:cNvPr id="78851" name="Title 1"/>
          <p:cNvSpPr>
            <a:spLocks noGrp="1"/>
          </p:cNvSpPr>
          <p:nvPr>
            <p:ph type="title"/>
          </p:nvPr>
        </p:nvSpPr>
        <p:spPr>
          <a:xfrm>
            <a:off x="604761" y="465139"/>
            <a:ext cx="11280323" cy="611187"/>
          </a:xfrm>
        </p:spPr>
        <p:txBody>
          <a:bodyPr>
            <a:noAutofit/>
          </a:bodyPr>
          <a:lstStyle/>
          <a:p>
            <a:pPr algn="l" eaLnBrk="1" hangingPunct="1"/>
            <a:r>
              <a:rPr lang="en-US" sz="4000" dirty="0">
                <a:latin typeface="Century Gothic" charset="0"/>
              </a:rPr>
              <a:t>Power</a:t>
            </a:r>
          </a:p>
        </p:txBody>
      </p:sp>
      <p:sp>
        <p:nvSpPr>
          <p:cNvPr id="78853" name="WordArt 62"/>
          <p:cNvSpPr>
            <a:spLocks noChangeArrowheads="1" noChangeShapeType="1" noTextEdit="1"/>
          </p:cNvSpPr>
          <p:nvPr/>
        </p:nvSpPr>
        <p:spPr bwMode="auto">
          <a:xfrm>
            <a:off x="2250018" y="2728055"/>
            <a:ext cx="880533" cy="558800"/>
          </a:xfrm>
          <a:prstGeom prst="rect">
            <a:avLst/>
          </a:prstGeom>
        </p:spPr>
        <p:txBody>
          <a:bodyPr wrap="none" fromWordArt="1">
            <a:prstTxWarp prst="textPlain">
              <a:avLst>
                <a:gd name="adj" fmla="val 50000"/>
              </a:avLst>
            </a:prstTxWarp>
          </a:bodyPr>
          <a:lstStyle/>
          <a:p>
            <a:pPr algn="ctr"/>
            <a:r>
              <a:rPr lang="en-US" sz="3600" b="1" kern="10" dirty="0">
                <a:ln w="127">
                  <a:solidFill>
                    <a:srgbClr val="C0504D"/>
                  </a:solidFill>
                  <a:round/>
                  <a:headEnd/>
                  <a:tailEnd/>
                </a:ln>
                <a:solidFill>
                  <a:srgbClr val="000000"/>
                </a:solidFill>
                <a:effectLst>
                  <a:outerShdw blurRad="63500" dist="29783" dir="3885598" algn="ctr" rotWithShape="0">
                    <a:srgbClr val="000000">
                      <a:alpha val="50000"/>
                    </a:srgbClr>
                  </a:outerShdw>
                </a:effectLst>
                <a:latin typeface="Calibri"/>
                <a:ea typeface="Calibri"/>
                <a:cs typeface="Calibri"/>
              </a:rPr>
              <a:t>S.E.</a:t>
            </a:r>
          </a:p>
        </p:txBody>
      </p:sp>
      <p:pic>
        <p:nvPicPr>
          <p:cNvPr id="78854" name="Picture 29"/>
          <p:cNvPicPr>
            <a:picLocks noChangeAspect="1"/>
          </p:cNvPicPr>
          <p:nvPr/>
        </p:nvPicPr>
        <p:blipFill>
          <a:blip r:embed="rId3" cstate="print">
            <a:alphaModFix amt="81000"/>
            <a:extLst>
              <a:ext uri="{28A0092B-C50C-407E-A947-70E740481C1C}">
                <a14:useLocalDpi xmlns:a14="http://schemas.microsoft.com/office/drawing/2010/main" val="0"/>
              </a:ext>
            </a:extLst>
          </a:blip>
          <a:srcRect t="74661" r="26186" b="2"/>
          <a:stretch>
            <a:fillRect/>
          </a:stretch>
        </p:blipFill>
        <p:spPr bwMode="auto">
          <a:xfrm>
            <a:off x="1521884" y="3248756"/>
            <a:ext cx="1608667" cy="276225"/>
          </a:xfrm>
          <a:prstGeom prst="rect">
            <a:avLst/>
          </a:prstGeom>
          <a:noFill/>
          <a:ln>
            <a:noFill/>
          </a:ln>
          <a:extLst>
            <a:ext uri="{909E8E84-426E-40dd-AFC4-6F175D3DCCD1}">
              <a14:hiddenFill xmlns:a14="http://schemas.microsoft.com/office/drawing/2010/main" xmlns="">
                <a:solidFill>
                  <a:srgbClr val="FFFFFF">
                    <a:alpha val="81175"/>
                  </a:srgbClr>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78855" name="Picture 30"/>
          <p:cNvPicPr>
            <a:picLocks noChangeAspect="1"/>
          </p:cNvPicPr>
          <p:nvPr/>
        </p:nvPicPr>
        <p:blipFill>
          <a:blip r:embed="rId4" cstate="print">
            <a:alphaModFix amt="81000"/>
            <a:extLst>
              <a:ext uri="{28A0092B-C50C-407E-A947-70E740481C1C}">
                <a14:useLocalDpi xmlns:a14="http://schemas.microsoft.com/office/drawing/2010/main" val="0"/>
              </a:ext>
            </a:extLst>
          </a:blip>
          <a:srcRect l="74332" r="2"/>
          <a:stretch>
            <a:fillRect/>
          </a:stretch>
        </p:blipFill>
        <p:spPr bwMode="auto">
          <a:xfrm>
            <a:off x="3119967" y="2434368"/>
            <a:ext cx="558800" cy="1090613"/>
          </a:xfrm>
          <a:prstGeom prst="rect">
            <a:avLst/>
          </a:prstGeom>
          <a:noFill/>
          <a:ln>
            <a:noFill/>
          </a:ln>
          <a:extLst>
            <a:ext uri="{909E8E84-426E-40dd-AFC4-6F175D3DCCD1}">
              <a14:hiddenFill xmlns:a14="http://schemas.microsoft.com/office/drawing/2010/main" xmlns="">
                <a:solidFill>
                  <a:srgbClr val="FFFFFF">
                    <a:alpha val="81175"/>
                  </a:srgbClr>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 name="Frame 2"/>
          <p:cNvSpPr/>
          <p:nvPr/>
        </p:nvSpPr>
        <p:spPr>
          <a:xfrm>
            <a:off x="1521192" y="2435269"/>
            <a:ext cx="2166488" cy="1089340"/>
          </a:xfrm>
          <a:prstGeom prst="frame">
            <a:avLst>
              <a:gd name="adj1" fmla="val 842"/>
            </a:avLst>
          </a:prstGeom>
          <a:solidFill>
            <a:schemeClr val="tx2"/>
          </a:solidFill>
          <a:ln>
            <a:noFill/>
          </a:ln>
          <a:scene3d>
            <a:camera prst="obliqueTopRight"/>
            <a:lightRig rig="threePt" dir="tl"/>
          </a:scene3d>
          <a:sp3d/>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chemeClr val="tx1"/>
              </a:solidFill>
            </a:endParaRPr>
          </a:p>
        </p:txBody>
      </p:sp>
      <p:pic>
        <p:nvPicPr>
          <p:cNvPr id="78857" name="Picture 38" descr="Macintosh HD:Users:mcloud:Desktop:lawn.jpg"/>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58234" y="2016855"/>
            <a:ext cx="1883833" cy="12065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4" name="Frame 33"/>
          <p:cNvSpPr/>
          <p:nvPr/>
        </p:nvSpPr>
        <p:spPr>
          <a:xfrm>
            <a:off x="5201332" y="2435269"/>
            <a:ext cx="2166488" cy="1089340"/>
          </a:xfrm>
          <a:prstGeom prst="frame">
            <a:avLst>
              <a:gd name="adj1" fmla="val 842"/>
            </a:avLst>
          </a:prstGeom>
          <a:solidFill>
            <a:schemeClr val="tx2"/>
          </a:solidFill>
          <a:ln>
            <a:noFill/>
          </a:ln>
          <a:scene3d>
            <a:camera prst="obliqueTopRight"/>
            <a:lightRig rig="threePt" dir="tl"/>
          </a:scene3d>
          <a:sp3d/>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chemeClr val="tx1"/>
              </a:solidFill>
            </a:endParaRPr>
          </a:p>
        </p:txBody>
      </p:sp>
      <p:pic>
        <p:nvPicPr>
          <p:cNvPr id="78859" name="Picture 39"/>
          <p:cNvPicPr>
            <a:picLocks noChangeAspect="1"/>
          </p:cNvPicPr>
          <p:nvPr/>
        </p:nvPicPr>
        <p:blipFill>
          <a:blip r:embed="rId3" cstate="print">
            <a:alphaModFix amt="81000"/>
            <a:extLst>
              <a:ext uri="{28A0092B-C50C-407E-A947-70E740481C1C}">
                <a14:useLocalDpi xmlns:a14="http://schemas.microsoft.com/office/drawing/2010/main" val="0"/>
              </a:ext>
            </a:extLst>
          </a:blip>
          <a:srcRect t="74661" r="26186" b="2"/>
          <a:stretch>
            <a:fillRect/>
          </a:stretch>
        </p:blipFill>
        <p:spPr bwMode="auto">
          <a:xfrm>
            <a:off x="5200651" y="3248756"/>
            <a:ext cx="1608667" cy="276225"/>
          </a:xfrm>
          <a:prstGeom prst="rect">
            <a:avLst/>
          </a:prstGeom>
          <a:noFill/>
          <a:ln>
            <a:noFill/>
          </a:ln>
          <a:extLst>
            <a:ext uri="{909E8E84-426E-40dd-AFC4-6F175D3DCCD1}">
              <a14:hiddenFill xmlns:a14="http://schemas.microsoft.com/office/drawing/2010/main" xmlns="">
                <a:solidFill>
                  <a:srgbClr val="FFFFFF">
                    <a:alpha val="81175"/>
                  </a:srgbClr>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78860" name="Picture 40"/>
          <p:cNvPicPr>
            <a:picLocks noChangeAspect="1"/>
          </p:cNvPicPr>
          <p:nvPr/>
        </p:nvPicPr>
        <p:blipFill>
          <a:blip r:embed="rId4" cstate="print">
            <a:alphaModFix amt="81000"/>
            <a:extLst>
              <a:ext uri="{28A0092B-C50C-407E-A947-70E740481C1C}">
                <a14:useLocalDpi xmlns:a14="http://schemas.microsoft.com/office/drawing/2010/main" val="0"/>
              </a:ext>
            </a:extLst>
          </a:blip>
          <a:srcRect l="74332" r="2"/>
          <a:stretch>
            <a:fillRect/>
          </a:stretch>
        </p:blipFill>
        <p:spPr bwMode="auto">
          <a:xfrm>
            <a:off x="6798733" y="2434368"/>
            <a:ext cx="558800" cy="1090613"/>
          </a:xfrm>
          <a:prstGeom prst="rect">
            <a:avLst/>
          </a:prstGeom>
          <a:noFill/>
          <a:ln>
            <a:noFill/>
          </a:ln>
          <a:extLst>
            <a:ext uri="{909E8E84-426E-40dd-AFC4-6F175D3DCCD1}">
              <a14:hiddenFill xmlns:a14="http://schemas.microsoft.com/office/drawing/2010/main" xmlns="">
                <a:solidFill>
                  <a:srgbClr val="FFFFFF">
                    <a:alpha val="81175"/>
                  </a:srgbClr>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78861" name="Picture 38" descr="Macintosh HD:Users:mcloud:Desktop:lawn.jpg"/>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051301" y="2016855"/>
            <a:ext cx="1883833" cy="12065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78862" name="TextBox 22"/>
          <p:cNvSpPr txBox="1">
            <a:spLocks noChangeArrowheads="1"/>
          </p:cNvSpPr>
          <p:nvPr/>
        </p:nvSpPr>
        <p:spPr bwMode="auto">
          <a:xfrm>
            <a:off x="2266950" y="1445355"/>
            <a:ext cx="3208867" cy="4619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r>
              <a:rPr lang="en-US" b="1"/>
              <a:t>High Power</a:t>
            </a:r>
          </a:p>
        </p:txBody>
      </p:sp>
      <p:sp>
        <p:nvSpPr>
          <p:cNvPr id="78863" name="TextBox 31"/>
          <p:cNvSpPr txBox="1">
            <a:spLocks noChangeArrowheads="1"/>
          </p:cNvSpPr>
          <p:nvPr/>
        </p:nvSpPr>
        <p:spPr bwMode="auto">
          <a:xfrm>
            <a:off x="1199035" y="3524609"/>
            <a:ext cx="2850016" cy="6463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r>
              <a:rPr lang="en-US" sz="1800" dirty="0">
                <a:cs typeface="Arial" charset="0"/>
              </a:rPr>
              <a:t>Large systematic effects are easily identified</a:t>
            </a:r>
          </a:p>
        </p:txBody>
      </p:sp>
      <p:sp>
        <p:nvSpPr>
          <p:cNvPr id="78864" name="TextBox 32"/>
          <p:cNvSpPr txBox="1">
            <a:spLocks noChangeArrowheads="1"/>
          </p:cNvSpPr>
          <p:nvPr/>
        </p:nvSpPr>
        <p:spPr bwMode="auto">
          <a:xfrm>
            <a:off x="4794651" y="3524609"/>
            <a:ext cx="3048000" cy="6463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r>
              <a:rPr lang="en-US" sz="1800" dirty="0">
                <a:cs typeface="Arial" charset="0"/>
              </a:rPr>
              <a:t>Even small systematic effects MAY be identified</a:t>
            </a:r>
          </a:p>
        </p:txBody>
      </p:sp>
      <p:sp>
        <p:nvSpPr>
          <p:cNvPr id="78865" name="TextBox 34"/>
          <p:cNvSpPr txBox="1">
            <a:spLocks noChangeArrowheads="1"/>
          </p:cNvSpPr>
          <p:nvPr/>
        </p:nvSpPr>
        <p:spPr bwMode="auto">
          <a:xfrm>
            <a:off x="1671110" y="5544776"/>
            <a:ext cx="5671445"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800" dirty="0">
                <a:solidFill>
                  <a:schemeClr val="tx2"/>
                </a:solidFill>
              </a:rPr>
              <a:t>(systematic effects) = (IV) Treatment + any confounds</a:t>
            </a:r>
          </a:p>
        </p:txBody>
      </p:sp>
      <p:sp>
        <p:nvSpPr>
          <p:cNvPr id="78866" name="WordArt 61"/>
          <p:cNvSpPr>
            <a:spLocks noChangeArrowheads="1" noChangeShapeType="1" noTextEdit="1"/>
          </p:cNvSpPr>
          <p:nvPr/>
        </p:nvSpPr>
        <p:spPr bwMode="auto">
          <a:xfrm>
            <a:off x="1067561" y="5570783"/>
            <a:ext cx="609600" cy="252412"/>
          </a:xfrm>
          <a:prstGeom prst="rect">
            <a:avLst/>
          </a:prstGeom>
        </p:spPr>
        <p:txBody>
          <a:bodyPr wrap="none" fromWordArt="1">
            <a:prstTxWarp prst="textPlain">
              <a:avLst>
                <a:gd name="adj" fmla="val 50000"/>
              </a:avLst>
            </a:prstTxWarp>
          </a:bodyPr>
          <a:lstStyle/>
          <a:p>
            <a:pPr algn="ctr"/>
            <a:r>
              <a:rPr lang="en-US" sz="3600" b="1" kern="10" dirty="0">
                <a:ln w="127">
                  <a:solidFill>
                    <a:srgbClr val="C0504D"/>
                  </a:solidFill>
                  <a:round/>
                  <a:headEnd/>
                  <a:tailEnd/>
                </a:ln>
                <a:solidFill>
                  <a:srgbClr val="000000"/>
                </a:solidFill>
                <a:effectLst>
                  <a:outerShdw blurRad="63500" dist="29783" dir="3885598" algn="ctr" rotWithShape="0">
                    <a:srgbClr val="000000">
                      <a:alpha val="50000"/>
                    </a:srgbClr>
                  </a:outerShdw>
                </a:effectLst>
                <a:latin typeface="Calibri"/>
                <a:ea typeface="Calibri"/>
                <a:cs typeface="Calibri"/>
              </a:rPr>
              <a:t>S.E.</a:t>
            </a:r>
          </a:p>
        </p:txBody>
      </p:sp>
      <p:pic>
        <p:nvPicPr>
          <p:cNvPr id="27" name="Picture 26"/>
          <p:cNvPicPr>
            <a:picLocks noChangeAspect="1"/>
          </p:cNvPicPr>
          <p:nvPr/>
        </p:nvPicPr>
        <p:blipFill>
          <a:blip r:embed="rId6"/>
          <a:stretch>
            <a:fillRect/>
          </a:stretch>
        </p:blipFill>
        <p:spPr>
          <a:xfrm flipH="1">
            <a:off x="7651359" y="218302"/>
            <a:ext cx="2055059" cy="2219463"/>
          </a:xfrm>
          <a:prstGeom prst="rect">
            <a:avLst/>
          </a:prstGeom>
        </p:spPr>
      </p:pic>
      <p:pic>
        <p:nvPicPr>
          <p:cNvPr id="28" name="Picture 27"/>
          <p:cNvPicPr>
            <a:picLocks noChangeAspect="1"/>
          </p:cNvPicPr>
          <p:nvPr/>
        </p:nvPicPr>
        <p:blipFill>
          <a:blip r:embed="rId7"/>
          <a:stretch>
            <a:fillRect/>
          </a:stretch>
        </p:blipFill>
        <p:spPr>
          <a:xfrm>
            <a:off x="8507845" y="2050815"/>
            <a:ext cx="3684156" cy="1554253"/>
          </a:xfrm>
          <a:prstGeom prst="rect">
            <a:avLst/>
          </a:prstGeom>
        </p:spPr>
      </p:pic>
      <p:sp>
        <p:nvSpPr>
          <p:cNvPr id="2" name="Slide Number Placeholder 1"/>
          <p:cNvSpPr>
            <a:spLocks noGrp="1"/>
          </p:cNvSpPr>
          <p:nvPr>
            <p:ph type="sldNum" sz="quarter" idx="12"/>
          </p:nvPr>
        </p:nvSpPr>
        <p:spPr/>
        <p:txBody>
          <a:bodyPr/>
          <a:lstStyle/>
          <a:p>
            <a:fld id="{D077DD1F-020D-4A19-9611-41863FA23D0B}" type="slidenum">
              <a:rPr lang="en-US" smtClean="0"/>
              <a:t>22</a:t>
            </a:fld>
            <a:endParaRPr lang="en-US" dirty="0"/>
          </a:p>
        </p:txBody>
      </p:sp>
    </p:spTree>
    <p:extLst>
      <p:ext uri="{BB962C8B-B14F-4D97-AF65-F5344CB8AC3E}">
        <p14:creationId xmlns:p14="http://schemas.microsoft.com/office/powerpoint/2010/main" val="389715054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585968" y="228600"/>
            <a:ext cx="11337216" cy="1143000"/>
          </a:xfrm>
        </p:spPr>
        <p:txBody>
          <a:bodyPr>
            <a:normAutofit fontScale="90000"/>
          </a:bodyPr>
          <a:lstStyle/>
          <a:p>
            <a:r>
              <a:rPr lang="en-US" sz="4400" dirty="0"/>
              <a:t>Interrogating Causal Claims (i.e., experiments)</a:t>
            </a:r>
          </a:p>
        </p:txBody>
      </p:sp>
      <p:pic>
        <p:nvPicPr>
          <p:cNvPr id="2" name="Picture 1" descr="RESMETH3_Table03.06.jpg"/>
          <p:cNvPicPr>
            <a:picLocks noChangeAspect="1"/>
          </p:cNvPicPr>
          <p:nvPr/>
        </p:nvPicPr>
        <p:blipFill rotWithShape="1">
          <a:blip r:embed="rId3" cstate="email">
            <a:extLst>
              <a:ext uri="{28A0092B-C50C-407E-A947-70E740481C1C}">
                <a14:useLocalDpi xmlns:a14="http://schemas.microsoft.com/office/drawing/2010/main" val="0"/>
              </a:ext>
            </a:extLst>
          </a:blip>
          <a:srcRect t="12308" b="3146"/>
          <a:stretch/>
        </p:blipFill>
        <p:spPr>
          <a:xfrm>
            <a:off x="199987" y="1958335"/>
            <a:ext cx="11741238" cy="3789713"/>
          </a:xfrm>
          <a:prstGeom prst="rect">
            <a:avLst/>
          </a:prstGeom>
        </p:spPr>
      </p:pic>
    </p:spTree>
    <p:extLst>
      <p:ext uri="{BB962C8B-B14F-4D97-AF65-F5344CB8AC3E}">
        <p14:creationId xmlns:p14="http://schemas.microsoft.com/office/powerpoint/2010/main" val="26556579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dirty="0"/>
              <a:t>Internal Validity: Are There </a:t>
            </a:r>
            <a:r>
              <a:rPr lang="en-US" sz="4000" i="1" dirty="0"/>
              <a:t>Plausible Alternative Explanations </a:t>
            </a:r>
            <a:r>
              <a:rPr lang="en-US" sz="4000" dirty="0"/>
              <a:t>for the Results?</a:t>
            </a:r>
          </a:p>
        </p:txBody>
      </p:sp>
      <p:sp>
        <p:nvSpPr>
          <p:cNvPr id="3" name="Text Placeholder 2"/>
          <p:cNvSpPr>
            <a:spLocks noGrp="1"/>
          </p:cNvSpPr>
          <p:nvPr>
            <p:ph type="body" sz="quarter" idx="10"/>
          </p:nvPr>
        </p:nvSpPr>
        <p:spPr/>
        <p:txBody>
          <a:bodyPr/>
          <a:lstStyle/>
          <a:p>
            <a:r>
              <a:rPr lang="en-US" sz="2800" dirty="0"/>
              <a:t>Three fundamental questions about internal validity</a:t>
            </a:r>
          </a:p>
          <a:p>
            <a:pPr marL="914400" lvl="1" indent="-457200">
              <a:buFont typeface="+mj-lt"/>
              <a:buAutoNum type="arabicPeriod"/>
            </a:pPr>
            <a:r>
              <a:rPr lang="en-US" sz="2400" dirty="0"/>
              <a:t>Were there any design confounds?</a:t>
            </a:r>
          </a:p>
          <a:p>
            <a:pPr marL="914400" lvl="1" indent="-457200">
              <a:buFont typeface="+mj-lt"/>
              <a:buAutoNum type="arabicPeriod"/>
            </a:pPr>
            <a:r>
              <a:rPr lang="en-US" sz="2400" dirty="0"/>
              <a:t>If an independent-groups design was used, did researchers control for selection effects using random assignment or matching?</a:t>
            </a:r>
          </a:p>
          <a:p>
            <a:pPr marL="914400" lvl="1" indent="-457200">
              <a:buFont typeface="+mj-lt"/>
              <a:buAutoNum type="arabicPeriod"/>
            </a:pPr>
            <a:r>
              <a:rPr lang="en-US" sz="2400" dirty="0"/>
              <a:t>If a within-groups design was used, did researchers control for order effects by counterbalancing? </a:t>
            </a:r>
          </a:p>
        </p:txBody>
      </p:sp>
    </p:spTree>
    <p:extLst>
      <p:ext uri="{BB962C8B-B14F-4D97-AF65-F5344CB8AC3E}">
        <p14:creationId xmlns:p14="http://schemas.microsoft.com/office/powerpoint/2010/main" val="58288913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dirty="0">
                <a:solidFill>
                  <a:schemeClr val="tx1"/>
                </a:solidFill>
              </a:rPr>
              <a:t>The Really Bad Experiment </a:t>
            </a:r>
          </a:p>
        </p:txBody>
      </p:sp>
      <p:sp>
        <p:nvSpPr>
          <p:cNvPr id="4" name="Text Placeholder 2"/>
          <p:cNvSpPr txBox="1">
            <a:spLocks/>
          </p:cNvSpPr>
          <p:nvPr/>
        </p:nvSpPr>
        <p:spPr>
          <a:xfrm>
            <a:off x="1963476" y="1670126"/>
            <a:ext cx="8073459" cy="820737"/>
          </a:xfrm>
          <a:prstGeom prst="rect">
            <a:avLst/>
          </a:prstGeom>
        </p:spPr>
        <p:txBody>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buFont typeface="Arial" pitchFamily="34" charset="0"/>
              <a:buChar char="•"/>
            </a:pPr>
            <a:r>
              <a:rPr lang="en-US" sz="2800" dirty="0"/>
              <a:t>Also known as </a:t>
            </a:r>
            <a:r>
              <a:rPr lang="en-US" sz="2800" b="1" dirty="0"/>
              <a:t>one-group pretest/posttest design</a:t>
            </a:r>
          </a:p>
        </p:txBody>
      </p:sp>
      <p:pic>
        <p:nvPicPr>
          <p:cNvPr id="6" name="Picture 5" descr="Figure 11.1 shows a flowchart with three groups. Stem A starts at participants, and goes to pretest measure or DV, treatment, and posttest measure or DV, from left to right. Stem B starts at campers and goes to measure rowdy behavior, reduce sugar, and measure rowdy behavior, from left to right. Stem C starts at depressed women and goes to measure depression, cognitive therapy, and measure depression, from left to right. ">
            <a:extLst>
              <a:ext uri="{FF2B5EF4-FFF2-40B4-BE49-F238E27FC236}">
                <a16:creationId xmlns:a16="http://schemas.microsoft.com/office/drawing/2014/main" id="{A8D41318-1FB6-4C4A-A43B-EA685747B255}"/>
              </a:ext>
            </a:extLst>
          </p:cNvPr>
          <p:cNvPicPr>
            <a:picLocks noChangeAspect="1"/>
          </p:cNvPicPr>
          <p:nvPr/>
        </p:nvPicPr>
        <p:blipFill rotWithShape="1">
          <a:blip r:embed="rId3"/>
          <a:srcRect l="2112" b="10750"/>
          <a:stretch/>
        </p:blipFill>
        <p:spPr>
          <a:xfrm>
            <a:off x="2384955" y="2362074"/>
            <a:ext cx="7422090" cy="3909937"/>
          </a:xfrm>
          <a:prstGeom prst="rect">
            <a:avLst/>
          </a:prstGeom>
        </p:spPr>
      </p:pic>
    </p:spTree>
    <p:extLst>
      <p:ext uri="{BB962C8B-B14F-4D97-AF65-F5344CB8AC3E}">
        <p14:creationId xmlns:p14="http://schemas.microsoft.com/office/powerpoint/2010/main" val="381659060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400" dirty="0">
                <a:solidFill>
                  <a:schemeClr val="tx1"/>
                </a:solidFill>
              </a:rPr>
              <a:t>The Really Bad Experiment </a:t>
            </a:r>
            <a:br>
              <a:rPr lang="en-US" sz="4400" dirty="0">
                <a:solidFill>
                  <a:schemeClr val="tx1"/>
                </a:solidFill>
              </a:rPr>
            </a:br>
            <a:r>
              <a:rPr lang="en-US" sz="4400" dirty="0">
                <a:solidFill>
                  <a:schemeClr val="tx1"/>
                </a:solidFill>
              </a:rPr>
              <a:t>(A Cautionary Tale)</a:t>
            </a:r>
          </a:p>
        </p:txBody>
      </p:sp>
      <p:sp>
        <p:nvSpPr>
          <p:cNvPr id="4" name="Text Placeholder 2"/>
          <p:cNvSpPr txBox="1">
            <a:spLocks/>
          </p:cNvSpPr>
          <p:nvPr/>
        </p:nvSpPr>
        <p:spPr>
          <a:xfrm>
            <a:off x="1854803" y="1989932"/>
            <a:ext cx="8446947" cy="820737"/>
          </a:xfrm>
          <a:prstGeom prst="rect">
            <a:avLst/>
          </a:prstGeom>
        </p:spPr>
        <p:txBody>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buFont typeface="Arial" pitchFamily="34" charset="0"/>
              <a:buChar char="•"/>
            </a:pPr>
            <a:r>
              <a:rPr lang="en-US" sz="2800" dirty="0"/>
              <a:t>Also known as </a:t>
            </a:r>
            <a:r>
              <a:rPr lang="en-US" sz="2800" b="1" dirty="0"/>
              <a:t>one-group pretest/posttest design</a:t>
            </a:r>
          </a:p>
        </p:txBody>
      </p:sp>
      <p:pic>
        <p:nvPicPr>
          <p:cNvPr id="6" name="Picture 5" descr="Figure 11.2 shows two line graphs. The first line graph shows the beginning of the week to the end of the week after a sugar-free diet on the x axis and rambunctious behavior score from 0 to 80 on the y axis. The trendline is linear with a negative slope, starting from a rowdy behavior score of about 70 at the beginning of the week and ending at a score of 44 at the end of the week after a sugar-free diet. The second line graph shows pretherapy to posttherapy on the x axis and depression score on the y axis from 0 to 20. The trendline drawn is linear with a negative slope, starting from a depression score of 17 at pretherapy and ending at a score of 11 at posttherapy. ">
            <a:extLst>
              <a:ext uri="{FF2B5EF4-FFF2-40B4-BE49-F238E27FC236}">
                <a16:creationId xmlns:a16="http://schemas.microsoft.com/office/drawing/2014/main" id="{78D30637-6B8D-7D46-A4C1-4A0B8BFA8426}"/>
              </a:ext>
            </a:extLst>
          </p:cNvPr>
          <p:cNvPicPr>
            <a:picLocks noChangeAspect="1"/>
          </p:cNvPicPr>
          <p:nvPr/>
        </p:nvPicPr>
        <p:blipFill rotWithShape="1">
          <a:blip r:embed="rId3"/>
          <a:srcRect b="15060"/>
          <a:stretch/>
        </p:blipFill>
        <p:spPr>
          <a:xfrm>
            <a:off x="1690549" y="3079274"/>
            <a:ext cx="8810902" cy="2605526"/>
          </a:xfrm>
          <a:prstGeom prst="rect">
            <a:avLst/>
          </a:prstGeom>
        </p:spPr>
      </p:pic>
    </p:spTree>
    <p:extLst>
      <p:ext uri="{BB962C8B-B14F-4D97-AF65-F5344CB8AC3E}">
        <p14:creationId xmlns:p14="http://schemas.microsoft.com/office/powerpoint/2010/main" val="275918890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63738" y="2"/>
            <a:ext cx="7845468" cy="1323509"/>
          </a:xfrm>
        </p:spPr>
        <p:txBody>
          <a:bodyPr/>
          <a:lstStyle/>
          <a:p>
            <a:r>
              <a:rPr lang="en-US" sz="4000" dirty="0"/>
              <a:t>Why Experiments Support Causal Claims</a:t>
            </a:r>
          </a:p>
        </p:txBody>
      </p:sp>
      <p:sp>
        <p:nvSpPr>
          <p:cNvPr id="3" name="Text Placeholder 2"/>
          <p:cNvSpPr>
            <a:spLocks noGrp="1"/>
          </p:cNvSpPr>
          <p:nvPr>
            <p:ph type="body" sz="quarter" idx="10"/>
          </p:nvPr>
        </p:nvSpPr>
        <p:spPr>
          <a:xfrm>
            <a:off x="1963738" y="1957589"/>
            <a:ext cx="8229600" cy="3381174"/>
          </a:xfrm>
        </p:spPr>
        <p:txBody>
          <a:bodyPr/>
          <a:lstStyle/>
          <a:p>
            <a:r>
              <a:rPr lang="en-US" dirty="0"/>
              <a:t>Experiments establish covariance.</a:t>
            </a:r>
          </a:p>
          <a:p>
            <a:r>
              <a:rPr lang="en-US" dirty="0"/>
              <a:t>Experiments establish temporal precedence.</a:t>
            </a:r>
          </a:p>
          <a:p>
            <a:r>
              <a:rPr lang="en-US" dirty="0"/>
              <a:t>Well-designed experiments establish internal validity.</a:t>
            </a:r>
          </a:p>
        </p:txBody>
      </p:sp>
    </p:spTree>
    <p:extLst>
      <p:ext uri="{BB962C8B-B14F-4D97-AF65-F5344CB8AC3E}">
        <p14:creationId xmlns:p14="http://schemas.microsoft.com/office/powerpoint/2010/main" val="116669429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400" dirty="0"/>
              <a:t>Experiments Establish Covariance</a:t>
            </a:r>
          </a:p>
        </p:txBody>
      </p:sp>
      <p:sp>
        <p:nvSpPr>
          <p:cNvPr id="3" name="Text Placeholder 2"/>
          <p:cNvSpPr>
            <a:spLocks noGrp="1"/>
          </p:cNvSpPr>
          <p:nvPr>
            <p:ph type="body" sz="quarter" idx="10"/>
          </p:nvPr>
        </p:nvSpPr>
        <p:spPr/>
        <p:txBody>
          <a:bodyPr>
            <a:normAutofit/>
          </a:bodyPr>
          <a:lstStyle/>
          <a:p>
            <a:r>
              <a:rPr lang="en-US" sz="2800" dirty="0"/>
              <a:t>Independent variables answer the question, “Compared to what?”</a:t>
            </a:r>
          </a:p>
          <a:p>
            <a:pPr lvl="1"/>
            <a:r>
              <a:rPr lang="en-US" sz="2400" b="1" dirty="0"/>
              <a:t>Comparison group </a:t>
            </a:r>
            <a:r>
              <a:rPr lang="en-US" sz="2400" dirty="0"/>
              <a:t>(comparison condition)</a:t>
            </a:r>
          </a:p>
          <a:p>
            <a:r>
              <a:rPr lang="en-US" sz="2800" dirty="0"/>
              <a:t>Covariance: it is also about the results</a:t>
            </a:r>
          </a:p>
          <a:p>
            <a:r>
              <a:rPr lang="en-US" sz="2800" dirty="0"/>
              <a:t>Control groups, treatment groups, and comparison groups</a:t>
            </a:r>
          </a:p>
          <a:p>
            <a:pPr lvl="1"/>
            <a:r>
              <a:rPr lang="en-US" sz="2400" b="1" dirty="0"/>
              <a:t>Control group</a:t>
            </a:r>
            <a:r>
              <a:rPr lang="en-US" sz="2400" dirty="0"/>
              <a:t> (no treatment condition)</a:t>
            </a:r>
            <a:endParaRPr lang="en-US" sz="2400" b="1" dirty="0"/>
          </a:p>
          <a:p>
            <a:pPr lvl="1"/>
            <a:r>
              <a:rPr lang="en-US" sz="2400" b="1" dirty="0"/>
              <a:t>Treatment group(s) </a:t>
            </a:r>
            <a:r>
              <a:rPr lang="en-US" sz="2400" dirty="0"/>
              <a:t>(one or more treatment conditions)</a:t>
            </a:r>
            <a:endParaRPr lang="en-US" sz="2400" b="1" dirty="0"/>
          </a:p>
          <a:p>
            <a:pPr lvl="1"/>
            <a:r>
              <a:rPr lang="en-US" sz="2400" b="1" dirty="0"/>
              <a:t>Placebo group </a:t>
            </a:r>
            <a:r>
              <a:rPr lang="en-US" sz="2400" dirty="0"/>
              <a:t>(placebo control group)</a:t>
            </a:r>
            <a:endParaRPr lang="en-US" sz="2400" b="1" dirty="0"/>
          </a:p>
        </p:txBody>
      </p:sp>
    </p:spTree>
    <p:extLst>
      <p:ext uri="{BB962C8B-B14F-4D97-AF65-F5344CB8AC3E}">
        <p14:creationId xmlns:p14="http://schemas.microsoft.com/office/powerpoint/2010/main" val="380333942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p:cNvSpPr/>
          <p:nvPr/>
        </p:nvSpPr>
        <p:spPr>
          <a:xfrm>
            <a:off x="0" y="2860606"/>
            <a:ext cx="11252941" cy="3340879"/>
          </a:xfrm>
          <a:prstGeom prst="roundRect">
            <a:avLst/>
          </a:prstGeom>
          <a:solidFill>
            <a:schemeClr val="bg2">
              <a:lumMod val="40000"/>
              <a:lumOff val="60000"/>
            </a:schemeClr>
          </a:solidFill>
          <a:ln>
            <a:solidFill>
              <a:schemeClr val="tx2"/>
            </a:solidFill>
          </a:ln>
          <a:scene3d>
            <a:camera prst="obliqueTopRight"/>
            <a:lightRig rig="threePt" dir="tl"/>
          </a:scene3d>
          <a:sp3d/>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3" name="Title 2"/>
          <p:cNvSpPr>
            <a:spLocks noGrp="1"/>
          </p:cNvSpPr>
          <p:nvPr>
            <p:ph type="title"/>
          </p:nvPr>
        </p:nvSpPr>
        <p:spPr/>
        <p:txBody>
          <a:bodyPr>
            <a:normAutofit fontScale="90000"/>
          </a:bodyPr>
          <a:lstStyle/>
          <a:p>
            <a:r>
              <a:rPr lang="en-US" altLang="en-US" dirty="0"/>
              <a:t>You always need a control group in an experiment.” (Why is this false?)</a:t>
            </a:r>
            <a:br>
              <a:rPr lang="en-US" altLang="en-US" dirty="0"/>
            </a:br>
            <a:r>
              <a:rPr lang="en-US" dirty="0"/>
              <a:t>Control and comparison conditions</a:t>
            </a:r>
          </a:p>
        </p:txBody>
      </p:sp>
      <p:sp>
        <p:nvSpPr>
          <p:cNvPr id="4" name="TextBox 3"/>
          <p:cNvSpPr txBox="1"/>
          <p:nvPr/>
        </p:nvSpPr>
        <p:spPr>
          <a:xfrm>
            <a:off x="1103968" y="2098559"/>
            <a:ext cx="9484784" cy="400110"/>
          </a:xfrm>
          <a:prstGeom prst="rect">
            <a:avLst/>
          </a:prstGeom>
          <a:noFill/>
        </p:spPr>
        <p:txBody>
          <a:bodyPr>
            <a:spAutoFit/>
          </a:bodyPr>
          <a:lstStyle/>
          <a:p>
            <a:pPr algn="ctr">
              <a:defRPr/>
            </a:pPr>
            <a:r>
              <a:rPr lang="en-US" sz="2000" b="1" dirty="0">
                <a:solidFill>
                  <a:schemeClr val="tx1">
                    <a:lumMod val="65000"/>
                    <a:lumOff val="35000"/>
                  </a:schemeClr>
                </a:solidFill>
              </a:rPr>
              <a:t>Does writing about a stressful test right before you take it increase performance?</a:t>
            </a:r>
          </a:p>
        </p:txBody>
      </p:sp>
      <p:pic>
        <p:nvPicPr>
          <p:cNvPr id="6" name="Picture 3"/>
          <p:cNvPicPr>
            <a:picLocks noChangeAspect="1" noChangeArrowheads="1"/>
          </p:cNvPicPr>
          <p:nvPr/>
        </p:nvPicPr>
        <p:blipFill>
          <a:blip r:embed="rId3" cstate="email">
            <a:extLst>
              <a:ext uri="{28A0092B-C50C-407E-A947-70E740481C1C}">
                <a14:useLocalDpi xmlns:a14="http://schemas.microsoft.com/office/drawing/2010/main" val="0"/>
              </a:ext>
            </a:extLst>
          </a:blip>
          <a:srcRect r="7304"/>
          <a:stretch>
            <a:fillRect/>
          </a:stretch>
        </p:blipFill>
        <p:spPr bwMode="auto">
          <a:xfrm>
            <a:off x="4835485" y="4001517"/>
            <a:ext cx="2713539" cy="1584493"/>
          </a:xfrm>
          <a:prstGeom prst="rect">
            <a:avLst/>
          </a:prstGeom>
          <a:noFill/>
          <a:ln w="9525">
            <a:solidFill>
              <a:srgbClr val="333333"/>
            </a:solidFill>
            <a:miter lim="800000"/>
            <a:headEnd/>
            <a:tailEnd/>
          </a:ln>
          <a:extLst>
            <a:ext uri="{909E8E84-426E-40dd-AFC4-6F175D3DCCD1}">
              <a14:hiddenFill xmlns:a14="http://schemas.microsoft.com/office/drawing/2010/main" xmlns="">
                <a:solidFill>
                  <a:srgbClr val="FFFFFF"/>
                </a:solidFill>
              </a14:hiddenFill>
            </a:ext>
          </a:extLst>
        </p:spPr>
      </p:pic>
      <p:sp>
        <p:nvSpPr>
          <p:cNvPr id="9" name="TextBox 8"/>
          <p:cNvSpPr txBox="1"/>
          <p:nvPr/>
        </p:nvSpPr>
        <p:spPr>
          <a:xfrm>
            <a:off x="4261588" y="4567497"/>
            <a:ext cx="184666" cy="461665"/>
          </a:xfrm>
          <a:prstGeom prst="rect">
            <a:avLst/>
          </a:prstGeom>
          <a:noFill/>
        </p:spPr>
        <p:txBody>
          <a:bodyPr wrap="none">
            <a:spAutoFit/>
          </a:bodyPr>
          <a:lstStyle/>
          <a:p>
            <a:pPr>
              <a:defRPr/>
            </a:pPr>
            <a:r>
              <a:rPr lang="en-US" sz="2400" dirty="0">
                <a:solidFill>
                  <a:schemeClr val="tx1">
                    <a:lumMod val="65000"/>
                    <a:lumOff val="35000"/>
                  </a:schemeClr>
                </a:solidFill>
              </a:rPr>
              <a:t> </a:t>
            </a:r>
          </a:p>
        </p:txBody>
      </p:sp>
      <p:sp>
        <p:nvSpPr>
          <p:cNvPr id="12" name="Oval Callout 11"/>
          <p:cNvSpPr/>
          <p:nvPr/>
        </p:nvSpPr>
        <p:spPr>
          <a:xfrm>
            <a:off x="5070142" y="2648313"/>
            <a:ext cx="3177726" cy="987413"/>
          </a:xfrm>
          <a:prstGeom prst="wedgeEllipseCallout">
            <a:avLst>
              <a:gd name="adj1" fmla="val -40192"/>
              <a:gd name="adj2" fmla="val 57478"/>
            </a:avLst>
          </a:prstGeom>
          <a:ln>
            <a:solidFill>
              <a:schemeClr val="tx2"/>
            </a:solidFill>
          </a:ln>
          <a:scene3d>
            <a:camera prst="obliqueTopRight"/>
            <a:lightRig rig="threePt" dir="tl"/>
          </a:scene3d>
          <a:sp3d/>
        </p:spPr>
        <p:style>
          <a:lnRef idx="1">
            <a:schemeClr val="accent1"/>
          </a:lnRef>
          <a:fillRef idx="3">
            <a:schemeClr val="accent1"/>
          </a:fillRef>
          <a:effectRef idx="2">
            <a:schemeClr val="accent1"/>
          </a:effectRef>
          <a:fontRef idx="minor">
            <a:schemeClr val="lt1"/>
          </a:fontRef>
        </p:style>
        <p:txBody>
          <a:bodyPr anchor="ctr"/>
          <a:lstStyle/>
          <a:p>
            <a:pPr algn="ctr">
              <a:defRPr/>
            </a:pPr>
            <a:r>
              <a:rPr lang="en-US" sz="1600" b="1" dirty="0">
                <a:solidFill>
                  <a:schemeClr val="bg1"/>
                </a:solidFill>
              </a:rPr>
              <a:t>Describe how you are feeling about this exam</a:t>
            </a:r>
          </a:p>
        </p:txBody>
      </p:sp>
      <p:sp>
        <p:nvSpPr>
          <p:cNvPr id="13" name="TextBox 12"/>
          <p:cNvSpPr txBox="1"/>
          <p:nvPr/>
        </p:nvSpPr>
        <p:spPr>
          <a:xfrm>
            <a:off x="1201688" y="5574268"/>
            <a:ext cx="2117887" cy="369332"/>
          </a:xfrm>
          <a:prstGeom prst="rect">
            <a:avLst/>
          </a:prstGeom>
          <a:noFill/>
        </p:spPr>
        <p:txBody>
          <a:bodyPr wrap="none">
            <a:spAutoFit/>
          </a:bodyPr>
          <a:lstStyle/>
          <a:p>
            <a:pPr>
              <a:defRPr/>
            </a:pPr>
            <a:r>
              <a:rPr lang="en-US" dirty="0">
                <a:solidFill>
                  <a:schemeClr val="tx1">
                    <a:lumMod val="65000"/>
                    <a:lumOff val="35000"/>
                  </a:schemeClr>
                </a:solidFill>
              </a:rPr>
              <a:t>empty control group</a:t>
            </a:r>
          </a:p>
        </p:txBody>
      </p:sp>
      <p:sp>
        <p:nvSpPr>
          <p:cNvPr id="14" name="TextBox 13"/>
          <p:cNvSpPr txBox="1"/>
          <p:nvPr/>
        </p:nvSpPr>
        <p:spPr>
          <a:xfrm>
            <a:off x="5419061" y="5579990"/>
            <a:ext cx="1748646" cy="369332"/>
          </a:xfrm>
          <a:prstGeom prst="rect">
            <a:avLst/>
          </a:prstGeom>
          <a:noFill/>
        </p:spPr>
        <p:txBody>
          <a:bodyPr wrap="none">
            <a:spAutoFit/>
          </a:bodyPr>
          <a:lstStyle/>
          <a:p>
            <a:pPr>
              <a:defRPr/>
            </a:pPr>
            <a:r>
              <a:rPr lang="en-US" dirty="0">
                <a:solidFill>
                  <a:schemeClr val="tx1">
                    <a:lumMod val="65000"/>
                    <a:lumOff val="35000"/>
                  </a:schemeClr>
                </a:solidFill>
              </a:rPr>
              <a:t>treatment group</a:t>
            </a:r>
          </a:p>
        </p:txBody>
      </p:sp>
      <p:pic>
        <p:nvPicPr>
          <p:cNvPr id="1026" name="Picture 2" descr="https://bcuassets.blob.core.windows.net/img/question-1-131940292125758946.gif"/>
          <p:cNvPicPr>
            <a:picLocks noChangeAspect="1" noChangeArrowheads="1" noCrop="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749675" y="4054367"/>
            <a:ext cx="3271965" cy="1392254"/>
          </a:xfrm>
          <a:prstGeom prst="rect">
            <a:avLst/>
          </a:prstGeom>
          <a:noFill/>
          <a:extLst>
            <a:ext uri="{909E8E84-426E-40dd-AFC4-6F175D3DCCD1}">
              <a14:hiddenFill xmlns:a14="http://schemas.microsoft.com/office/drawing/2010/main" xmlns="">
                <a:solidFill>
                  <a:srgbClr val="FFFFFF"/>
                </a:solidFill>
              </a14:hiddenFill>
            </a:ext>
          </a:extLst>
        </p:spPr>
      </p:pic>
      <p:pic>
        <p:nvPicPr>
          <p:cNvPr id="15" name="Picture 23"/>
          <p:cNvPicPr>
            <a:picLocks noChangeAspect="1"/>
          </p:cNvPicPr>
          <p:nvPr/>
        </p:nvPicPr>
        <p:blipFill>
          <a:blip r:embed="rId5" cstate="email">
            <a:extLst>
              <a:ext uri="{28A0092B-C50C-407E-A947-70E740481C1C}">
                <a14:useLocalDpi xmlns:a14="http://schemas.microsoft.com/office/drawing/2010/main" val="0"/>
              </a:ext>
            </a:extLst>
          </a:blip>
          <a:srcRect r="10352" b="6760"/>
          <a:stretch>
            <a:fillRect/>
          </a:stretch>
        </p:blipFill>
        <p:spPr bwMode="auto">
          <a:xfrm>
            <a:off x="8559385" y="4039067"/>
            <a:ext cx="2529952" cy="1542405"/>
          </a:xfrm>
          <a:prstGeom prst="rect">
            <a:avLst/>
          </a:prstGeom>
          <a:noFill/>
          <a:ln w="9525">
            <a:solidFill>
              <a:srgbClr val="333333"/>
            </a:solidFill>
            <a:miter lim="800000"/>
            <a:headEnd/>
            <a:tailEnd/>
          </a:ln>
          <a:extLst>
            <a:ext uri="{909E8E84-426E-40dd-AFC4-6F175D3DCCD1}">
              <a14:hiddenFill xmlns:a14="http://schemas.microsoft.com/office/drawing/2010/main" xmlns="">
                <a:solidFill>
                  <a:srgbClr val="FFFFFF"/>
                </a:solidFill>
              </a14:hiddenFill>
            </a:ext>
          </a:extLst>
        </p:spPr>
      </p:pic>
      <p:sp>
        <p:nvSpPr>
          <p:cNvPr id="16" name="TextBox 15"/>
          <p:cNvSpPr txBox="1"/>
          <p:nvPr/>
        </p:nvSpPr>
        <p:spPr>
          <a:xfrm>
            <a:off x="8723522" y="5641221"/>
            <a:ext cx="3048000" cy="368300"/>
          </a:xfrm>
          <a:prstGeom prst="rect">
            <a:avLst/>
          </a:prstGeom>
          <a:noFill/>
        </p:spPr>
        <p:txBody>
          <a:bodyPr>
            <a:spAutoFit/>
          </a:bodyPr>
          <a:lstStyle/>
          <a:p>
            <a:pPr>
              <a:defRPr/>
            </a:pPr>
            <a:r>
              <a:rPr lang="en-US" dirty="0">
                <a:solidFill>
                  <a:schemeClr val="tx1">
                    <a:lumMod val="65000"/>
                    <a:lumOff val="35000"/>
                  </a:schemeClr>
                </a:solidFill>
              </a:rPr>
              <a:t>comparison group</a:t>
            </a:r>
          </a:p>
        </p:txBody>
      </p:sp>
      <p:sp>
        <p:nvSpPr>
          <p:cNvPr id="17" name="Oval Callout 16"/>
          <p:cNvSpPr/>
          <p:nvPr/>
        </p:nvSpPr>
        <p:spPr>
          <a:xfrm>
            <a:off x="9104978" y="2539717"/>
            <a:ext cx="2934000" cy="980721"/>
          </a:xfrm>
          <a:prstGeom prst="wedgeEllipseCallout">
            <a:avLst>
              <a:gd name="adj1" fmla="val -27268"/>
              <a:gd name="adj2" fmla="val 83551"/>
            </a:avLst>
          </a:prstGeom>
          <a:ln>
            <a:solidFill>
              <a:schemeClr val="tx2"/>
            </a:solidFill>
          </a:ln>
          <a:scene3d>
            <a:camera prst="obliqueTopRight"/>
            <a:lightRig rig="threePt" dir="tl"/>
          </a:scene3d>
          <a:sp3d/>
        </p:spPr>
        <p:style>
          <a:lnRef idx="1">
            <a:schemeClr val="accent1"/>
          </a:lnRef>
          <a:fillRef idx="3">
            <a:schemeClr val="accent1"/>
          </a:fillRef>
          <a:effectRef idx="2">
            <a:schemeClr val="accent1"/>
          </a:effectRef>
          <a:fontRef idx="minor">
            <a:schemeClr val="lt1"/>
          </a:fontRef>
        </p:style>
        <p:txBody>
          <a:bodyPr anchor="ctr"/>
          <a:lstStyle/>
          <a:p>
            <a:pPr algn="ctr">
              <a:defRPr/>
            </a:pPr>
            <a:r>
              <a:rPr lang="en-US" sz="1400" b="1" dirty="0">
                <a:solidFill>
                  <a:srgbClr val="FFFFFF"/>
                </a:solidFill>
              </a:rPr>
              <a:t>Describe the room you are in</a:t>
            </a:r>
          </a:p>
        </p:txBody>
      </p:sp>
      <p:sp>
        <p:nvSpPr>
          <p:cNvPr id="2" name="TextBox 1"/>
          <p:cNvSpPr txBox="1"/>
          <p:nvPr/>
        </p:nvSpPr>
        <p:spPr>
          <a:xfrm>
            <a:off x="1693279" y="5879966"/>
            <a:ext cx="940711" cy="369332"/>
          </a:xfrm>
          <a:prstGeom prst="rect">
            <a:avLst/>
          </a:prstGeom>
          <a:noFill/>
        </p:spPr>
        <p:txBody>
          <a:bodyPr wrap="square" rtlCol="0">
            <a:spAutoFit/>
          </a:bodyPr>
          <a:lstStyle/>
          <a:p>
            <a:r>
              <a:rPr lang="en-US" dirty="0">
                <a:solidFill>
                  <a:srgbClr val="008000"/>
                </a:solidFill>
              </a:rPr>
              <a:t>73%</a:t>
            </a:r>
          </a:p>
        </p:txBody>
      </p:sp>
      <p:sp>
        <p:nvSpPr>
          <p:cNvPr id="18" name="TextBox 17"/>
          <p:cNvSpPr txBox="1"/>
          <p:nvPr/>
        </p:nvSpPr>
        <p:spPr>
          <a:xfrm>
            <a:off x="5875055" y="5891247"/>
            <a:ext cx="940711" cy="369332"/>
          </a:xfrm>
          <a:prstGeom prst="rect">
            <a:avLst/>
          </a:prstGeom>
          <a:noFill/>
        </p:spPr>
        <p:txBody>
          <a:bodyPr wrap="square" rtlCol="0">
            <a:spAutoFit/>
          </a:bodyPr>
          <a:lstStyle/>
          <a:p>
            <a:r>
              <a:rPr lang="en-US" dirty="0">
                <a:solidFill>
                  <a:srgbClr val="008000"/>
                </a:solidFill>
              </a:rPr>
              <a:t>88%</a:t>
            </a:r>
          </a:p>
        </p:txBody>
      </p:sp>
      <p:sp>
        <p:nvSpPr>
          <p:cNvPr id="19" name="TextBox 18"/>
          <p:cNvSpPr txBox="1"/>
          <p:nvPr/>
        </p:nvSpPr>
        <p:spPr>
          <a:xfrm>
            <a:off x="9398335" y="5886847"/>
            <a:ext cx="940711" cy="646331"/>
          </a:xfrm>
          <a:prstGeom prst="rect">
            <a:avLst/>
          </a:prstGeom>
          <a:noFill/>
        </p:spPr>
        <p:txBody>
          <a:bodyPr wrap="square" rtlCol="0">
            <a:spAutoFit/>
          </a:bodyPr>
          <a:lstStyle/>
          <a:p>
            <a:r>
              <a:rPr lang="en-US" dirty="0">
                <a:solidFill>
                  <a:srgbClr val="008000"/>
                </a:solidFill>
              </a:rPr>
              <a:t>86%</a:t>
            </a:r>
          </a:p>
          <a:p>
            <a:endParaRPr lang="en-US" dirty="0">
              <a:solidFill>
                <a:srgbClr val="008000"/>
              </a:solidFill>
            </a:endParaRPr>
          </a:p>
        </p:txBody>
      </p:sp>
      <p:sp>
        <p:nvSpPr>
          <p:cNvPr id="21" name="TextBox 20"/>
          <p:cNvSpPr txBox="1"/>
          <p:nvPr/>
        </p:nvSpPr>
        <p:spPr>
          <a:xfrm>
            <a:off x="10115162" y="5898127"/>
            <a:ext cx="940711" cy="646331"/>
          </a:xfrm>
          <a:prstGeom prst="rect">
            <a:avLst/>
          </a:prstGeom>
          <a:noFill/>
        </p:spPr>
        <p:txBody>
          <a:bodyPr wrap="square" rtlCol="0">
            <a:spAutoFit/>
          </a:bodyPr>
          <a:lstStyle/>
          <a:p>
            <a:r>
              <a:rPr lang="en-US" dirty="0">
                <a:solidFill>
                  <a:srgbClr val="008000"/>
                </a:solidFill>
              </a:rPr>
              <a:t>78%</a:t>
            </a:r>
          </a:p>
          <a:p>
            <a:endParaRPr lang="en-US" dirty="0">
              <a:solidFill>
                <a:srgbClr val="008000"/>
              </a:solidFill>
            </a:endParaRPr>
          </a:p>
        </p:txBody>
      </p:sp>
      <p:sp>
        <p:nvSpPr>
          <p:cNvPr id="7" name="Slide Number Placeholder 6"/>
          <p:cNvSpPr>
            <a:spLocks noGrp="1"/>
          </p:cNvSpPr>
          <p:nvPr>
            <p:ph type="sldNum" sz="quarter" idx="12"/>
          </p:nvPr>
        </p:nvSpPr>
        <p:spPr/>
        <p:txBody>
          <a:bodyPr/>
          <a:lstStyle/>
          <a:p>
            <a:fld id="{D077DD1F-020D-4A19-9611-41863FA23D0B}" type="slidenum">
              <a:rPr lang="en-US" smtClean="0"/>
              <a:t>29</a:t>
            </a:fld>
            <a:endParaRPr lang="en-US" dirty="0"/>
          </a:p>
        </p:txBody>
      </p:sp>
    </p:spTree>
    <p:extLst>
      <p:ext uri="{BB962C8B-B14F-4D97-AF65-F5344CB8AC3E}">
        <p14:creationId xmlns:p14="http://schemas.microsoft.com/office/powerpoint/2010/main" val="308146434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withGroup">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6"/>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2"/>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026"/>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9"/>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16"/>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15"/>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17"/>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9" grpId="0"/>
      <p:bldP spid="13" grpId="0"/>
      <p:bldP spid="14" grpId="0"/>
      <p:bldP spid="16" grpId="0"/>
      <p:bldP spid="17" grpId="0" animBg="1"/>
      <p:bldP spid="2" grpId="0"/>
      <p:bldP spid="18" grpId="0"/>
      <p:bldP spid="19" grpId="0"/>
      <p:bldP spid="21"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 y="465138"/>
            <a:ext cx="11885084" cy="906462"/>
          </a:xfrm>
        </p:spPr>
        <p:txBody>
          <a:bodyPr>
            <a:normAutofit fontScale="90000"/>
          </a:bodyPr>
          <a:lstStyle/>
          <a:p>
            <a:pPr eaLnBrk="1" hangingPunct="1">
              <a:lnSpc>
                <a:spcPct val="90000"/>
              </a:lnSpc>
              <a:defRPr/>
            </a:pPr>
            <a:r>
              <a:rPr lang="en-US" sz="3200" dirty="0"/>
              <a:t>Maximize experimental variance</a:t>
            </a:r>
            <a:br>
              <a:rPr lang="en-US" sz="3200" dirty="0"/>
            </a:br>
            <a:r>
              <a:rPr lang="en-US" sz="2800" dirty="0"/>
              <a:t>Use a strong manipulation of the IV</a:t>
            </a:r>
          </a:p>
        </p:txBody>
      </p:sp>
      <p:sp>
        <p:nvSpPr>
          <p:cNvPr id="3" name="Content Placeholder 2"/>
          <p:cNvSpPr>
            <a:spLocks noGrp="1"/>
          </p:cNvSpPr>
          <p:nvPr>
            <p:ph idx="1"/>
          </p:nvPr>
        </p:nvSpPr>
        <p:spPr>
          <a:xfrm>
            <a:off x="304800" y="1905001"/>
            <a:ext cx="11633200" cy="4340225"/>
          </a:xfrm>
        </p:spPr>
        <p:txBody>
          <a:bodyPr/>
          <a:lstStyle/>
          <a:p>
            <a:pPr eaLnBrk="1" hangingPunct="1">
              <a:lnSpc>
                <a:spcPct val="120000"/>
              </a:lnSpc>
              <a:spcAft>
                <a:spcPts val="600"/>
              </a:spcAft>
            </a:pPr>
            <a:r>
              <a:rPr lang="en-US" sz="2400" dirty="0">
                <a:solidFill>
                  <a:srgbClr val="E07602"/>
                </a:solidFill>
                <a:latin typeface="Century Gothic" charset="0"/>
              </a:rPr>
              <a:t>Use strong/effective manipulations</a:t>
            </a:r>
            <a:endParaRPr lang="en-US" sz="2200" dirty="0">
              <a:latin typeface="Century Gothic" charset="0"/>
            </a:endParaRP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rcRect l="18108" t="18620" r="21138" b="22113"/>
          <a:stretch>
            <a:fillRect/>
          </a:stretch>
        </p:blipFill>
        <p:spPr bwMode="auto">
          <a:xfrm>
            <a:off x="1014790" y="3146728"/>
            <a:ext cx="3564467" cy="1730375"/>
          </a:xfrm>
          <a:prstGeom prst="rect">
            <a:avLst/>
          </a:prstGeom>
          <a:noFill/>
          <a:ln w="9525">
            <a:solidFill>
              <a:srgbClr val="333333"/>
            </a:solidFill>
            <a:miter lim="800000"/>
            <a:headEnd/>
            <a:tailEnd/>
          </a:ln>
          <a:extLst>
            <a:ext uri="{909E8E84-426E-40dd-AFC4-6F175D3DCCD1}">
              <a14:hiddenFill xmlns:a14="http://schemas.microsoft.com/office/drawing/2010/main" xmlns="">
                <a:solidFill>
                  <a:srgbClr val="FFFFFF"/>
                </a:solidFill>
              </a14:hiddenFill>
            </a:ext>
          </a:extLst>
        </p:spPr>
      </p:pic>
      <p:sp>
        <p:nvSpPr>
          <p:cNvPr id="5" name="TextBox 4"/>
          <p:cNvSpPr txBox="1">
            <a:spLocks noChangeArrowheads="1"/>
          </p:cNvSpPr>
          <p:nvPr/>
        </p:nvSpPr>
        <p:spPr bwMode="auto">
          <a:xfrm>
            <a:off x="896863" y="5096631"/>
            <a:ext cx="2892301" cy="74789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lnSpc>
                <a:spcPct val="120000"/>
              </a:lnSpc>
            </a:pPr>
            <a:r>
              <a:rPr lang="en-US" sz="1800" dirty="0">
                <a:solidFill>
                  <a:schemeClr val="tx2"/>
                </a:solidFill>
              </a:rPr>
              <a:t>“Imagine going on a date.”</a:t>
            </a:r>
          </a:p>
          <a:p>
            <a:pPr eaLnBrk="1" hangingPunct="1">
              <a:lnSpc>
                <a:spcPct val="120000"/>
              </a:lnSpc>
            </a:pPr>
            <a:r>
              <a:rPr lang="en-US" sz="1800" dirty="0">
                <a:solidFill>
                  <a:schemeClr val="tx2"/>
                </a:solidFill>
              </a:rPr>
              <a:t>vs. nothing</a:t>
            </a:r>
          </a:p>
        </p:txBody>
      </p:sp>
      <p:sp>
        <p:nvSpPr>
          <p:cNvPr id="12" name="TextBox 11"/>
          <p:cNvSpPr txBox="1">
            <a:spLocks noChangeArrowheads="1"/>
          </p:cNvSpPr>
          <p:nvPr/>
        </p:nvSpPr>
        <p:spPr bwMode="auto">
          <a:xfrm>
            <a:off x="5064881" y="3725863"/>
            <a:ext cx="569549"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800" b="1" dirty="0">
                <a:solidFill>
                  <a:schemeClr val="tx2"/>
                </a:solidFill>
              </a:rPr>
              <a:t>VS.</a:t>
            </a:r>
          </a:p>
        </p:txBody>
      </p:sp>
      <p:pic>
        <p:nvPicPr>
          <p:cNvPr id="6" name="Picture 5"/>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flipH="1">
            <a:off x="5817502" y="3307102"/>
            <a:ext cx="3757083" cy="17303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4" name="TextBox 13"/>
          <p:cNvSpPr txBox="1">
            <a:spLocks noChangeArrowheads="1"/>
          </p:cNvSpPr>
          <p:nvPr/>
        </p:nvSpPr>
        <p:spPr bwMode="auto">
          <a:xfrm>
            <a:off x="4949516" y="5523852"/>
            <a:ext cx="6745817" cy="749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lnSpc>
                <a:spcPct val="120000"/>
              </a:lnSpc>
            </a:pPr>
            <a:r>
              <a:rPr lang="en-US" sz="1800" dirty="0">
                <a:solidFill>
                  <a:schemeClr val="tx2"/>
                </a:solidFill>
              </a:rPr>
              <a:t>“Choose the most attractive man…”   </a:t>
            </a:r>
          </a:p>
          <a:p>
            <a:pPr algn="ctr" eaLnBrk="1" hangingPunct="1">
              <a:lnSpc>
                <a:spcPct val="120000"/>
              </a:lnSpc>
            </a:pPr>
            <a:r>
              <a:rPr lang="en-US" sz="1800" dirty="0">
                <a:solidFill>
                  <a:schemeClr val="tx2"/>
                </a:solidFill>
              </a:rPr>
              <a:t>  and ending a date with a passionate kiss</a:t>
            </a:r>
          </a:p>
        </p:txBody>
      </p:sp>
      <p:pic>
        <p:nvPicPr>
          <p:cNvPr id="8" name="Picture 7"/>
          <p:cNvPicPr>
            <a:picLocks noChangeAspect="1"/>
          </p:cNvPicPr>
          <p:nvPr/>
        </p:nvPicPr>
        <p:blipFill>
          <a:blip r:embed="rId5">
            <a:extLst>
              <a:ext uri="{28A0092B-C50C-407E-A947-70E740481C1C}">
                <a14:useLocalDpi xmlns:a14="http://schemas.microsoft.com/office/drawing/2010/main" val="0"/>
              </a:ext>
            </a:extLst>
          </a:blip>
          <a:srcRect l="6326" t="22900"/>
          <a:stretch>
            <a:fillRect/>
          </a:stretch>
        </p:blipFill>
        <p:spPr bwMode="auto">
          <a:xfrm>
            <a:off x="8389791" y="3015346"/>
            <a:ext cx="2495549" cy="2312988"/>
          </a:xfrm>
          <a:prstGeom prst="rect">
            <a:avLst/>
          </a:prstGeom>
          <a:noFill/>
          <a:ln w="9525">
            <a:solidFill>
              <a:srgbClr val="333333"/>
            </a:solidFill>
            <a:miter lim="800000"/>
            <a:headEnd/>
            <a:tailEnd/>
          </a:ln>
          <a:extLst>
            <a:ext uri="{909E8E84-426E-40dd-AFC4-6F175D3DCCD1}">
              <a14:hiddenFill xmlns:a14="http://schemas.microsoft.com/office/drawing/2010/main" xmlns="">
                <a:solidFill>
                  <a:srgbClr val="FFFFFF"/>
                </a:solidFill>
              </a14:hiddenFill>
            </a:ext>
          </a:extLst>
        </p:spPr>
      </p:pic>
      <p:sp>
        <p:nvSpPr>
          <p:cNvPr id="7" name="Slide Number Placeholder 6"/>
          <p:cNvSpPr>
            <a:spLocks noGrp="1"/>
          </p:cNvSpPr>
          <p:nvPr>
            <p:ph type="sldNum" sz="quarter" idx="12"/>
          </p:nvPr>
        </p:nvSpPr>
        <p:spPr/>
        <p:txBody>
          <a:bodyPr/>
          <a:lstStyle/>
          <a:p>
            <a:fld id="{D077DD1F-020D-4A19-9611-41863FA23D0B}" type="slidenum">
              <a:rPr lang="en-US" smtClean="0"/>
              <a:t>3</a:t>
            </a:fld>
            <a:endParaRPr lang="en-US" dirty="0"/>
          </a:p>
        </p:txBody>
      </p:sp>
    </p:spTree>
    <p:extLst>
      <p:ext uri="{BB962C8B-B14F-4D97-AF65-F5344CB8AC3E}">
        <p14:creationId xmlns:p14="http://schemas.microsoft.com/office/powerpoint/2010/main" val="263801059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withGroup">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6"/>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4">
                                            <p:txEl>
                                              <p:pRg st="0" end="0"/>
                                            </p:txEl>
                                          </p:spTgt>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withGroup">
                            <p:stCondLst>
                              <p:cond delay="0"/>
                            </p:stCondLst>
                            <p:childTnLst>
                              <p:par>
                                <p:cTn id="19" presetID="1" presetClass="entr" presetSubtype="0" fill="hold" nodeType="clickEffect">
                                  <p:stCondLst>
                                    <p:cond delay="0"/>
                                  </p:stCondLst>
                                  <p:childTnLst>
                                    <p:set>
                                      <p:cBhvr>
                                        <p:cTn id="20" dur="1" fill="hold">
                                          <p:stCondLst>
                                            <p:cond delay="0"/>
                                          </p:stCondLst>
                                        </p:cTn>
                                        <p:tgtEl>
                                          <p:spTgt spid="8"/>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4">
                                            <p:txEl>
                                              <p:pRg st="1" end="1"/>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2"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dirty="0"/>
              <a:t>External Validity: To Whom or What Can the Causal Claim Generalize?</a:t>
            </a:r>
          </a:p>
        </p:txBody>
      </p:sp>
      <p:sp>
        <p:nvSpPr>
          <p:cNvPr id="3" name="Text Placeholder 2"/>
          <p:cNvSpPr>
            <a:spLocks noGrp="1"/>
          </p:cNvSpPr>
          <p:nvPr>
            <p:ph type="body" sz="quarter" idx="10"/>
          </p:nvPr>
        </p:nvSpPr>
        <p:spPr/>
        <p:txBody>
          <a:bodyPr/>
          <a:lstStyle/>
          <a:p>
            <a:r>
              <a:rPr lang="en-US" sz="2700" dirty="0"/>
              <a:t>Generalizing to other people</a:t>
            </a:r>
          </a:p>
          <a:p>
            <a:r>
              <a:rPr lang="en-US" sz="2700" dirty="0"/>
              <a:t>Generalizing to other situations</a:t>
            </a:r>
          </a:p>
          <a:p>
            <a:r>
              <a:rPr lang="en-US" sz="2700" dirty="0"/>
              <a:t>What if external validity is poor?</a:t>
            </a:r>
          </a:p>
        </p:txBody>
      </p:sp>
    </p:spTree>
    <p:extLst>
      <p:ext uri="{BB962C8B-B14F-4D97-AF65-F5344CB8AC3E}">
        <p14:creationId xmlns:p14="http://schemas.microsoft.com/office/powerpoint/2010/main" val="16708875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1"/>
          <p:cNvSpPr>
            <a:spLocks noGrp="1"/>
          </p:cNvSpPr>
          <p:nvPr>
            <p:ph type="title"/>
          </p:nvPr>
        </p:nvSpPr>
        <p:spPr>
          <a:xfrm>
            <a:off x="1" y="304801"/>
            <a:ext cx="11885084" cy="771525"/>
          </a:xfrm>
        </p:spPr>
        <p:txBody>
          <a:bodyPr>
            <a:normAutofit/>
          </a:bodyPr>
          <a:lstStyle/>
          <a:p>
            <a:pPr eaLnBrk="1" hangingPunct="1"/>
            <a:r>
              <a:rPr lang="en-US" sz="2400" dirty="0">
                <a:solidFill>
                  <a:srgbClr val="FFFFFF"/>
                </a:solidFill>
                <a:latin typeface="Century Gothic" charset="0"/>
              </a:rPr>
              <a:t>Increase systematic variability - Use sensitive DV</a:t>
            </a:r>
            <a:endParaRPr lang="en-US" sz="2600" dirty="0">
              <a:latin typeface="Century Gothic" charset="0"/>
            </a:endParaRPr>
          </a:p>
        </p:txBody>
      </p:sp>
      <p:sp>
        <p:nvSpPr>
          <p:cNvPr id="3" name="Content Placeholder 2"/>
          <p:cNvSpPr>
            <a:spLocks noGrp="1"/>
          </p:cNvSpPr>
          <p:nvPr>
            <p:ph idx="1"/>
          </p:nvPr>
        </p:nvSpPr>
        <p:spPr>
          <a:xfrm>
            <a:off x="296135" y="515530"/>
            <a:ext cx="11336847" cy="4340225"/>
          </a:xfrm>
        </p:spPr>
        <p:txBody>
          <a:bodyPr/>
          <a:lstStyle/>
          <a:p>
            <a:pPr>
              <a:lnSpc>
                <a:spcPct val="90000"/>
              </a:lnSpc>
            </a:pPr>
            <a:r>
              <a:rPr lang="en-US" sz="2800" dirty="0">
                <a:solidFill>
                  <a:srgbClr val="FF0000"/>
                </a:solidFill>
                <a:latin typeface="Century Gothic" charset="0"/>
              </a:rPr>
              <a:t>2. </a:t>
            </a:r>
            <a:r>
              <a:rPr lang="en-US" sz="2800" i="1" dirty="0">
                <a:solidFill>
                  <a:srgbClr val="FF0000"/>
                </a:solidFill>
                <a:latin typeface="Century Gothic" charset="0"/>
              </a:rPr>
              <a:t>Use a sensitive measure (DV)</a:t>
            </a:r>
          </a:p>
          <a:p>
            <a:pPr lvl="1">
              <a:lnSpc>
                <a:spcPct val="90000"/>
              </a:lnSpc>
            </a:pPr>
            <a:r>
              <a:rPr lang="en-US" sz="2500" dirty="0">
                <a:solidFill>
                  <a:srgbClr val="FF0000"/>
                </a:solidFill>
                <a:latin typeface="Century Gothic" charset="0"/>
              </a:rPr>
              <a:t>How was the DV operationalized?</a:t>
            </a:r>
          </a:p>
          <a:p>
            <a:pPr eaLnBrk="1" hangingPunct="1">
              <a:spcBef>
                <a:spcPts val="0"/>
              </a:spcBef>
            </a:pPr>
            <a:endParaRPr lang="en-US" sz="2400" dirty="0">
              <a:solidFill>
                <a:schemeClr val="accent2"/>
              </a:solidFill>
              <a:latin typeface="Century Gothic" charset="0"/>
            </a:endParaRPr>
          </a:p>
          <a:p>
            <a:pPr eaLnBrk="1" hangingPunct="1">
              <a:spcBef>
                <a:spcPts val="0"/>
              </a:spcBef>
            </a:pPr>
            <a:r>
              <a:rPr lang="en-US" sz="2400" dirty="0">
                <a:latin typeface="Century Gothic" charset="0"/>
              </a:rPr>
              <a:t>Look at what’ve been successful before. </a:t>
            </a:r>
          </a:p>
          <a:p>
            <a:pPr eaLnBrk="1" hangingPunct="1">
              <a:spcBef>
                <a:spcPts val="0"/>
              </a:spcBef>
            </a:pPr>
            <a:r>
              <a:rPr lang="en-US" sz="2400" dirty="0">
                <a:latin typeface="Century Gothic" charset="0"/>
              </a:rPr>
              <a:t>Use the right range for your question.</a:t>
            </a:r>
          </a:p>
          <a:p>
            <a:pPr marL="0" indent="0" eaLnBrk="1" hangingPunct="1">
              <a:spcBef>
                <a:spcPts val="0"/>
              </a:spcBef>
              <a:buNone/>
            </a:pPr>
            <a:endParaRPr lang="en-US" sz="2400" dirty="0">
              <a:latin typeface="Century Gothic" charset="0"/>
            </a:endParaRPr>
          </a:p>
          <a:p>
            <a:pPr lvl="1">
              <a:spcBef>
                <a:spcPts val="0"/>
              </a:spcBef>
            </a:pPr>
            <a:r>
              <a:rPr lang="en-US" sz="2000" dirty="0">
                <a:latin typeface="Century Gothic" charset="0"/>
              </a:rPr>
              <a:t>E.g., Do you have fun your partner? Yes, No</a:t>
            </a:r>
          </a:p>
          <a:p>
            <a:pPr eaLnBrk="1" hangingPunct="1">
              <a:spcBef>
                <a:spcPts val="0"/>
              </a:spcBef>
            </a:pPr>
            <a:endParaRPr lang="en-US" sz="2400" dirty="0">
              <a:latin typeface="Century Gothic" charset="0"/>
            </a:endParaRPr>
          </a:p>
          <a:p>
            <a:pPr eaLnBrk="1" hangingPunct="1">
              <a:spcBef>
                <a:spcPts val="0"/>
              </a:spcBef>
            </a:pPr>
            <a:r>
              <a:rPr lang="en-US" sz="2400" dirty="0">
                <a:latin typeface="Century Gothic" charset="0"/>
              </a:rPr>
              <a:t>Better: </a:t>
            </a:r>
          </a:p>
          <a:p>
            <a:pPr lvl="1">
              <a:spcBef>
                <a:spcPts val="0"/>
              </a:spcBef>
            </a:pPr>
            <a:r>
              <a:rPr lang="en-US" sz="2000" dirty="0">
                <a:latin typeface="Century Gothic" charset="0"/>
              </a:rPr>
              <a:t>I typically have fun with my partner. </a:t>
            </a:r>
          </a:p>
          <a:p>
            <a:pPr lvl="1">
              <a:spcBef>
                <a:spcPts val="0"/>
              </a:spcBef>
            </a:pPr>
            <a:r>
              <a:rPr lang="en-US" sz="1600" dirty="0">
                <a:latin typeface="Century Gothic" charset="0"/>
              </a:rPr>
              <a:t>1=strongly disagree, 2=moderately disagree, 3=neither agree nor disagree, 4=moderately agree, 5=Strongly agree</a:t>
            </a:r>
          </a:p>
          <a:p>
            <a:pPr marL="0" indent="0" eaLnBrk="1" hangingPunct="1">
              <a:spcBef>
                <a:spcPts val="0"/>
              </a:spcBef>
              <a:buNone/>
            </a:pPr>
            <a:endParaRPr lang="en-US" sz="2400" dirty="0">
              <a:latin typeface="Century Gothic" charset="0"/>
            </a:endParaRPr>
          </a:p>
          <a:p>
            <a:pPr>
              <a:spcBef>
                <a:spcPts val="0"/>
              </a:spcBef>
            </a:pPr>
            <a:r>
              <a:rPr lang="en-US" sz="2400" dirty="0">
                <a:latin typeface="Century Gothic" charset="0"/>
              </a:rPr>
              <a:t>How believable did you find the witnesses testimony?  100% or Not at all</a:t>
            </a:r>
          </a:p>
          <a:p>
            <a:pPr>
              <a:spcBef>
                <a:spcPts val="0"/>
              </a:spcBef>
            </a:pPr>
            <a:r>
              <a:rPr lang="en-US" sz="2400" dirty="0">
                <a:latin typeface="Century Gothic" charset="0"/>
              </a:rPr>
              <a:t>How far away is that person? (use yards </a:t>
            </a:r>
            <a:r>
              <a:rPr lang="mr-IN" sz="2400" dirty="0">
                <a:latin typeface="Century Gothic" charset="0"/>
              </a:rPr>
              <a:t>–</a:t>
            </a:r>
            <a:r>
              <a:rPr lang="en-US" sz="2400" dirty="0">
                <a:latin typeface="Century Gothic" charset="0"/>
              </a:rPr>
              <a:t> nope </a:t>
            </a:r>
            <a:r>
              <a:rPr lang="mr-IN" sz="2400" dirty="0">
                <a:latin typeface="Century Gothic" charset="0"/>
              </a:rPr>
              <a:t>–</a:t>
            </a:r>
            <a:r>
              <a:rPr lang="en-US" sz="2400" dirty="0">
                <a:latin typeface="Century Gothic" charset="0"/>
              </a:rPr>
              <a:t> use inches)</a:t>
            </a:r>
          </a:p>
        </p:txBody>
      </p:sp>
      <p:sp>
        <p:nvSpPr>
          <p:cNvPr id="2" name="Slide Number Placeholder 1"/>
          <p:cNvSpPr>
            <a:spLocks noGrp="1"/>
          </p:cNvSpPr>
          <p:nvPr>
            <p:ph type="sldNum" sz="quarter" idx="12"/>
          </p:nvPr>
        </p:nvSpPr>
        <p:spPr/>
        <p:txBody>
          <a:bodyPr/>
          <a:lstStyle/>
          <a:p>
            <a:fld id="{D077DD1F-020D-4A19-9611-41863FA23D0B}" type="slidenum">
              <a:rPr lang="en-US" smtClean="0"/>
              <a:t>4</a:t>
            </a:fld>
            <a:endParaRPr lang="en-US" dirty="0"/>
          </a:p>
        </p:txBody>
      </p:sp>
    </p:spTree>
    <p:extLst>
      <p:ext uri="{BB962C8B-B14F-4D97-AF65-F5344CB8AC3E}">
        <p14:creationId xmlns:p14="http://schemas.microsoft.com/office/powerpoint/2010/main" val="41961526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8" end="8"/>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3">
                                            <p:txEl>
                                              <p:pRg st="9" end="9"/>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12" end="12"/>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
                                            <p:txEl>
                                              <p:pRg st="13" end="1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400" dirty="0"/>
              <a:t>Ceiling and Floor Effects</a:t>
            </a:r>
          </a:p>
        </p:txBody>
      </p:sp>
      <p:sp>
        <p:nvSpPr>
          <p:cNvPr id="5" name="Content Placeholder 3"/>
          <p:cNvSpPr txBox="1">
            <a:spLocks/>
          </p:cNvSpPr>
          <p:nvPr/>
        </p:nvSpPr>
        <p:spPr>
          <a:xfrm>
            <a:off x="0" y="1684020"/>
            <a:ext cx="3164397" cy="3489960"/>
          </a:xfrm>
          <a:prstGeom prst="rect">
            <a:avLst/>
          </a:prstGeom>
        </p:spPr>
        <p:txBody>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2600" b="1" dirty="0"/>
              <a:t>Ceiling effect</a:t>
            </a:r>
          </a:p>
          <a:p>
            <a:pPr>
              <a:spcBef>
                <a:spcPts val="4224"/>
              </a:spcBef>
            </a:pPr>
            <a:r>
              <a:rPr lang="en-US" sz="2600" b="1" dirty="0"/>
              <a:t>Floor effect</a:t>
            </a:r>
          </a:p>
          <a:p>
            <a:pPr>
              <a:spcBef>
                <a:spcPts val="4224"/>
              </a:spcBef>
            </a:pPr>
            <a:r>
              <a:rPr lang="en-US" sz="2600" dirty="0"/>
              <a:t>Ceilings, floors, and IVs</a:t>
            </a:r>
          </a:p>
          <a:p>
            <a:pPr>
              <a:spcBef>
                <a:spcPts val="4224"/>
              </a:spcBef>
            </a:pPr>
            <a:r>
              <a:rPr lang="en-US" sz="2600" dirty="0"/>
              <a:t>Ceilings, floors, and DVs</a:t>
            </a:r>
          </a:p>
        </p:txBody>
      </p:sp>
      <p:pic>
        <p:nvPicPr>
          <p:cNvPr id="3" name="Picture 2" descr="Figure 11.13 is a double bar graph of ceiling and floor effects. The x axis has two categories: Ceiling effect and Floor effect. Each category graphs Reading games and Control games. The y axis is labeled Percent correct and ranges from 0 to 100. Within the Ceiling effect, reading games had 98 percent correct and the control games had 95 percent correct. The questions were too easy: everyone gets them right. Within the Floor effect, reading games had 18 percent correct and the control games had 16 percent correct. The questions were too hard: everyone gets them wrong."/>
          <p:cNvPicPr>
            <a:picLocks noChangeAspect="1"/>
          </p:cNvPicPr>
          <p:nvPr/>
        </p:nvPicPr>
        <p:blipFill rotWithShape="1">
          <a:blip r:embed="rId3" cstate="print">
            <a:extLst>
              <a:ext uri="{28A0092B-C50C-407E-A947-70E740481C1C}">
                <a14:useLocalDpi xmlns:a14="http://schemas.microsoft.com/office/drawing/2010/main" val="0"/>
              </a:ext>
            </a:extLst>
          </a:blip>
          <a:srcRect l="828" b="9147"/>
          <a:stretch/>
        </p:blipFill>
        <p:spPr>
          <a:xfrm>
            <a:off x="3164397" y="2451651"/>
            <a:ext cx="4541802" cy="3214369"/>
          </a:xfrm>
          <a:prstGeom prst="rect">
            <a:avLst/>
          </a:prstGeom>
        </p:spPr>
      </p:pic>
      <p:pic>
        <p:nvPicPr>
          <p:cNvPr id="6" name="Picture 5" descr="Figure 11.12 contains three bar graphs of the results of three hypothetical experiments showing a null effect. Bar graph A has three categories on the x axis: No cash, Some cash, and A lot of cash. The y axis is labeled Happiness one day later or mood scale and ranges from 20 to 120. No cash has a score of about 80, Some cash has about 90, and A lot of cash has about 84 on the scale. Bar graph B has two categories on the x axis: Online reading games and Control group. The y axis is labeled reading score and ranges from 500 to 2500. Online reading games has a reading score of about 2,000 and the control group has a reading score of about 1,800. Bar graph C has three categories on the x axis: Low anxiety, Medium anxiety, and High anxiety. The y axis is labeled Logical reasoning score and ranges from 0 to 4. Low anxiety has a logical reasoning score of about 1, medium anxiety has a logical reasoning score of about 1, and high anxiety has a logical reasoning score of about 1.3.">
            <a:extLst>
              <a:ext uri="{FF2B5EF4-FFF2-40B4-BE49-F238E27FC236}">
                <a16:creationId xmlns:a16="http://schemas.microsoft.com/office/drawing/2014/main" id="{0198B793-1447-40E8-A6B4-9CF0C66A855B}"/>
              </a:ext>
            </a:extLst>
          </p:cNvPr>
          <p:cNvPicPr>
            <a:picLocks noChangeAspect="1"/>
          </p:cNvPicPr>
          <p:nvPr/>
        </p:nvPicPr>
        <p:blipFill rotWithShape="1">
          <a:blip r:embed="rId4"/>
          <a:srcRect l="-140" r="44858" b="5390"/>
          <a:stretch/>
        </p:blipFill>
        <p:spPr>
          <a:xfrm>
            <a:off x="8039067" y="1323509"/>
            <a:ext cx="4033399" cy="4946999"/>
          </a:xfrm>
          <a:prstGeom prst="rect">
            <a:avLst/>
          </a:prstGeom>
        </p:spPr>
      </p:pic>
    </p:spTree>
    <p:extLst>
      <p:ext uri="{BB962C8B-B14F-4D97-AF65-F5344CB8AC3E}">
        <p14:creationId xmlns:p14="http://schemas.microsoft.com/office/powerpoint/2010/main" val="196458945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dirty="0"/>
              <a:t>Manipulation Checks Help Detect Weak Manipulations, Ceilings, and Floors</a:t>
            </a:r>
          </a:p>
        </p:txBody>
      </p:sp>
      <p:sp>
        <p:nvSpPr>
          <p:cNvPr id="5" name="Content Placeholder 3"/>
          <p:cNvSpPr txBox="1">
            <a:spLocks/>
          </p:cNvSpPr>
          <p:nvPr/>
        </p:nvSpPr>
        <p:spPr>
          <a:xfrm>
            <a:off x="585968" y="1590828"/>
            <a:ext cx="4038600" cy="673767"/>
          </a:xfrm>
          <a:prstGeom prst="rect">
            <a:avLst/>
          </a:prstGeom>
        </p:spPr>
        <p:txBody>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2800" b="1" dirty="0"/>
              <a:t>Manipulation check</a:t>
            </a:r>
          </a:p>
        </p:txBody>
      </p:sp>
      <p:pic>
        <p:nvPicPr>
          <p:cNvPr id="6" name="Picture 5" descr="Figure 11.14 contains two bar graphs of possible results of a manipulation check. Both bar graphs have three categories on the x axis: Low-anxiety group, Medium anxiety group, and High-anxiety group. Both bar graphs have a y axis labeled How anxious are you? or manipulation check and the y axis ranges from 0 to 10. In bar graph A, low-anxiety has a manipulation check of about 8.2, medium-anxiety has a manipulation check of about 8.1, and high-anxiety has a manipulation check of about 8. In bar graph B, low-anxiety has a manipulation check of about 4, medium-anxiety group has a manipulation check of about 7, and high-anxiety group has a manipulation check of about 9.">
            <a:extLst>
              <a:ext uri="{FF2B5EF4-FFF2-40B4-BE49-F238E27FC236}">
                <a16:creationId xmlns:a16="http://schemas.microsoft.com/office/drawing/2014/main" id="{0D9E1955-59F1-D54A-B23E-10DAC59BAF2F}"/>
              </a:ext>
            </a:extLst>
          </p:cNvPr>
          <p:cNvPicPr>
            <a:picLocks noChangeAspect="1"/>
          </p:cNvPicPr>
          <p:nvPr/>
        </p:nvPicPr>
        <p:blipFill rotWithShape="1">
          <a:blip r:embed="rId3"/>
          <a:srcRect l="-192" b="11775"/>
          <a:stretch/>
        </p:blipFill>
        <p:spPr>
          <a:xfrm>
            <a:off x="585968" y="2264595"/>
            <a:ext cx="10596160" cy="3511929"/>
          </a:xfrm>
          <a:prstGeom prst="rect">
            <a:avLst/>
          </a:prstGeom>
        </p:spPr>
      </p:pic>
    </p:spTree>
    <p:extLst>
      <p:ext uri="{BB962C8B-B14F-4D97-AF65-F5344CB8AC3E}">
        <p14:creationId xmlns:p14="http://schemas.microsoft.com/office/powerpoint/2010/main" val="55556941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Title 1"/>
          <p:cNvSpPr>
            <a:spLocks noGrp="1"/>
          </p:cNvSpPr>
          <p:nvPr>
            <p:ph type="title"/>
          </p:nvPr>
        </p:nvSpPr>
        <p:spPr>
          <a:xfrm>
            <a:off x="1" y="381001"/>
            <a:ext cx="11885084" cy="908051"/>
          </a:xfrm>
        </p:spPr>
        <p:txBody>
          <a:bodyPr>
            <a:normAutofit/>
          </a:bodyPr>
          <a:lstStyle/>
          <a:p>
            <a:pPr eaLnBrk="1" hangingPunct="1"/>
            <a:r>
              <a:rPr lang="en-US" sz="2400" dirty="0">
                <a:solidFill>
                  <a:srgbClr val="FFFFFF"/>
                </a:solidFill>
                <a:latin typeface="Century Gothic" charset="0"/>
              </a:rPr>
              <a:t>Increase systematic variability: Role of Pilot studies and Manipulation Checks</a:t>
            </a:r>
            <a:endParaRPr lang="en-US" sz="2400" dirty="0">
              <a:latin typeface="Century Gothic" charset="0"/>
            </a:endParaRPr>
          </a:p>
        </p:txBody>
      </p:sp>
      <p:sp>
        <p:nvSpPr>
          <p:cNvPr id="3" name="Content Placeholder 2"/>
          <p:cNvSpPr>
            <a:spLocks noGrp="1"/>
          </p:cNvSpPr>
          <p:nvPr>
            <p:ph idx="1"/>
          </p:nvPr>
        </p:nvSpPr>
        <p:spPr>
          <a:xfrm>
            <a:off x="258233" y="541177"/>
            <a:ext cx="11633200" cy="5819936"/>
          </a:xfrm>
        </p:spPr>
        <p:txBody>
          <a:bodyPr/>
          <a:lstStyle/>
          <a:p>
            <a:pPr eaLnBrk="1" hangingPunct="1">
              <a:lnSpc>
                <a:spcPct val="120000"/>
              </a:lnSpc>
              <a:spcAft>
                <a:spcPts val="1200"/>
              </a:spcAft>
            </a:pPr>
            <a:r>
              <a:rPr lang="en-US" sz="2400" b="1" dirty="0" err="1">
                <a:latin typeface="Century Gothic" charset="0"/>
              </a:rPr>
              <a:t>MAX</a:t>
            </a:r>
            <a:r>
              <a:rPr lang="en-US" sz="2400" dirty="0" err="1">
                <a:latin typeface="Century Gothic" charset="0"/>
              </a:rPr>
              <a:t>imize</a:t>
            </a:r>
            <a:r>
              <a:rPr lang="en-US" sz="2400" b="1" dirty="0">
                <a:latin typeface="Century Gothic" charset="0"/>
              </a:rPr>
              <a:t> </a:t>
            </a:r>
            <a:r>
              <a:rPr lang="en-US" sz="2400" dirty="0">
                <a:latin typeface="Century Gothic" charset="0"/>
              </a:rPr>
              <a:t>the power of our IVs and DVs? </a:t>
            </a:r>
            <a:endParaRPr lang="en-US" sz="2000" dirty="0">
              <a:latin typeface="Century Gothic" charset="0"/>
            </a:endParaRPr>
          </a:p>
          <a:p>
            <a:pPr lvl="1" eaLnBrk="1" hangingPunct="1">
              <a:lnSpc>
                <a:spcPct val="120000"/>
              </a:lnSpc>
            </a:pPr>
            <a:endParaRPr lang="en-US" sz="2000" dirty="0">
              <a:latin typeface="Century Gothic" charset="0"/>
            </a:endParaRPr>
          </a:p>
          <a:p>
            <a:pPr lvl="1" eaLnBrk="1" hangingPunct="1">
              <a:lnSpc>
                <a:spcPct val="120000"/>
              </a:lnSpc>
            </a:pPr>
            <a:endParaRPr lang="en-US" sz="2000" dirty="0">
              <a:latin typeface="Century Gothic" charset="0"/>
            </a:endParaRPr>
          </a:p>
          <a:p>
            <a:pPr lvl="1" eaLnBrk="1" hangingPunct="1">
              <a:lnSpc>
                <a:spcPct val="120000"/>
              </a:lnSpc>
            </a:pPr>
            <a:r>
              <a:rPr lang="en-US" sz="2000" dirty="0">
                <a:latin typeface="Century Gothic" charset="0"/>
              </a:rPr>
              <a:t>Pilot testing! </a:t>
            </a:r>
          </a:p>
        </p:txBody>
      </p:sp>
      <p:sp>
        <p:nvSpPr>
          <p:cNvPr id="5" name="Rounded Rectangle 4"/>
          <p:cNvSpPr/>
          <p:nvPr/>
        </p:nvSpPr>
        <p:spPr>
          <a:xfrm>
            <a:off x="776598" y="3041781"/>
            <a:ext cx="3873607" cy="762000"/>
          </a:xfrm>
          <a:prstGeom prst="roundRect">
            <a:avLst/>
          </a:prstGeom>
          <a:solidFill>
            <a:schemeClr val="accent3"/>
          </a:solidFill>
          <a:ln>
            <a:solidFill>
              <a:schemeClr val="tx2"/>
            </a:solidFill>
          </a:ln>
          <a:scene3d>
            <a:camera prst="obliqueTopRight"/>
            <a:lightRig rig="threePt" dir="tl"/>
          </a:scene3d>
          <a:sp3d/>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6" name="TextBox 5"/>
          <p:cNvSpPr txBox="1">
            <a:spLocks noChangeArrowheads="1"/>
          </p:cNvSpPr>
          <p:nvPr/>
        </p:nvSpPr>
        <p:spPr bwMode="auto">
          <a:xfrm>
            <a:off x="797125" y="3202166"/>
            <a:ext cx="3748617" cy="37959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lnSpc>
                <a:spcPct val="120000"/>
              </a:lnSpc>
            </a:pPr>
            <a:r>
              <a:rPr lang="en-US" sz="1600" dirty="0"/>
              <a:t>identifying ceiling and floor effects</a:t>
            </a:r>
          </a:p>
        </p:txBody>
      </p:sp>
      <p:sp>
        <p:nvSpPr>
          <p:cNvPr id="20" name="Rounded Rectangle 19"/>
          <p:cNvSpPr/>
          <p:nvPr/>
        </p:nvSpPr>
        <p:spPr>
          <a:xfrm>
            <a:off x="751085" y="3947714"/>
            <a:ext cx="3873607" cy="762000"/>
          </a:xfrm>
          <a:prstGeom prst="roundRect">
            <a:avLst/>
          </a:prstGeom>
          <a:solidFill>
            <a:schemeClr val="accent3"/>
          </a:solidFill>
          <a:ln>
            <a:solidFill>
              <a:schemeClr val="tx2"/>
            </a:solidFill>
          </a:ln>
          <a:scene3d>
            <a:camera prst="obliqueTopRight"/>
            <a:lightRig rig="threePt" dir="tl"/>
          </a:scene3d>
          <a:sp3d/>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5" name="TextBox 24"/>
          <p:cNvSpPr txBox="1">
            <a:spLocks noChangeArrowheads="1"/>
          </p:cNvSpPr>
          <p:nvPr/>
        </p:nvSpPr>
        <p:spPr bwMode="auto">
          <a:xfrm>
            <a:off x="864281" y="4019959"/>
            <a:ext cx="3748617" cy="6746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lnSpc>
                <a:spcPct val="120000"/>
              </a:lnSpc>
            </a:pPr>
            <a:r>
              <a:rPr lang="en-US" sz="1600"/>
              <a:t>are levels of IV different enough to be noticed</a:t>
            </a:r>
          </a:p>
        </p:txBody>
      </p:sp>
      <p:sp>
        <p:nvSpPr>
          <p:cNvPr id="26" name="Rounded Rectangle 25"/>
          <p:cNvSpPr/>
          <p:nvPr/>
        </p:nvSpPr>
        <p:spPr>
          <a:xfrm>
            <a:off x="737955" y="4957666"/>
            <a:ext cx="3873607" cy="685800"/>
          </a:xfrm>
          <a:prstGeom prst="roundRect">
            <a:avLst/>
          </a:prstGeom>
          <a:solidFill>
            <a:schemeClr val="accent3"/>
          </a:solidFill>
          <a:ln>
            <a:solidFill>
              <a:schemeClr val="tx2"/>
            </a:solidFill>
          </a:ln>
          <a:scene3d>
            <a:camera prst="obliqueTopRight"/>
            <a:lightRig rig="threePt" dir="tl"/>
          </a:scene3d>
          <a:sp3d/>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p>
        </p:txBody>
      </p:sp>
      <p:sp>
        <p:nvSpPr>
          <p:cNvPr id="27" name="TextBox 26"/>
          <p:cNvSpPr txBox="1">
            <a:spLocks noChangeArrowheads="1"/>
          </p:cNvSpPr>
          <p:nvPr/>
        </p:nvSpPr>
        <p:spPr bwMode="auto">
          <a:xfrm>
            <a:off x="914401" y="4980208"/>
            <a:ext cx="3748617" cy="37959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lnSpc>
                <a:spcPct val="120000"/>
              </a:lnSpc>
            </a:pPr>
            <a:r>
              <a:rPr lang="en-US" sz="1600"/>
              <a:t>check on procedural problems</a:t>
            </a:r>
          </a:p>
        </p:txBody>
      </p:sp>
      <p:sp>
        <p:nvSpPr>
          <p:cNvPr id="35" name="Rounded Rectangle 34"/>
          <p:cNvSpPr/>
          <p:nvPr/>
        </p:nvSpPr>
        <p:spPr>
          <a:xfrm>
            <a:off x="737955" y="5827024"/>
            <a:ext cx="3873607" cy="694267"/>
          </a:xfrm>
          <a:prstGeom prst="roundRect">
            <a:avLst/>
          </a:prstGeom>
          <a:solidFill>
            <a:schemeClr val="accent3"/>
          </a:solidFill>
          <a:ln>
            <a:solidFill>
              <a:schemeClr val="tx2"/>
            </a:solidFill>
          </a:ln>
          <a:scene3d>
            <a:camera prst="obliqueTopRight"/>
            <a:lightRig rig="threePt" dir="tl"/>
          </a:scene3d>
          <a:sp3d/>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p>
        </p:txBody>
      </p:sp>
      <p:sp>
        <p:nvSpPr>
          <p:cNvPr id="36" name="TextBox 35"/>
          <p:cNvSpPr txBox="1">
            <a:spLocks noChangeArrowheads="1"/>
          </p:cNvSpPr>
          <p:nvPr/>
        </p:nvSpPr>
        <p:spPr bwMode="auto">
          <a:xfrm>
            <a:off x="937790" y="5849709"/>
            <a:ext cx="3748617" cy="37959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lnSpc>
                <a:spcPct val="120000"/>
              </a:lnSpc>
            </a:pPr>
            <a:r>
              <a:rPr lang="en-US" sz="1600" dirty="0"/>
              <a:t>create intended psychological state</a:t>
            </a:r>
          </a:p>
        </p:txBody>
      </p:sp>
      <p:pic>
        <p:nvPicPr>
          <p:cNvPr id="15" name="Picture 14"/>
          <p:cNvPicPr>
            <a:picLocks noChangeAspect="1"/>
          </p:cNvPicPr>
          <p:nvPr/>
        </p:nvPicPr>
        <p:blipFill>
          <a:blip r:embed="rId3" cstate="print">
            <a:extLst>
              <a:ext uri="{28A0092B-C50C-407E-A947-70E740481C1C}">
                <a14:useLocalDpi xmlns:a14="http://schemas.microsoft.com/office/drawing/2010/main" val="0"/>
              </a:ext>
            </a:extLst>
          </a:blip>
          <a:srcRect l="44571" t="-8257" r="-758" b="-2"/>
          <a:stretch>
            <a:fillRect/>
          </a:stretch>
        </p:blipFill>
        <p:spPr bwMode="auto">
          <a:xfrm rot="-219819">
            <a:off x="10881526" y="2531805"/>
            <a:ext cx="666751" cy="792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6" name="Rounded Rectangle 15"/>
          <p:cNvSpPr/>
          <p:nvPr/>
        </p:nvSpPr>
        <p:spPr>
          <a:xfrm>
            <a:off x="6327497" y="3232739"/>
            <a:ext cx="4483657" cy="868187"/>
          </a:xfrm>
          <a:prstGeom prst="roundRect">
            <a:avLst/>
          </a:prstGeom>
          <a:solidFill>
            <a:schemeClr val="accent3"/>
          </a:solidFill>
          <a:ln>
            <a:solidFill>
              <a:schemeClr val="tx2"/>
            </a:solidFill>
          </a:ln>
          <a:scene3d>
            <a:camera prst="obliqueTopRight"/>
            <a:lightRig rig="threePt" dir="tl"/>
          </a:scene3d>
          <a:sp3d/>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7" name="TextBox 16"/>
          <p:cNvSpPr txBox="1">
            <a:spLocks noChangeArrowheads="1"/>
          </p:cNvSpPr>
          <p:nvPr/>
        </p:nvSpPr>
        <p:spPr bwMode="auto">
          <a:xfrm>
            <a:off x="6375035" y="3181853"/>
            <a:ext cx="4519084" cy="67505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lnSpc>
                <a:spcPct val="120000"/>
              </a:lnSpc>
            </a:pPr>
            <a:r>
              <a:rPr lang="en-US" sz="1600" dirty="0"/>
              <a:t>determining if a manipulation is strong enough to give DV room to be “seen”</a:t>
            </a:r>
          </a:p>
        </p:txBody>
      </p:sp>
      <p:sp>
        <p:nvSpPr>
          <p:cNvPr id="45073" name="Rectangle 1"/>
          <p:cNvSpPr>
            <a:spLocks noChangeArrowheads="1"/>
          </p:cNvSpPr>
          <p:nvPr/>
        </p:nvSpPr>
        <p:spPr bwMode="auto">
          <a:xfrm>
            <a:off x="6497118" y="2103440"/>
            <a:ext cx="3291937" cy="4873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lvl="1">
              <a:lnSpc>
                <a:spcPct val="120000"/>
              </a:lnSpc>
              <a:spcBef>
                <a:spcPts val="600"/>
              </a:spcBef>
              <a:buClr>
                <a:srgbClr val="51640B"/>
              </a:buClr>
            </a:pPr>
            <a:r>
              <a:rPr lang="en-US" sz="2200" dirty="0">
                <a:solidFill>
                  <a:srgbClr val="595959"/>
                </a:solidFill>
                <a:latin typeface="Century Gothic" charset="0"/>
              </a:rPr>
              <a:t>- Manipulation checks!</a:t>
            </a:r>
          </a:p>
        </p:txBody>
      </p:sp>
      <p:sp>
        <p:nvSpPr>
          <p:cNvPr id="19" name="Rectangle 1"/>
          <p:cNvSpPr>
            <a:spLocks noChangeArrowheads="1"/>
          </p:cNvSpPr>
          <p:nvPr/>
        </p:nvSpPr>
        <p:spPr bwMode="auto">
          <a:xfrm>
            <a:off x="6660151" y="5069665"/>
            <a:ext cx="3916457" cy="4873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lvl="1">
              <a:lnSpc>
                <a:spcPct val="120000"/>
              </a:lnSpc>
              <a:spcBef>
                <a:spcPts val="600"/>
              </a:spcBef>
              <a:buClr>
                <a:srgbClr val="51640B"/>
              </a:buClr>
              <a:buFont typeface="Wingdings 2" charset="0"/>
              <a:buChar char=""/>
            </a:pPr>
            <a:r>
              <a:rPr lang="en-US" sz="2200" dirty="0">
                <a:solidFill>
                  <a:srgbClr val="595959"/>
                </a:solidFill>
                <a:latin typeface="Century Gothic" charset="0"/>
              </a:rPr>
              <a:t>When do you use a MP </a:t>
            </a:r>
            <a:r>
              <a:rPr lang="en-US" sz="2200" dirty="0">
                <a:solidFill>
                  <a:srgbClr val="595959"/>
                </a:solidFill>
                <a:latin typeface="Lucida Sans" panose="020B0602030504090204" pitchFamily="34" charset="0"/>
              </a:rPr>
              <a:t>✓</a:t>
            </a:r>
            <a:endParaRPr lang="en-US" sz="2200" dirty="0">
              <a:solidFill>
                <a:srgbClr val="595959"/>
              </a:solidFill>
              <a:latin typeface="Century Gothic" charset="0"/>
            </a:endParaRPr>
          </a:p>
        </p:txBody>
      </p:sp>
      <p:sp>
        <p:nvSpPr>
          <p:cNvPr id="2" name="Slide Number Placeholder 1"/>
          <p:cNvSpPr>
            <a:spLocks noGrp="1"/>
          </p:cNvSpPr>
          <p:nvPr>
            <p:ph type="sldNum" sz="quarter" idx="12"/>
          </p:nvPr>
        </p:nvSpPr>
        <p:spPr/>
        <p:txBody>
          <a:bodyPr/>
          <a:lstStyle/>
          <a:p>
            <a:fld id="{D077DD1F-020D-4A19-9611-41863FA23D0B}" type="slidenum">
              <a:rPr lang="en-US" smtClean="0"/>
              <a:t>7</a:t>
            </a:fld>
            <a:endParaRPr lang="en-US" dirty="0"/>
          </a:p>
        </p:txBody>
      </p:sp>
    </p:spTree>
    <p:extLst>
      <p:ext uri="{BB962C8B-B14F-4D97-AF65-F5344CB8AC3E}">
        <p14:creationId xmlns:p14="http://schemas.microsoft.com/office/powerpoint/2010/main" val="40334391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5"/>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5"/>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0"/>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7"/>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6"/>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6"/>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5"/>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7"/>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15"/>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5" grpId="0"/>
      <p:bldP spid="27" grpId="0"/>
      <p:bldP spid="36" grpId="0"/>
      <p:bldP spid="1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ChangeArrowheads="1"/>
          </p:cNvSpPr>
          <p:nvPr>
            <p:ph type="title"/>
          </p:nvPr>
        </p:nvSpPr>
        <p:spPr>
          <a:xfrm>
            <a:off x="1219200" y="274638"/>
            <a:ext cx="10363200" cy="715962"/>
          </a:xfrm>
        </p:spPr>
        <p:txBody>
          <a:bodyPr lIns="92075" tIns="46038" rIns="92075" bIns="46038" rtlCol="0">
            <a:normAutofit fontScale="90000"/>
          </a:bodyPr>
          <a:lstStyle/>
          <a:p>
            <a:pPr algn="ctr" eaLnBrk="1" fontAlgn="auto" hangingPunct="1">
              <a:spcAft>
                <a:spcPts val="0"/>
              </a:spcAft>
              <a:defRPr/>
            </a:pPr>
            <a:r>
              <a:rPr lang="en-US" dirty="0" err="1">
                <a:ea typeface="+mj-ea"/>
                <a:cs typeface="+mj-cs"/>
              </a:rPr>
              <a:t>Max</a:t>
            </a:r>
            <a:r>
              <a:rPr lang="en-US" u="sng" dirty="0" err="1">
                <a:ea typeface="+mj-ea"/>
                <a:cs typeface="+mj-cs"/>
              </a:rPr>
              <a:t>Min</a:t>
            </a:r>
            <a:r>
              <a:rPr lang="en-US" dirty="0" err="1">
                <a:ea typeface="+mj-ea"/>
                <a:cs typeface="+mj-cs"/>
              </a:rPr>
              <a:t>Con</a:t>
            </a:r>
            <a:endParaRPr lang="en-US" dirty="0">
              <a:ea typeface="+mj-ea"/>
              <a:cs typeface="+mj-cs"/>
            </a:endParaRPr>
          </a:p>
        </p:txBody>
      </p:sp>
      <p:sp>
        <p:nvSpPr>
          <p:cNvPr id="49155" name="Rectangle 3"/>
          <p:cNvSpPr>
            <a:spLocks noGrp="1" noChangeArrowheads="1"/>
          </p:cNvSpPr>
          <p:nvPr>
            <p:ph idx="1"/>
          </p:nvPr>
        </p:nvSpPr>
        <p:spPr>
          <a:xfrm>
            <a:off x="914400" y="1066801"/>
            <a:ext cx="10160000" cy="4625975"/>
          </a:xfrm>
        </p:spPr>
        <p:txBody>
          <a:bodyPr lIns="92075" tIns="46038" rIns="92075" bIns="46038"/>
          <a:lstStyle/>
          <a:p>
            <a:pPr eaLnBrk="1" hangingPunct="1">
              <a:lnSpc>
                <a:spcPct val="90000"/>
              </a:lnSpc>
              <a:buFont typeface="Wingdings 2" charset="0"/>
              <a:buChar char=""/>
              <a:defRPr/>
            </a:pPr>
            <a:r>
              <a:rPr lang="en-US" sz="2400" dirty="0">
                <a:latin typeface="+mj-lt"/>
                <a:ea typeface="ＭＳ Ｐゴシック" charset="0"/>
              </a:rPr>
              <a:t>Within-groups variability (synonym for error variance or unsystematic variance) is obscuring B/t groups (systematic)variability</a:t>
            </a:r>
          </a:p>
          <a:p>
            <a:pPr eaLnBrk="1" hangingPunct="1">
              <a:lnSpc>
                <a:spcPct val="90000"/>
              </a:lnSpc>
              <a:buFont typeface="Wingdings 2" charset="0"/>
              <a:buChar char=""/>
              <a:defRPr/>
            </a:pPr>
            <a:r>
              <a:rPr lang="en-US" sz="2400" dirty="0">
                <a:latin typeface="+mj-lt"/>
                <a:ea typeface="ＭＳ Ｐゴシック" charset="0"/>
              </a:rPr>
              <a:t>Lost in a jungle of error</a:t>
            </a:r>
          </a:p>
          <a:p>
            <a:pPr eaLnBrk="1" hangingPunct="1">
              <a:lnSpc>
                <a:spcPct val="90000"/>
              </a:lnSpc>
              <a:buFont typeface="Wingdings 2" charset="0"/>
              <a:buChar char=""/>
              <a:defRPr/>
            </a:pPr>
            <a:endParaRPr lang="en-US" dirty="0">
              <a:latin typeface="Tw Cen MT" charset="0"/>
              <a:ea typeface="ＭＳ Ｐゴシック" charset="0"/>
            </a:endParaRPr>
          </a:p>
        </p:txBody>
      </p:sp>
      <p:sp>
        <p:nvSpPr>
          <p:cNvPr id="4" name="WordArt 3"/>
          <p:cNvSpPr>
            <a:spLocks noChangeArrowheads="1" noChangeShapeType="1" noTextEdit="1"/>
          </p:cNvSpPr>
          <p:nvPr/>
        </p:nvSpPr>
        <p:spPr bwMode="auto">
          <a:xfrm>
            <a:off x="4470400" y="3048000"/>
            <a:ext cx="4064000" cy="3581400"/>
          </a:xfrm>
          <a:prstGeom prst="rect">
            <a:avLst/>
          </a:prstGeom>
        </p:spPr>
        <p:txBody>
          <a:bodyPr wrap="none" fromWordArt="1">
            <a:prstTxWarp prst="textPlain">
              <a:avLst>
                <a:gd name="adj" fmla="val 50000"/>
              </a:avLst>
            </a:prstTxWarp>
          </a:bodyPr>
          <a:lstStyle/>
          <a:p>
            <a:pPr algn="ctr">
              <a:defRPr/>
            </a:pPr>
            <a:r>
              <a:rPr lang="en-US" sz="9600" b="1" kern="1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Arial Black"/>
                <a:ea typeface="Arial Black"/>
                <a:cs typeface="Arial Black"/>
              </a:rPr>
              <a:t>  </a:t>
            </a:r>
          </a:p>
        </p:txBody>
      </p:sp>
      <p:sp>
        <p:nvSpPr>
          <p:cNvPr id="6" name="WordArt 3"/>
          <p:cNvSpPr>
            <a:spLocks noChangeArrowheads="1" noChangeShapeType="1" noTextEdit="1"/>
          </p:cNvSpPr>
          <p:nvPr/>
        </p:nvSpPr>
        <p:spPr bwMode="auto">
          <a:xfrm>
            <a:off x="4876800" y="3276600"/>
            <a:ext cx="3759200" cy="3810000"/>
          </a:xfrm>
          <a:prstGeom prst="rect">
            <a:avLst/>
          </a:prstGeom>
        </p:spPr>
        <p:txBody>
          <a:bodyPr wrap="none" fromWordArt="1">
            <a:prstTxWarp prst="textPlain">
              <a:avLst>
                <a:gd name="adj" fmla="val 50000"/>
              </a:avLst>
            </a:prstTxWarp>
          </a:bodyPr>
          <a:lstStyle/>
          <a:p>
            <a:pPr algn="ctr">
              <a:defRPr/>
            </a:pPr>
            <a:r>
              <a:rPr lang="en-US" sz="9600" b="1" kern="1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Black"/>
                <a:ea typeface="Arial Black"/>
                <a:cs typeface="Arial Black"/>
              </a:rPr>
              <a:t>IV</a:t>
            </a:r>
          </a:p>
        </p:txBody>
      </p:sp>
      <p:pic>
        <p:nvPicPr>
          <p:cNvPr id="7" name="Picture 19"/>
          <p:cNvPicPr>
            <a:picLocks noChangeAspect="1"/>
          </p:cNvPicPr>
          <p:nvPr/>
        </p:nvPicPr>
        <p:blipFill>
          <a:blip r:embed="rId3">
            <a:extLst>
              <a:ext uri="{28A0092B-C50C-407E-A947-70E740481C1C}">
                <a14:useLocalDpi xmlns:a14="http://schemas.microsoft.com/office/drawing/2010/main" val="0"/>
              </a:ext>
            </a:extLst>
          </a:blip>
          <a:srcRect l="131"/>
          <a:stretch>
            <a:fillRect/>
          </a:stretch>
        </p:blipFill>
        <p:spPr bwMode="auto">
          <a:xfrm>
            <a:off x="2694518" y="2819400"/>
            <a:ext cx="7753349" cy="3886200"/>
          </a:xfrm>
          <a:prstGeom prst="rect">
            <a:avLst/>
          </a:prstGeom>
          <a:noFill/>
          <a:ln>
            <a:noFill/>
          </a:ln>
          <a:effectLst>
            <a:outerShdw blurRad="292100" dist="139700" dir="2700000" algn="tl" rotWithShape="0">
              <a:srgbClr val="333333">
                <a:alpha val="64999"/>
              </a:srgbClr>
            </a:outerShdw>
          </a:effectLst>
          <a:extLst>
            <a:ext uri="{909E8E84-426E-40dd-AFC4-6F175D3DCCD1}">
              <a14:hiddenFill xmlns:a14="http://schemas.microsoft.com/office/drawing/2010/main" xmlns="">
                <a:solidFill>
                  <a:srgbClr val="FFFFFF">
                    <a:alpha val="81175"/>
                  </a:srgbClr>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8" name="WordArt 62"/>
          <p:cNvSpPr>
            <a:spLocks noChangeArrowheads="1" noChangeShapeType="1" noTextEdit="1"/>
          </p:cNvSpPr>
          <p:nvPr/>
        </p:nvSpPr>
        <p:spPr bwMode="auto">
          <a:xfrm>
            <a:off x="3860800" y="5410200"/>
            <a:ext cx="5892800" cy="1066800"/>
          </a:xfrm>
          <a:prstGeom prst="rect">
            <a:avLst/>
          </a:prstGeom>
        </p:spPr>
        <p:txBody>
          <a:bodyPr wrap="none" fromWordArt="1">
            <a:prstTxWarp prst="textPlain">
              <a:avLst>
                <a:gd name="adj" fmla="val 50000"/>
              </a:avLst>
            </a:prstTxWarp>
          </a:bodyPr>
          <a:lstStyle/>
          <a:p>
            <a:pPr algn="ctr"/>
            <a:r>
              <a:rPr lang="en-US" sz="3600" b="1" kern="10">
                <a:ln w="127">
                  <a:solidFill>
                    <a:srgbClr val="C0504D"/>
                  </a:solidFill>
                  <a:round/>
                  <a:headEnd/>
                  <a:tailEnd/>
                </a:ln>
                <a:solidFill>
                  <a:srgbClr val="000000"/>
                </a:solidFill>
                <a:effectLst>
                  <a:outerShdw dist="28398" dir="3806097" algn="ctr" rotWithShape="0">
                    <a:srgbClr val="808080">
                      <a:alpha val="50000"/>
                    </a:srgbClr>
                  </a:outerShdw>
                </a:effectLst>
                <a:latin typeface="Papyrus" panose="03070502060502030205" pitchFamily="66" charset="0"/>
              </a:rPr>
              <a:t>Error Variance</a:t>
            </a:r>
          </a:p>
        </p:txBody>
      </p:sp>
      <p:graphicFrame>
        <p:nvGraphicFramePr>
          <p:cNvPr id="9" name="Content Placeholder 5"/>
          <p:cNvGraphicFramePr>
            <a:graphicFrameLocks/>
          </p:cNvGraphicFramePr>
          <p:nvPr/>
        </p:nvGraphicFramePr>
        <p:xfrm>
          <a:off x="304800" y="3048000"/>
          <a:ext cx="1625600" cy="1055688"/>
        </p:xfrm>
        <a:graphic>
          <a:graphicData uri="http://schemas.openxmlformats.org/drawingml/2006/table">
            <a:tbl>
              <a:tblPr firstRow="1" bandRow="1">
                <a:tableStyleId>{5C22544A-7EE6-4342-B048-85BDC9FD1C3A}</a:tableStyleId>
              </a:tblPr>
              <a:tblGrid>
                <a:gridCol w="764988">
                  <a:extLst>
                    <a:ext uri="{9D8B030D-6E8A-4147-A177-3AD203B41FA5}">
                      <a16:colId xmlns:a16="http://schemas.microsoft.com/office/drawing/2014/main" val="20000"/>
                    </a:ext>
                  </a:extLst>
                </a:gridCol>
                <a:gridCol w="860612">
                  <a:extLst>
                    <a:ext uri="{9D8B030D-6E8A-4147-A177-3AD203B41FA5}">
                      <a16:colId xmlns:a16="http://schemas.microsoft.com/office/drawing/2014/main" val="20001"/>
                    </a:ext>
                  </a:extLst>
                </a:gridCol>
              </a:tblGrid>
              <a:tr h="259246">
                <a:tc>
                  <a:txBody>
                    <a:bodyPr/>
                    <a:lstStyle/>
                    <a:p>
                      <a:pPr algn="ctr"/>
                      <a:r>
                        <a:rPr lang="en-US" sz="1100" dirty="0" err="1"/>
                        <a:t>Contr</a:t>
                      </a:r>
                      <a:r>
                        <a:rPr lang="en-US" sz="1100" dirty="0"/>
                        <a:t> </a:t>
                      </a:r>
                    </a:p>
                  </a:txBody>
                  <a:tcPr marL="121920" marR="121920" marT="45754" marB="45754"/>
                </a:tc>
                <a:tc>
                  <a:txBody>
                    <a:bodyPr/>
                    <a:lstStyle/>
                    <a:p>
                      <a:pPr algn="ctr"/>
                      <a:r>
                        <a:rPr lang="en-US" sz="1100" dirty="0"/>
                        <a:t>Exptl.</a:t>
                      </a:r>
                    </a:p>
                  </a:txBody>
                  <a:tcPr marL="121920" marR="121920" marT="45754" marB="45754"/>
                </a:tc>
                <a:extLst>
                  <a:ext uri="{0D108BD9-81ED-4DB2-BD59-A6C34878D82A}">
                    <a16:rowId xmlns:a16="http://schemas.microsoft.com/office/drawing/2014/main" val="10000"/>
                  </a:ext>
                </a:extLst>
              </a:tr>
              <a:tr h="259246">
                <a:tc>
                  <a:txBody>
                    <a:bodyPr/>
                    <a:lstStyle/>
                    <a:p>
                      <a:pPr algn="ctr"/>
                      <a:r>
                        <a:rPr lang="en-US" sz="1100" dirty="0"/>
                        <a:t>68</a:t>
                      </a:r>
                    </a:p>
                  </a:txBody>
                  <a:tcPr marL="121920" marR="121920" marT="45754" marB="45754"/>
                </a:tc>
                <a:tc>
                  <a:txBody>
                    <a:bodyPr/>
                    <a:lstStyle/>
                    <a:p>
                      <a:pPr algn="ctr"/>
                      <a:r>
                        <a:rPr lang="en-US" sz="1100" dirty="0"/>
                        <a:t>78</a:t>
                      </a:r>
                    </a:p>
                  </a:txBody>
                  <a:tcPr marL="121920" marR="121920" marT="45754" marB="45754"/>
                </a:tc>
                <a:extLst>
                  <a:ext uri="{0D108BD9-81ED-4DB2-BD59-A6C34878D82A}">
                    <a16:rowId xmlns:a16="http://schemas.microsoft.com/office/drawing/2014/main" val="10001"/>
                  </a:ext>
                </a:extLst>
              </a:tr>
              <a:tr h="259246">
                <a:tc>
                  <a:txBody>
                    <a:bodyPr/>
                    <a:lstStyle/>
                    <a:p>
                      <a:pPr algn="ctr"/>
                      <a:r>
                        <a:rPr lang="en-US" sz="1100" dirty="0"/>
                        <a:t>70</a:t>
                      </a:r>
                    </a:p>
                  </a:txBody>
                  <a:tcPr marL="121920" marR="121920" marT="45754" marB="45754"/>
                </a:tc>
                <a:tc>
                  <a:txBody>
                    <a:bodyPr/>
                    <a:lstStyle/>
                    <a:p>
                      <a:pPr algn="ctr"/>
                      <a:r>
                        <a:rPr lang="en-US" sz="1100" dirty="0"/>
                        <a:t>80</a:t>
                      </a:r>
                    </a:p>
                  </a:txBody>
                  <a:tcPr marL="121920" marR="121920" marT="45754" marB="45754"/>
                </a:tc>
                <a:extLst>
                  <a:ext uri="{0D108BD9-81ED-4DB2-BD59-A6C34878D82A}">
                    <a16:rowId xmlns:a16="http://schemas.microsoft.com/office/drawing/2014/main" val="10002"/>
                  </a:ext>
                </a:extLst>
              </a:tr>
              <a:tr h="277950">
                <a:tc>
                  <a:txBody>
                    <a:bodyPr/>
                    <a:lstStyle/>
                    <a:p>
                      <a:pPr algn="ctr"/>
                      <a:r>
                        <a:rPr lang="en-US" sz="1100" dirty="0"/>
                        <a:t>73</a:t>
                      </a:r>
                    </a:p>
                  </a:txBody>
                  <a:tcPr marL="121920" marR="121920" marT="45754" marB="45754"/>
                </a:tc>
                <a:tc>
                  <a:txBody>
                    <a:bodyPr/>
                    <a:lstStyle/>
                    <a:p>
                      <a:pPr algn="ctr"/>
                      <a:r>
                        <a:rPr lang="en-US" sz="1100" dirty="0"/>
                        <a:t>84</a:t>
                      </a:r>
                    </a:p>
                  </a:txBody>
                  <a:tcPr marL="121920" marR="121920" marT="45754" marB="45754"/>
                </a:tc>
                <a:extLst>
                  <a:ext uri="{0D108BD9-81ED-4DB2-BD59-A6C34878D82A}">
                    <a16:rowId xmlns:a16="http://schemas.microsoft.com/office/drawing/2014/main" val="10003"/>
                  </a:ext>
                </a:extLst>
              </a:tr>
            </a:tbl>
          </a:graphicData>
        </a:graphic>
      </p:graphicFrame>
      <p:graphicFrame>
        <p:nvGraphicFramePr>
          <p:cNvPr id="11" name="Content Placeholder 5"/>
          <p:cNvGraphicFramePr>
            <a:graphicFrameLocks/>
          </p:cNvGraphicFramePr>
          <p:nvPr/>
        </p:nvGraphicFramePr>
        <p:xfrm>
          <a:off x="1930400" y="3048000"/>
          <a:ext cx="1625600" cy="1055688"/>
        </p:xfrm>
        <a:graphic>
          <a:graphicData uri="http://schemas.openxmlformats.org/drawingml/2006/table">
            <a:tbl>
              <a:tblPr firstRow="1" bandRow="1">
                <a:tableStyleId>{5C22544A-7EE6-4342-B048-85BDC9FD1C3A}</a:tableStyleId>
              </a:tblPr>
              <a:tblGrid>
                <a:gridCol w="764988">
                  <a:extLst>
                    <a:ext uri="{9D8B030D-6E8A-4147-A177-3AD203B41FA5}">
                      <a16:colId xmlns:a16="http://schemas.microsoft.com/office/drawing/2014/main" val="20000"/>
                    </a:ext>
                  </a:extLst>
                </a:gridCol>
                <a:gridCol w="860612">
                  <a:extLst>
                    <a:ext uri="{9D8B030D-6E8A-4147-A177-3AD203B41FA5}">
                      <a16:colId xmlns:a16="http://schemas.microsoft.com/office/drawing/2014/main" val="20001"/>
                    </a:ext>
                  </a:extLst>
                </a:gridCol>
              </a:tblGrid>
              <a:tr h="259246">
                <a:tc>
                  <a:txBody>
                    <a:bodyPr/>
                    <a:lstStyle/>
                    <a:p>
                      <a:pPr algn="ctr"/>
                      <a:r>
                        <a:rPr lang="en-US" sz="1100" dirty="0" err="1"/>
                        <a:t>Contr</a:t>
                      </a:r>
                      <a:r>
                        <a:rPr lang="en-US" sz="1100" dirty="0"/>
                        <a:t> </a:t>
                      </a:r>
                    </a:p>
                  </a:txBody>
                  <a:tcPr marL="121920" marR="121920" marT="45754" marB="45754"/>
                </a:tc>
                <a:tc>
                  <a:txBody>
                    <a:bodyPr/>
                    <a:lstStyle/>
                    <a:p>
                      <a:pPr algn="ctr"/>
                      <a:r>
                        <a:rPr lang="en-US" sz="1100" dirty="0"/>
                        <a:t>Exptl.</a:t>
                      </a:r>
                    </a:p>
                  </a:txBody>
                  <a:tcPr marL="121920" marR="121920" marT="45754" marB="45754"/>
                </a:tc>
                <a:extLst>
                  <a:ext uri="{0D108BD9-81ED-4DB2-BD59-A6C34878D82A}">
                    <a16:rowId xmlns:a16="http://schemas.microsoft.com/office/drawing/2014/main" val="10000"/>
                  </a:ext>
                </a:extLst>
              </a:tr>
              <a:tr h="259246">
                <a:tc>
                  <a:txBody>
                    <a:bodyPr/>
                    <a:lstStyle/>
                    <a:p>
                      <a:pPr algn="ctr"/>
                      <a:r>
                        <a:rPr lang="en-US" sz="1100" dirty="0"/>
                        <a:t>70</a:t>
                      </a:r>
                    </a:p>
                  </a:txBody>
                  <a:tcPr marL="121920" marR="121920" marT="45754" marB="45754"/>
                </a:tc>
                <a:tc>
                  <a:txBody>
                    <a:bodyPr/>
                    <a:lstStyle/>
                    <a:p>
                      <a:pPr algn="ctr"/>
                      <a:r>
                        <a:rPr lang="en-US" sz="1100" dirty="0"/>
                        <a:t>73</a:t>
                      </a:r>
                    </a:p>
                  </a:txBody>
                  <a:tcPr marL="121920" marR="121920" marT="45754" marB="45754"/>
                </a:tc>
                <a:extLst>
                  <a:ext uri="{0D108BD9-81ED-4DB2-BD59-A6C34878D82A}">
                    <a16:rowId xmlns:a16="http://schemas.microsoft.com/office/drawing/2014/main" val="10001"/>
                  </a:ext>
                </a:extLst>
              </a:tr>
              <a:tr h="259246">
                <a:tc>
                  <a:txBody>
                    <a:bodyPr/>
                    <a:lstStyle/>
                    <a:p>
                      <a:pPr algn="ctr"/>
                      <a:r>
                        <a:rPr lang="en-US" sz="1100" dirty="0"/>
                        <a:t>88</a:t>
                      </a:r>
                    </a:p>
                  </a:txBody>
                  <a:tcPr marL="121920" marR="121920" marT="45754" marB="45754"/>
                </a:tc>
                <a:tc>
                  <a:txBody>
                    <a:bodyPr/>
                    <a:lstStyle/>
                    <a:p>
                      <a:pPr algn="ctr"/>
                      <a:r>
                        <a:rPr lang="en-US" sz="1100" dirty="0"/>
                        <a:t>81</a:t>
                      </a:r>
                    </a:p>
                  </a:txBody>
                  <a:tcPr marL="121920" marR="121920" marT="45754" marB="45754"/>
                </a:tc>
                <a:extLst>
                  <a:ext uri="{0D108BD9-81ED-4DB2-BD59-A6C34878D82A}">
                    <a16:rowId xmlns:a16="http://schemas.microsoft.com/office/drawing/2014/main" val="10002"/>
                  </a:ext>
                </a:extLst>
              </a:tr>
              <a:tr h="277950">
                <a:tc>
                  <a:txBody>
                    <a:bodyPr/>
                    <a:lstStyle/>
                    <a:p>
                      <a:pPr algn="ctr"/>
                      <a:r>
                        <a:rPr lang="en-US" sz="1100" dirty="0"/>
                        <a:t>61</a:t>
                      </a:r>
                    </a:p>
                  </a:txBody>
                  <a:tcPr marL="121920" marR="121920" marT="45754" marB="45754"/>
                </a:tc>
                <a:tc>
                  <a:txBody>
                    <a:bodyPr/>
                    <a:lstStyle/>
                    <a:p>
                      <a:pPr algn="ctr"/>
                      <a:r>
                        <a:rPr lang="en-US" sz="1100" dirty="0"/>
                        <a:t>95</a:t>
                      </a:r>
                    </a:p>
                  </a:txBody>
                  <a:tcPr marL="121920" marR="121920" marT="45754" marB="45754"/>
                </a:tc>
                <a:extLst>
                  <a:ext uri="{0D108BD9-81ED-4DB2-BD59-A6C34878D82A}">
                    <a16:rowId xmlns:a16="http://schemas.microsoft.com/office/drawing/2014/main" val="10003"/>
                  </a:ext>
                </a:extLst>
              </a:tr>
            </a:tbl>
          </a:graphicData>
        </a:graphic>
      </p:graphicFrame>
      <p:sp>
        <p:nvSpPr>
          <p:cNvPr id="2" name="Slide Number Placeholder 1"/>
          <p:cNvSpPr>
            <a:spLocks noGrp="1"/>
          </p:cNvSpPr>
          <p:nvPr>
            <p:ph type="sldNum" sz="quarter" idx="12"/>
          </p:nvPr>
        </p:nvSpPr>
        <p:spPr/>
        <p:txBody>
          <a:bodyPr/>
          <a:lstStyle/>
          <a:p>
            <a:fld id="{D077DD1F-020D-4A19-9611-41863FA23D0B}" type="slidenum">
              <a:rPr lang="en-US" smtClean="0"/>
              <a:t>8</a:t>
            </a:fld>
            <a:endParaRPr lang="en-US" dirty="0"/>
          </a:p>
        </p:txBody>
      </p:sp>
    </p:spTree>
    <p:extLst>
      <p:ext uri="{BB962C8B-B14F-4D97-AF65-F5344CB8AC3E}">
        <p14:creationId xmlns:p14="http://schemas.microsoft.com/office/powerpoint/2010/main" val="395215730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7"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900" decel="100000" fill="hold"/>
                                        <p:tgtEl>
                                          <p:spTgt spid="7"/>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7"/>
                                        </p:tgtEl>
                                        <p:attrNameLst>
                                          <p:attrName>ppt_y</p:attrName>
                                        </p:attrNameLst>
                                      </p:cBhvr>
                                      <p:tavLst>
                                        <p:tav tm="0">
                                          <p:val>
                                            <p:strVal val="#ppt_y-.03"/>
                                          </p:val>
                                        </p:tav>
                                        <p:tav tm="100000">
                                          <p:val>
                                            <p:strVal val="#ppt_y"/>
                                          </p:val>
                                        </p:tav>
                                      </p:tavLst>
                                    </p:anim>
                                  </p:childTnLst>
                                </p:cTn>
                              </p:par>
                              <p:par>
                                <p:cTn id="11" presetID="55" presetClass="entr" presetSubtype="0" fill="hold" nodeType="with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1000" fill="hold"/>
                                        <p:tgtEl>
                                          <p:spTgt spid="8"/>
                                        </p:tgtEl>
                                        <p:attrNameLst>
                                          <p:attrName>ppt_w</p:attrName>
                                        </p:attrNameLst>
                                      </p:cBhvr>
                                      <p:tavLst>
                                        <p:tav tm="0">
                                          <p:val>
                                            <p:strVal val="#ppt_w*0.70"/>
                                          </p:val>
                                        </p:tav>
                                        <p:tav tm="100000">
                                          <p:val>
                                            <p:strVal val="#ppt_w"/>
                                          </p:val>
                                        </p:tav>
                                      </p:tavLst>
                                    </p:anim>
                                    <p:anim calcmode="lin" valueType="num">
                                      <p:cBhvr>
                                        <p:cTn id="14" dur="1000" fill="hold"/>
                                        <p:tgtEl>
                                          <p:spTgt spid="8"/>
                                        </p:tgtEl>
                                        <p:attrNameLst>
                                          <p:attrName>ppt_h</p:attrName>
                                        </p:attrNameLst>
                                      </p:cBhvr>
                                      <p:tavLst>
                                        <p:tav tm="0">
                                          <p:val>
                                            <p:strVal val="#ppt_h"/>
                                          </p:val>
                                        </p:tav>
                                        <p:tav tm="100000">
                                          <p:val>
                                            <p:strVal val="#ppt_h"/>
                                          </p:val>
                                        </p:tav>
                                      </p:tavLst>
                                    </p:anim>
                                    <p:animEffect transition="in" filter="fade">
                                      <p:cBhvr>
                                        <p:cTn id="15" dur="1000"/>
                                        <p:tgtEl>
                                          <p:spTgt spid="8"/>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6" presetClass="emph" presetSubtype="0" fill="hold" nodeType="clickEffect">
                                  <p:stCondLst>
                                    <p:cond delay="0"/>
                                  </p:stCondLst>
                                  <p:childTnLst>
                                    <p:animScale>
                                      <p:cBhvr>
                                        <p:cTn id="19" dur="2000" fill="hold"/>
                                        <p:tgtEl>
                                          <p:spTgt spid="7"/>
                                        </p:tgtEl>
                                      </p:cBhvr>
                                      <p:by x="150000" y="150000"/>
                                    </p:animScale>
                                  </p:childTnLst>
                                </p:cTn>
                              </p:par>
                            </p:childTnLst>
                          </p:cTn>
                        </p:par>
                      </p:childTnLst>
                    </p:cTn>
                  </p:par>
                  <p:par>
                    <p:cTn id="20" fill="hold" nodeType="clickPar">
                      <p:stCondLst>
                        <p:cond delay="indefinite"/>
                      </p:stCondLst>
                      <p:childTnLst>
                        <p:par>
                          <p:cTn id="21" fill="hold" nodeType="withGroup">
                            <p:stCondLst>
                              <p:cond delay="0"/>
                            </p:stCondLst>
                            <p:childTnLst>
                              <p:par>
                                <p:cTn id="22" presetID="1" presetClass="entr" presetSubtype="0" fill="hold" nodeType="clickEffect">
                                  <p:stCondLst>
                                    <p:cond delay="0"/>
                                  </p:stCondLst>
                                  <p:childTnLst>
                                    <p:set>
                                      <p:cBhvr>
                                        <p:cTn id="23" dur="1" fill="hold">
                                          <p:stCondLst>
                                            <p:cond delay="0"/>
                                          </p:stCondLst>
                                        </p:cTn>
                                        <p:tgtEl>
                                          <p:spTgt spid="49155">
                                            <p:txEl>
                                              <p:pRg st="0" end="0"/>
                                            </p:txEl>
                                          </p:spTgt>
                                        </p:tgtEl>
                                        <p:attrNameLst>
                                          <p:attrName>style.visibility</p:attrName>
                                        </p:attrNameLst>
                                      </p:cBhvr>
                                      <p:to>
                                        <p:strVal val="visible"/>
                                      </p:to>
                                    </p:set>
                                  </p:childTnLst>
                                </p:cTn>
                              </p:par>
                              <p:par>
                                <p:cTn id="24" presetID="1" presetClass="entr" presetSubtype="0" fill="hold" nodeType="withEffect">
                                  <p:stCondLst>
                                    <p:cond delay="0"/>
                                  </p:stCondLst>
                                  <p:childTnLst>
                                    <p:set>
                                      <p:cBhvr>
                                        <p:cTn id="25" dur="1" fill="hold">
                                          <p:stCondLst>
                                            <p:cond delay="0"/>
                                          </p:stCondLst>
                                        </p:cTn>
                                        <p:tgtEl>
                                          <p:spTgt spid="49155">
                                            <p:txEl>
                                              <p:pRg st="1" end="1"/>
                                            </p:txEl>
                                          </p:spTgt>
                                        </p:tgtEl>
                                        <p:attrNameLst>
                                          <p:attrName>style.visibility</p:attrName>
                                        </p:attrNameLst>
                                      </p:cBhvr>
                                      <p:to>
                                        <p:strVal val="visible"/>
                                      </p:to>
                                    </p:set>
                                  </p:childTnLst>
                                </p:cTn>
                              </p:par>
                            </p:childTnLst>
                          </p:cTn>
                        </p:par>
                      </p:childTnLst>
                    </p:cTn>
                  </p:par>
                  <p:par>
                    <p:cTn id="26" fill="hold" nodeType="clickPar">
                      <p:stCondLst>
                        <p:cond delay="indefinite"/>
                      </p:stCondLst>
                      <p:childTnLst>
                        <p:par>
                          <p:cTn id="27" fill="hold" nodeType="withGroup">
                            <p:stCondLst>
                              <p:cond delay="0"/>
                            </p:stCondLst>
                            <p:childTnLst>
                              <p:par>
                                <p:cTn id="28" presetID="1" presetClass="entr" presetSubtype="0" fill="hold" nodeType="clickEffect">
                                  <p:stCondLst>
                                    <p:cond delay="0"/>
                                  </p:stCondLst>
                                  <p:childTnLst>
                                    <p:set>
                                      <p:cBhvr>
                                        <p:cTn id="29" dur="1" fill="hold">
                                          <p:stCondLst>
                                            <p:cond delay="0"/>
                                          </p:stCondLst>
                                        </p:cTn>
                                        <p:tgtEl>
                                          <p:spTgt spid="9"/>
                                        </p:tgtEl>
                                        <p:attrNameLst>
                                          <p:attrName>style.visibility</p:attrName>
                                        </p:attrNameLst>
                                      </p:cBhvr>
                                      <p:to>
                                        <p:strVal val="visible"/>
                                      </p:to>
                                    </p:set>
                                  </p:childTnLst>
                                </p:cTn>
                              </p:par>
                              <p:par>
                                <p:cTn id="30" presetID="1" presetClass="entr" presetSubtype="0" fill="hold" nodeType="withEffect">
                                  <p:stCondLst>
                                    <p:cond delay="0"/>
                                  </p:stCondLst>
                                  <p:childTnLst>
                                    <p:set>
                                      <p:cBhvr>
                                        <p:cTn id="31"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ChangeArrowheads="1"/>
          </p:cNvSpPr>
          <p:nvPr>
            <p:ph type="title"/>
          </p:nvPr>
        </p:nvSpPr>
        <p:spPr>
          <a:xfrm>
            <a:off x="1219200" y="274638"/>
            <a:ext cx="10363200" cy="944562"/>
          </a:xfrm>
        </p:spPr>
        <p:txBody>
          <a:bodyPr lIns="92075" tIns="46038" rIns="92075" bIns="46038" rtlCol="0">
            <a:normAutofit/>
          </a:bodyPr>
          <a:lstStyle/>
          <a:p>
            <a:pPr algn="ctr" eaLnBrk="1" fontAlgn="auto" hangingPunct="1">
              <a:spcAft>
                <a:spcPts val="0"/>
              </a:spcAft>
              <a:defRPr/>
            </a:pPr>
            <a:r>
              <a:rPr lang="en-US" dirty="0" err="1">
                <a:ea typeface="+mj-ea"/>
                <a:cs typeface="+mj-cs"/>
              </a:rPr>
              <a:t>Max</a:t>
            </a:r>
            <a:r>
              <a:rPr lang="en-US" b="1" u="sng" dirty="0" err="1">
                <a:ea typeface="+mj-ea"/>
                <a:cs typeface="+mj-cs"/>
              </a:rPr>
              <a:t>Min</a:t>
            </a:r>
            <a:r>
              <a:rPr lang="en-US" dirty="0" err="1">
                <a:ea typeface="+mj-ea"/>
                <a:cs typeface="+mj-cs"/>
              </a:rPr>
              <a:t>Con</a:t>
            </a:r>
            <a:r>
              <a:rPr lang="en-US" dirty="0">
                <a:ea typeface="+mj-ea"/>
                <a:cs typeface="+mj-cs"/>
              </a:rPr>
              <a:t> Principle</a:t>
            </a:r>
          </a:p>
        </p:txBody>
      </p:sp>
      <p:sp>
        <p:nvSpPr>
          <p:cNvPr id="49155" name="Rectangle 3"/>
          <p:cNvSpPr>
            <a:spLocks noGrp="1" noChangeArrowheads="1"/>
          </p:cNvSpPr>
          <p:nvPr>
            <p:ph idx="1"/>
          </p:nvPr>
        </p:nvSpPr>
        <p:spPr>
          <a:xfrm>
            <a:off x="914400" y="1380745"/>
            <a:ext cx="10160000" cy="4625975"/>
          </a:xfrm>
        </p:spPr>
        <p:txBody>
          <a:bodyPr lIns="92075" tIns="46038" rIns="92075" bIns="46038"/>
          <a:lstStyle/>
          <a:p>
            <a:pPr eaLnBrk="1" hangingPunct="1">
              <a:lnSpc>
                <a:spcPct val="90000"/>
              </a:lnSpc>
            </a:pPr>
            <a:r>
              <a:rPr lang="en-US" altLang="en-US" dirty="0"/>
              <a:t>From where does within-groups variability come? (error variance or unsystematic variance) </a:t>
            </a:r>
          </a:p>
          <a:p>
            <a:pPr lvl="1">
              <a:lnSpc>
                <a:spcPct val="90000"/>
              </a:lnSpc>
            </a:pPr>
            <a:r>
              <a:rPr lang="en-US" altLang="en-US" sz="2400" dirty="0"/>
              <a:t>1. measurement error</a:t>
            </a:r>
          </a:p>
          <a:p>
            <a:pPr lvl="1" eaLnBrk="1" hangingPunct="1">
              <a:lnSpc>
                <a:spcPct val="90000"/>
              </a:lnSpc>
            </a:pPr>
            <a:r>
              <a:rPr lang="en-US" altLang="en-US" sz="2400" dirty="0"/>
              <a:t>2. individual differences</a:t>
            </a:r>
          </a:p>
          <a:p>
            <a:pPr lvl="1" eaLnBrk="1" hangingPunct="1">
              <a:lnSpc>
                <a:spcPct val="90000"/>
              </a:lnSpc>
            </a:pPr>
            <a:r>
              <a:rPr lang="en-US" altLang="en-US" sz="2400" dirty="0"/>
              <a:t>3. “situation” noise (i.e., lack of standardization, etc.)</a:t>
            </a:r>
          </a:p>
          <a:p>
            <a:pPr lvl="1" eaLnBrk="1" hangingPunct="1">
              <a:lnSpc>
                <a:spcPct val="90000"/>
              </a:lnSpc>
              <a:buFont typeface="Wingdings 2" panose="05020102010507070707" pitchFamily="18" charset="2"/>
              <a:buNone/>
            </a:pPr>
            <a:endParaRPr lang="en-US" altLang="en-US" sz="2800" dirty="0"/>
          </a:p>
          <a:p>
            <a:pPr lvl="2" eaLnBrk="1" hangingPunct="1">
              <a:lnSpc>
                <a:spcPct val="90000"/>
              </a:lnSpc>
            </a:pPr>
            <a:r>
              <a:rPr lang="en-US" altLang="en-US" dirty="0"/>
              <a:t>Recall how w/g (error variance) works. It </a:t>
            </a:r>
            <a:r>
              <a:rPr lang="en-US" altLang="en-US" dirty="0">
                <a:solidFill>
                  <a:srgbClr val="FF0000"/>
                </a:solidFill>
              </a:rPr>
              <a:t>can</a:t>
            </a:r>
            <a:r>
              <a:rPr lang="fr-FR" altLang="en-US" dirty="0">
                <a:solidFill>
                  <a:srgbClr val="FF0000"/>
                </a:solidFill>
              </a:rPr>
              <a:t>’</a:t>
            </a:r>
            <a:r>
              <a:rPr lang="en-US" altLang="ja-JP" dirty="0">
                <a:solidFill>
                  <a:srgbClr val="FF0000"/>
                </a:solidFill>
              </a:rPr>
              <a:t>t</a:t>
            </a:r>
            <a:r>
              <a:rPr lang="en-US" altLang="ja-JP" dirty="0"/>
              <a:t> be due to IV – must come from extraneous factors</a:t>
            </a:r>
            <a:endParaRPr lang="en-US" altLang="en-US" dirty="0">
              <a:latin typeface="Tw Cen MT" panose="020B0602020104020603" pitchFamily="34" charset="0"/>
            </a:endParaRPr>
          </a:p>
        </p:txBody>
      </p:sp>
      <p:sp>
        <p:nvSpPr>
          <p:cNvPr id="2" name="Slide Number Placeholder 1"/>
          <p:cNvSpPr>
            <a:spLocks noGrp="1"/>
          </p:cNvSpPr>
          <p:nvPr>
            <p:ph type="sldNum" sz="quarter" idx="12"/>
          </p:nvPr>
        </p:nvSpPr>
        <p:spPr/>
        <p:txBody>
          <a:bodyPr/>
          <a:lstStyle/>
          <a:p>
            <a:fld id="{D077DD1F-020D-4A19-9611-41863FA23D0B}" type="slidenum">
              <a:rPr lang="en-US" smtClean="0"/>
              <a:t>9</a:t>
            </a:fld>
            <a:endParaRPr lang="en-US" dirty="0"/>
          </a:p>
        </p:txBody>
      </p:sp>
    </p:spTree>
    <p:extLst>
      <p:ext uri="{BB962C8B-B14F-4D97-AF65-F5344CB8AC3E}">
        <p14:creationId xmlns:p14="http://schemas.microsoft.com/office/powerpoint/2010/main" val="360895834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915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9155">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49155">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49155">
                                            <p:txEl>
                                              <p:pRg st="3" end="3"/>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9155">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155" grpId="0" build="p"/>
    </p:bldLst>
  </p:timing>
</p:sld>
</file>

<file path=ppt/theme/theme1.xml><?xml version="1.0" encoding="utf-8"?>
<a:theme xmlns:a="http://schemas.openxmlformats.org/drawingml/2006/main" name="MorlingPowerPoint">
  <a:themeElements>
    <a:clrScheme name="Morling">
      <a:dk1>
        <a:srgbClr val="000000"/>
      </a:dk1>
      <a:lt1>
        <a:srgbClr val="FFFFFF"/>
      </a:lt1>
      <a:dk2>
        <a:srgbClr val="1F497D"/>
      </a:dk2>
      <a:lt2>
        <a:srgbClr val="EEECE1"/>
      </a:lt2>
      <a:accent1>
        <a:srgbClr val="F0532D"/>
      </a:accent1>
      <a:accent2>
        <a:srgbClr val="00B2D9"/>
      </a:accent2>
      <a:accent3>
        <a:srgbClr val="ED3D89"/>
      </a:accent3>
      <a:accent4>
        <a:srgbClr val="CFD229"/>
      </a:accent4>
      <a:accent5>
        <a:srgbClr val="00A898"/>
      </a:accent5>
      <a:accent6>
        <a:srgbClr val="F5821E"/>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Part4LectureSlides" id="{A61100D9-8604-034E-BBD4-4372F6A8B63B}" vid="{EA0AD3E0-BB3A-6D40-A98A-38E4E2C05727}"/>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22A7D5BD8B0C3C42B0546CA6BBD1E04A" ma:contentTypeVersion="12" ma:contentTypeDescription="Create a new document." ma:contentTypeScope="" ma:versionID="6c3014b5d5e4b1304986915d6c5bce79">
  <xsd:schema xmlns:xsd="http://www.w3.org/2001/XMLSchema" xmlns:xs="http://www.w3.org/2001/XMLSchema" xmlns:p="http://schemas.microsoft.com/office/2006/metadata/properties" xmlns:ns2="b58d659b-bec7-4037-b48a-e31715cb8dea" xmlns:ns3="492273c9-ec39-4dc4-932e-a51d59389553" targetNamespace="http://schemas.microsoft.com/office/2006/metadata/properties" ma:root="true" ma:fieldsID="097d58df3028a0d0652c942cd06422e1" ns2:_="" ns3:_="">
    <xsd:import namespace="b58d659b-bec7-4037-b48a-e31715cb8dea"/>
    <xsd:import namespace="492273c9-ec39-4dc4-932e-a51d59389553"/>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OCR" minOccurs="0"/>
                <xsd:element ref="ns3:SharedWithUsers" minOccurs="0"/>
                <xsd:element ref="ns3:SharedWithDetails" minOccurs="0"/>
                <xsd:element ref="ns2:MediaServiceEventHashCode" minOccurs="0"/>
                <xsd:element ref="ns2:MediaServiceGenerationTime" minOccurs="0"/>
                <xsd:element ref="ns2:MediaServiceLocation"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58d659b-bec7-4037-b48a-e31715cb8de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MediaServiceAutoTags" ma:internalName="MediaServiceAutoTags" ma:readOnly="true">
      <xsd:simpleType>
        <xsd:restriction base="dms:Text"/>
      </xsd:simpleType>
    </xsd:element>
    <xsd:element name="MediaServiceOCR" ma:index="12" nillable="true" ma:displayName="MediaServiceOCR" ma:internalName="MediaServiceOCR" ma:readOnly="true">
      <xsd:simpleType>
        <xsd:restriction base="dms:Note">
          <xsd:maxLength value="255"/>
        </xsd:restriction>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492273c9-ec39-4dc4-932e-a51d59389553" elementFormDefault="qualified">
    <xsd:import namespace="http://schemas.microsoft.com/office/2006/documentManagement/types"/>
    <xsd:import namespace="http://schemas.microsoft.com/office/infopath/2007/PartnerControls"/>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0DE44702-EB25-455C-AFB2-377074CBC786}">
  <ds:schemaRefs>
    <ds:schemaRef ds:uri="http://schemas.microsoft.com/sharepoint/v3/contenttype/forms"/>
  </ds:schemaRefs>
</ds:datastoreItem>
</file>

<file path=customXml/itemProps2.xml><?xml version="1.0" encoding="utf-8"?>
<ds:datastoreItem xmlns:ds="http://schemas.openxmlformats.org/officeDocument/2006/customXml" ds:itemID="{9D7472A0-3978-4E96-BB8C-5FBC9A447F5C}">
  <ds:schemaRefs>
    <ds:schemaRef ds:uri="http://schemas.microsoft.com/office/2006/documentManagement/types"/>
    <ds:schemaRef ds:uri="http://schemas.microsoft.com/office/2006/metadata/properties"/>
    <ds:schemaRef ds:uri="492273c9-ec39-4dc4-932e-a51d59389553"/>
    <ds:schemaRef ds:uri="b58d659b-bec7-4037-b48a-e31715cb8dea"/>
    <ds:schemaRef ds:uri="http://www.w3.org/XML/1998/namespace"/>
    <ds:schemaRef ds:uri="http://schemas.microsoft.com/office/infopath/2007/PartnerControls"/>
    <ds:schemaRef ds:uri="http://purl.org/dc/terms/"/>
    <ds:schemaRef ds:uri="http://schemas.openxmlformats.org/package/2006/metadata/core-properties"/>
    <ds:schemaRef ds:uri="http://purl.org/dc/dcmitype/"/>
    <ds:schemaRef ds:uri="http://purl.org/dc/elements/1.1/"/>
  </ds:schemaRefs>
</ds:datastoreItem>
</file>

<file path=customXml/itemProps3.xml><?xml version="1.0" encoding="utf-8"?>
<ds:datastoreItem xmlns:ds="http://schemas.openxmlformats.org/officeDocument/2006/customXml" ds:itemID="{FBE8EE49-B097-465B-98BF-8939F49AC7E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58d659b-bec7-4037-b48a-e31715cb8dea"/>
    <ds:schemaRef ds:uri="492273c9-ec39-4dc4-932e-a51d5938955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7656</TotalTime>
  <Words>1560</Words>
  <Application>Microsoft Office PowerPoint</Application>
  <PresentationFormat>Widescreen</PresentationFormat>
  <Paragraphs>281</Paragraphs>
  <Slides>30</Slides>
  <Notes>30</Notes>
  <HiddenSlides>0</HiddenSlides>
  <MMClips>1</MMClips>
  <ScaleCrop>false</ScaleCrop>
  <HeadingPairs>
    <vt:vector size="6" baseType="variant">
      <vt:variant>
        <vt:lpstr>Fonts Used</vt:lpstr>
      </vt:variant>
      <vt:variant>
        <vt:i4>12</vt:i4>
      </vt:variant>
      <vt:variant>
        <vt:lpstr>Theme</vt:lpstr>
      </vt:variant>
      <vt:variant>
        <vt:i4>1</vt:i4>
      </vt:variant>
      <vt:variant>
        <vt:lpstr>Slide Titles</vt:lpstr>
      </vt:variant>
      <vt:variant>
        <vt:i4>30</vt:i4>
      </vt:variant>
    </vt:vector>
  </HeadingPairs>
  <TitlesOfParts>
    <vt:vector size="43" baseType="lpstr">
      <vt:lpstr>Arial</vt:lpstr>
      <vt:lpstr>Arial Black</vt:lpstr>
      <vt:lpstr>Calibri</vt:lpstr>
      <vt:lpstr>Calibri Light</vt:lpstr>
      <vt:lpstr>Century Gothic</vt:lpstr>
      <vt:lpstr>Courier New</vt:lpstr>
      <vt:lpstr>Lucida Sans</vt:lpstr>
      <vt:lpstr>Papyrus</vt:lpstr>
      <vt:lpstr>Times New Roman</vt:lpstr>
      <vt:lpstr>Tw Cen MT</vt:lpstr>
      <vt:lpstr>Wingdings</vt:lpstr>
      <vt:lpstr>Wingdings 2</vt:lpstr>
      <vt:lpstr>MorlingPowerPoint</vt:lpstr>
      <vt:lpstr>Three Potential Internal Validity Threats in Any Study</vt:lpstr>
      <vt:lpstr>PowerPoint Presentation</vt:lpstr>
      <vt:lpstr>Maximize experimental variance Use a strong manipulation of the IV</vt:lpstr>
      <vt:lpstr>Increase systematic variability - Use sensitive DV</vt:lpstr>
      <vt:lpstr>Ceiling and Floor Effects</vt:lpstr>
      <vt:lpstr>Manipulation Checks Help Detect Weak Manipulations, Ceilings, and Floors</vt:lpstr>
      <vt:lpstr>Increase systematic variability: Role of Pilot studies and Manipulation Checks</vt:lpstr>
      <vt:lpstr>MaxMinCon</vt:lpstr>
      <vt:lpstr>MaxMinCon Principle</vt:lpstr>
      <vt:lpstr>Minimize EV (W/G variability)</vt:lpstr>
      <vt:lpstr>What can we do to MINimize measurement error?</vt:lpstr>
      <vt:lpstr>What can we do to MINimize the effects of individual differences? (other than random assignment)</vt:lpstr>
      <vt:lpstr>MINimizing situation “noise”</vt:lpstr>
      <vt:lpstr>MaxMinCON: Control (eliminate) confounds</vt:lpstr>
      <vt:lpstr>“MaxMinCon” Principle</vt:lpstr>
      <vt:lpstr>Interrogating Causal Claims  with the Four Validities</vt:lpstr>
      <vt:lpstr>Construct Validity: How Well Were the Variables Measured and Manipulated?</vt:lpstr>
      <vt:lpstr>Statistical Validity: How Much? How Precise? What Else Is Known?</vt:lpstr>
      <vt:lpstr>Statistical Validity</vt:lpstr>
      <vt:lpstr>Statistical Validity</vt:lpstr>
      <vt:lpstr>Power</vt:lpstr>
      <vt:lpstr>Power</vt:lpstr>
      <vt:lpstr>Interrogating Causal Claims (i.e., experiments)</vt:lpstr>
      <vt:lpstr>Internal Validity: Are There Plausible Alternative Explanations for the Results?</vt:lpstr>
      <vt:lpstr>The Really Bad Experiment </vt:lpstr>
      <vt:lpstr>The Really Bad Experiment  (A Cautionary Tale)</vt:lpstr>
      <vt:lpstr>Why Experiments Support Causal Claims</vt:lpstr>
      <vt:lpstr>Experiments Establish Covariance</vt:lpstr>
      <vt:lpstr>You always need a control group in an experiment.” (Why is this false?) Control and comparison conditions</vt:lpstr>
      <vt:lpstr>External Validity: To Whom or What Can the Causal Claim Generalize?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Active Learning Slides</dc:title>
  <dc:creator>Beth Morling</dc:creator>
  <cp:lastModifiedBy>Pitts, Shane</cp:lastModifiedBy>
  <cp:revision>416</cp:revision>
  <cp:lastPrinted>2022-02-24T15:29:58Z</cp:lastPrinted>
  <dcterms:created xsi:type="dcterms:W3CDTF">2017-03-28T17:55:12Z</dcterms:created>
  <dcterms:modified xsi:type="dcterms:W3CDTF">2022-02-24T15:38:14Z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0x01010022A7D5BD8B0C3C42B0546CA6BBD1E04A</vt:lpwstr>
  </property>
</Properties>
</file>