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305" r:id="rId5"/>
    <p:sldId id="311" r:id="rId6"/>
    <p:sldId id="313" r:id="rId7"/>
    <p:sldId id="312" r:id="rId8"/>
    <p:sldId id="315" r:id="rId9"/>
    <p:sldId id="314" r:id="rId10"/>
    <p:sldId id="316" r:id="rId11"/>
    <p:sldId id="317" r:id="rId12"/>
    <p:sldId id="31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19" autoAdjust="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280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1B079-7EF0-44EE-B798-BCC497C9F3B2}" type="datetime1">
              <a:rPr lang="en-US" smtClean="0"/>
              <a:t>2/24/2022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92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70A8-1D13-4657-95F0-A9EA54967B8D}" type="datetime1">
              <a:rPr lang="en-US" smtClean="0"/>
              <a:t>2/24/2022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243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B90AC-71BD-4C7F-8ACA-7B3F18292E63}" type="datetime1">
              <a:rPr lang="en-US" smtClean="0"/>
              <a:t>2/24/2022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28532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EFC2C-8905-46F0-B443-CE905B76BA01}" type="datetime1">
              <a:rPr lang="en-US" smtClean="0"/>
              <a:t>2/24/2022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252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DC3-C9B5-499E-9140-0DC28B7074E2}" type="datetime1">
              <a:rPr lang="en-US" smtClean="0"/>
              <a:t>2/24/2022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1410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33EA-E472-4D22-9C03-A9C14AA21CED}" type="datetime1">
              <a:rPr lang="en-US" smtClean="0"/>
              <a:t>2/24/2022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391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833E-1B6D-415F-AD29-75AE8C43BD0D}" type="datetime1">
              <a:rPr lang="en-US" smtClean="0"/>
              <a:t>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9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596F-08A7-4B70-989A-F2B1CF31E66B}" type="datetime1">
              <a:rPr lang="en-US" smtClean="0"/>
              <a:t>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370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516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120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2/24/2022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60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Picture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2/24/2022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299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2/24/2022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729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2/24/2022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489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2/24/2022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114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2/24/2022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305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3ED0CC-082F-4160-86E5-0D6041F12778}" type="datetime1">
              <a:rPr lang="en-US" smtClean="0"/>
              <a:t>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0715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4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3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A05AC74-6838-4CD9-B157-B3BB3E2F5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 useBgFill="1">
        <p:nvSpPr>
          <p:cNvPr id="83" name="Freeform 5">
            <a:extLst>
              <a:ext uri="{FF2B5EF4-FFF2-40B4-BE49-F238E27FC236}">
                <a16:creationId xmlns:a16="http://schemas.microsoft.com/office/drawing/2014/main" id="{608EAA06-5488-416B-B2B2-E552130110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99829" y="1101852"/>
            <a:ext cx="4254640" cy="4654297"/>
          </a:xfrm>
          <a:prstGeom prst="round2SameRect">
            <a:avLst>
              <a:gd name="adj1" fmla="val 5146"/>
              <a:gd name="adj2" fmla="val 400"/>
            </a:avLst>
          </a:prstGeom>
          <a:ln>
            <a:noFill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  <a:extLst>
            <a:ext uri="{91240B29-F687-4f45-9708-019B960494DF}">
              <a14:hiddenLine xmlns="" xmlns:a14="http://schemas.microsoft.com/office/drawing/2010/main" xmlns:p14="http://schemas.microsoft.com/office/powerpoint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oudy Old Style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1F047C-C727-42A7-85C5-68C5AA1B1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67112" y="1603868"/>
            <a:ext cx="4721410" cy="2481572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/>
              <a:t>José Rafael Hernández (Argentina) </a:t>
            </a:r>
            <a:br>
              <a:rPr lang="en-US" sz="4000" b="1" dirty="0"/>
            </a:br>
            <a:r>
              <a:rPr lang="en-US" sz="4000" b="1" dirty="0"/>
              <a:t>&amp; Clorinda </a:t>
            </a:r>
            <a:r>
              <a:rPr lang="en-US" sz="4000" b="1" dirty="0" err="1"/>
              <a:t>Matto</a:t>
            </a:r>
            <a:r>
              <a:rPr lang="en-US" sz="4000" b="1" dirty="0"/>
              <a:t> </a:t>
            </a:r>
            <a:br>
              <a:rPr lang="en-US" sz="4000" b="1" dirty="0"/>
            </a:br>
            <a:r>
              <a:rPr lang="en-US" sz="4000" b="1" dirty="0"/>
              <a:t>de Turner (Perú)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335" y="4328719"/>
            <a:ext cx="3503122" cy="925413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solidFill>
                  <a:srgbClr val="FC05CB"/>
                </a:solidFill>
              </a:rPr>
              <a:t>SN 402</a:t>
            </a:r>
          </a:p>
          <a:p>
            <a:pPr algn="l"/>
            <a:r>
              <a:rPr lang="en-US" sz="1800" dirty="0">
                <a:solidFill>
                  <a:srgbClr val="FC05CB"/>
                </a:solidFill>
              </a:rPr>
              <a:t>24 de </a:t>
            </a:r>
            <a:r>
              <a:rPr lang="en-US" sz="1800" dirty="0" err="1">
                <a:solidFill>
                  <a:srgbClr val="FC05CB"/>
                </a:solidFill>
              </a:rPr>
              <a:t>febrero</a:t>
            </a:r>
            <a:r>
              <a:rPr lang="en-US" sz="1800" dirty="0">
                <a:solidFill>
                  <a:srgbClr val="FC05CB"/>
                </a:solidFill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1946576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C606D-E560-4820-9C3E-3B881D30A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09057"/>
            <a:ext cx="10353762" cy="1098958"/>
          </a:xfrm>
        </p:spPr>
        <p:txBody>
          <a:bodyPr>
            <a:normAutofit/>
          </a:bodyPr>
          <a:lstStyle/>
          <a:p>
            <a:r>
              <a:rPr lang="en-US" b="1" dirty="0"/>
              <a:t>José Rafael Hernández</a:t>
            </a:r>
            <a:br>
              <a:rPr lang="en-US" b="1" dirty="0"/>
            </a:br>
            <a:r>
              <a:rPr lang="es-ES" sz="2700" b="0" i="0" u="none" strike="noStrike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(1834-1886, Buenos Aires):</a:t>
            </a:r>
            <a:endParaRPr lang="en-US" sz="2700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CB699F-2D4A-4E17-BD32-C75B6DC35F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19" y="1476462"/>
            <a:ext cx="11065079" cy="5134064"/>
          </a:xfrm>
        </p:spPr>
        <p:txBody>
          <a:bodyPr/>
          <a:lstStyle/>
          <a:p>
            <a:pPr algn="l"/>
            <a:endParaRPr lang="es-ES" b="0" i="0" u="none" strike="noStrike" dirty="0">
              <a:solidFill>
                <a:srgbClr val="666666"/>
              </a:solidFill>
              <a:effectLst/>
              <a:latin typeface="Avenir Next LT Pro Demi" panose="020B0704020202020204" pitchFamily="34" charset="0"/>
            </a:endParaRPr>
          </a:p>
          <a:p>
            <a:pPr algn="l"/>
            <a:r>
              <a:rPr lang="es-ES" sz="1800" b="0" i="0" u="none" strike="noStrike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Hombre de letras, poeta, político, periodista, militar argentino, defensor de </a:t>
            </a:r>
            <a:r>
              <a:rPr lang="es-ES" sz="1800" b="0" u="none" strike="noStrike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los gauchos</a:t>
            </a:r>
          </a:p>
          <a:p>
            <a:pPr algn="l"/>
            <a:r>
              <a:rPr lang="es-ES" sz="1800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Vivió en el campo, conocedor de los trabajos de la ganadería, autodidacta</a:t>
            </a:r>
            <a:endParaRPr lang="es-ES" sz="1800" b="0" u="none" strike="noStrike" dirty="0">
              <a:solidFill>
                <a:schemeClr val="tx1"/>
              </a:solidFill>
              <a:effectLst/>
              <a:latin typeface="Avenir Next LT Pro Demi" panose="020B0704020202020204" pitchFamily="34" charset="0"/>
            </a:endParaRPr>
          </a:p>
          <a:p>
            <a:pPr algn="l"/>
            <a:r>
              <a:rPr lang="es-ES" sz="1800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C</a:t>
            </a:r>
            <a:r>
              <a:rPr lang="es-ES" sz="1800" b="0" i="0" u="none" strike="noStrike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onocido como el autor del </a:t>
            </a:r>
            <a:r>
              <a:rPr lang="es-ES" sz="1800" i="0" u="sng" strike="noStrike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Martín Fierro</a:t>
            </a:r>
            <a:r>
              <a:rPr lang="es-ES" sz="1800" b="0" i="0" u="none" strike="noStrike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, obra máxima de la </a:t>
            </a:r>
            <a:r>
              <a:rPr lang="es-ES" sz="1800" b="0" i="1" u="none" strike="noStrike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literatura gauchesca</a:t>
            </a:r>
          </a:p>
          <a:p>
            <a:pPr algn="l"/>
            <a:r>
              <a:rPr lang="es-ES" sz="1800" i="1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Federalista de sentimiento y convicción; luego luchó en el ejército en contra de Rosas </a:t>
            </a:r>
            <a:r>
              <a:rPr lang="es-ES" sz="1800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(1852)</a:t>
            </a:r>
          </a:p>
          <a:p>
            <a:pPr lvl="1"/>
            <a:r>
              <a:rPr lang="es-ES" sz="1600" i="1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País dividido entre federalistas </a:t>
            </a:r>
            <a:r>
              <a:rPr lang="es-ES" sz="1600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(modelo federal de los EEUU) </a:t>
            </a:r>
            <a:r>
              <a:rPr lang="es-ES" sz="1600" i="1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y unitarios </a:t>
            </a:r>
            <a:r>
              <a:rPr lang="es-ES" sz="1600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(liberales, centralismo político –modelo Inglaterra)</a:t>
            </a:r>
          </a:p>
          <a:p>
            <a:pPr lvl="1"/>
            <a:r>
              <a:rPr lang="es-ES" sz="1600" b="0" u="none" strike="noStrike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Ayudó a derrocar al dictador Rosas, </a:t>
            </a:r>
            <a:r>
              <a:rPr lang="es-ES" sz="1600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que aunque “</a:t>
            </a:r>
            <a:r>
              <a:rPr lang="es-ES" sz="1600" b="0" u="none" strike="noStrike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federalista,” fue un antítesis del federalismo</a:t>
            </a:r>
          </a:p>
          <a:p>
            <a:pPr lvl="1"/>
            <a:r>
              <a:rPr lang="es-ES" sz="1600" b="0" u="none" strike="noStrike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Militó en contra del nuevo gobierno centralista-unitario  de Sarmiento (1868) en </a:t>
            </a:r>
            <a:r>
              <a:rPr lang="es-ES" sz="1600" b="0" i="1" u="none" strike="noStrike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El Río de la Plata</a:t>
            </a:r>
          </a:p>
          <a:p>
            <a:pPr algn="l"/>
            <a:r>
              <a:rPr lang="es-ES" sz="1800" i="1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Fundó y dirigió el periódico El Rio de la Plata, </a:t>
            </a:r>
            <a:r>
              <a:rPr lang="es-ES" sz="1800" dirty="0">
                <a:solidFill>
                  <a:schemeClr val="tx1"/>
                </a:solidFill>
                <a:effectLst/>
                <a:latin typeface="Avenir Next LT Pro Demi" panose="020B0704020202020204" pitchFamily="34" charset="0"/>
              </a:rPr>
              <a:t>oposición al gobierno centralista de Sarmiento</a:t>
            </a:r>
            <a:endParaRPr lang="es-ES" sz="1800" b="0" u="none" strike="noStrike" dirty="0">
              <a:solidFill>
                <a:schemeClr val="tx1"/>
              </a:solidFill>
              <a:effectLst/>
              <a:latin typeface="Avenir Next LT Pro Demi" panose="020B0704020202020204" pitchFamily="34" charset="0"/>
            </a:endParaRPr>
          </a:p>
          <a:p>
            <a:pPr algn="l"/>
            <a:endParaRPr lang="es-ES" sz="1800" b="0" i="1" u="none" strike="noStrike" dirty="0">
              <a:solidFill>
                <a:schemeClr val="tx1"/>
              </a:solidFill>
              <a:effectLst/>
              <a:latin typeface="Avenir Next LT Pro Demi" panose="020B0704020202020204" pitchFamily="34" charset="0"/>
            </a:endParaRPr>
          </a:p>
          <a:p>
            <a:pPr algn="l"/>
            <a:endParaRPr lang="es-ES" sz="1800" b="0" i="1" u="none" strike="noStrike" dirty="0">
              <a:solidFill>
                <a:schemeClr val="tx1"/>
              </a:solidFill>
              <a:effectLst/>
              <a:latin typeface="Avenir Next LT Pro Demi" panose="020B0704020202020204" pitchFamily="34" charset="0"/>
            </a:endParaRPr>
          </a:p>
          <a:p>
            <a:endParaRPr lang="en-US" dirty="0">
              <a:latin typeface="Avenir Next LT Pro Demi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443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A791E-5A8B-4B4E-8F9B-CB4CAC7A8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09058"/>
            <a:ext cx="10353762" cy="1359016"/>
          </a:xfrm>
        </p:spPr>
        <p:txBody>
          <a:bodyPr/>
          <a:lstStyle/>
          <a:p>
            <a:r>
              <a:rPr lang="en-US" b="1" i="1" dirty="0"/>
              <a:t>Martín Fierro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BBC9CB-2D33-4758-982C-AA64C7FFB6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064" y="1325460"/>
            <a:ext cx="11543251" cy="5423481"/>
          </a:xfrm>
        </p:spPr>
        <p:txBody>
          <a:bodyPr>
            <a:normAutofit/>
          </a:bodyPr>
          <a:lstStyle/>
          <a:p>
            <a:r>
              <a:rPr lang="en-US" b="1" dirty="0" err="1">
                <a:latin typeface="Avenir Next LT Pro Demi" panose="020B0704020202020204" pitchFamily="34" charset="0"/>
              </a:rPr>
              <a:t>Poema</a:t>
            </a:r>
            <a:r>
              <a:rPr lang="en-US" b="1" dirty="0">
                <a:latin typeface="Avenir Next LT Pro Demi" panose="020B0704020202020204" pitchFamily="34" charset="0"/>
              </a:rPr>
              <a:t> </a:t>
            </a:r>
            <a:r>
              <a:rPr lang="en-US" b="1" dirty="0" err="1">
                <a:latin typeface="Avenir Next LT Pro Demi" panose="020B0704020202020204" pitchFamily="34" charset="0"/>
              </a:rPr>
              <a:t>gauchesco</a:t>
            </a:r>
            <a:endParaRPr lang="en-US" b="1" dirty="0">
              <a:latin typeface="Avenir Next LT Pro Demi" panose="020B0704020202020204" pitchFamily="34" charset="0"/>
            </a:endParaRPr>
          </a:p>
          <a:p>
            <a:r>
              <a:rPr lang="en-US" dirty="0" err="1">
                <a:latin typeface="Avenir Next LT Pro Demi" panose="020B0704020202020204" pitchFamily="34" charset="0"/>
              </a:rPr>
              <a:t>Culminación</a:t>
            </a:r>
            <a:r>
              <a:rPr lang="en-US" dirty="0">
                <a:latin typeface="Avenir Next LT Pro Demi" panose="020B0704020202020204" pitchFamily="34" charset="0"/>
              </a:rPr>
              <a:t> de la </a:t>
            </a:r>
            <a:r>
              <a:rPr lang="en-US" b="1" i="1" dirty="0" err="1">
                <a:latin typeface="Avenir Next LT Pro Demi" panose="020B0704020202020204" pitchFamily="34" charset="0"/>
              </a:rPr>
              <a:t>literatura</a:t>
            </a:r>
            <a:r>
              <a:rPr lang="en-US" b="1" i="1" dirty="0">
                <a:latin typeface="Avenir Next LT Pro Demi" panose="020B0704020202020204" pitchFamily="34" charset="0"/>
              </a:rPr>
              <a:t> </a:t>
            </a:r>
            <a:r>
              <a:rPr lang="en-US" b="1" i="1" dirty="0" err="1">
                <a:latin typeface="Avenir Next LT Pro Demi" panose="020B0704020202020204" pitchFamily="34" charset="0"/>
              </a:rPr>
              <a:t>gauchesca</a:t>
            </a:r>
            <a:endParaRPr lang="en-US" b="1" i="1" dirty="0">
              <a:latin typeface="Avenir Next LT Pro Demi" panose="020B0704020202020204" pitchFamily="34" charset="0"/>
            </a:endParaRPr>
          </a:p>
          <a:p>
            <a:pPr lvl="1"/>
            <a:r>
              <a:rPr lang="en-US" b="1" dirty="0" err="1">
                <a:latin typeface="Avenir Next LT Pro Demi" panose="020B0704020202020204" pitchFamily="34" charset="0"/>
              </a:rPr>
              <a:t>Captura</a:t>
            </a:r>
            <a:r>
              <a:rPr lang="en-US" b="1" dirty="0">
                <a:latin typeface="Avenir Next LT Pro Demi" panose="020B0704020202020204" pitchFamily="34" charset="0"/>
              </a:rPr>
              <a:t> la </a:t>
            </a:r>
            <a:r>
              <a:rPr lang="en-US" b="1" dirty="0" err="1">
                <a:latin typeface="Avenir Next LT Pro Demi" panose="020B0704020202020204" pitchFamily="34" charset="0"/>
              </a:rPr>
              <a:t>vida</a:t>
            </a:r>
            <a:r>
              <a:rPr lang="en-US" b="1" dirty="0">
                <a:latin typeface="Avenir Next LT Pro Demi" panose="020B0704020202020204" pitchFamily="34" charset="0"/>
              </a:rPr>
              <a:t> del gaucho, hombre de la pampa </a:t>
            </a:r>
            <a:r>
              <a:rPr lang="en-US" b="1" dirty="0" err="1">
                <a:latin typeface="Avenir Next LT Pro Demi" panose="020B0704020202020204" pitchFamily="34" charset="0"/>
              </a:rPr>
              <a:t>argentina</a:t>
            </a:r>
            <a:r>
              <a:rPr lang="en-US" b="1" dirty="0">
                <a:latin typeface="Avenir Next LT Pro Demi" panose="020B0704020202020204" pitchFamily="34" charset="0"/>
              </a:rPr>
              <a:t>, </a:t>
            </a:r>
            <a:r>
              <a:rPr lang="en-US" b="1" dirty="0" err="1">
                <a:latin typeface="Avenir Next LT Pro Demi" panose="020B0704020202020204" pitchFamily="34" charset="0"/>
              </a:rPr>
              <a:t>criador</a:t>
            </a:r>
            <a:r>
              <a:rPr lang="en-US" b="1" dirty="0">
                <a:latin typeface="Avenir Next LT Pro Demi" panose="020B0704020202020204" pitchFamily="34" charset="0"/>
              </a:rPr>
              <a:t> de </a:t>
            </a:r>
            <a:r>
              <a:rPr lang="en-US" b="1" dirty="0" err="1">
                <a:latin typeface="Avenir Next LT Pro Demi" panose="020B0704020202020204" pitchFamily="34" charset="0"/>
              </a:rPr>
              <a:t>ganado</a:t>
            </a:r>
            <a:r>
              <a:rPr lang="en-US" b="1" dirty="0">
                <a:latin typeface="Avenir Next LT Pro Demi" panose="020B0704020202020204" pitchFamily="34" charset="0"/>
              </a:rPr>
              <a:t> </a:t>
            </a:r>
            <a:r>
              <a:rPr lang="en-US" b="1" dirty="0" err="1">
                <a:latin typeface="Avenir Next LT Pro Demi" panose="020B0704020202020204" pitchFamily="34" charset="0"/>
              </a:rPr>
              <a:t>vacuno</a:t>
            </a:r>
            <a:r>
              <a:rPr lang="en-US" b="1" dirty="0">
                <a:latin typeface="Avenir Next LT Pro Demi" panose="020B0704020202020204" pitchFamily="34" charset="0"/>
              </a:rPr>
              <a:t> (</a:t>
            </a:r>
            <a:r>
              <a:rPr lang="en-US" b="1" dirty="0" err="1">
                <a:latin typeface="Avenir Next LT Pro Demi" panose="020B0704020202020204" pitchFamily="34" charset="0"/>
              </a:rPr>
              <a:t>el</a:t>
            </a:r>
            <a:r>
              <a:rPr lang="en-US" b="1" dirty="0">
                <a:latin typeface="Avenir Next LT Pro Demi" panose="020B0704020202020204" pitchFamily="34" charset="0"/>
              </a:rPr>
              <a:t> cowboy </a:t>
            </a:r>
            <a:r>
              <a:rPr lang="en-US" b="1" dirty="0" err="1">
                <a:latin typeface="Avenir Next LT Pro Demi" panose="020B0704020202020204" pitchFamily="34" charset="0"/>
              </a:rPr>
              <a:t>argentino</a:t>
            </a:r>
            <a:r>
              <a:rPr lang="en-US" b="1" dirty="0">
                <a:latin typeface="Avenir Next LT Pro Demi" panose="020B0704020202020204" pitchFamily="34" charset="0"/>
              </a:rPr>
              <a:t>)</a:t>
            </a:r>
          </a:p>
          <a:p>
            <a:r>
              <a:rPr lang="en-US" dirty="0" err="1">
                <a:latin typeface="Avenir Next LT Pro Demi" panose="020B0704020202020204" pitchFamily="34" charset="0"/>
              </a:rPr>
              <a:t>Refranes</a:t>
            </a:r>
            <a:r>
              <a:rPr lang="en-US" dirty="0">
                <a:latin typeface="Avenir Next LT Pro Demi" panose="020B0704020202020204" pitchFamily="34" charset="0"/>
              </a:rPr>
              <a:t>, </a:t>
            </a:r>
            <a:r>
              <a:rPr lang="en-US" dirty="0" err="1">
                <a:latin typeface="Avenir Next LT Pro Demi" panose="020B0704020202020204" pitchFamily="34" charset="0"/>
              </a:rPr>
              <a:t>metáforas</a:t>
            </a:r>
            <a:r>
              <a:rPr lang="en-US" dirty="0">
                <a:latin typeface="Avenir Next LT Pro Demi" panose="020B0704020202020204" pitchFamily="34" charset="0"/>
              </a:rPr>
              <a:t>, humor, </a:t>
            </a:r>
            <a:r>
              <a:rPr lang="en-US" dirty="0" err="1">
                <a:latin typeface="Avenir Next LT Pro Demi" panose="020B0704020202020204" pitchFamily="34" charset="0"/>
              </a:rPr>
              <a:t>mezcla</a:t>
            </a:r>
            <a:r>
              <a:rPr lang="en-US" dirty="0">
                <a:latin typeface="Avenir Next LT Pro Demi" panose="020B0704020202020204" pitchFamily="34" charset="0"/>
              </a:rPr>
              <a:t> de </a:t>
            </a:r>
            <a:r>
              <a:rPr lang="en-US" dirty="0" err="1">
                <a:latin typeface="Avenir Next LT Pro Demi" panose="020B0704020202020204" pitchFamily="34" charset="0"/>
              </a:rPr>
              <a:t>lenguaje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culto</a:t>
            </a:r>
            <a:r>
              <a:rPr lang="en-US" dirty="0">
                <a:latin typeface="Avenir Next LT Pro Demi" panose="020B0704020202020204" pitchFamily="34" charset="0"/>
              </a:rPr>
              <a:t> e </a:t>
            </a:r>
            <a:r>
              <a:rPr lang="en-US" dirty="0" err="1">
                <a:latin typeface="Avenir Next LT Pro Demi" panose="020B0704020202020204" pitchFamily="34" charset="0"/>
              </a:rPr>
              <a:t>inculto</a:t>
            </a:r>
            <a:r>
              <a:rPr lang="en-US" dirty="0">
                <a:latin typeface="Avenir Next LT Pro Demi" panose="020B0704020202020204" pitchFamily="34" charset="0"/>
              </a:rPr>
              <a:t>, </a:t>
            </a:r>
            <a:r>
              <a:rPr lang="en-US" dirty="0" err="1">
                <a:latin typeface="Avenir Next LT Pro Demi" panose="020B0704020202020204" pitchFamily="34" charset="0"/>
              </a:rPr>
              <a:t>originalidad</a:t>
            </a:r>
            <a:r>
              <a:rPr lang="en-US" dirty="0">
                <a:latin typeface="Avenir Next LT Pro Demi" panose="020B0704020202020204" pitchFamily="34" charset="0"/>
              </a:rPr>
              <a:t> y </a:t>
            </a:r>
            <a:r>
              <a:rPr lang="en-US" dirty="0" err="1">
                <a:latin typeface="Avenir Next LT Pro Demi" panose="020B0704020202020204" pitchFamily="34" charset="0"/>
              </a:rPr>
              <a:t>calidad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artística</a:t>
            </a:r>
            <a:endParaRPr lang="en-US" dirty="0">
              <a:latin typeface="Avenir Next LT Pro Demi" panose="020B0704020202020204" pitchFamily="34" charset="0"/>
            </a:endParaRPr>
          </a:p>
          <a:p>
            <a:r>
              <a:rPr lang="en-US" dirty="0">
                <a:latin typeface="Avenir Next LT Pro Demi" panose="020B0704020202020204" pitchFamily="34" charset="0"/>
              </a:rPr>
              <a:t>Dos </a:t>
            </a:r>
            <a:r>
              <a:rPr lang="en-US" dirty="0" err="1">
                <a:latin typeface="Avenir Next LT Pro Demi" panose="020B0704020202020204" pitchFamily="34" charset="0"/>
              </a:rPr>
              <a:t>partes</a:t>
            </a:r>
            <a:r>
              <a:rPr lang="en-US" dirty="0">
                <a:latin typeface="Avenir Next LT Pro Demi" panose="020B0704020202020204" pitchFamily="34" charset="0"/>
              </a:rPr>
              <a:t>: </a:t>
            </a:r>
          </a:p>
          <a:p>
            <a:pPr lvl="1"/>
            <a:r>
              <a:rPr lang="en-US" dirty="0">
                <a:latin typeface="Avenir Next LT Pro Demi" panose="020B0704020202020204" pitchFamily="34" charset="0"/>
              </a:rPr>
              <a:t>Primera </a:t>
            </a:r>
            <a:r>
              <a:rPr lang="en-US" dirty="0" err="1">
                <a:latin typeface="Avenir Next LT Pro Demi" panose="020B0704020202020204" pitchFamily="34" charset="0"/>
              </a:rPr>
              <a:t>parte</a:t>
            </a:r>
            <a:r>
              <a:rPr lang="en-US" dirty="0">
                <a:latin typeface="Avenir Next LT Pro Demi" panose="020B0704020202020204" pitchFamily="34" charset="0"/>
              </a:rPr>
              <a:t>, 1872 – gaucho </a:t>
            </a:r>
            <a:r>
              <a:rPr lang="en-US" dirty="0" err="1">
                <a:latin typeface="Avenir Next LT Pro Demi" panose="020B0704020202020204" pitchFamily="34" charset="0"/>
              </a:rPr>
              <a:t>rebelde</a:t>
            </a:r>
            <a:r>
              <a:rPr lang="en-US" dirty="0">
                <a:latin typeface="Avenir Next LT Pro Demi" panose="020B0704020202020204" pitchFamily="34" charset="0"/>
              </a:rPr>
              <a:t> – </a:t>
            </a:r>
            <a:r>
              <a:rPr lang="en-US" dirty="0" err="1">
                <a:latin typeface="Avenir Next LT Pro Demi" panose="020B0704020202020204" pitchFamily="34" charset="0"/>
              </a:rPr>
              <a:t>en</a:t>
            </a:r>
            <a:r>
              <a:rPr lang="en-US" dirty="0">
                <a:latin typeface="Avenir Next LT Pro Demi" panose="020B0704020202020204" pitchFamily="34" charset="0"/>
              </a:rPr>
              <a:t> contra del </a:t>
            </a:r>
            <a:r>
              <a:rPr lang="en-US" dirty="0" err="1">
                <a:latin typeface="Avenir Next LT Pro Demi" panose="020B0704020202020204" pitchFamily="34" charset="0"/>
              </a:rPr>
              <a:t>centralismo</a:t>
            </a:r>
            <a:r>
              <a:rPr lang="en-US" dirty="0">
                <a:latin typeface="Avenir Next LT Pro Demi" panose="020B0704020202020204" pitchFamily="34" charset="0"/>
              </a:rPr>
              <a:t> de Sarmiento</a:t>
            </a:r>
          </a:p>
          <a:p>
            <a:pPr lvl="1"/>
            <a:r>
              <a:rPr lang="en-US" dirty="0">
                <a:latin typeface="Avenir Next LT Pro Demi" panose="020B0704020202020204" pitchFamily="34" charset="0"/>
              </a:rPr>
              <a:t>Segunda </a:t>
            </a:r>
            <a:r>
              <a:rPr lang="en-US" dirty="0" err="1">
                <a:latin typeface="Avenir Next LT Pro Demi" panose="020B0704020202020204" pitchFamily="34" charset="0"/>
              </a:rPr>
              <a:t>parte</a:t>
            </a:r>
            <a:r>
              <a:rPr lang="en-US" dirty="0">
                <a:latin typeface="Avenir Next LT Pro Demi" panose="020B0704020202020204" pitchFamily="34" charset="0"/>
              </a:rPr>
              <a:t>, 1879 - gaucho </a:t>
            </a:r>
            <a:r>
              <a:rPr lang="en-US" dirty="0" err="1">
                <a:latin typeface="Avenir Next LT Pro Demi" panose="020B0704020202020204" pitchFamily="34" charset="0"/>
              </a:rPr>
              <a:t>resignado</a:t>
            </a:r>
            <a:r>
              <a:rPr lang="en-US" dirty="0">
                <a:latin typeface="Avenir Next LT Pro Demi" panose="020B0704020202020204" pitchFamily="34" charset="0"/>
              </a:rPr>
              <a:t> a </a:t>
            </a:r>
            <a:r>
              <a:rPr lang="en-US" dirty="0" err="1">
                <a:latin typeface="Avenir Next LT Pro Demi" panose="020B0704020202020204" pitchFamily="34" charset="0"/>
              </a:rPr>
              <a:t>adaptarse</a:t>
            </a:r>
            <a:r>
              <a:rPr lang="en-US" dirty="0">
                <a:latin typeface="Avenir Next LT Pro Demi" panose="020B0704020202020204" pitchFamily="34" charset="0"/>
              </a:rPr>
              <a:t> – </a:t>
            </a:r>
            <a:r>
              <a:rPr lang="en-US" dirty="0" err="1">
                <a:latin typeface="Avenir Next LT Pro Demi" panose="020B0704020202020204" pitchFamily="34" charset="0"/>
              </a:rPr>
              <a:t>apoyó</a:t>
            </a:r>
            <a:r>
              <a:rPr lang="en-US" dirty="0">
                <a:latin typeface="Avenir Next LT Pro Demi" panose="020B0704020202020204" pitchFamily="34" charset="0"/>
              </a:rPr>
              <a:t> al </a:t>
            </a:r>
            <a:r>
              <a:rPr lang="en-US" dirty="0" err="1">
                <a:latin typeface="Avenir Next LT Pro Demi" panose="020B0704020202020204" pitchFamily="34" charset="0"/>
              </a:rPr>
              <a:t>gobierno</a:t>
            </a:r>
            <a:r>
              <a:rPr lang="en-US" dirty="0">
                <a:latin typeface="Avenir Next LT Pro Demi" panose="020B0704020202020204" pitchFamily="34" charset="0"/>
              </a:rPr>
              <a:t> de Avellaneda</a:t>
            </a:r>
          </a:p>
          <a:p>
            <a:endParaRPr lang="en-US" dirty="0">
              <a:latin typeface="Avenir Next LT Pro Demi" panose="020B0704020202020204" pitchFamily="34" charset="0"/>
            </a:endParaRPr>
          </a:p>
          <a:p>
            <a:pPr marL="450000" lvl="1" indent="0">
              <a:buNone/>
            </a:pPr>
            <a:endParaRPr lang="en-US" dirty="0">
              <a:latin typeface="Avenir Next LT Pro Demi" panose="020B0704020202020204" pitchFamily="34" charset="0"/>
            </a:endParaRPr>
          </a:p>
          <a:p>
            <a:pPr marL="450000" lvl="1" indent="0">
              <a:buNone/>
            </a:pPr>
            <a:endParaRPr lang="en-US" dirty="0">
              <a:latin typeface="Avenir Next LT Pro Demi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267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36E29-B0CC-4757-97E2-D2DE25297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00668"/>
            <a:ext cx="10353762" cy="964735"/>
          </a:xfrm>
        </p:spPr>
        <p:txBody>
          <a:bodyPr/>
          <a:lstStyle/>
          <a:p>
            <a:r>
              <a:rPr lang="en-US" b="1" i="1" dirty="0"/>
              <a:t>Martín Fierro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7B457-3F3E-4344-BA67-E848F544E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266737"/>
            <a:ext cx="10353762" cy="5033395"/>
          </a:xfrm>
        </p:spPr>
        <p:txBody>
          <a:bodyPr/>
          <a:lstStyle/>
          <a:p>
            <a:r>
              <a:rPr lang="en-US" b="1" dirty="0" err="1">
                <a:latin typeface="Avenir Next LT Pro Demi" panose="020B0704020202020204" pitchFamily="34" charset="0"/>
              </a:rPr>
              <a:t>Defensa</a:t>
            </a:r>
            <a:r>
              <a:rPr lang="en-US" b="1" dirty="0">
                <a:latin typeface="Avenir Next LT Pro Demi" panose="020B0704020202020204" pitchFamily="34" charset="0"/>
              </a:rPr>
              <a:t> de los gauchos</a:t>
            </a:r>
            <a:r>
              <a:rPr lang="en-US" dirty="0">
                <a:latin typeface="Avenir Next LT Pro Demi" panose="020B0704020202020204" pitchFamily="34" charset="0"/>
              </a:rPr>
              <a:t>; la </a:t>
            </a:r>
            <a:r>
              <a:rPr lang="en-US" dirty="0" err="1">
                <a:latin typeface="Avenir Next LT Pro Demi" panose="020B0704020202020204" pitchFamily="34" charset="0"/>
              </a:rPr>
              <a:t>obra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muestra</a:t>
            </a:r>
            <a:r>
              <a:rPr lang="en-US" dirty="0">
                <a:latin typeface="Avenir Next LT Pro Demi" panose="020B0704020202020204" pitchFamily="34" charset="0"/>
              </a:rPr>
              <a:t>:</a:t>
            </a:r>
          </a:p>
          <a:p>
            <a:pPr lvl="1"/>
            <a:r>
              <a:rPr lang="en-US" dirty="0" err="1">
                <a:latin typeface="Avenir Next LT Pro Demi" panose="020B0704020202020204" pitchFamily="34" charset="0"/>
              </a:rPr>
              <a:t>Persecución</a:t>
            </a:r>
            <a:r>
              <a:rPr lang="en-US" dirty="0">
                <a:latin typeface="Avenir Next LT Pro Demi" panose="020B0704020202020204" pitchFamily="34" charset="0"/>
              </a:rPr>
              <a:t> y </a:t>
            </a:r>
            <a:r>
              <a:rPr lang="en-US" dirty="0" err="1">
                <a:latin typeface="Avenir Next LT Pro Demi" panose="020B0704020202020204" pitchFamily="34" charset="0"/>
              </a:rPr>
              <a:t>explotación</a:t>
            </a:r>
            <a:r>
              <a:rPr lang="en-US" dirty="0">
                <a:latin typeface="Avenir Next LT Pro Demi" panose="020B0704020202020204" pitchFamily="34" charset="0"/>
              </a:rPr>
              <a:t> de los gauchos por </a:t>
            </a:r>
            <a:r>
              <a:rPr lang="en-US" dirty="0" err="1">
                <a:latin typeface="Avenir Next LT Pro Demi" panose="020B0704020202020204" pitchFamily="34" charset="0"/>
              </a:rPr>
              <a:t>el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gobierno</a:t>
            </a:r>
            <a:r>
              <a:rPr lang="en-US" dirty="0">
                <a:latin typeface="Avenir Next LT Pro Demi" panose="020B0704020202020204" pitchFamily="34" charset="0"/>
              </a:rPr>
              <a:t> (</a:t>
            </a:r>
            <a:r>
              <a:rPr lang="en-US" dirty="0" err="1">
                <a:latin typeface="Avenir Next LT Pro Demi" panose="020B0704020202020204" pitchFamily="34" charset="0"/>
              </a:rPr>
              <a:t>dictadura</a:t>
            </a:r>
            <a:r>
              <a:rPr lang="en-US" dirty="0">
                <a:latin typeface="Avenir Next LT Pro Demi" panose="020B0704020202020204" pitchFamily="34" charset="0"/>
              </a:rPr>
              <a:t> de Rosas, </a:t>
            </a:r>
            <a:r>
              <a:rPr lang="en-US" dirty="0" err="1">
                <a:latin typeface="Avenir Next LT Pro Demi" panose="020B0704020202020204" pitchFamily="34" charset="0"/>
              </a:rPr>
              <a:t>gobierno</a:t>
            </a:r>
            <a:r>
              <a:rPr lang="en-US" dirty="0">
                <a:latin typeface="Avenir Next LT Pro Demi" panose="020B0704020202020204" pitchFamily="34" charset="0"/>
              </a:rPr>
              <a:t> del </a:t>
            </a:r>
            <a:r>
              <a:rPr lang="en-US" dirty="0" err="1">
                <a:latin typeface="Avenir Next LT Pro Demi" panose="020B0704020202020204" pitchFamily="34" charset="0"/>
              </a:rPr>
              <a:t>centralista</a:t>
            </a:r>
            <a:r>
              <a:rPr lang="en-US" dirty="0">
                <a:latin typeface="Avenir Next LT Pro Demi" panose="020B0704020202020204" pitchFamily="34" charset="0"/>
              </a:rPr>
              <a:t> Sarmiento)</a:t>
            </a:r>
          </a:p>
          <a:p>
            <a:pPr lvl="1"/>
            <a:r>
              <a:rPr lang="en-US" dirty="0" err="1">
                <a:latin typeface="Avenir Next LT Pro Demi" panose="020B0704020202020204" pitchFamily="34" charset="0"/>
              </a:rPr>
              <a:t>Reclutamiento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forzoso</a:t>
            </a:r>
            <a:r>
              <a:rPr lang="en-US" dirty="0">
                <a:latin typeface="Avenir Next LT Pro Demi" panose="020B0704020202020204" pitchFamily="34" charset="0"/>
              </a:rPr>
              <a:t>, </a:t>
            </a:r>
            <a:r>
              <a:rPr lang="en-US" dirty="0" err="1">
                <a:latin typeface="Avenir Next LT Pro Demi" panose="020B0704020202020204" pitchFamily="34" charset="0"/>
              </a:rPr>
              <a:t>obligados</a:t>
            </a:r>
            <a:r>
              <a:rPr lang="en-US" dirty="0">
                <a:latin typeface="Avenir Next LT Pro Demi" panose="020B0704020202020204" pitchFamily="34" charset="0"/>
              </a:rPr>
              <a:t> a </a:t>
            </a:r>
            <a:r>
              <a:rPr lang="en-US" dirty="0" err="1">
                <a:latin typeface="Avenir Next LT Pro Demi" panose="020B0704020202020204" pitchFamily="34" charset="0"/>
              </a:rPr>
              <a:t>abandonar</a:t>
            </a:r>
            <a:r>
              <a:rPr lang="en-US" dirty="0">
                <a:latin typeface="Avenir Next LT Pro Demi" panose="020B0704020202020204" pitchFamily="34" charset="0"/>
              </a:rPr>
              <a:t> sus casas, sus </a:t>
            </a:r>
            <a:r>
              <a:rPr lang="en-US" dirty="0" err="1">
                <a:latin typeface="Avenir Next LT Pro Demi" panose="020B0704020202020204" pitchFamily="34" charset="0"/>
              </a:rPr>
              <a:t>familias</a:t>
            </a:r>
            <a:r>
              <a:rPr lang="en-US" dirty="0">
                <a:latin typeface="Avenir Next LT Pro Demi" panose="020B0704020202020204" pitchFamily="34" charset="0"/>
              </a:rPr>
              <a:t> (</a:t>
            </a:r>
            <a:r>
              <a:rPr lang="en-US" dirty="0" err="1">
                <a:latin typeface="Avenir Next LT Pro Demi" panose="020B0704020202020204" pitchFamily="34" charset="0"/>
              </a:rPr>
              <a:t>esposas</a:t>
            </a:r>
            <a:r>
              <a:rPr lang="en-US" dirty="0">
                <a:latin typeface="Avenir Next LT Pro Demi" panose="020B0704020202020204" pitchFamily="34" charset="0"/>
              </a:rPr>
              <a:t>)</a:t>
            </a:r>
          </a:p>
          <a:p>
            <a:pPr lvl="1"/>
            <a:r>
              <a:rPr lang="en-US" dirty="0" err="1">
                <a:latin typeface="Avenir Next LT Pro Demi" panose="020B0704020202020204" pitchFamily="34" charset="0"/>
              </a:rPr>
              <a:t>Abusos</a:t>
            </a:r>
            <a:r>
              <a:rPr lang="en-US" dirty="0">
                <a:latin typeface="Avenir Next LT Pro Demi" panose="020B0704020202020204" pitchFamily="34" charset="0"/>
              </a:rPr>
              <a:t>, </a:t>
            </a:r>
            <a:r>
              <a:rPr lang="en-US" dirty="0" err="1">
                <a:latin typeface="Avenir Next LT Pro Demi" panose="020B0704020202020204" pitchFamily="34" charset="0"/>
              </a:rPr>
              <a:t>desventajas</a:t>
            </a:r>
            <a:r>
              <a:rPr lang="en-US" dirty="0">
                <a:latin typeface="Avenir Next LT Pro Demi" panose="020B0704020202020204" pitchFamily="34" charset="0"/>
              </a:rPr>
              <a:t> de la </a:t>
            </a:r>
            <a:r>
              <a:rPr lang="en-US" dirty="0" err="1">
                <a:latin typeface="Avenir Next LT Pro Demi" panose="020B0704020202020204" pitchFamily="34" charset="0"/>
              </a:rPr>
              <a:t>vida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en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el</a:t>
            </a:r>
            <a:r>
              <a:rPr lang="en-US" dirty="0">
                <a:latin typeface="Avenir Next LT Pro Demi" panose="020B0704020202020204" pitchFamily="34" charset="0"/>
              </a:rPr>
              <a:t> campo – </a:t>
            </a:r>
            <a:r>
              <a:rPr lang="en-US" dirty="0" err="1">
                <a:latin typeface="Avenir Next LT Pro Demi" panose="020B0704020202020204" pitchFamily="34" charset="0"/>
              </a:rPr>
              <a:t>arbitrariedad</a:t>
            </a:r>
            <a:r>
              <a:rPr lang="en-US" dirty="0">
                <a:latin typeface="Avenir Next LT Pro Demi" panose="020B0704020202020204" pitchFamily="34" charset="0"/>
              </a:rPr>
              <a:t> del </a:t>
            </a:r>
            <a:r>
              <a:rPr lang="en-US" dirty="0" err="1">
                <a:latin typeface="Avenir Next LT Pro Demi" panose="020B0704020202020204" pitchFamily="34" charset="0"/>
              </a:rPr>
              <a:t>poder</a:t>
            </a:r>
            <a:r>
              <a:rPr lang="en-US" dirty="0">
                <a:latin typeface="Avenir Next LT Pro Demi" panose="020B0704020202020204" pitchFamily="34" charset="0"/>
              </a:rPr>
              <a:t> que </a:t>
            </a:r>
            <a:r>
              <a:rPr lang="en-US" dirty="0" err="1">
                <a:latin typeface="Avenir Next LT Pro Demi" panose="020B0704020202020204" pitchFamily="34" charset="0"/>
              </a:rPr>
              <a:t>tiene</a:t>
            </a:r>
            <a:r>
              <a:rPr lang="en-US" dirty="0">
                <a:latin typeface="Avenir Next LT Pro Demi" panose="020B0704020202020204" pitchFamily="34" charset="0"/>
              </a:rPr>
              <a:t> la ciudad </a:t>
            </a:r>
            <a:r>
              <a:rPr lang="en-US" dirty="0" err="1">
                <a:latin typeface="Avenir Next LT Pro Demi" panose="020B0704020202020204" pitchFamily="34" charset="0"/>
              </a:rPr>
              <a:t>sobre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el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habitante</a:t>
            </a:r>
            <a:r>
              <a:rPr lang="en-US" dirty="0">
                <a:latin typeface="Avenir Next LT Pro Demi" panose="020B0704020202020204" pitchFamily="34" charset="0"/>
              </a:rPr>
              <a:t> del campo</a:t>
            </a:r>
          </a:p>
          <a:p>
            <a:pPr lvl="1"/>
            <a:r>
              <a:rPr lang="en-US" dirty="0" err="1">
                <a:latin typeface="Avenir Next LT Pro Demi" panose="020B0704020202020204" pitchFamily="34" charset="0"/>
              </a:rPr>
              <a:t>Expulsión</a:t>
            </a:r>
            <a:r>
              <a:rPr lang="en-US" dirty="0">
                <a:latin typeface="Avenir Next LT Pro Demi" panose="020B0704020202020204" pitchFamily="34" charset="0"/>
              </a:rPr>
              <a:t> de los </a:t>
            </a:r>
            <a:r>
              <a:rPr lang="en-US" dirty="0" err="1">
                <a:latin typeface="Avenir Next LT Pro Demi" panose="020B0704020202020204" pitchFamily="34" charset="0"/>
              </a:rPr>
              <a:t>indios</a:t>
            </a:r>
            <a:r>
              <a:rPr lang="en-US" dirty="0">
                <a:latin typeface="Avenir Next LT Pro Demi" panose="020B0704020202020204" pitchFamily="34" charset="0"/>
              </a:rPr>
              <a:t> de sus tierras y planes de </a:t>
            </a:r>
            <a:r>
              <a:rPr lang="en-US" dirty="0" err="1">
                <a:latin typeface="Avenir Next LT Pro Demi" panose="020B0704020202020204" pitchFamily="34" charset="0"/>
              </a:rPr>
              <a:t>exterminio</a:t>
            </a:r>
            <a:r>
              <a:rPr lang="en-US" dirty="0">
                <a:latin typeface="Avenir Next LT Pro Demi" panose="020B0704020202020204" pitchFamily="34" charset="0"/>
              </a:rPr>
              <a:t>  (</a:t>
            </a:r>
            <a:r>
              <a:rPr lang="en-US" dirty="0" err="1">
                <a:latin typeface="Avenir Next LT Pro Demi" panose="020B0704020202020204" pitchFamily="34" charset="0"/>
              </a:rPr>
              <a:t>según</a:t>
            </a:r>
            <a:r>
              <a:rPr lang="en-US" dirty="0">
                <a:latin typeface="Avenir Next LT Pro Demi" panose="020B0704020202020204" pitchFamily="34" charset="0"/>
              </a:rPr>
              <a:t> Hernández, </a:t>
            </a:r>
            <a:r>
              <a:rPr lang="en-US" dirty="0" err="1">
                <a:latin typeface="Avenir Next LT Pro Demi" panose="020B0704020202020204" pitchFamily="34" charset="0"/>
              </a:rPr>
              <a:t>el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indio</a:t>
            </a:r>
            <a:r>
              <a:rPr lang="en-US" dirty="0">
                <a:latin typeface="Avenir Next LT Pro Demi" panose="020B0704020202020204" pitchFamily="34" charset="0"/>
              </a:rPr>
              <a:t> se ha </a:t>
            </a:r>
            <a:r>
              <a:rPr lang="en-US" dirty="0" err="1">
                <a:latin typeface="Avenir Next LT Pro Demi" panose="020B0704020202020204" pitchFamily="34" charset="0"/>
              </a:rPr>
              <a:t>vuelto</a:t>
            </a:r>
            <a:r>
              <a:rPr lang="en-US" dirty="0">
                <a:latin typeface="Avenir Next LT Pro Demi" panose="020B0704020202020204" pitchFamily="34" charset="0"/>
              </a:rPr>
              <a:t> un </a:t>
            </a:r>
            <a:r>
              <a:rPr lang="en-US" dirty="0" err="1">
                <a:latin typeface="Avenir Next LT Pro Demi" panose="020B0704020202020204" pitchFamily="34" charset="0"/>
              </a:rPr>
              <a:t>enemigo</a:t>
            </a:r>
            <a:r>
              <a:rPr lang="en-US" dirty="0">
                <a:latin typeface="Avenir Next LT Pro Demi" panose="020B0704020202020204" pitchFamily="34" charset="0"/>
              </a:rPr>
              <a:t> cruel por </a:t>
            </a:r>
            <a:r>
              <a:rPr lang="en-US" dirty="0" err="1">
                <a:latin typeface="Avenir Next LT Pro Demi" panose="020B0704020202020204" pitchFamily="34" charset="0"/>
              </a:rPr>
              <a:t>haber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sufrido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persecusión</a:t>
            </a:r>
            <a:r>
              <a:rPr lang="en-US" dirty="0">
                <a:latin typeface="Avenir Next LT Pro Demi" panose="020B0704020202020204" pitchFamily="34" charset="0"/>
              </a:rPr>
              <a:t> y </a:t>
            </a:r>
            <a:r>
              <a:rPr lang="en-US" dirty="0" err="1">
                <a:latin typeface="Avenir Next LT Pro Demi" panose="020B0704020202020204" pitchFamily="34" charset="0"/>
              </a:rPr>
              <a:t>despojo</a:t>
            </a:r>
            <a:r>
              <a:rPr lang="en-US" dirty="0">
                <a:latin typeface="Avenir Next LT Pro Demi" panose="020B0704020202020204" pitchFamily="34" charset="0"/>
              </a:rPr>
              <a:t>)</a:t>
            </a:r>
          </a:p>
          <a:p>
            <a:pPr lvl="1"/>
            <a:r>
              <a:rPr lang="en-US" dirty="0" err="1">
                <a:latin typeface="Avenir Next LT Pro Demi" panose="020B0704020202020204" pitchFamily="34" charset="0"/>
              </a:rPr>
              <a:t>Inmortaliza</a:t>
            </a:r>
            <a:r>
              <a:rPr lang="en-US" dirty="0">
                <a:latin typeface="Avenir Next LT Pro Demi" panose="020B0704020202020204" pitchFamily="34" charset="0"/>
              </a:rPr>
              <a:t> a la </a:t>
            </a:r>
            <a:r>
              <a:rPr lang="en-US" dirty="0" err="1">
                <a:latin typeface="Avenir Next LT Pro Demi" panose="020B0704020202020204" pitchFamily="34" charset="0"/>
              </a:rPr>
              <a:t>figura</a:t>
            </a:r>
            <a:r>
              <a:rPr lang="en-US" dirty="0">
                <a:latin typeface="Avenir Next LT Pro Demi" panose="020B0704020202020204" pitchFamily="34" charset="0"/>
              </a:rPr>
              <a:t> del gaucho</a:t>
            </a:r>
            <a:endParaRPr lang="en-US" b="1" i="1" dirty="0">
              <a:latin typeface="Avenir Next LT Pro Demi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214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F426E-96E6-4F4F-92F3-2DDF566A2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75502"/>
            <a:ext cx="10353762" cy="1166070"/>
          </a:xfrm>
        </p:spPr>
        <p:txBody>
          <a:bodyPr/>
          <a:lstStyle/>
          <a:p>
            <a:r>
              <a:rPr lang="en-US" b="1" i="1" dirty="0"/>
              <a:t>Martín Fierro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FC811B-3539-4AF4-B7E6-F30664028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062" y="1157682"/>
            <a:ext cx="11148969" cy="5108894"/>
          </a:xfrm>
        </p:spPr>
        <p:txBody>
          <a:bodyPr/>
          <a:lstStyle/>
          <a:p>
            <a:r>
              <a:rPr lang="en-US" dirty="0">
                <a:latin typeface="Avenir Next LT Pro Demi" panose="020B0704020202020204" pitchFamily="34" charset="0"/>
              </a:rPr>
              <a:t>Dos </a:t>
            </a:r>
            <a:r>
              <a:rPr lang="en-US" dirty="0" err="1">
                <a:latin typeface="Avenir Next LT Pro Demi" panose="020B0704020202020204" pitchFamily="34" charset="0"/>
              </a:rPr>
              <a:t>partes</a:t>
            </a:r>
            <a:r>
              <a:rPr lang="en-US" dirty="0">
                <a:latin typeface="Avenir Next LT Pro Demi" panose="020B0704020202020204" pitchFamily="34" charset="0"/>
              </a:rPr>
              <a:t>: </a:t>
            </a:r>
          </a:p>
          <a:p>
            <a:pPr lvl="1"/>
            <a:r>
              <a:rPr lang="en-US" dirty="0">
                <a:latin typeface="Avenir Next LT Pro Demi" panose="020B0704020202020204" pitchFamily="34" charset="0"/>
              </a:rPr>
              <a:t>Primera </a:t>
            </a:r>
            <a:r>
              <a:rPr lang="en-US" dirty="0" err="1">
                <a:latin typeface="Avenir Next LT Pro Demi" panose="020B0704020202020204" pitchFamily="34" charset="0"/>
              </a:rPr>
              <a:t>parte</a:t>
            </a:r>
            <a:r>
              <a:rPr lang="en-US" dirty="0">
                <a:latin typeface="Avenir Next LT Pro Demi" panose="020B0704020202020204" pitchFamily="34" charset="0"/>
              </a:rPr>
              <a:t>, 1872 – gaucho </a:t>
            </a:r>
            <a:r>
              <a:rPr lang="en-US" dirty="0" err="1">
                <a:latin typeface="Avenir Next LT Pro Demi" panose="020B0704020202020204" pitchFamily="34" charset="0"/>
              </a:rPr>
              <a:t>anarquista</a:t>
            </a:r>
            <a:r>
              <a:rPr lang="en-US" dirty="0">
                <a:latin typeface="Avenir Next LT Pro Demi" panose="020B0704020202020204" pitchFamily="34" charset="0"/>
              </a:rPr>
              <a:t> – </a:t>
            </a:r>
            <a:r>
              <a:rPr lang="en-US" dirty="0" err="1">
                <a:latin typeface="Avenir Next LT Pro Demi" panose="020B0704020202020204" pitchFamily="34" charset="0"/>
              </a:rPr>
              <a:t>rebelde</a:t>
            </a:r>
            <a:r>
              <a:rPr lang="en-US" dirty="0">
                <a:latin typeface="Avenir Next LT Pro Demi" panose="020B0704020202020204" pitchFamily="34" charset="0"/>
              </a:rPr>
              <a:t> contra de la </a:t>
            </a:r>
            <a:r>
              <a:rPr lang="en-US" dirty="0" err="1">
                <a:latin typeface="Avenir Next LT Pro Demi" panose="020B0704020202020204" pitchFamily="34" charset="0"/>
              </a:rPr>
              <a:t>injusticia</a:t>
            </a:r>
            <a:r>
              <a:rPr lang="en-US" dirty="0">
                <a:latin typeface="Avenir Next LT Pro Demi" panose="020B0704020202020204" pitchFamily="34" charset="0"/>
              </a:rPr>
              <a:t>, </a:t>
            </a:r>
            <a:r>
              <a:rPr lang="en-US" dirty="0" err="1">
                <a:latin typeface="Avenir Next LT Pro Demi" panose="020B0704020202020204" pitchFamily="34" charset="0"/>
              </a:rPr>
              <a:t>busca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refugio</a:t>
            </a:r>
            <a:r>
              <a:rPr lang="en-US" dirty="0">
                <a:latin typeface="Avenir Next LT Pro Demi" panose="020B0704020202020204" pitchFamily="34" charset="0"/>
              </a:rPr>
              <a:t> con los </a:t>
            </a:r>
            <a:r>
              <a:rPr lang="en-US" dirty="0" err="1">
                <a:latin typeface="Avenir Next LT Pro Demi" panose="020B0704020202020204" pitchFamily="34" charset="0"/>
              </a:rPr>
              <a:t>indios</a:t>
            </a:r>
            <a:r>
              <a:rPr lang="en-US" dirty="0">
                <a:latin typeface="Avenir Next LT Pro Demi" panose="020B0704020202020204" pitchFamily="34" charset="0"/>
              </a:rPr>
              <a:t> / </a:t>
            </a:r>
            <a:r>
              <a:rPr lang="en-US" dirty="0" err="1">
                <a:latin typeface="Avenir Next LT Pro Demi" panose="020B0704020202020204" pitchFamily="34" charset="0"/>
              </a:rPr>
              <a:t>en</a:t>
            </a:r>
            <a:r>
              <a:rPr lang="en-US" dirty="0">
                <a:latin typeface="Avenir Next LT Pro Demi" panose="020B0704020202020204" pitchFamily="34" charset="0"/>
              </a:rPr>
              <a:t> contra del </a:t>
            </a:r>
            <a:r>
              <a:rPr lang="en-US" dirty="0" err="1">
                <a:latin typeface="Avenir Next LT Pro Demi" panose="020B0704020202020204" pitchFamily="34" charset="0"/>
              </a:rPr>
              <a:t>centralismo</a:t>
            </a:r>
            <a:r>
              <a:rPr lang="en-US" dirty="0">
                <a:latin typeface="Avenir Next LT Pro Demi" panose="020B0704020202020204" pitchFamily="34" charset="0"/>
              </a:rPr>
              <a:t> de Sarmiento</a:t>
            </a:r>
          </a:p>
          <a:p>
            <a:pPr lvl="1"/>
            <a:endParaRPr lang="en-US" dirty="0">
              <a:latin typeface="Avenir Next LT Pro Demi" panose="020B0704020202020204" pitchFamily="34" charset="0"/>
            </a:endParaRPr>
          </a:p>
          <a:p>
            <a:pPr lvl="1"/>
            <a:r>
              <a:rPr lang="en-US" dirty="0">
                <a:latin typeface="Avenir Next LT Pro Demi" panose="020B0704020202020204" pitchFamily="34" charset="0"/>
              </a:rPr>
              <a:t>Segunda </a:t>
            </a:r>
            <a:r>
              <a:rPr lang="en-US" dirty="0" err="1">
                <a:latin typeface="Avenir Next LT Pro Demi" panose="020B0704020202020204" pitchFamily="34" charset="0"/>
              </a:rPr>
              <a:t>parte</a:t>
            </a:r>
            <a:r>
              <a:rPr lang="en-US" dirty="0">
                <a:latin typeface="Avenir Next LT Pro Demi" panose="020B0704020202020204" pitchFamily="34" charset="0"/>
              </a:rPr>
              <a:t>, 1879 - gaucho </a:t>
            </a:r>
            <a:r>
              <a:rPr lang="en-US" dirty="0" err="1">
                <a:latin typeface="Avenir Next LT Pro Demi" panose="020B0704020202020204" pitchFamily="34" charset="0"/>
              </a:rPr>
              <a:t>resignado</a:t>
            </a:r>
            <a:r>
              <a:rPr lang="en-US" dirty="0">
                <a:latin typeface="Avenir Next LT Pro Demi" panose="020B0704020202020204" pitchFamily="34" charset="0"/>
              </a:rPr>
              <a:t> a </a:t>
            </a:r>
            <a:r>
              <a:rPr lang="en-US" dirty="0" err="1">
                <a:latin typeface="Avenir Next LT Pro Demi" panose="020B0704020202020204" pitchFamily="34" charset="0"/>
              </a:rPr>
              <a:t>adaptarse</a:t>
            </a:r>
            <a:r>
              <a:rPr lang="en-US" dirty="0">
                <a:latin typeface="Avenir Next LT Pro Demi" panose="020B0704020202020204" pitchFamily="34" charset="0"/>
              </a:rPr>
              <a:t> a los </a:t>
            </a:r>
            <a:r>
              <a:rPr lang="en-US" dirty="0" err="1">
                <a:latin typeface="Avenir Next LT Pro Demi" panose="020B0704020202020204" pitchFamily="34" charset="0"/>
              </a:rPr>
              <a:t>cambios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irreversibles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ocurridos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en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el</a:t>
            </a:r>
            <a:r>
              <a:rPr lang="en-US" dirty="0">
                <a:latin typeface="Avenir Next LT Pro Demi" panose="020B0704020202020204" pitchFamily="34" charset="0"/>
              </a:rPr>
              <a:t> campo y </a:t>
            </a:r>
            <a:r>
              <a:rPr lang="en-US" dirty="0" err="1">
                <a:latin typeface="Avenir Next LT Pro Demi" panose="020B0704020202020204" pitchFamily="34" charset="0"/>
              </a:rPr>
              <a:t>el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país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entero</a:t>
            </a:r>
            <a:r>
              <a:rPr lang="en-US" dirty="0">
                <a:latin typeface="Avenir Next LT Pro Demi" panose="020B0704020202020204" pitchFamily="34" charset="0"/>
              </a:rPr>
              <a:t> / Hernandez </a:t>
            </a:r>
            <a:r>
              <a:rPr lang="en-US" dirty="0" err="1">
                <a:latin typeface="Avenir Next LT Pro Demi" panose="020B0704020202020204" pitchFamily="34" charset="0"/>
              </a:rPr>
              <a:t>apoyó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activamente</a:t>
            </a:r>
            <a:r>
              <a:rPr lang="en-US" dirty="0">
                <a:latin typeface="Avenir Next LT Pro Demi" panose="020B0704020202020204" pitchFamily="34" charset="0"/>
              </a:rPr>
              <a:t> al </a:t>
            </a:r>
            <a:r>
              <a:rPr lang="en-US" dirty="0" err="1">
                <a:latin typeface="Avenir Next LT Pro Demi" panose="020B0704020202020204" pitchFamily="34" charset="0"/>
              </a:rPr>
              <a:t>gobierno</a:t>
            </a:r>
            <a:r>
              <a:rPr lang="en-US" dirty="0">
                <a:latin typeface="Avenir Next LT Pro Demi" panose="020B0704020202020204" pitchFamily="34" charset="0"/>
              </a:rPr>
              <a:t> de Avellaneda</a:t>
            </a:r>
          </a:p>
          <a:p>
            <a:pPr marL="36900" indent="0">
              <a:buNone/>
            </a:pPr>
            <a:r>
              <a:rPr lang="en-US" dirty="0" err="1">
                <a:latin typeface="Avenir Next LT Pro Demi" panose="020B0704020202020204" pitchFamily="34" charset="0"/>
              </a:rPr>
              <a:t>Poema</a:t>
            </a:r>
            <a:r>
              <a:rPr lang="en-US" dirty="0">
                <a:latin typeface="Avenir Next LT Pro Demi" panose="020B0704020202020204" pitchFamily="34" charset="0"/>
              </a:rPr>
              <a:t>:</a:t>
            </a:r>
          </a:p>
          <a:p>
            <a:pPr marL="36900" indent="0">
              <a:buNone/>
            </a:pPr>
            <a:r>
              <a:rPr lang="en-US" dirty="0" err="1">
                <a:latin typeface="Avenir Next LT Pro Demi" panose="020B0704020202020204" pitchFamily="34" charset="0"/>
              </a:rPr>
              <a:t>Líneas</a:t>
            </a:r>
            <a:r>
              <a:rPr lang="en-US" dirty="0">
                <a:latin typeface="Avenir Next LT Pro Demi" panose="020B0704020202020204" pitchFamily="34" charset="0"/>
              </a:rPr>
              <a:t> 91-95 </a:t>
            </a:r>
            <a:r>
              <a:rPr lang="en-US" dirty="0" err="1">
                <a:latin typeface="Avenir Next LT Pro Demi" panose="020B0704020202020204" pitchFamily="34" charset="0"/>
              </a:rPr>
              <a:t>persecución</a:t>
            </a:r>
            <a:r>
              <a:rPr lang="en-US" dirty="0">
                <a:latin typeface="Avenir Next LT Pro Demi" panose="020B0704020202020204" pitchFamily="34" charset="0"/>
              </a:rPr>
              <a:t>, </a:t>
            </a:r>
            <a:r>
              <a:rPr lang="en-US" dirty="0" err="1">
                <a:latin typeface="Avenir Next LT Pro Demi" panose="020B0704020202020204" pitchFamily="34" charset="0"/>
              </a:rPr>
              <a:t>estigma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negativo</a:t>
            </a:r>
            <a:r>
              <a:rPr lang="en-US" dirty="0">
                <a:latin typeface="Avenir Next LT Pro Demi" panose="020B0704020202020204" pitchFamily="34" charset="0"/>
              </a:rPr>
              <a:t>; 115-120 </a:t>
            </a:r>
            <a:r>
              <a:rPr lang="en-US" dirty="0" err="1">
                <a:latin typeface="Avenir Next LT Pro Demi" panose="020B0704020202020204" pitchFamily="34" charset="0"/>
              </a:rPr>
              <a:t>persecusión</a:t>
            </a:r>
            <a:r>
              <a:rPr lang="en-US" dirty="0">
                <a:latin typeface="Avenir Next LT Pro Demi" panose="020B0704020202020204" pitchFamily="34" charset="0"/>
              </a:rPr>
              <a:t> y </a:t>
            </a:r>
            <a:r>
              <a:rPr lang="en-US" dirty="0" err="1">
                <a:latin typeface="Avenir Next LT Pro Demi" panose="020B0704020202020204" pitchFamily="34" charset="0"/>
              </a:rPr>
              <a:t>despojo</a:t>
            </a:r>
            <a:r>
              <a:rPr lang="en-US" dirty="0">
                <a:latin typeface="Avenir Next LT Pro Demi" panose="020B0704020202020204" pitchFamily="34" charset="0"/>
              </a:rPr>
              <a:t>; 123-126 </a:t>
            </a:r>
            <a:r>
              <a:rPr lang="en-US" dirty="0" err="1">
                <a:latin typeface="Avenir Next LT Pro Demi" panose="020B0704020202020204" pitchFamily="34" charset="0"/>
              </a:rPr>
              <a:t>reclutamiento</a:t>
            </a:r>
            <a:r>
              <a:rPr lang="en-US" dirty="0">
                <a:latin typeface="Avenir Next LT Pro Demi" panose="020B0704020202020204" pitchFamily="34" charset="0"/>
              </a:rPr>
              <a:t> </a:t>
            </a:r>
            <a:r>
              <a:rPr lang="en-US" dirty="0" err="1">
                <a:latin typeface="Avenir Next LT Pro Demi" panose="020B0704020202020204" pitchFamily="34" charset="0"/>
              </a:rPr>
              <a:t>forzoso</a:t>
            </a:r>
            <a:r>
              <a:rPr lang="en-US" dirty="0">
                <a:latin typeface="Avenir Next LT Pro Demi" panose="020B0704020202020204" pitchFamily="34" charset="0"/>
              </a:rPr>
              <a:t>; 67-84 </a:t>
            </a:r>
            <a:r>
              <a:rPr lang="en-US" dirty="0" err="1">
                <a:latin typeface="Avenir Next LT Pro Demi" panose="020B0704020202020204" pitchFamily="34" charset="0"/>
              </a:rPr>
              <a:t>situación</a:t>
            </a:r>
            <a:r>
              <a:rPr lang="en-US" dirty="0">
                <a:latin typeface="Avenir Next LT Pro Demi" panose="020B0704020202020204" pitchFamily="34" charset="0"/>
              </a:rPr>
              <a:t> de la </a:t>
            </a:r>
            <a:r>
              <a:rPr lang="en-US" dirty="0" err="1">
                <a:latin typeface="Avenir Next LT Pro Demi" panose="020B0704020202020204" pitchFamily="34" charset="0"/>
              </a:rPr>
              <a:t>esposa</a:t>
            </a:r>
            <a:r>
              <a:rPr lang="en-US" dirty="0">
                <a:latin typeface="Avenir Next LT Pro Demi" panose="020B0704020202020204" pitchFamily="34" charset="0"/>
              </a:rPr>
              <a:t>/</a:t>
            </a:r>
            <a:r>
              <a:rPr lang="en-US" dirty="0" err="1">
                <a:latin typeface="Avenir Next LT Pro Demi" panose="020B0704020202020204" pitchFamily="34" charset="0"/>
              </a:rPr>
              <a:t>mujer</a:t>
            </a:r>
            <a:endParaRPr lang="en-US" dirty="0">
              <a:latin typeface="Avenir Next LT Pro Demi" panose="020B0704020202020204" pitchFamily="34" charset="0"/>
            </a:endParaRPr>
          </a:p>
          <a:p>
            <a:pPr marL="36900" indent="0">
              <a:buNone/>
            </a:pPr>
            <a:endParaRPr lang="en-US" dirty="0">
              <a:latin typeface="Avenir Next LT Pro Demi" panose="020B0704020202020204" pitchFamily="34" charset="0"/>
            </a:endParaRPr>
          </a:p>
          <a:p>
            <a:pPr marL="36900" indent="0">
              <a:buNone/>
            </a:pPr>
            <a:endParaRPr lang="en-US" dirty="0">
              <a:latin typeface="Avenir Next LT Pro Demi" panose="020B07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013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FBB22-6493-43DA-8811-522EFE6B8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00669"/>
            <a:ext cx="10353762" cy="1149292"/>
          </a:xfrm>
        </p:spPr>
        <p:txBody>
          <a:bodyPr>
            <a:normAutofit fontScale="90000"/>
          </a:bodyPr>
          <a:lstStyle/>
          <a:p>
            <a:r>
              <a:rPr lang="en-US" dirty="0"/>
              <a:t>Clorinda </a:t>
            </a:r>
            <a:r>
              <a:rPr lang="en-US" dirty="0" err="1"/>
              <a:t>Matto</a:t>
            </a:r>
            <a:r>
              <a:rPr lang="en-US" dirty="0"/>
              <a:t> de Turner</a:t>
            </a:r>
            <a:br>
              <a:rPr lang="en-US" dirty="0"/>
            </a:br>
            <a:r>
              <a:rPr lang="en-US" sz="3600" dirty="0"/>
              <a:t>(Cuzco 1852- Argentina 1909)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9A4E07-3DF3-4D39-938A-00ECA5015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618" y="1249960"/>
            <a:ext cx="11747382" cy="4949503"/>
          </a:xfrm>
        </p:spPr>
        <p:txBody>
          <a:bodyPr>
            <a:normAutofit/>
          </a:bodyPr>
          <a:lstStyle/>
          <a:p>
            <a:r>
              <a:rPr lang="en-US" dirty="0" err="1"/>
              <a:t>Nació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Cuzco, </a:t>
            </a:r>
            <a:r>
              <a:rPr lang="en-US" dirty="0" err="1"/>
              <a:t>casada</a:t>
            </a:r>
            <a:r>
              <a:rPr lang="en-US" dirty="0"/>
              <a:t> con un </a:t>
            </a:r>
            <a:r>
              <a:rPr lang="en-US" dirty="0" err="1"/>
              <a:t>inglés</a:t>
            </a:r>
            <a:r>
              <a:rPr lang="en-US" dirty="0"/>
              <a:t> de, </a:t>
            </a:r>
            <a:r>
              <a:rPr lang="en-US" dirty="0" err="1"/>
              <a:t>ahí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nombre</a:t>
            </a:r>
            <a:endParaRPr lang="en-US" dirty="0"/>
          </a:p>
          <a:p>
            <a:r>
              <a:rPr lang="en-US" dirty="0" err="1"/>
              <a:t>Poemas</a:t>
            </a:r>
            <a:r>
              <a:rPr lang="en-US" dirty="0"/>
              <a:t>, </a:t>
            </a:r>
            <a:r>
              <a:rPr lang="en-US" dirty="0" err="1"/>
              <a:t>tradiciones</a:t>
            </a:r>
            <a:r>
              <a:rPr lang="en-US" dirty="0"/>
              <a:t> (</a:t>
            </a:r>
            <a:r>
              <a:rPr lang="en-US" dirty="0" err="1"/>
              <a:t>siguiendo</a:t>
            </a:r>
            <a:r>
              <a:rPr lang="en-US" dirty="0"/>
              <a:t> a Ricardo Palma), </a:t>
            </a:r>
            <a:r>
              <a:rPr lang="en-US" dirty="0" err="1"/>
              <a:t>novelas</a:t>
            </a:r>
            <a:r>
              <a:rPr lang="en-US" dirty="0"/>
              <a:t>, </a:t>
            </a:r>
            <a:r>
              <a:rPr lang="en-US" dirty="0" err="1"/>
              <a:t>ensayos</a:t>
            </a:r>
            <a:endParaRPr lang="en-US" dirty="0"/>
          </a:p>
          <a:p>
            <a:r>
              <a:rPr lang="en-US" i="1" dirty="0" err="1"/>
              <a:t>Tradiciones</a:t>
            </a:r>
            <a:r>
              <a:rPr lang="en-US" i="1" dirty="0"/>
              <a:t> </a:t>
            </a:r>
            <a:r>
              <a:rPr lang="en-US" i="1" dirty="0" err="1"/>
              <a:t>cuzqueñas</a:t>
            </a:r>
            <a:r>
              <a:rPr lang="en-US" i="1" dirty="0"/>
              <a:t>: </a:t>
            </a:r>
            <a:r>
              <a:rPr lang="en-US" i="1" dirty="0" err="1"/>
              <a:t>Leyendas</a:t>
            </a:r>
            <a:r>
              <a:rPr lang="en-US" i="1" dirty="0"/>
              <a:t>, </a:t>
            </a:r>
            <a:r>
              <a:rPr lang="en-US" i="1" dirty="0" err="1"/>
              <a:t>biografías</a:t>
            </a:r>
            <a:r>
              <a:rPr lang="en-US" i="1" dirty="0"/>
              <a:t> y hojas </a:t>
            </a:r>
            <a:r>
              <a:rPr lang="en-US" i="1" dirty="0" err="1"/>
              <a:t>sueltas</a:t>
            </a:r>
            <a:r>
              <a:rPr lang="en-US" i="1" dirty="0"/>
              <a:t> </a:t>
            </a:r>
            <a:r>
              <a:rPr lang="en-US" dirty="0"/>
              <a:t>(1884, Arequipa)</a:t>
            </a:r>
          </a:p>
          <a:p>
            <a:r>
              <a:rPr lang="en-US" dirty="0"/>
              <a:t> </a:t>
            </a:r>
            <a:r>
              <a:rPr lang="en-US" i="1" dirty="0"/>
              <a:t>Aves sin </a:t>
            </a:r>
            <a:r>
              <a:rPr lang="en-US" i="1" dirty="0" err="1"/>
              <a:t>nido</a:t>
            </a:r>
            <a:r>
              <a:rPr lang="en-US" i="1" dirty="0"/>
              <a:t> </a:t>
            </a:r>
            <a:r>
              <a:rPr lang="en-US" dirty="0"/>
              <a:t>(1889, </a:t>
            </a:r>
            <a:r>
              <a:rPr lang="en-US" dirty="0" err="1"/>
              <a:t>novela</a:t>
            </a:r>
            <a:r>
              <a:rPr lang="en-US" dirty="0"/>
              <a:t> </a:t>
            </a:r>
            <a:r>
              <a:rPr lang="en-US" dirty="0" err="1"/>
              <a:t>precursora</a:t>
            </a:r>
            <a:r>
              <a:rPr lang="en-US" dirty="0"/>
              <a:t> del </a:t>
            </a:r>
            <a:r>
              <a:rPr lang="en-US" dirty="0" err="1"/>
              <a:t>indigenismo</a:t>
            </a:r>
            <a:r>
              <a:rPr lang="en-US" dirty="0"/>
              <a:t>) </a:t>
            </a:r>
            <a:r>
              <a:rPr lang="en-US" i="1" dirty="0"/>
              <a:t>Indole (1891), </a:t>
            </a:r>
            <a:r>
              <a:rPr lang="en-US" i="1" dirty="0" err="1"/>
              <a:t>Herencia</a:t>
            </a:r>
            <a:r>
              <a:rPr lang="en-US" i="1" dirty="0"/>
              <a:t> (1895)</a:t>
            </a:r>
          </a:p>
          <a:p>
            <a:r>
              <a:rPr lang="en-US" dirty="0" err="1"/>
              <a:t>Pensador</a:t>
            </a:r>
            <a:r>
              <a:rPr lang="en-US" dirty="0"/>
              <a:t> </a:t>
            </a:r>
            <a:r>
              <a:rPr lang="en-US" dirty="0" err="1"/>
              <a:t>influyente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obra</a:t>
            </a:r>
            <a:r>
              <a:rPr lang="en-US" dirty="0"/>
              <a:t>, Manuel González Prada</a:t>
            </a:r>
          </a:p>
          <a:p>
            <a:pPr lvl="1"/>
            <a:r>
              <a:rPr lang="en-US" dirty="0" err="1"/>
              <a:t>Educar</a:t>
            </a:r>
            <a:r>
              <a:rPr lang="en-US" dirty="0"/>
              <a:t> a la </a:t>
            </a:r>
            <a:r>
              <a:rPr lang="en-US" dirty="0" err="1"/>
              <a:t>clase</a:t>
            </a:r>
            <a:r>
              <a:rPr lang="en-US" dirty="0"/>
              <a:t> </a:t>
            </a:r>
            <a:r>
              <a:rPr lang="en-US" dirty="0" err="1"/>
              <a:t>alta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a la </a:t>
            </a:r>
            <a:r>
              <a:rPr lang="en-US" dirty="0" err="1"/>
              <a:t>baja</a:t>
            </a:r>
            <a:r>
              <a:rPr lang="en-US" dirty="0"/>
              <a:t>, </a:t>
            </a:r>
            <a:r>
              <a:rPr lang="en-US" dirty="0" err="1"/>
              <a:t>reducir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poder</a:t>
            </a:r>
            <a:r>
              <a:rPr lang="en-US" dirty="0"/>
              <a:t> del </a:t>
            </a:r>
            <a:r>
              <a:rPr lang="en-US" dirty="0" err="1"/>
              <a:t>clero</a:t>
            </a:r>
            <a:r>
              <a:rPr lang="en-US" dirty="0"/>
              <a:t>, </a:t>
            </a:r>
            <a:r>
              <a:rPr lang="en-US" dirty="0" err="1"/>
              <a:t>conceptualizar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problema</a:t>
            </a:r>
            <a:r>
              <a:rPr lang="en-US" dirty="0"/>
              <a:t> del </a:t>
            </a:r>
            <a:r>
              <a:rPr lang="en-US" dirty="0" err="1"/>
              <a:t>indio</a:t>
            </a:r>
            <a:r>
              <a:rPr lang="en-US" dirty="0"/>
              <a:t> </a:t>
            </a:r>
          </a:p>
          <a:p>
            <a:r>
              <a:rPr lang="en-US" dirty="0"/>
              <a:t>Amigas </a:t>
            </a:r>
            <a:r>
              <a:rPr lang="en-US" dirty="0" err="1"/>
              <a:t>literatas</a:t>
            </a:r>
            <a:r>
              <a:rPr lang="en-US" dirty="0"/>
              <a:t>, Juana Manuela </a:t>
            </a:r>
            <a:r>
              <a:rPr lang="en-US" dirty="0" err="1"/>
              <a:t>Gorriti</a:t>
            </a:r>
            <a:r>
              <a:rPr lang="en-US" dirty="0"/>
              <a:t>, Mercedes Cabello de </a:t>
            </a:r>
            <a:r>
              <a:rPr lang="en-US" dirty="0" err="1"/>
              <a:t>Carbonera</a:t>
            </a:r>
            <a:endParaRPr lang="en-US" dirty="0"/>
          </a:p>
          <a:p>
            <a:r>
              <a:rPr lang="en-US" dirty="0" err="1"/>
              <a:t>Creó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</a:t>
            </a:r>
            <a:r>
              <a:rPr lang="en-US" dirty="0" err="1"/>
              <a:t>imprenta</a:t>
            </a:r>
            <a:r>
              <a:rPr lang="en-US" dirty="0"/>
              <a:t>, </a:t>
            </a:r>
            <a:r>
              <a:rPr lang="en-US" dirty="0" err="1"/>
              <a:t>dirigió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periódico</a:t>
            </a:r>
            <a:r>
              <a:rPr lang="en-US" dirty="0"/>
              <a:t> “El Perú </a:t>
            </a:r>
            <a:r>
              <a:rPr lang="en-US" dirty="0" err="1"/>
              <a:t>Ilustrado</a:t>
            </a:r>
            <a:r>
              <a:rPr lang="en-US" dirty="0"/>
              <a:t>” (1889-1891)</a:t>
            </a:r>
          </a:p>
          <a:p>
            <a:r>
              <a:rPr lang="en-US" dirty="0" err="1"/>
              <a:t>Interés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papel</a:t>
            </a:r>
            <a:r>
              <a:rPr lang="en-US" dirty="0"/>
              <a:t> de la </a:t>
            </a:r>
            <a:r>
              <a:rPr lang="en-US" dirty="0" err="1"/>
              <a:t>mujer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hogar</a:t>
            </a:r>
            <a:r>
              <a:rPr lang="en-US" dirty="0"/>
              <a:t> y la </a:t>
            </a:r>
            <a:r>
              <a:rPr lang="en-US" dirty="0" err="1"/>
              <a:t>sociedad</a:t>
            </a:r>
            <a:r>
              <a:rPr lang="en-US" dirty="0"/>
              <a:t>; y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destino</a:t>
            </a:r>
            <a:r>
              <a:rPr lang="en-US" dirty="0"/>
              <a:t> de la población </a:t>
            </a:r>
            <a:r>
              <a:rPr lang="en-US" dirty="0" err="1"/>
              <a:t>indígena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971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C600E-E29B-496F-9FB0-D988C96CA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25836"/>
            <a:ext cx="10353762" cy="1098957"/>
          </a:xfrm>
        </p:spPr>
        <p:txBody>
          <a:bodyPr/>
          <a:lstStyle/>
          <a:p>
            <a:r>
              <a:rPr lang="en-US" i="1" dirty="0"/>
              <a:t>Para </a:t>
            </a:r>
            <a:r>
              <a:rPr lang="en-US" i="1" dirty="0" err="1"/>
              <a:t>ellas</a:t>
            </a:r>
            <a:r>
              <a:rPr lang="en-US" i="1" dirty="0"/>
              <a:t> </a:t>
            </a:r>
            <a:r>
              <a:rPr lang="en-US" dirty="0"/>
              <a:t>(</a:t>
            </a:r>
            <a:r>
              <a:rPr lang="en-US" dirty="0" err="1"/>
              <a:t>tradición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65F76E-0177-46CE-9F9A-9B6B5C339E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224794"/>
            <a:ext cx="10353762" cy="4566406"/>
          </a:xfrm>
        </p:spPr>
        <p:txBody>
          <a:bodyPr/>
          <a:lstStyle/>
          <a:p>
            <a:r>
              <a:rPr lang="en-US" dirty="0" err="1"/>
              <a:t>Empieza</a:t>
            </a:r>
            <a:r>
              <a:rPr lang="en-US" dirty="0"/>
              <a:t> con un </a:t>
            </a:r>
            <a:r>
              <a:rPr lang="en-US" dirty="0" err="1"/>
              <a:t>cuarteto</a:t>
            </a:r>
            <a:r>
              <a:rPr lang="en-US" dirty="0"/>
              <a:t> de </a:t>
            </a:r>
            <a:r>
              <a:rPr lang="en-US" dirty="0" err="1"/>
              <a:t>endecasílabos</a:t>
            </a:r>
            <a:r>
              <a:rPr lang="en-US" dirty="0"/>
              <a:t>, </a:t>
            </a:r>
            <a:r>
              <a:rPr lang="en-US" dirty="0" err="1"/>
              <a:t>rima</a:t>
            </a:r>
            <a:r>
              <a:rPr lang="en-US" dirty="0"/>
              <a:t> abba</a:t>
            </a:r>
          </a:p>
          <a:p>
            <a:r>
              <a:rPr lang="en-US" dirty="0" err="1"/>
              <a:t>Voz</a:t>
            </a:r>
            <a:r>
              <a:rPr lang="en-US" dirty="0"/>
              <a:t> </a:t>
            </a:r>
            <a:r>
              <a:rPr lang="en-US" dirty="0" err="1"/>
              <a:t>narrativa</a:t>
            </a:r>
            <a:r>
              <a:rPr lang="en-US" dirty="0"/>
              <a:t> – </a:t>
            </a:r>
            <a:r>
              <a:rPr lang="en-US" dirty="0" err="1"/>
              <a:t>nosotras</a:t>
            </a:r>
            <a:endParaRPr lang="en-US" dirty="0"/>
          </a:p>
          <a:p>
            <a:r>
              <a:rPr lang="en-US" dirty="0"/>
              <a:t>Audiencia – las </a:t>
            </a:r>
            <a:r>
              <a:rPr lang="en-US" dirty="0" err="1"/>
              <a:t>lectoras</a:t>
            </a:r>
            <a:r>
              <a:rPr lang="en-US" dirty="0"/>
              <a:t> </a:t>
            </a:r>
          </a:p>
          <a:p>
            <a:r>
              <a:rPr lang="en-US" dirty="0" err="1"/>
              <a:t>Tema</a:t>
            </a:r>
            <a:r>
              <a:rPr lang="en-US" dirty="0"/>
              <a:t> - La </a:t>
            </a:r>
            <a:r>
              <a:rPr lang="en-US" dirty="0" err="1"/>
              <a:t>instrucción</a:t>
            </a:r>
            <a:r>
              <a:rPr lang="en-US" dirty="0"/>
              <a:t> de las </a:t>
            </a:r>
            <a:r>
              <a:rPr lang="en-US" dirty="0" err="1"/>
              <a:t>mujeres</a:t>
            </a:r>
            <a:r>
              <a:rPr lang="en-US" dirty="0"/>
              <a:t> </a:t>
            </a:r>
            <a:r>
              <a:rPr lang="en-US" dirty="0" err="1"/>
              <a:t>otorga</a:t>
            </a:r>
            <a:r>
              <a:rPr lang="en-US" dirty="0"/>
              <a:t> </a:t>
            </a:r>
            <a:r>
              <a:rPr lang="en-US" dirty="0" err="1"/>
              <a:t>poder</a:t>
            </a:r>
            <a:endParaRPr lang="en-US" dirty="0"/>
          </a:p>
          <a:p>
            <a:r>
              <a:rPr lang="en-US" dirty="0"/>
              <a:t>“La </a:t>
            </a:r>
            <a:r>
              <a:rPr lang="en-US" dirty="0" err="1"/>
              <a:t>instrucción</a:t>
            </a:r>
            <a:r>
              <a:rPr lang="en-US" dirty="0"/>
              <a:t> ha </a:t>
            </a:r>
            <a:r>
              <a:rPr lang="en-US" dirty="0" err="1"/>
              <a:t>declarado</a:t>
            </a:r>
            <a:r>
              <a:rPr lang="en-US" dirty="0"/>
              <a:t> la </a:t>
            </a:r>
            <a:r>
              <a:rPr lang="en-US" dirty="0" err="1"/>
              <a:t>guerra</a:t>
            </a:r>
            <a:r>
              <a:rPr lang="en-US" dirty="0"/>
              <a:t> a la </a:t>
            </a:r>
            <a:r>
              <a:rPr lang="en-US" dirty="0" err="1"/>
              <a:t>necedad</a:t>
            </a:r>
            <a:r>
              <a:rPr lang="en-US" dirty="0"/>
              <a:t>. ¿</a:t>
            </a:r>
            <a:r>
              <a:rPr lang="en-US" dirty="0" err="1"/>
              <a:t>Quién</a:t>
            </a:r>
            <a:r>
              <a:rPr lang="en-US" dirty="0"/>
              <a:t> </a:t>
            </a:r>
            <a:r>
              <a:rPr lang="en-US" dirty="0" err="1"/>
              <a:t>soportará</a:t>
            </a:r>
            <a:r>
              <a:rPr lang="en-US" dirty="0"/>
              <a:t> la </a:t>
            </a:r>
            <a:r>
              <a:rPr lang="en-US" dirty="0" err="1"/>
              <a:t>conversación</a:t>
            </a:r>
            <a:r>
              <a:rPr lang="en-US" dirty="0"/>
              <a:t> de los </a:t>
            </a:r>
            <a:r>
              <a:rPr lang="en-US" dirty="0" err="1"/>
              <a:t>necios</a:t>
            </a:r>
            <a:r>
              <a:rPr lang="en-US" dirty="0"/>
              <a:t>?...” (p. 203, </a:t>
            </a:r>
            <a:r>
              <a:rPr lang="en-US" dirty="0" err="1"/>
              <a:t>línea</a:t>
            </a:r>
            <a:r>
              <a:rPr lang="en-US" dirty="0"/>
              <a:t> 28)</a:t>
            </a:r>
          </a:p>
          <a:p>
            <a:r>
              <a:rPr lang="en-US" dirty="0"/>
              <a:t>“</a:t>
            </a:r>
            <a:r>
              <a:rPr lang="en-US" dirty="0" err="1"/>
              <a:t>Mujeres</a:t>
            </a:r>
            <a:r>
              <a:rPr lang="en-US" dirty="0"/>
              <a:t>, </a:t>
            </a:r>
            <a:r>
              <a:rPr lang="en-US" dirty="0" err="1"/>
              <a:t>ilustraos</a:t>
            </a:r>
            <a:r>
              <a:rPr lang="en-US" dirty="0"/>
              <a:t>, </a:t>
            </a:r>
            <a:r>
              <a:rPr lang="en-US" dirty="0" err="1"/>
              <a:t>aspirad</a:t>
            </a:r>
            <a:r>
              <a:rPr lang="en-US" dirty="0"/>
              <a:t> a la gloria….”</a:t>
            </a:r>
          </a:p>
          <a:p>
            <a:r>
              <a:rPr lang="en-US" dirty="0" err="1"/>
              <a:t>Incluye</a:t>
            </a:r>
            <a:r>
              <a:rPr lang="en-US" dirty="0"/>
              <a:t> </a:t>
            </a:r>
            <a:r>
              <a:rPr lang="en-US" dirty="0" err="1"/>
              <a:t>citas</a:t>
            </a:r>
            <a:r>
              <a:rPr lang="en-US" dirty="0"/>
              <a:t> de </a:t>
            </a:r>
            <a:r>
              <a:rPr lang="en-US" dirty="0" err="1"/>
              <a:t>distinguidos</a:t>
            </a:r>
            <a:r>
              <a:rPr lang="en-US" dirty="0"/>
              <a:t> </a:t>
            </a:r>
            <a:r>
              <a:rPr lang="en-US" dirty="0" err="1"/>
              <a:t>personajes</a:t>
            </a:r>
            <a:r>
              <a:rPr lang="en-US" dirty="0"/>
              <a:t>  </a:t>
            </a:r>
            <a:r>
              <a:rPr lang="en-US" dirty="0" err="1"/>
              <a:t>femenino</a:t>
            </a:r>
            <a:r>
              <a:rPr lang="en-US" dirty="0"/>
              <a:t> (</a:t>
            </a:r>
            <a:r>
              <a:rPr lang="en-US" dirty="0" err="1"/>
              <a:t>Gimeno</a:t>
            </a:r>
            <a:r>
              <a:rPr lang="en-US" dirty="0"/>
              <a:t> de Flaquer) y </a:t>
            </a:r>
            <a:r>
              <a:rPr lang="en-US" dirty="0" err="1"/>
              <a:t>masculino</a:t>
            </a:r>
            <a:r>
              <a:rPr lang="en-US" dirty="0"/>
              <a:t> (Stendhal, Rousseau) con fin de </a:t>
            </a:r>
            <a:r>
              <a:rPr lang="en-US" dirty="0" err="1"/>
              <a:t>mostrar</a:t>
            </a:r>
            <a:r>
              <a:rPr lang="en-US" dirty="0"/>
              <a:t> </a:t>
            </a:r>
            <a:r>
              <a:rPr lang="en-US" dirty="0" err="1"/>
              <a:t>imparcialidad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781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DBA66-6BD8-4F5E-8AD8-76AA0C651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00669"/>
            <a:ext cx="10353762" cy="1031846"/>
          </a:xfrm>
        </p:spPr>
        <p:txBody>
          <a:bodyPr/>
          <a:lstStyle/>
          <a:p>
            <a:r>
              <a:rPr lang="en-US" dirty="0" err="1"/>
              <a:t>Malccoy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352DB-7900-4054-9DAC-2B4F880608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095" y="1132514"/>
            <a:ext cx="11727809" cy="5503177"/>
          </a:xfrm>
        </p:spPr>
        <p:txBody>
          <a:bodyPr>
            <a:normAutofit fontScale="92500"/>
          </a:bodyPr>
          <a:lstStyle/>
          <a:p>
            <a:r>
              <a:rPr lang="en-US" dirty="0" err="1"/>
              <a:t>Perteneciente</a:t>
            </a:r>
            <a:r>
              <a:rPr lang="en-US" dirty="0"/>
              <a:t> a </a:t>
            </a:r>
            <a:r>
              <a:rPr lang="en-US" i="1" dirty="0" err="1"/>
              <a:t>Tradiciones</a:t>
            </a:r>
            <a:r>
              <a:rPr lang="en-US" i="1" dirty="0"/>
              <a:t> </a:t>
            </a:r>
            <a:r>
              <a:rPr lang="en-US" i="1" dirty="0" err="1"/>
              <a:t>cuzqueñas</a:t>
            </a:r>
            <a:endParaRPr lang="en-US" i="1" dirty="0"/>
          </a:p>
          <a:p>
            <a:r>
              <a:rPr lang="en-US" i="1" dirty="0" err="1"/>
              <a:t>Tradición</a:t>
            </a:r>
            <a:r>
              <a:rPr lang="en-US" i="1" dirty="0"/>
              <a:t> </a:t>
            </a:r>
            <a:r>
              <a:rPr lang="en-US" dirty="0" err="1"/>
              <a:t>llena</a:t>
            </a:r>
            <a:r>
              <a:rPr lang="en-US" dirty="0"/>
              <a:t> de </a:t>
            </a:r>
            <a:r>
              <a:rPr lang="en-US" dirty="0" err="1"/>
              <a:t>costumbres</a:t>
            </a:r>
            <a:r>
              <a:rPr lang="en-US" dirty="0"/>
              <a:t> de la </a:t>
            </a:r>
            <a:r>
              <a:rPr lang="en-US" dirty="0" err="1"/>
              <a:t>vida</a:t>
            </a:r>
            <a:r>
              <a:rPr lang="en-US" dirty="0"/>
              <a:t> de los </a:t>
            </a:r>
            <a:r>
              <a:rPr lang="en-US" dirty="0" err="1"/>
              <a:t>indígenas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Cuzco</a:t>
            </a:r>
          </a:p>
          <a:p>
            <a:r>
              <a:rPr lang="en-US" dirty="0" err="1"/>
              <a:t>Malccoy</a:t>
            </a:r>
            <a:r>
              <a:rPr lang="en-US" dirty="0"/>
              <a:t> = </a:t>
            </a:r>
            <a:r>
              <a:rPr lang="en-US" dirty="0" err="1"/>
              <a:t>celebración</a:t>
            </a:r>
            <a:r>
              <a:rPr lang="en-US" dirty="0"/>
              <a:t>, fiesta </a:t>
            </a:r>
            <a:r>
              <a:rPr lang="en-US" dirty="0" err="1"/>
              <a:t>campesina</a:t>
            </a:r>
            <a:r>
              <a:rPr lang="en-US" dirty="0"/>
              <a:t> de la </a:t>
            </a:r>
            <a:r>
              <a:rPr lang="en-US" dirty="0" err="1"/>
              <a:t>carrera</a:t>
            </a:r>
            <a:r>
              <a:rPr lang="en-US" dirty="0"/>
              <a:t> del </a:t>
            </a:r>
            <a:r>
              <a:rPr lang="en-US" i="1" dirty="0" err="1"/>
              <a:t>malcco</a:t>
            </a:r>
            <a:r>
              <a:rPr lang="en-US" dirty="0"/>
              <a:t> (</a:t>
            </a:r>
            <a:r>
              <a:rPr lang="en-US" dirty="0" err="1"/>
              <a:t>pichón</a:t>
            </a:r>
            <a:r>
              <a:rPr lang="en-US" dirty="0"/>
              <a:t> / </a:t>
            </a:r>
            <a:r>
              <a:rPr lang="en-US" dirty="0" err="1"/>
              <a:t>ave</a:t>
            </a:r>
            <a:r>
              <a:rPr lang="en-US" dirty="0"/>
              <a:t> </a:t>
            </a:r>
            <a:r>
              <a:rPr lang="en-US" dirty="0" err="1"/>
              <a:t>pequeña</a:t>
            </a:r>
            <a:r>
              <a:rPr lang="en-US" dirty="0"/>
              <a:t> = </a:t>
            </a:r>
            <a:r>
              <a:rPr lang="en-US" dirty="0" err="1"/>
              <a:t>joven</a:t>
            </a:r>
            <a:r>
              <a:rPr lang="en-US" dirty="0"/>
              <a:t> hombre) </a:t>
            </a:r>
            <a:r>
              <a:rPr lang="en-US" dirty="0" err="1"/>
              <a:t>hecha</a:t>
            </a:r>
            <a:r>
              <a:rPr lang="en-US" dirty="0"/>
              <a:t> </a:t>
            </a:r>
            <a:r>
              <a:rPr lang="en-US" dirty="0" err="1"/>
              <a:t>durante</a:t>
            </a:r>
            <a:r>
              <a:rPr lang="en-US" dirty="0"/>
              <a:t> </a:t>
            </a:r>
            <a:r>
              <a:rPr lang="en-US" dirty="0" err="1"/>
              <a:t>época</a:t>
            </a:r>
            <a:r>
              <a:rPr lang="en-US" dirty="0"/>
              <a:t> de </a:t>
            </a:r>
            <a:r>
              <a:rPr lang="en-US" dirty="0" err="1"/>
              <a:t>cultivo</a:t>
            </a:r>
            <a:r>
              <a:rPr lang="en-US" dirty="0"/>
              <a:t> y </a:t>
            </a:r>
            <a:r>
              <a:rPr lang="en-US" dirty="0" err="1"/>
              <a:t>cosecha</a:t>
            </a:r>
            <a:r>
              <a:rPr lang="en-US" dirty="0"/>
              <a:t> / dos </a:t>
            </a:r>
            <a:r>
              <a:rPr lang="en-US" dirty="0" err="1"/>
              <a:t>jóvenes</a:t>
            </a:r>
            <a:r>
              <a:rPr lang="en-US" dirty="0"/>
              <a:t> </a:t>
            </a:r>
            <a:r>
              <a:rPr lang="en-US" dirty="0" err="1"/>
              <a:t>compiten</a:t>
            </a:r>
            <a:r>
              <a:rPr lang="en-US" dirty="0"/>
              <a:t>,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ganador</a:t>
            </a:r>
            <a:r>
              <a:rPr lang="en-US" dirty="0"/>
              <a:t> se casa ese </a:t>
            </a:r>
            <a:r>
              <a:rPr lang="en-US" dirty="0" err="1"/>
              <a:t>año</a:t>
            </a:r>
            <a:endParaRPr lang="en-US" dirty="0"/>
          </a:p>
          <a:p>
            <a:r>
              <a:rPr lang="en-US" dirty="0" err="1"/>
              <a:t>Personajes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Pedro (muchacho) y </a:t>
            </a:r>
            <a:r>
              <a:rPr lang="en-US" dirty="0" err="1"/>
              <a:t>Pituca</a:t>
            </a:r>
            <a:r>
              <a:rPr lang="en-US" dirty="0"/>
              <a:t> (</a:t>
            </a:r>
            <a:r>
              <a:rPr lang="en-US" dirty="0" err="1"/>
              <a:t>joven</a:t>
            </a:r>
            <a:r>
              <a:rPr lang="en-US" dirty="0"/>
              <a:t> </a:t>
            </a:r>
            <a:r>
              <a:rPr lang="en-US" dirty="0" err="1"/>
              <a:t>mujer</a:t>
            </a:r>
            <a:r>
              <a:rPr lang="en-US" dirty="0"/>
              <a:t>), </a:t>
            </a:r>
            <a:r>
              <a:rPr lang="en-US" dirty="0" err="1"/>
              <a:t>enamorados</a:t>
            </a:r>
            <a:endParaRPr lang="en-US" dirty="0"/>
          </a:p>
          <a:p>
            <a:pPr lvl="1"/>
            <a:r>
              <a:rPr lang="en-US" dirty="0"/>
              <a:t>Sebastián o </a:t>
            </a:r>
            <a:r>
              <a:rPr lang="en-US" dirty="0" err="1"/>
              <a:t>Chapacucha</a:t>
            </a:r>
            <a:r>
              <a:rPr lang="en-US" dirty="0"/>
              <a:t> (</a:t>
            </a:r>
            <a:r>
              <a:rPr lang="en-US" dirty="0" err="1"/>
              <a:t>mirada</a:t>
            </a:r>
            <a:r>
              <a:rPr lang="en-US" dirty="0"/>
              <a:t> de </a:t>
            </a:r>
            <a:r>
              <a:rPr lang="en-US" dirty="0" err="1"/>
              <a:t>ave</a:t>
            </a:r>
            <a:r>
              <a:rPr lang="en-US" dirty="0"/>
              <a:t> de </a:t>
            </a:r>
            <a:r>
              <a:rPr lang="en-US" dirty="0" err="1"/>
              <a:t>rapiña</a:t>
            </a:r>
            <a:r>
              <a:rPr lang="en-US" dirty="0"/>
              <a:t>, alma </a:t>
            </a:r>
            <a:r>
              <a:rPr lang="en-US" dirty="0" err="1"/>
              <a:t>enferma</a:t>
            </a:r>
            <a:r>
              <a:rPr lang="en-US" dirty="0"/>
              <a:t>) y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madre</a:t>
            </a:r>
            <a:r>
              <a:rPr lang="en-US" dirty="0"/>
              <a:t>, </a:t>
            </a:r>
            <a:r>
              <a:rPr lang="en-US" dirty="0" err="1"/>
              <a:t>aceptan</a:t>
            </a:r>
            <a:r>
              <a:rPr lang="en-US" dirty="0"/>
              <a:t> </a:t>
            </a:r>
            <a:r>
              <a:rPr lang="en-US" dirty="0" err="1"/>
              <a:t>derrota</a:t>
            </a:r>
            <a:r>
              <a:rPr lang="en-US" dirty="0"/>
              <a:t> sin </a:t>
            </a:r>
            <a:r>
              <a:rPr lang="en-US" dirty="0" err="1"/>
              <a:t>problema</a:t>
            </a:r>
            <a:endParaRPr lang="en-US" dirty="0"/>
          </a:p>
          <a:p>
            <a:r>
              <a:rPr lang="en-US" dirty="0" err="1"/>
              <a:t>Desenlace</a:t>
            </a:r>
            <a:r>
              <a:rPr lang="en-US" dirty="0"/>
              <a:t> – La </a:t>
            </a:r>
            <a:r>
              <a:rPr lang="en-US" dirty="0" err="1"/>
              <a:t>narradora</a:t>
            </a:r>
            <a:r>
              <a:rPr lang="en-US" dirty="0"/>
              <a:t> </a:t>
            </a:r>
            <a:r>
              <a:rPr lang="en-US" dirty="0" err="1"/>
              <a:t>nos</a:t>
            </a:r>
            <a:r>
              <a:rPr lang="en-US" dirty="0"/>
              <a:t> </a:t>
            </a:r>
            <a:r>
              <a:rPr lang="en-US" dirty="0" err="1"/>
              <a:t>comunica</a:t>
            </a:r>
            <a:r>
              <a:rPr lang="en-US" dirty="0"/>
              <a:t> que </a:t>
            </a:r>
            <a:r>
              <a:rPr lang="en-US" dirty="0" err="1"/>
              <a:t>tres</a:t>
            </a:r>
            <a:r>
              <a:rPr lang="en-US" dirty="0"/>
              <a:t> meses </a:t>
            </a:r>
            <a:r>
              <a:rPr lang="en-US" dirty="0" err="1"/>
              <a:t>después</a:t>
            </a:r>
            <a:r>
              <a:rPr lang="en-US" dirty="0"/>
              <a:t> del </a:t>
            </a:r>
            <a:r>
              <a:rPr lang="en-US" dirty="0" err="1"/>
              <a:t>malccoy</a:t>
            </a:r>
            <a:r>
              <a:rPr lang="en-US" dirty="0"/>
              <a:t>, los </a:t>
            </a:r>
            <a:r>
              <a:rPr lang="en-US" dirty="0" err="1"/>
              <a:t>enamorados</a:t>
            </a:r>
            <a:r>
              <a:rPr lang="en-US" dirty="0"/>
              <a:t> se </a:t>
            </a:r>
            <a:r>
              <a:rPr lang="en-US" dirty="0" err="1"/>
              <a:t>casaron</a:t>
            </a:r>
            <a:r>
              <a:rPr lang="en-US" dirty="0"/>
              <a:t>, y </a:t>
            </a:r>
            <a:r>
              <a:rPr lang="en-US" dirty="0" err="1"/>
              <a:t>ella</a:t>
            </a:r>
            <a:r>
              <a:rPr lang="en-US" dirty="0"/>
              <a:t> </a:t>
            </a:r>
            <a:r>
              <a:rPr lang="en-US" dirty="0" err="1"/>
              <a:t>fue</a:t>
            </a:r>
            <a:r>
              <a:rPr lang="en-US" dirty="0"/>
              <a:t> la </a:t>
            </a:r>
            <a:r>
              <a:rPr lang="en-US" dirty="0" err="1"/>
              <a:t>madrina</a:t>
            </a:r>
            <a:r>
              <a:rPr lang="en-US" dirty="0"/>
              <a:t> de la </a:t>
            </a:r>
            <a:r>
              <a:rPr lang="en-US" dirty="0" err="1"/>
              <a:t>boda</a:t>
            </a:r>
            <a:endParaRPr lang="en-US" dirty="0"/>
          </a:p>
          <a:p>
            <a:r>
              <a:rPr lang="en-US" dirty="0" err="1"/>
              <a:t>Lenguaje</a:t>
            </a:r>
            <a:r>
              <a:rPr lang="en-US" dirty="0"/>
              <a:t> </a:t>
            </a:r>
            <a:r>
              <a:rPr lang="en-US" dirty="0" err="1"/>
              <a:t>directo</a:t>
            </a:r>
            <a:r>
              <a:rPr lang="en-US" dirty="0"/>
              <a:t>, </a:t>
            </a:r>
            <a:r>
              <a:rPr lang="en-US" dirty="0" err="1"/>
              <a:t>sencillo</a:t>
            </a:r>
            <a:r>
              <a:rPr lang="en-US" dirty="0"/>
              <a:t>, </a:t>
            </a:r>
            <a:r>
              <a:rPr lang="en-US" dirty="0" err="1"/>
              <a:t>lleno</a:t>
            </a:r>
            <a:r>
              <a:rPr lang="en-US" dirty="0"/>
              <a:t> de </a:t>
            </a:r>
            <a:r>
              <a:rPr lang="en-US" dirty="0" err="1"/>
              <a:t>elementos</a:t>
            </a:r>
            <a:r>
              <a:rPr lang="en-US" dirty="0"/>
              <a:t> </a:t>
            </a:r>
            <a:r>
              <a:rPr lang="en-US" dirty="0" err="1"/>
              <a:t>quechuas</a:t>
            </a:r>
            <a:r>
              <a:rPr lang="en-US" dirty="0"/>
              <a:t> </a:t>
            </a:r>
          </a:p>
          <a:p>
            <a:r>
              <a:rPr lang="en-US" dirty="0" err="1"/>
              <a:t>Vocabluario</a:t>
            </a:r>
            <a:r>
              <a:rPr lang="en-US" dirty="0"/>
              <a:t>: </a:t>
            </a:r>
            <a:r>
              <a:rPr lang="en-US" dirty="0" err="1"/>
              <a:t>aíllo</a:t>
            </a:r>
            <a:r>
              <a:rPr lang="en-US" dirty="0"/>
              <a:t> (ayllu), </a:t>
            </a:r>
            <a:r>
              <a:rPr lang="en-US" dirty="0" err="1"/>
              <a:t>yaravíes</a:t>
            </a:r>
            <a:r>
              <a:rPr lang="en-US" dirty="0"/>
              <a:t> (</a:t>
            </a:r>
            <a:r>
              <a:rPr lang="en-US" dirty="0" err="1"/>
              <a:t>composiciones</a:t>
            </a:r>
            <a:r>
              <a:rPr lang="en-US" dirty="0"/>
              <a:t> musicales), etc.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693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7D97A-6A08-402E-A9D3-A51AEC45A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17446"/>
            <a:ext cx="10353762" cy="1040235"/>
          </a:xfrm>
        </p:spPr>
        <p:txBody>
          <a:bodyPr/>
          <a:lstStyle/>
          <a:p>
            <a:r>
              <a:rPr lang="en-US" i="1" dirty="0"/>
              <a:t>Aves sin </a:t>
            </a:r>
            <a:r>
              <a:rPr lang="en-US" i="1" dirty="0" err="1"/>
              <a:t>nido</a:t>
            </a:r>
            <a:r>
              <a:rPr lang="en-US" dirty="0"/>
              <a:t> (1889)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5EC5C-AB9E-4809-AA07-36985313B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258350"/>
            <a:ext cx="10353762" cy="4532850"/>
          </a:xfrm>
        </p:spPr>
        <p:txBody>
          <a:bodyPr/>
          <a:lstStyle/>
          <a:p>
            <a:r>
              <a:rPr lang="es-ES" b="1" i="0" u="none" strike="noStrike" dirty="0">
                <a:solidFill>
                  <a:schemeClr val="tx1"/>
                </a:solidFill>
                <a:effectLst/>
                <a:latin typeface="+mj-lt"/>
              </a:rPr>
              <a:t>Novela de tesis </a:t>
            </a:r>
          </a:p>
          <a:p>
            <a:r>
              <a:rPr lang="es-ES" b="1" dirty="0">
                <a:solidFill>
                  <a:schemeClr val="tx1"/>
                </a:solidFill>
                <a:effectLst/>
                <a:latin typeface="+mj-lt"/>
              </a:rPr>
              <a:t>N</a:t>
            </a:r>
            <a:r>
              <a:rPr lang="es-ES" b="1" i="0" u="none" strike="noStrike" dirty="0">
                <a:solidFill>
                  <a:schemeClr val="tx1"/>
                </a:solidFill>
                <a:effectLst/>
                <a:latin typeface="+mj-lt"/>
              </a:rPr>
              <a:t>ovela precursora del indigenismo </a:t>
            </a:r>
          </a:p>
          <a:p>
            <a:r>
              <a:rPr lang="es-ES" b="0" i="0" u="none" strike="noStrike" dirty="0">
                <a:solidFill>
                  <a:schemeClr val="tx1"/>
                </a:solidFill>
                <a:effectLst/>
                <a:latin typeface="+mj-lt"/>
              </a:rPr>
              <a:t>Clorinda </a:t>
            </a:r>
            <a:r>
              <a:rPr lang="es-ES" b="0" i="0" u="none" strike="noStrike" dirty="0" err="1">
                <a:solidFill>
                  <a:schemeClr val="tx1"/>
                </a:solidFill>
                <a:effectLst/>
                <a:latin typeface="+mj-lt"/>
              </a:rPr>
              <a:t>Matto</a:t>
            </a:r>
            <a:r>
              <a:rPr lang="es-ES" b="0" i="0" u="none" strike="noStrike" dirty="0">
                <a:solidFill>
                  <a:schemeClr val="tx1"/>
                </a:solidFill>
                <a:effectLst/>
                <a:latin typeface="+mj-lt"/>
              </a:rPr>
              <a:t> de Turner propone una narrativa de carácter reivindicativo, denuncia la injusta posición social tanto de los indios, como de las mujeres. Por consiguiente, su obra constituye una</a:t>
            </a:r>
            <a:r>
              <a:rPr lang="es-ES" b="1" i="0" u="none" strike="noStrike" dirty="0">
                <a:solidFill>
                  <a:schemeClr val="tx1"/>
                </a:solidFill>
                <a:effectLst/>
                <a:latin typeface="+mj-lt"/>
              </a:rPr>
              <a:t> mezcla de elementos románticos, realistas, costumbristas e, incluso, naturalistas</a:t>
            </a:r>
            <a:r>
              <a:rPr lang="es-ES" b="0" i="0" u="none" strike="noStrike" dirty="0">
                <a:solidFill>
                  <a:schemeClr val="tx1"/>
                </a:solidFill>
                <a:effectLst/>
                <a:latin typeface="+mj-lt"/>
              </a:rPr>
              <a:t>.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672478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Custom 35">
      <a:dk1>
        <a:sysClr val="windowText" lastClr="000000"/>
      </a:dk1>
      <a:lt1>
        <a:sysClr val="window" lastClr="FFFFFF"/>
      </a:lt1>
      <a:dk2>
        <a:srgbClr val="4E3B30"/>
      </a:dk2>
      <a:lt2>
        <a:srgbClr val="F4EDD8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ustom 4">
      <a:majorFont>
        <a:latin typeface="Goudy Old Style"/>
        <a:ea typeface=""/>
        <a:cs typeface=""/>
      </a:majorFont>
      <a:minorFont>
        <a:latin typeface="Goudy Old Style"/>
        <a:ea typeface=""/>
        <a:cs typeface="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VTI" id="{35C4A07C-0176-4A32-9BCB-B016516853F0}" vid="{9B70D35C-BCA8-4715-BB49-8BE54A7FC07C}"/>
    </a:ext>
  </a:extLst>
</a:theme>
</file>

<file path=ppt/theme/themeOverride1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2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A3AD49-9331-450C-A2FE-6857A4DB38C6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73CC670F-05B9-4BB7-BA2C-0DE5B5C1E5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89B453C-F2B2-4ECA-A6ED-7DBEF1B6D3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{7A31F924-6EB4-42E3-B3A2-D1A9603B7FCF}tf00934815_win32</Template>
  <TotalTime>242</TotalTime>
  <Words>874</Words>
  <Application>Microsoft Office PowerPoint</Application>
  <PresentationFormat>Widescreen</PresentationFormat>
  <Paragraphs>71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Avenir Next LT Pro Demi</vt:lpstr>
      <vt:lpstr>Goudy Old Style</vt:lpstr>
      <vt:lpstr>Wingdings 2</vt:lpstr>
      <vt:lpstr>SlateVTI</vt:lpstr>
      <vt:lpstr>José Rafael Hernández (Argentina)  &amp; Clorinda Matto  de Turner (Perú)</vt:lpstr>
      <vt:lpstr>José Rafael Hernández (1834-1886, Buenos Aires):</vt:lpstr>
      <vt:lpstr>Martín Fierro</vt:lpstr>
      <vt:lpstr>Martín Fierro</vt:lpstr>
      <vt:lpstr>Martín Fierro</vt:lpstr>
      <vt:lpstr>Clorinda Matto de Turner (Cuzco 1852- Argentina 1909)</vt:lpstr>
      <vt:lpstr>Para ellas (tradición)</vt:lpstr>
      <vt:lpstr>Malccoy</vt:lpstr>
      <vt:lpstr>Aves sin nido (1889)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Ramos de Harthun, Jessica</dc:creator>
  <cp:lastModifiedBy>Ramos de Harthun, Jessica</cp:lastModifiedBy>
  <cp:revision>52</cp:revision>
  <dcterms:created xsi:type="dcterms:W3CDTF">2022-02-24T15:06:27Z</dcterms:created>
  <dcterms:modified xsi:type="dcterms:W3CDTF">2022-02-24T19:09:11Z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