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6" r:id="rId4"/>
  </p:sldMasterIdLst>
  <p:notesMasterIdLst>
    <p:notesMasterId r:id="rId38"/>
  </p:notesMasterIdLst>
  <p:handoutMasterIdLst>
    <p:handoutMasterId r:id="rId39"/>
  </p:handoutMasterIdLst>
  <p:sldIdLst>
    <p:sldId id="853" r:id="rId5"/>
    <p:sldId id="257" r:id="rId6"/>
    <p:sldId id="684" r:id="rId7"/>
    <p:sldId id="789" r:id="rId8"/>
    <p:sldId id="676" r:id="rId9"/>
    <p:sldId id="628" r:id="rId10"/>
    <p:sldId id="630" r:id="rId11"/>
    <p:sldId id="632" r:id="rId12"/>
    <p:sldId id="633" r:id="rId13"/>
    <p:sldId id="635" r:id="rId14"/>
    <p:sldId id="706" r:id="rId15"/>
    <p:sldId id="636" r:id="rId16"/>
    <p:sldId id="637" r:id="rId17"/>
    <p:sldId id="638" r:id="rId18"/>
    <p:sldId id="639" r:id="rId19"/>
    <p:sldId id="640" r:id="rId20"/>
    <p:sldId id="641" r:id="rId21"/>
    <p:sldId id="642" r:id="rId22"/>
    <p:sldId id="664" r:id="rId23"/>
    <p:sldId id="644" r:id="rId24"/>
    <p:sldId id="645" r:id="rId25"/>
    <p:sldId id="647" r:id="rId26"/>
    <p:sldId id="648" r:id="rId27"/>
    <p:sldId id="673" r:id="rId28"/>
    <p:sldId id="649" r:id="rId29"/>
    <p:sldId id="875" r:id="rId30"/>
    <p:sldId id="651" r:id="rId31"/>
    <p:sldId id="653" r:id="rId32"/>
    <p:sldId id="810" r:id="rId33"/>
    <p:sldId id="813" r:id="rId34"/>
    <p:sldId id="674" r:id="rId35"/>
    <p:sldId id="675" r:id="rId36"/>
    <p:sldId id="656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12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uery, Christina" initials="FC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hiddenSlides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227" autoAdjust="0"/>
    <p:restoredTop sz="87199" autoAdjust="0"/>
  </p:normalViewPr>
  <p:slideViewPr>
    <p:cSldViewPr snapToGrid="0">
      <p:cViewPr varScale="1">
        <p:scale>
          <a:sx n="55" d="100"/>
          <a:sy n="55" d="100"/>
        </p:scale>
        <p:origin x="96" y="240"/>
      </p:cViewPr>
      <p:guideLst>
        <p:guide orient="horz" pos="2160"/>
        <p:guide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25" d="100"/>
          <a:sy n="125" d="100"/>
        </p:scale>
        <p:origin x="-1771" y="1075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9C2A44-004C-DF46-BFFC-58575DCF17AB}" type="datetime1">
              <a:rPr lang="en-US" smtClean="0"/>
              <a:t>2/25/2022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25C2B-E39D-F44C-83F9-89FC8F3B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57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E22A8-4B78-5442-AF16-2610E71B9320}" type="datetime1">
              <a:rPr lang="en-US" smtClean="0"/>
              <a:t>2/25/2022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AA90-80AE-4368-B0CF-28F1631876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0696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19805" indent="-27684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07392" indent="-22147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50348" indent="-22147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93305" indent="-22147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36262" indent="-22147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79218" indent="-22147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22175" indent="-22147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765132" indent="-22147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9666938-7549-BA43-BBDD-06943E72A288}" type="slidenum">
              <a:rPr lang="en-US" sz="1200">
                <a:latin typeface="Calibri" charset="0"/>
              </a:rPr>
              <a:pPr eaLnBrk="1" hangingPunct="1"/>
              <a:t>3</a:t>
            </a:fld>
            <a:endParaRPr lang="en-US" sz="1200">
              <a:latin typeface="Calibri" charset="0"/>
            </a:endParaRPr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5288" y="719138"/>
            <a:ext cx="6091237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249" y="4386701"/>
            <a:ext cx="5046445" cy="4067982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0634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69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600" dirty="0">
              <a:latin typeface="Arial" charset="0"/>
              <a:cs typeface="Arial" charset="0"/>
            </a:endParaRPr>
          </a:p>
        </p:txBody>
      </p:sp>
      <p:sp>
        <p:nvSpPr>
          <p:cNvPr id="1269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448D64B-A13A-9242-8F23-5FC54CD35C74}" type="slidenum">
              <a:rPr lang="en-US" sz="1200">
                <a:latin typeface="Calibri" charset="0"/>
              </a:rPr>
              <a:pPr eaLnBrk="1" hangingPunct="1"/>
              <a:t>12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902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290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843F776-C245-B84B-815D-D55608D793D5}" type="slidenum">
              <a:rPr lang="en-US" sz="1200">
                <a:latin typeface="Calibri" charset="0"/>
              </a:rPr>
              <a:pPr eaLnBrk="1" hangingPunct="1"/>
              <a:t>13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08872BF-461C-B041-B0AC-78CD78829EFF}" type="slidenum">
              <a:rPr lang="en-US" sz="1200">
                <a:latin typeface="Calibri" charset="0"/>
              </a:rPr>
              <a:pPr eaLnBrk="1" hangingPunct="1"/>
              <a:t>14</a:t>
            </a:fld>
            <a:endParaRPr lang="en-US" sz="1200">
              <a:latin typeface="Calibri" charset="0"/>
            </a:endParaRPr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0525" y="715963"/>
            <a:ext cx="6076950" cy="3419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74715"/>
            <a:ext cx="5028161" cy="405686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600" dirty="0">
                <a:latin typeface="Arial" charset="0"/>
                <a:cs typeface="Arial" charset="0"/>
              </a:rPr>
              <a:t>Recall, we compare the two to get a ratio.  The f-ratio (named after Sir Ronald Fisher who invented it). Our goal is to have the between groups variance exceed our within group variance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>
                <a:latin typeface="Arial" charset="0"/>
                <a:cs typeface="Arial" charset="0"/>
              </a:rPr>
              <a:t>When Ho is true the F-ratio should equal 1 (or sometimes below)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>
                <a:latin typeface="Arial" charset="0"/>
                <a:cs typeface="Arial" charset="0"/>
              </a:rPr>
              <a:t>When Ho is false (thus, Ha is true) then F&gt;1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>
                <a:latin typeface="Arial" charset="0"/>
                <a:cs typeface="Arial" charset="0"/>
              </a:rPr>
              <a:t>The larger the differences in the mean the larger the treatment variance component, the larger the F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>
                <a:latin typeface="Arial" charset="0"/>
                <a:cs typeface="Arial" charset="0"/>
              </a:rPr>
              <a:t>F = MS </a:t>
            </a:r>
            <a:r>
              <a:rPr lang="en-US" sz="1600" dirty="0" err="1">
                <a:latin typeface="Arial" charset="0"/>
                <a:cs typeface="Arial" charset="0"/>
              </a:rPr>
              <a:t>bg</a:t>
            </a:r>
            <a:r>
              <a:rPr lang="en-US" sz="1600" dirty="0">
                <a:latin typeface="Arial" charset="0"/>
                <a:cs typeface="Arial" charset="0"/>
              </a:rPr>
              <a:t> / MS </a:t>
            </a:r>
            <a:r>
              <a:rPr lang="en-US" sz="1600" dirty="0" err="1">
                <a:latin typeface="Arial" charset="0"/>
                <a:cs typeface="Arial" charset="0"/>
              </a:rPr>
              <a:t>wg</a:t>
            </a:r>
            <a:endParaRPr lang="en-US" sz="16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US" sz="1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B2A0B27-3178-1643-977B-05AFAB548583}" type="slidenum">
              <a:rPr lang="en-US" sz="1200">
                <a:latin typeface="Calibri" charset="0"/>
              </a:rPr>
              <a:pPr eaLnBrk="1" hangingPunct="1"/>
              <a:t>15</a:t>
            </a:fld>
            <a:endParaRPr lang="en-US" sz="1200">
              <a:latin typeface="Calibri" charset="0"/>
            </a:endParaRPr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0525" y="715963"/>
            <a:ext cx="6076950" cy="3419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74715"/>
            <a:ext cx="5028161" cy="405686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6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FC00E-DCA3-2545-B5A1-26E8639173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426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9F426B3-9A9E-264A-BFBF-20486D826981}" type="slidenum">
              <a:rPr lang="en-US" sz="1200">
                <a:latin typeface="Calibri" charset="0"/>
              </a:rPr>
              <a:pPr eaLnBrk="1" hangingPunct="1"/>
              <a:t>17</a:t>
            </a:fld>
            <a:endParaRPr lang="en-US" sz="1200">
              <a:latin typeface="Calibri" charset="0"/>
            </a:endParaRPr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0525" y="715963"/>
            <a:ext cx="6076950" cy="3419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74715"/>
            <a:ext cx="5028161" cy="405686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0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D028C4E-817A-B14B-B5DC-0653ED03B1F9}" type="slidenum">
              <a:rPr lang="en-US" sz="1200">
                <a:latin typeface="Calibri" charset="0"/>
              </a:rPr>
              <a:pPr eaLnBrk="1" hangingPunct="1"/>
              <a:t>18</a:t>
            </a:fld>
            <a:endParaRPr lang="en-US" sz="1200">
              <a:latin typeface="Calibri" charset="0"/>
            </a:endParaRPr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0525" y="715963"/>
            <a:ext cx="6076950" cy="3419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74715"/>
            <a:ext cx="5028161" cy="405686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0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AB81249-5992-2E47-B6B4-0573FEA5A169}" type="slidenum">
              <a:rPr lang="en-US" sz="1200">
                <a:latin typeface="Calibri" charset="0"/>
              </a:rPr>
              <a:pPr eaLnBrk="1" hangingPunct="1"/>
              <a:t>19</a:t>
            </a:fld>
            <a:endParaRPr lang="en-US" sz="1200">
              <a:latin typeface="Calibri" charset="0"/>
            </a:endParaRPr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5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z="1600" dirty="0">
                <a:latin typeface="Arial" charset="0"/>
                <a:cs typeface="Arial" charset="0"/>
              </a:rPr>
              <a:t>But you want to be sure that this hasn’t just happened by chance (and therefore that it generalizes to the population)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45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0E531FC-678F-3140-A14B-926370FCCCA0}" type="slidenum">
              <a:rPr lang="en-US" sz="1200">
                <a:latin typeface="Calibri" charset="0"/>
              </a:rPr>
              <a:pPr eaLnBrk="1" hangingPunct="1"/>
              <a:t>20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/>
              <a:t>But, an ANOVA is an “omnibus” test. It will only indicate whether there is a </a:t>
            </a:r>
            <a:r>
              <a:rPr lang="en-US" sz="1600" dirty="0" err="1"/>
              <a:t>signf</a:t>
            </a:r>
            <a:r>
              <a:rPr lang="en-US" sz="1600" dirty="0"/>
              <a:t>. difference among the means anywhere. It can</a:t>
            </a:r>
            <a:r>
              <a:rPr lang="fr-FR" sz="1600" dirty="0"/>
              <a:t>’</a:t>
            </a:r>
            <a:r>
              <a:rPr lang="en-US" sz="1600" dirty="0"/>
              <a:t>t tell you where those differences are.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FC00E-DCA3-2545-B5A1-26E8639173B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92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AA90-80AE-4368-B0CF-28F16318766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5968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FC00E-DCA3-2545-B5A1-26E8639173B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44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BDC601C-A04B-4446-A269-62BF3984EBF9}" type="slidenum">
              <a:rPr lang="en-US" sz="1200">
                <a:latin typeface="Calibri" charset="0"/>
              </a:rPr>
              <a:pPr eaLnBrk="1" hangingPunct="1"/>
              <a:t>23</a:t>
            </a:fld>
            <a:endParaRPr lang="en-US" sz="1200">
              <a:latin typeface="Calibri" charset="0"/>
            </a:endParaRPr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1600" b="1" dirty="0">
                <a:solidFill>
                  <a:srgbClr val="008000"/>
                </a:solidFill>
                <a:latin typeface="Arial" charset="0"/>
                <a:cs typeface="Arial" charset="0"/>
              </a:rPr>
              <a:t>Problem</a:t>
            </a:r>
            <a:r>
              <a:rPr lang="en-GB" sz="1600" dirty="0">
                <a:latin typeface="Arial" charset="0"/>
                <a:cs typeface="Arial" charset="0"/>
              </a:rPr>
              <a:t> if you run lots of statistical tests then the probability of a type 1 error (claiming an effect when there isn’t one) will be much greater than .05</a:t>
            </a:r>
          </a:p>
          <a:p>
            <a:pPr eaLnBrk="1" hangingPunct="1">
              <a:spcBef>
                <a:spcPct val="50000"/>
              </a:spcBef>
            </a:pPr>
            <a:r>
              <a:rPr lang="en-GB" sz="1600" b="1" dirty="0">
                <a:solidFill>
                  <a:srgbClr val="008000"/>
                </a:solidFill>
                <a:latin typeface="Arial" charset="0"/>
                <a:cs typeface="Arial" charset="0"/>
              </a:rPr>
              <a:t>Solution</a:t>
            </a:r>
            <a:r>
              <a:rPr lang="en-GB" sz="1600" dirty="0">
                <a:latin typeface="Arial" charset="0"/>
                <a:cs typeface="Arial" charset="0"/>
              </a:rPr>
              <a:t> Reduce the level at which you accept a result as significant in proportion to the number of tests that you do (called controlling the </a:t>
            </a:r>
            <a:r>
              <a:rPr lang="en-GB" sz="1600" i="1" dirty="0" err="1">
                <a:latin typeface="Arial" charset="0"/>
                <a:cs typeface="Arial" charset="0"/>
              </a:rPr>
              <a:t>familywise</a:t>
            </a:r>
            <a:r>
              <a:rPr lang="en-GB" sz="1600" dirty="0">
                <a:latin typeface="Arial" charset="0"/>
                <a:cs typeface="Arial" charset="0"/>
              </a:rPr>
              <a:t> error rate)</a:t>
            </a:r>
          </a:p>
          <a:p>
            <a:pPr eaLnBrk="1" hangingPunct="1">
              <a:spcBef>
                <a:spcPct val="50000"/>
              </a:spcBef>
            </a:pPr>
            <a:r>
              <a:rPr lang="en-GB" sz="1600" b="1" dirty="0" err="1">
                <a:solidFill>
                  <a:srgbClr val="008000"/>
                </a:solidFill>
                <a:latin typeface="Arial" charset="0"/>
                <a:cs typeface="Arial" charset="0"/>
              </a:rPr>
              <a:t>eg</a:t>
            </a:r>
            <a:r>
              <a:rPr lang="en-GB" sz="1600" dirty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en-GB" sz="1600" dirty="0">
                <a:latin typeface="Arial" charset="0"/>
                <a:cs typeface="Arial" charset="0"/>
              </a:rPr>
              <a:t>if you make eight comparisons p must be less than .05/8 for any comparison to be significant</a:t>
            </a:r>
            <a:r>
              <a:rPr lang="en-GB" sz="1600" dirty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endParaRPr lang="en-GB" sz="16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sz="1600" dirty="0">
                <a:latin typeface="Arial" charset="0"/>
                <a:cs typeface="Arial" charset="0"/>
              </a:rPr>
              <a:t>Post hoc tests comparing all possible pairs of means... Compare each condition with each of the other conditions</a:t>
            </a:r>
          </a:p>
          <a:p>
            <a:pPr eaLnBrk="1" hangingPunct="1">
              <a:spcBef>
                <a:spcPct val="0"/>
              </a:spcBef>
            </a:pPr>
            <a:endParaRPr lang="en-GB" sz="16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sz="1600" dirty="0">
                <a:latin typeface="Arial" charset="0"/>
                <a:cs typeface="Arial" charset="0"/>
              </a:rPr>
              <a:t>Need to be confident that if there are no differences in the population then p&lt;.05 is the probability of finding </a:t>
            </a:r>
            <a:r>
              <a:rPr lang="en-GB" sz="1600" b="1" i="1" dirty="0">
                <a:latin typeface="Arial" charset="0"/>
                <a:cs typeface="Arial" charset="0"/>
              </a:rPr>
              <a:t>any </a:t>
            </a:r>
            <a:r>
              <a:rPr lang="en-GB" sz="1600" dirty="0">
                <a:latin typeface="Arial" charset="0"/>
                <a:cs typeface="Arial" charset="0"/>
              </a:rPr>
              <a:t>significant differences, regardless of how many tests you do.</a:t>
            </a:r>
          </a:p>
          <a:p>
            <a:pPr eaLnBrk="1" hangingPunct="1">
              <a:spcBef>
                <a:spcPct val="0"/>
              </a:spcBef>
            </a:pPr>
            <a:endParaRPr lang="en-US" sz="16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sz="1000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AA90-80AE-4368-B0CF-28F163187664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9533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452C6A8-F1BF-D549-B549-E26105C5095E}" type="slidenum">
              <a:rPr lang="en-US" sz="1200">
                <a:latin typeface="Calibri" charset="0"/>
              </a:rPr>
              <a:pPr eaLnBrk="1" hangingPunct="1"/>
              <a:t>26</a:t>
            </a:fld>
            <a:endParaRPr lang="en-US" sz="1200">
              <a:latin typeface="Calibri" charset="0"/>
            </a:endParaRPr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43400"/>
            <a:ext cx="5028161" cy="4114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z="1600" dirty="0">
              <a:latin typeface="+mn-lt"/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01321C-CE7C-6344-9A63-2CEB5978CBE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0525" y="715963"/>
            <a:ext cx="6076950" cy="3419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74715"/>
            <a:ext cx="5028161" cy="405686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i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5767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EE34-6CE2-FE4D-B7BF-57B90E492E0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983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01321C-CE7C-6344-9A63-2CEB5978CBE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0525" y="715963"/>
            <a:ext cx="6076950" cy="3419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74715"/>
            <a:ext cx="5028161" cy="405686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i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6140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1618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Calibri" charset="0"/>
            </a:endParaRPr>
          </a:p>
        </p:txBody>
      </p:sp>
      <p:sp>
        <p:nvSpPr>
          <p:cNvPr id="164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AA7F93E-EFFB-4A41-9CBB-EA9469AA88B9}" type="slidenum">
              <a:rPr lang="en-US" sz="1200">
                <a:latin typeface="Calibri" charset="0"/>
              </a:rPr>
              <a:pPr eaLnBrk="1" hangingPunct="1"/>
              <a:t>31</a:t>
            </a:fld>
            <a:endParaRPr lang="en-US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2930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1618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Calibri" charset="0"/>
            </a:endParaRPr>
          </a:p>
        </p:txBody>
      </p:sp>
      <p:sp>
        <p:nvSpPr>
          <p:cNvPr id="164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AA7F93E-EFFB-4A41-9CBB-EA9469AA88B9}" type="slidenum">
              <a:rPr lang="en-US" sz="1200">
                <a:latin typeface="Calibri" charset="0"/>
              </a:rPr>
              <a:pPr eaLnBrk="1" hangingPunct="1"/>
              <a:t>32</a:t>
            </a:fld>
            <a:endParaRPr lang="en-US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293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BCFE8CB-E8FB-3849-BFAC-58D566D7BF63}" type="slidenum">
              <a:rPr lang="en-US" sz="1200">
                <a:cs typeface="Arial" charset="0"/>
              </a:rPr>
              <a:pPr eaLnBrk="1" hangingPunct="1"/>
              <a:t>5</a:t>
            </a:fld>
            <a:endParaRPr lang="en-US" sz="1200">
              <a:cs typeface="Arial" charset="0"/>
            </a:endParaRPr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2588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43400"/>
            <a:ext cx="5028161" cy="4114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400" dirty="0">
              <a:latin typeface="+mn-lt"/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84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dirty="0">
              <a:latin typeface="Calibri" charset="0"/>
              <a:cs typeface="Arial" charset="0"/>
            </a:endParaRPr>
          </a:p>
        </p:txBody>
      </p:sp>
      <p:sp>
        <p:nvSpPr>
          <p:cNvPr id="148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0E19F9B-0B3A-EF49-A5F2-1E53D0100857}" type="slidenum">
              <a:rPr lang="en-US" sz="1200">
                <a:latin typeface="Calibri" charset="0"/>
              </a:rPr>
              <a:pPr eaLnBrk="1" hangingPunct="1"/>
              <a:t>33</a:t>
            </a:fld>
            <a:endParaRPr lang="en-US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72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26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400" dirty="0">
              <a:latin typeface="+mn-lt"/>
              <a:cs typeface="Arial" charset="0"/>
            </a:endParaRPr>
          </a:p>
        </p:txBody>
      </p:sp>
      <p:sp>
        <p:nvSpPr>
          <p:cNvPr id="1126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721D038-7138-1D4A-8E1E-B774DC52CA48}" type="slidenum">
              <a:rPr lang="en-US" sz="1200">
                <a:latin typeface="Calibri" charset="0"/>
              </a:rPr>
              <a:pPr eaLnBrk="1" hangingPunct="1"/>
              <a:t>6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D01321C-CE7C-6344-9A63-2CEB5978CBE2}" type="slidenum">
              <a:rPr lang="en-US" sz="1200">
                <a:latin typeface="Calibri" charset="0"/>
              </a:rPr>
              <a:pPr eaLnBrk="1" hangingPunct="1"/>
              <a:t>7</a:t>
            </a:fld>
            <a:endParaRPr lang="en-US" sz="1200">
              <a:latin typeface="Calibri" charset="0"/>
            </a:endParaRPr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0525" y="715963"/>
            <a:ext cx="6076950" cy="3419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74715"/>
            <a:ext cx="5028161" cy="405686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i="1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D01321C-CE7C-6344-9A63-2CEB5978CBE2}" type="slidenum">
              <a:rPr lang="en-US" sz="1200">
                <a:latin typeface="Calibri" charset="0"/>
              </a:rPr>
              <a:pPr eaLnBrk="1" hangingPunct="1"/>
              <a:t>8</a:t>
            </a:fld>
            <a:endParaRPr lang="en-US" sz="1200">
              <a:latin typeface="Calibri" charset="0"/>
            </a:endParaRPr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0525" y="715963"/>
            <a:ext cx="6076950" cy="3419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74715"/>
            <a:ext cx="5028161" cy="405686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i="1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DB601A5-2E81-0545-92AA-B331A40E1195}" type="slidenum">
              <a:rPr lang="en-US" sz="1200">
                <a:latin typeface="Calibri" charset="0"/>
              </a:rPr>
              <a:pPr eaLnBrk="1" hangingPunct="1"/>
              <a:t>9</a:t>
            </a:fld>
            <a:endParaRPr lang="en-US" sz="1200">
              <a:latin typeface="Calibri" charset="0"/>
            </a:endParaRPr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0525" y="715963"/>
            <a:ext cx="6076950" cy="3419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74715"/>
            <a:ext cx="5028161" cy="405686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600" dirty="0">
              <a:latin typeface="+mn-lt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D33D2DA-9FCF-C34C-A7CA-2356F941A429}" type="slidenum">
              <a:rPr lang="en-US" sz="1200">
                <a:latin typeface="Calibri" charset="0"/>
              </a:rPr>
              <a:pPr eaLnBrk="1" hangingPunct="1"/>
              <a:t>10</a:t>
            </a:fld>
            <a:endParaRPr lang="en-US" sz="1200">
              <a:latin typeface="Calibri" charset="0"/>
            </a:endParaRPr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0525" y="715963"/>
            <a:ext cx="6076950" cy="3419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74715"/>
            <a:ext cx="5028161" cy="405686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200" b="0" dirty="0">
              <a:latin typeface="+mn-lt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1286" indent="-281264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5055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5077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25099" indent="-22501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BCFE8CB-E8FB-3849-BFAC-58D566D7BF63}" type="slidenum">
              <a:rPr lang="en-US" sz="1200">
                <a:cs typeface="Arial" charset="0"/>
              </a:rPr>
              <a:pPr eaLnBrk="1" hangingPunct="1"/>
              <a:t>11</a:t>
            </a:fld>
            <a:endParaRPr lang="en-US" sz="1200">
              <a:cs typeface="Arial" charset="0"/>
            </a:endParaRPr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2588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20" y="4343400"/>
            <a:ext cx="5028161" cy="4114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dirty="0">
              <a:latin typeface="+mn-lt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everydayresearchmethods.com/" TargetMode="External"/><Relationship Id="rId2" Type="http://schemas.openxmlformats.org/officeDocument/2006/relationships/hyperlink" Target="https://digital.wwnorton.com/researchpsych4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://everydayresearchmethods.com/" TargetMode="External"/><Relationship Id="rId2" Type="http://schemas.openxmlformats.org/officeDocument/2006/relationships/hyperlink" Target="https://digital.wwnorton.com/researchpsych4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71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7DC1-B0C1-7044-8252-ABAC27B9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8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7DC1-B0C1-7044-8252-ABAC27B9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32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ctive Learning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 cmpd="sng">
            <a:solidFill>
              <a:schemeClr val="accent5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EE3D8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5505775" y="3965094"/>
            <a:ext cx="6167967" cy="215868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Introduction to Simple Experiments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5505775" y="734225"/>
            <a:ext cx="6167967" cy="1077218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Interactive Lecture</a:t>
            </a:r>
            <a:endParaRPr lang="en-US" sz="3200" b="1" baseline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3200" b="1" baseline="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PART V</a:t>
            </a:r>
            <a:endParaRPr lang="en-US" sz="3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5505775" y="2279731"/>
            <a:ext cx="6167967" cy="1143000"/>
          </a:xfrm>
        </p:spPr>
        <p:txBody>
          <a:bodyPr/>
          <a:lstStyle>
            <a:lvl1pPr algn="ctr">
              <a:defRPr b="1" baseline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CHAPTER 10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0061AE-4601-4944-9F09-87B092C2B1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085" y="429425"/>
            <a:ext cx="4729605" cy="538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134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4861" y="1"/>
            <a:ext cx="12177140" cy="6855140"/>
          </a:xfrm>
          <a:prstGeom prst="rect">
            <a:avLst/>
          </a:prstGeom>
          <a:noFill/>
          <a:ln w="57150" cmpd="sng"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0">
              <a:buNone/>
              <a:defRPr sz="1400">
                <a:solidFill>
                  <a:srgbClr val="F1532D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2921" y="17232"/>
            <a:ext cx="5339080" cy="2309109"/>
          </a:xfrm>
        </p:spPr>
        <p:txBody>
          <a:bodyPr/>
          <a:lstStyle>
            <a:lvl1pPr algn="l">
              <a:defRPr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821062" y="5876366"/>
            <a:ext cx="5370937" cy="961544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/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PART V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87DA67A1-FCFB-8145-AA9A-54328F79D1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856" y="475834"/>
            <a:ext cx="4658353" cy="540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413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earning Objectives Slide_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16774" y="87588"/>
            <a:ext cx="11891031" cy="1754326"/>
          </a:xfrm>
          <a:prstGeom prst="rect">
            <a:avLst/>
          </a:prstGeom>
          <a:solidFill>
            <a:srgbClr val="E7E6E5"/>
          </a:solidFill>
          <a:ln w="76200" cmpd="sng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3600" b="1" baseline="0" dirty="0">
              <a:solidFill>
                <a:srgbClr val="D0D329"/>
              </a:solidFill>
              <a:latin typeface="Arial"/>
              <a:cs typeface="Arial"/>
            </a:endParaRPr>
          </a:p>
          <a:p>
            <a:endParaRPr lang="en-US" sz="3600" b="1" baseline="0" dirty="0">
              <a:solidFill>
                <a:srgbClr val="D0D329"/>
              </a:solidFill>
              <a:latin typeface="Arial"/>
              <a:cs typeface="Arial"/>
            </a:endParaRPr>
          </a:p>
          <a:p>
            <a:endParaRPr lang="en-US" sz="3600" b="1" baseline="0" dirty="0">
              <a:solidFill>
                <a:srgbClr val="D0D329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ln>
            <a:noFill/>
          </a:ln>
        </p:spPr>
        <p:txBody>
          <a:bodyPr>
            <a:noAutofit/>
          </a:bodyPr>
          <a:lstStyle>
            <a:lvl1pPr marL="0" indent="0" algn="l">
              <a:buFont typeface="Arial" charset="0"/>
              <a:buNone/>
              <a:defRPr sz="4000" b="1" baseline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Learning Objectives</a:t>
            </a:r>
          </a:p>
        </p:txBody>
      </p:sp>
      <p:sp>
        <p:nvSpPr>
          <p:cNvPr id="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449947" y="1841914"/>
            <a:ext cx="11224683" cy="4033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20783" y="1530081"/>
            <a:ext cx="2245816" cy="0"/>
          </a:xfrm>
          <a:prstGeom prst="line">
            <a:avLst/>
          </a:prstGeom>
          <a:ln w="76200" cmpd="sng">
            <a:solidFill>
              <a:schemeClr val="accent5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" name="Picture 9" descr="Screen Shot 2017-04-04 at 12.39.38 PM.png">
            <a:extLst>
              <a:ext uri="{FF2B5EF4-FFF2-40B4-BE49-F238E27FC236}">
                <a16:creationId xmlns:a16="http://schemas.microsoft.com/office/drawing/2014/main" id="{231EEA8F-1291-0B40-8FE8-69A864C37C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796" y="668302"/>
            <a:ext cx="935834" cy="9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333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585968" y="1423321"/>
            <a:ext cx="2245816" cy="0"/>
          </a:xfrm>
          <a:prstGeom prst="line">
            <a:avLst/>
          </a:prstGeom>
          <a:ln w="76200" cmpd="sng">
            <a:solidFill>
              <a:srgbClr val="139B86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85968" y="1423321"/>
            <a:ext cx="2245816" cy="0"/>
          </a:xfrm>
          <a:prstGeom prst="line">
            <a:avLst/>
          </a:prstGeom>
          <a:ln w="76200" cmpd="sng">
            <a:solidFill>
              <a:schemeClr val="accent5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85968" y="180509"/>
            <a:ext cx="10972800" cy="1143000"/>
          </a:xfrm>
        </p:spPr>
        <p:txBody>
          <a:bodyPr>
            <a:noAutofit/>
          </a:bodyPr>
          <a:lstStyle>
            <a:lvl1pPr algn="l">
              <a:defRPr sz="5000" b="1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Section Overview Slide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86317" y="1693863"/>
            <a:ext cx="10972800" cy="3644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3838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Overview_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585968" y="1423321"/>
            <a:ext cx="2245816" cy="0"/>
          </a:xfrm>
          <a:prstGeom prst="line">
            <a:avLst/>
          </a:prstGeom>
          <a:ln w="76200" cmpd="sng">
            <a:solidFill>
              <a:srgbClr val="139B86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85968" y="1423321"/>
            <a:ext cx="2245816" cy="0"/>
          </a:xfrm>
          <a:prstGeom prst="line">
            <a:avLst/>
          </a:prstGeom>
          <a:ln w="76200" cmpd="sng">
            <a:solidFill>
              <a:schemeClr val="accent5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639984" y="1355725"/>
            <a:ext cx="5283200" cy="46820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85969" y="1749999"/>
            <a:ext cx="5941484" cy="3603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585968" y="142969"/>
            <a:ext cx="11337216" cy="114300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Section Slide with text + photo</a:t>
            </a:r>
          </a:p>
        </p:txBody>
      </p:sp>
    </p:spTree>
    <p:extLst>
      <p:ext uri="{BB962C8B-B14F-4D97-AF65-F5344CB8AC3E}">
        <p14:creationId xmlns:p14="http://schemas.microsoft.com/office/powerpoint/2010/main" val="2833704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Overview_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585968" y="1423321"/>
            <a:ext cx="2245816" cy="0"/>
          </a:xfrm>
          <a:prstGeom prst="line">
            <a:avLst/>
          </a:prstGeom>
          <a:ln w="76200" cmpd="sng">
            <a:solidFill>
              <a:srgbClr val="139B86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85968" y="1423321"/>
            <a:ext cx="2245816" cy="0"/>
          </a:xfrm>
          <a:prstGeom prst="line">
            <a:avLst/>
          </a:prstGeom>
          <a:ln w="76200" cmpd="sng">
            <a:solidFill>
              <a:schemeClr val="accent5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85969" y="1560675"/>
            <a:ext cx="5941484" cy="379294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585968" y="142969"/>
            <a:ext cx="11337216" cy="1143000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Section Slide with 2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6813552" y="1423989"/>
            <a:ext cx="5109633" cy="4613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54578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585968" y="1423321"/>
            <a:ext cx="2245816" cy="0"/>
          </a:xfrm>
          <a:prstGeom prst="line">
            <a:avLst/>
          </a:prstGeom>
          <a:ln w="76200" cmpd="sng">
            <a:solidFill>
              <a:srgbClr val="139B86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85968" y="1423321"/>
            <a:ext cx="2245816" cy="0"/>
          </a:xfrm>
          <a:prstGeom prst="line">
            <a:avLst/>
          </a:prstGeom>
          <a:ln w="76200" cmpd="sng">
            <a:solidFill>
              <a:schemeClr val="accent5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585968" y="142969"/>
            <a:ext cx="11337216" cy="1143000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Photo Only Slide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85969" y="1664273"/>
            <a:ext cx="11205633" cy="36893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6035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cture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 userDrawn="1"/>
        </p:nvSpPr>
        <p:spPr>
          <a:xfrm>
            <a:off x="585969" y="753373"/>
            <a:ext cx="11891031" cy="1015663"/>
          </a:xfrm>
          <a:prstGeom prst="rect">
            <a:avLst/>
          </a:prstGeom>
          <a:noFill/>
          <a:ln w="762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u="none" dirty="0">
                <a:solidFill>
                  <a:schemeClr val="accent5"/>
                </a:solidFill>
                <a:latin typeface="Arial"/>
                <a:cs typeface="Arial"/>
              </a:rPr>
              <a:t>Conclusion</a:t>
            </a:r>
            <a:endParaRPr lang="en-US" sz="6000" b="1" baseline="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585968" y="1985749"/>
            <a:ext cx="4965747" cy="0"/>
          </a:xfrm>
          <a:prstGeom prst="line">
            <a:avLst/>
          </a:prstGeom>
          <a:ln w="76200" cmpd="sng">
            <a:solidFill>
              <a:srgbClr val="139B86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585968" y="1985749"/>
            <a:ext cx="4965747" cy="0"/>
          </a:xfrm>
          <a:prstGeom prst="line">
            <a:avLst/>
          </a:prstGeom>
          <a:ln w="76200" cmpd="sng">
            <a:solidFill>
              <a:schemeClr val="accent5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585969" y="2259106"/>
            <a:ext cx="6173420" cy="37548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Arial" charset="0"/>
                <a:ea typeface="Arial" charset="0"/>
                <a:cs typeface="Arial" charset="0"/>
              </a:rPr>
              <a:t>This concludes</a:t>
            </a:r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 the Interactive Lecture Slides for </a:t>
            </a:r>
          </a:p>
          <a:p>
            <a:pPr algn="ctr"/>
            <a:r>
              <a:rPr lang="en-US" sz="2000" b="1" baseline="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Chapter 10</a:t>
            </a:r>
          </a:p>
          <a:p>
            <a:pPr algn="ctr"/>
            <a:r>
              <a:rPr lang="en-US" sz="2000" b="1" baseline="0" dirty="0">
                <a:latin typeface="Arial" charset="0"/>
                <a:ea typeface="Arial" charset="0"/>
                <a:cs typeface="Arial" charset="0"/>
              </a:rPr>
              <a:t>Research Methods in Psychology</a:t>
            </a:r>
          </a:p>
          <a:p>
            <a:pPr algn="ctr"/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Third Edition </a:t>
            </a:r>
          </a:p>
          <a:p>
            <a:pPr algn="ctr"/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by </a:t>
            </a:r>
          </a:p>
          <a:p>
            <a:pPr algn="ctr"/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Beth Morling</a:t>
            </a:r>
          </a:p>
          <a:p>
            <a:pPr algn="ctr"/>
            <a:endParaRPr lang="en-US" sz="1800" baseline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800" baseline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800" baseline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800" baseline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For more resources to accompany this text, see </a:t>
            </a:r>
            <a:r>
              <a:rPr lang="en-US" sz="1800" baseline="0" dirty="0">
                <a:latin typeface="Arial" charset="0"/>
                <a:ea typeface="Arial" charset="0"/>
                <a:cs typeface="Arial" charset="0"/>
                <a:hlinkClick r:id="rId2"/>
              </a:rPr>
              <a:t>https://digital.wwnorton.com/researchpsych4</a:t>
            </a:r>
            <a:endParaRPr lang="en-US" sz="1800" baseline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sz="1800" baseline="0" dirty="0" err="1">
                <a:latin typeface="Arial" charset="0"/>
                <a:ea typeface="Arial" charset="0"/>
                <a:cs typeface="Arial" charset="0"/>
                <a:hlinkClick r:id="rId3"/>
              </a:rPr>
              <a:t>everydayresearchmethods.com</a:t>
            </a:r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.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Footer Placeholder 5"/>
          <p:cNvSpPr txBox="1">
            <a:spLocks/>
          </p:cNvSpPr>
          <p:nvPr userDrawn="1"/>
        </p:nvSpPr>
        <p:spPr bwMode="auto">
          <a:xfrm>
            <a:off x="585968" y="6312209"/>
            <a:ext cx="5838865" cy="262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100" kern="1200" baseline="0">
                <a:solidFill>
                  <a:schemeClr val="accent1"/>
                </a:solidFill>
                <a:latin typeface="+mn-lt"/>
                <a:ea typeface="ＭＳ Ｐゴシック" pitchFamily="-101" charset="-128"/>
                <a:cs typeface="ＭＳ Ｐゴシック" pitchFamily="-101" charset="-128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ＭＳ Ｐゴシック" pitchFamily="-101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 pitchFamily="-101" charset="-128"/>
              </a:rPr>
              <a:t>Copyright © 2021 W. W. Norton &amp; Company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B79B58E4-D4BD-4141-8B23-04C9B9FEF7A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22791" y="581491"/>
            <a:ext cx="4202672" cy="487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102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3505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e Learning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585968" y="1985749"/>
            <a:ext cx="4965747" cy="0"/>
          </a:xfrm>
          <a:prstGeom prst="line">
            <a:avLst/>
          </a:prstGeom>
          <a:ln w="76200" cmpd="sng">
            <a:solidFill>
              <a:srgbClr val="139B86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585968" y="1985749"/>
            <a:ext cx="4965747" cy="0"/>
          </a:xfrm>
          <a:prstGeom prst="line">
            <a:avLst/>
          </a:prstGeom>
          <a:ln w="76200" cmpd="sng">
            <a:solidFill>
              <a:schemeClr val="accent5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585969" y="2259106"/>
            <a:ext cx="61734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Arial" charset="0"/>
                <a:ea typeface="Arial" charset="0"/>
                <a:cs typeface="Arial" charset="0"/>
              </a:rPr>
              <a:t>This concludes</a:t>
            </a:r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 the Active Learning Slides for </a:t>
            </a:r>
          </a:p>
          <a:p>
            <a:pPr algn="ctr"/>
            <a:r>
              <a:rPr lang="en-US" sz="2000" b="1" baseline="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Chapter 10</a:t>
            </a:r>
          </a:p>
          <a:p>
            <a:pPr algn="ctr"/>
            <a:r>
              <a:rPr lang="en-US" sz="2000" b="1" baseline="0" dirty="0">
                <a:latin typeface="Arial" charset="0"/>
                <a:ea typeface="Arial" charset="0"/>
                <a:cs typeface="Arial" charset="0"/>
              </a:rPr>
              <a:t>Research Methods in Psychology</a:t>
            </a:r>
          </a:p>
          <a:p>
            <a:pPr algn="ctr"/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Third Edition </a:t>
            </a:r>
          </a:p>
          <a:p>
            <a:pPr algn="ctr"/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by </a:t>
            </a:r>
          </a:p>
          <a:p>
            <a:pPr algn="ctr"/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Beth Morling</a:t>
            </a:r>
          </a:p>
          <a:p>
            <a:pPr algn="ctr"/>
            <a:endParaRPr lang="en-US" sz="1800" baseline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800" baseline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800" baseline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For more resources to accompany this text, see </a:t>
            </a:r>
            <a:r>
              <a:rPr lang="en-US" sz="1800" baseline="0" dirty="0">
                <a:latin typeface="Arial" charset="0"/>
                <a:ea typeface="Arial" charset="0"/>
                <a:cs typeface="Arial" charset="0"/>
                <a:hlinkClick r:id="rId2"/>
              </a:rPr>
              <a:t>https://digital.wwnorton.com/researchpsych4</a:t>
            </a:r>
            <a:endParaRPr lang="en-US" sz="1800" baseline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sz="1800" baseline="0" dirty="0">
                <a:latin typeface="Arial" charset="0"/>
                <a:ea typeface="Arial" charset="0"/>
                <a:cs typeface="Arial" charset="0"/>
                <a:hlinkClick r:id="rId3"/>
              </a:rPr>
              <a:t>everydayresearchmethods.com</a:t>
            </a:r>
            <a:r>
              <a:rPr lang="en-US" sz="1800" baseline="0" dirty="0">
                <a:latin typeface="Arial" charset="0"/>
                <a:ea typeface="Arial" charset="0"/>
                <a:cs typeface="Arial" charset="0"/>
              </a:rPr>
              <a:t>.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Footer Placeholder 5"/>
          <p:cNvSpPr txBox="1">
            <a:spLocks/>
          </p:cNvSpPr>
          <p:nvPr userDrawn="1"/>
        </p:nvSpPr>
        <p:spPr bwMode="auto">
          <a:xfrm>
            <a:off x="585968" y="6262308"/>
            <a:ext cx="5838865" cy="287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100" kern="1200" baseline="0">
                <a:solidFill>
                  <a:schemeClr val="accent1"/>
                </a:solidFill>
                <a:latin typeface="+mn-lt"/>
                <a:ea typeface="ＭＳ Ｐゴシック" pitchFamily="-101" charset="-128"/>
                <a:cs typeface="ＭＳ Ｐゴシック" pitchFamily="-101" charset="-128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1" charset="0"/>
                <a:ea typeface="ＭＳ Ｐゴシック" pitchFamily="-101" charset="-128"/>
                <a:cs typeface="ＭＳ Ｐゴシック" pitchFamily="-101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ＭＳ Ｐゴシック" pitchFamily="-101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 pitchFamily="-101" charset="-128"/>
              </a:rPr>
              <a:t>Copyright © 2018 W. W. Norton &amp; Company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585969" y="753373"/>
            <a:ext cx="11891031" cy="1015663"/>
          </a:xfrm>
          <a:prstGeom prst="rect">
            <a:avLst/>
          </a:prstGeom>
          <a:noFill/>
          <a:ln w="762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u="none" dirty="0">
                <a:solidFill>
                  <a:schemeClr val="accent5"/>
                </a:solidFill>
                <a:latin typeface="Arial"/>
                <a:cs typeface="Arial"/>
              </a:rPr>
              <a:t>Conclusion</a:t>
            </a:r>
            <a:endParaRPr lang="en-US" sz="6000" b="1" baseline="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7CBD69B7-62D1-C54D-8C85-F1548378B0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22791" y="581491"/>
            <a:ext cx="4202672" cy="487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350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eck Your Understa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0099B8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26534" y="1627188"/>
            <a:ext cx="10919884" cy="473392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sz="2800"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buFont typeface="Courier New" charset="0"/>
              <a:buChar char="o"/>
              <a:defRPr sz="260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Font typeface="Arial" charset="0"/>
              <a:buChar char="•"/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5"/>
          <p:cNvSpPr>
            <a:spLocks noGrp="1"/>
          </p:cNvSpPr>
          <p:nvPr>
            <p:ph type="title" hasCustomPrompt="1"/>
          </p:nvPr>
        </p:nvSpPr>
        <p:spPr>
          <a:xfrm>
            <a:off x="1700748" y="257162"/>
            <a:ext cx="9845669" cy="1236296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00335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Check Your Understanding</a:t>
            </a:r>
          </a:p>
        </p:txBody>
      </p:sp>
      <p:pic>
        <p:nvPicPr>
          <p:cNvPr id="6" name="Picture 5" descr="Screen Shot 2017-04-04 at 12.05.24 PM.png">
            <a:extLst>
              <a:ext uri="{FF2B5EF4-FFF2-40B4-BE49-F238E27FC236}">
                <a16:creationId xmlns:a16="http://schemas.microsoft.com/office/drawing/2014/main" id="{5D2AFD38-1FAB-F64D-B9B9-1CD68A8005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21" b="39199"/>
          <a:stretch/>
        </p:blipFill>
        <p:spPr>
          <a:xfrm>
            <a:off x="130254" y="269775"/>
            <a:ext cx="1440241" cy="98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473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 Class Activi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67B03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220128" y="422556"/>
            <a:ext cx="9335813" cy="1143000"/>
          </a:xfrm>
          <a:noFill/>
        </p:spPr>
        <p:txBody>
          <a:bodyPr>
            <a:normAutofit/>
          </a:bodyPr>
          <a:lstStyle>
            <a:lvl1pPr algn="l">
              <a:defRPr sz="4400" b="1">
                <a:solidFill>
                  <a:srgbClr val="67B03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In-Class Activity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83142" y="1810171"/>
            <a:ext cx="10919884" cy="473392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lphaLcPeriod"/>
              <a:defRPr sz="2800"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buFont typeface="Courier New" charset="0"/>
              <a:buChar char="o"/>
              <a:defRPr sz="260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Font typeface="Arial" charset="0"/>
              <a:buChar char="•"/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F9BB48-F406-A340-9070-82334DB594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59" y="423473"/>
            <a:ext cx="1227740" cy="114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202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00335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7185" y="2325689"/>
            <a:ext cx="10638367" cy="4008437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sz="2800">
                <a:latin typeface="Arial" charset="0"/>
                <a:ea typeface="Arial" charset="0"/>
                <a:cs typeface="Arial" charset="0"/>
              </a:defRPr>
            </a:lvl1pPr>
            <a:lvl2pPr marL="971550" indent="-514350">
              <a:buFont typeface="+mj-lt"/>
              <a:buAutoNum type="alphaLcPeriod"/>
              <a:defRPr sz="2600"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5"/>
          <p:cNvSpPr>
            <a:spLocks noGrp="1"/>
          </p:cNvSpPr>
          <p:nvPr>
            <p:ph type="title" hasCustomPrompt="1"/>
          </p:nvPr>
        </p:nvSpPr>
        <p:spPr>
          <a:xfrm>
            <a:off x="1672938" y="538390"/>
            <a:ext cx="7202121" cy="1223282"/>
          </a:xfrm>
        </p:spPr>
        <p:txBody>
          <a:bodyPr>
            <a:normAutofit/>
          </a:bodyPr>
          <a:lstStyle>
            <a:lvl1pPr algn="l">
              <a:defRPr sz="5000" b="1">
                <a:solidFill>
                  <a:srgbClr val="00335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Clicker Question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A74B58-3E14-504D-8AA4-975B2948BC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85" y="404795"/>
            <a:ext cx="594360" cy="14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2584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icker Question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00335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7185" y="2325689"/>
            <a:ext cx="10638367" cy="4008437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sz="2800">
                <a:latin typeface="Arial" charset="0"/>
                <a:ea typeface="Arial" charset="0"/>
                <a:cs typeface="Arial" charset="0"/>
              </a:defRPr>
            </a:lvl1pPr>
            <a:lvl2pPr marL="971550" indent="-514350">
              <a:buFont typeface="+mj-lt"/>
              <a:buAutoNum type="alphaLcPeriod"/>
              <a:defRPr sz="2600"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5"/>
          <p:cNvSpPr>
            <a:spLocks noGrp="1"/>
          </p:cNvSpPr>
          <p:nvPr>
            <p:ph type="title" hasCustomPrompt="1"/>
          </p:nvPr>
        </p:nvSpPr>
        <p:spPr>
          <a:xfrm>
            <a:off x="1672937" y="538390"/>
            <a:ext cx="10340819" cy="1223282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rgbClr val="00335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Clicker Question - Answer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C737D6-41C7-924F-AA07-20A33D1053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85" y="404795"/>
            <a:ext cx="594360" cy="14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0062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ading Qu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FDC20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8" name="Picture 17" descr="Screen Shot 2017-04-04 at 12.39.38 P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12" y="488430"/>
            <a:ext cx="1236133" cy="95250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76817" y="1929360"/>
            <a:ext cx="10638367" cy="4008437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sz="2800">
                <a:latin typeface="Arial" charset="0"/>
                <a:ea typeface="Arial" charset="0"/>
                <a:cs typeface="Arial" charset="0"/>
              </a:defRPr>
            </a:lvl1pPr>
            <a:lvl2pPr marL="971550" indent="-514350">
              <a:buFont typeface="+mj-lt"/>
              <a:buAutoNum type="alphaLcPeriod"/>
              <a:defRPr sz="2600"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5"/>
          <p:cNvSpPr>
            <a:spLocks noGrp="1"/>
          </p:cNvSpPr>
          <p:nvPr>
            <p:ph type="title" hasCustomPrompt="1"/>
          </p:nvPr>
        </p:nvSpPr>
        <p:spPr>
          <a:xfrm>
            <a:off x="1757146" y="353039"/>
            <a:ext cx="7202121" cy="1223282"/>
          </a:xfrm>
        </p:spPr>
        <p:txBody>
          <a:bodyPr>
            <a:normAutofit/>
          </a:bodyPr>
          <a:lstStyle>
            <a:lvl1pPr algn="l">
              <a:defRPr sz="5000" b="1">
                <a:solidFill>
                  <a:srgbClr val="00335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Reading Quiz</a:t>
            </a:r>
          </a:p>
        </p:txBody>
      </p:sp>
    </p:spTree>
    <p:extLst>
      <p:ext uri="{BB962C8B-B14F-4D97-AF65-F5344CB8AC3E}">
        <p14:creationId xmlns:p14="http://schemas.microsoft.com/office/powerpoint/2010/main" val="10172332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ading Quiz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FDC20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76817" y="1929360"/>
            <a:ext cx="10638367" cy="4008437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sz="2800">
                <a:latin typeface="Arial" charset="0"/>
                <a:ea typeface="Arial" charset="0"/>
                <a:cs typeface="Arial" charset="0"/>
              </a:defRPr>
            </a:lvl1pPr>
            <a:lvl2pPr marL="971550" indent="-514350">
              <a:buFont typeface="+mj-lt"/>
              <a:buAutoNum type="alphaLcPeriod"/>
              <a:defRPr sz="2600"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5"/>
          <p:cNvSpPr>
            <a:spLocks noGrp="1"/>
          </p:cNvSpPr>
          <p:nvPr>
            <p:ph type="title" hasCustomPrompt="1"/>
          </p:nvPr>
        </p:nvSpPr>
        <p:spPr>
          <a:xfrm>
            <a:off x="1757146" y="353039"/>
            <a:ext cx="9401031" cy="1223282"/>
          </a:xfrm>
        </p:spPr>
        <p:txBody>
          <a:bodyPr>
            <a:normAutofit/>
          </a:bodyPr>
          <a:lstStyle>
            <a:lvl1pPr algn="l">
              <a:defRPr sz="5000" b="1" baseline="0">
                <a:solidFill>
                  <a:srgbClr val="00335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Reading Quiz-Answer</a:t>
            </a:r>
          </a:p>
        </p:txBody>
      </p:sp>
      <p:pic>
        <p:nvPicPr>
          <p:cNvPr id="6" name="Picture 5" descr="Screen Shot 2017-04-04 at 12.39.38 PM.png">
            <a:extLst>
              <a:ext uri="{FF2B5EF4-FFF2-40B4-BE49-F238E27FC236}">
                <a16:creationId xmlns:a16="http://schemas.microsoft.com/office/drawing/2014/main" id="{6DA39C0B-63DE-2541-B516-117C17B58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12" y="283694"/>
            <a:ext cx="1412234" cy="145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7577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e Learning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0099B8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5505775" y="2850777"/>
            <a:ext cx="6167967" cy="215868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5505777" y="274638"/>
            <a:ext cx="6167967" cy="1077218"/>
          </a:xfrm>
          <a:prstGeom prst="rect">
            <a:avLst/>
          </a:prstGeom>
          <a:solidFill>
            <a:srgbClr val="0099B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Active Learning</a:t>
            </a:r>
            <a:r>
              <a:rPr lang="en-US" sz="3200" b="1" baseline="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algn="ctr"/>
            <a:r>
              <a:rPr lang="en-US" sz="3200" b="1" baseline="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PART V</a:t>
            </a:r>
            <a:endParaRPr lang="en-US" sz="3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5505775" y="1542579"/>
            <a:ext cx="6167967" cy="1143000"/>
          </a:xfrm>
        </p:spPr>
        <p:txBody>
          <a:bodyPr/>
          <a:lstStyle>
            <a:lvl1pPr algn="ctr">
              <a:defRPr b="1" baseline="0">
                <a:solidFill>
                  <a:srgbClr val="0099B8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CHAPTER NUMBER</a:t>
            </a:r>
          </a:p>
        </p:txBody>
      </p:sp>
      <p:pic>
        <p:nvPicPr>
          <p:cNvPr id="13" name="Picture 12" descr="Screen Shot 2017-04-04 at 12.05.24 PM.png">
            <a:extLst>
              <a:ext uri="{FF2B5EF4-FFF2-40B4-BE49-F238E27FC236}">
                <a16:creationId xmlns:a16="http://schemas.microsoft.com/office/drawing/2014/main" id="{6E404C3F-080F-7345-AB8C-75CDA602C9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3" r="87225" b="34735"/>
          <a:stretch/>
        </p:blipFill>
        <p:spPr>
          <a:xfrm>
            <a:off x="115491" y="5326956"/>
            <a:ext cx="1967305" cy="1392072"/>
          </a:xfrm>
          <a:prstGeom prst="rect">
            <a:avLst/>
          </a:prstGeom>
        </p:spPr>
      </p:pic>
      <p:pic>
        <p:nvPicPr>
          <p:cNvPr id="15" name="Picture 14" descr="Screen Shot 2017-04-04 at 12.39.38 PM.png">
            <a:extLst>
              <a:ext uri="{FF2B5EF4-FFF2-40B4-BE49-F238E27FC236}">
                <a16:creationId xmlns:a16="http://schemas.microsoft.com/office/drawing/2014/main" id="{32900BA7-8E5C-0440-A212-20FC4BEF73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88" y="5223041"/>
            <a:ext cx="1547223" cy="1589613"/>
          </a:xfrm>
          <a:prstGeom prst="rect">
            <a:avLst/>
          </a:prstGeom>
        </p:spPr>
      </p:pic>
      <p:pic>
        <p:nvPicPr>
          <p:cNvPr id="16" name="Picture 15" descr="Screen Shot 2017-04-04 at 11.59.34 AM.png">
            <a:extLst>
              <a:ext uri="{FF2B5EF4-FFF2-40B4-BE49-F238E27FC236}">
                <a16:creationId xmlns:a16="http://schemas.microsoft.com/office/drawing/2014/main" id="{581027B9-C5E8-2A48-9851-50ADB34204D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203" y="5315420"/>
            <a:ext cx="1543110" cy="12778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F7A14D0-1D77-694A-88D3-657DB05FE6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416" y="5383323"/>
            <a:ext cx="1227740" cy="11420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4AF53E-3D7C-5743-9928-3BF871CA29C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27" y="5209128"/>
            <a:ext cx="594360" cy="1490472"/>
          </a:xfrm>
          <a:prstGeom prst="rect">
            <a:avLst/>
          </a:prstGeom>
        </p:spPr>
      </p:pic>
      <p:pic>
        <p:nvPicPr>
          <p:cNvPr id="20" name="Picture 19" descr="Diagram&#10;&#10;Description automatically generated">
            <a:extLst>
              <a:ext uri="{FF2B5EF4-FFF2-40B4-BE49-F238E27FC236}">
                <a16:creationId xmlns:a16="http://schemas.microsoft.com/office/drawing/2014/main" id="{6C31BFD0-B134-9B43-8741-5C394FDDC8D8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41567" y="214540"/>
            <a:ext cx="4224776" cy="489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3008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e Learning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0099B8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73743" y="1856688"/>
            <a:ext cx="11044515" cy="3107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15"/>
          <p:cNvSpPr>
            <a:spLocks noGrp="1"/>
          </p:cNvSpPr>
          <p:nvPr>
            <p:ph type="title" hasCustomPrompt="1"/>
          </p:nvPr>
        </p:nvSpPr>
        <p:spPr>
          <a:xfrm>
            <a:off x="573742" y="316703"/>
            <a:ext cx="11044516" cy="1223282"/>
          </a:xfrm>
        </p:spPr>
        <p:txBody>
          <a:bodyPr>
            <a:noAutofit/>
          </a:bodyPr>
          <a:lstStyle>
            <a:lvl1pPr algn="ctr">
              <a:defRPr sz="3800" b="1" baseline="0">
                <a:solidFill>
                  <a:srgbClr val="00335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Teaching Notes</a:t>
            </a:r>
          </a:p>
        </p:txBody>
      </p:sp>
      <p:pic>
        <p:nvPicPr>
          <p:cNvPr id="13" name="Picture 12" descr="Screen Shot 2017-04-04 at 12.05.24 PM.png">
            <a:extLst>
              <a:ext uri="{FF2B5EF4-FFF2-40B4-BE49-F238E27FC236}">
                <a16:creationId xmlns:a16="http://schemas.microsoft.com/office/drawing/2014/main" id="{7C12CC42-6117-1245-B575-3E32328B50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3" r="87225" b="34735"/>
          <a:stretch/>
        </p:blipFill>
        <p:spPr>
          <a:xfrm>
            <a:off x="115491" y="5326956"/>
            <a:ext cx="1967305" cy="1392072"/>
          </a:xfrm>
          <a:prstGeom prst="rect">
            <a:avLst/>
          </a:prstGeom>
        </p:spPr>
      </p:pic>
      <p:pic>
        <p:nvPicPr>
          <p:cNvPr id="15" name="Picture 14" descr="Screen Shot 2017-04-04 at 12.39.38 PM.png">
            <a:extLst>
              <a:ext uri="{FF2B5EF4-FFF2-40B4-BE49-F238E27FC236}">
                <a16:creationId xmlns:a16="http://schemas.microsoft.com/office/drawing/2014/main" id="{2B7D5FB8-CCF7-AC4E-B2E5-FF44322FEA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88" y="5223041"/>
            <a:ext cx="1547223" cy="1589613"/>
          </a:xfrm>
          <a:prstGeom prst="rect">
            <a:avLst/>
          </a:prstGeom>
        </p:spPr>
      </p:pic>
      <p:pic>
        <p:nvPicPr>
          <p:cNvPr id="16" name="Picture 15" descr="Screen Shot 2017-04-04 at 11.59.34 AM.png">
            <a:extLst>
              <a:ext uri="{FF2B5EF4-FFF2-40B4-BE49-F238E27FC236}">
                <a16:creationId xmlns:a16="http://schemas.microsoft.com/office/drawing/2014/main" id="{0DB5ED62-A62E-8B4D-8F50-8434AB7CC2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203" y="5315420"/>
            <a:ext cx="1543110" cy="12778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BD785A8-F512-8347-9705-885FB757A8B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416" y="5383323"/>
            <a:ext cx="1227740" cy="11420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09B4AB0-0B8B-E047-B1FB-72901067FB7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27" y="5209128"/>
            <a:ext cx="594360" cy="14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9518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eck Your Understanding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0099B8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Title 15"/>
          <p:cNvSpPr>
            <a:spLocks noGrp="1"/>
          </p:cNvSpPr>
          <p:nvPr>
            <p:ph type="title" hasCustomPrompt="1"/>
          </p:nvPr>
        </p:nvSpPr>
        <p:spPr>
          <a:xfrm>
            <a:off x="1669456" y="2461143"/>
            <a:ext cx="8989632" cy="1223282"/>
          </a:xfrm>
        </p:spPr>
        <p:txBody>
          <a:bodyPr>
            <a:noAutofit/>
          </a:bodyPr>
          <a:lstStyle>
            <a:lvl1pPr algn="ctr">
              <a:defRPr sz="4400" b="1" baseline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Check Your Understanding</a:t>
            </a:r>
          </a:p>
        </p:txBody>
      </p:sp>
      <p:pic>
        <p:nvPicPr>
          <p:cNvPr id="13" name="Picture 12" descr="Screen Shot 2017-04-04 at 12.05.24 PM.png">
            <a:extLst>
              <a:ext uri="{FF2B5EF4-FFF2-40B4-BE49-F238E27FC236}">
                <a16:creationId xmlns:a16="http://schemas.microsoft.com/office/drawing/2014/main" id="{87C8F98B-E401-304E-A5E6-EFD1405BBE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3" r="87225" b="34735"/>
          <a:stretch/>
        </p:blipFill>
        <p:spPr>
          <a:xfrm>
            <a:off x="5112346" y="995799"/>
            <a:ext cx="1967305" cy="1392072"/>
          </a:xfrm>
          <a:prstGeom prst="rect">
            <a:avLst/>
          </a:prstGeom>
        </p:spPr>
      </p:pic>
      <p:pic>
        <p:nvPicPr>
          <p:cNvPr id="15" name="Picture 14" descr="Screen Shot 2017-04-04 at 12.39.38 PM.png">
            <a:extLst>
              <a:ext uri="{FF2B5EF4-FFF2-40B4-BE49-F238E27FC236}">
                <a16:creationId xmlns:a16="http://schemas.microsoft.com/office/drawing/2014/main" id="{6D0A7511-B388-F444-8E5C-7DB0BF5271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88" y="5223041"/>
            <a:ext cx="1547223" cy="1589613"/>
          </a:xfrm>
          <a:prstGeom prst="rect">
            <a:avLst/>
          </a:prstGeom>
        </p:spPr>
      </p:pic>
      <p:pic>
        <p:nvPicPr>
          <p:cNvPr id="16" name="Picture 15" descr="Screen Shot 2017-04-04 at 11.59.34 AM.png">
            <a:extLst>
              <a:ext uri="{FF2B5EF4-FFF2-40B4-BE49-F238E27FC236}">
                <a16:creationId xmlns:a16="http://schemas.microsoft.com/office/drawing/2014/main" id="{1FE783F1-85E0-5F48-9095-744B48BED8D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203" y="5315420"/>
            <a:ext cx="1543110" cy="12778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40F548-4638-9C40-A9EE-D252B4911F0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416" y="5383323"/>
            <a:ext cx="1227740" cy="11420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7153205-DA1B-D240-8FBF-80AB02C0047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27" y="5209128"/>
            <a:ext cx="594360" cy="14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85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7DC1-B0C1-7044-8252-ABAC27B9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655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ading Quiz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FDC20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669456" y="2461143"/>
            <a:ext cx="8989632" cy="1223282"/>
          </a:xfrm>
        </p:spPr>
        <p:txBody>
          <a:bodyPr>
            <a:noAutofit/>
          </a:bodyPr>
          <a:lstStyle>
            <a:lvl1pPr algn="ctr">
              <a:defRPr sz="4400" b="1" baseline="0">
                <a:solidFill>
                  <a:srgbClr val="FDC20C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Reading</a:t>
            </a:r>
            <a:br>
              <a:rPr lang="en-US" dirty="0"/>
            </a:br>
            <a:r>
              <a:rPr lang="en-US" dirty="0"/>
              <a:t>Quiz</a:t>
            </a:r>
          </a:p>
        </p:txBody>
      </p:sp>
      <p:pic>
        <p:nvPicPr>
          <p:cNvPr id="11" name="Picture 10" descr="Screen Shot 2017-04-04 at 12.39.38 PM.png">
            <a:extLst>
              <a:ext uri="{FF2B5EF4-FFF2-40B4-BE49-F238E27FC236}">
                <a16:creationId xmlns:a16="http://schemas.microsoft.com/office/drawing/2014/main" id="{E3019BF9-63CA-C143-BA08-EF69BB10EC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88" y="731864"/>
            <a:ext cx="1547223" cy="1589613"/>
          </a:xfrm>
          <a:prstGeom prst="rect">
            <a:avLst/>
          </a:prstGeom>
        </p:spPr>
      </p:pic>
      <p:pic>
        <p:nvPicPr>
          <p:cNvPr id="12" name="Picture 11" descr="Screen Shot 2017-04-04 at 12.05.24 PM.png">
            <a:extLst>
              <a:ext uri="{FF2B5EF4-FFF2-40B4-BE49-F238E27FC236}">
                <a16:creationId xmlns:a16="http://schemas.microsoft.com/office/drawing/2014/main" id="{51FC4F8D-7753-E347-8305-F3A991E294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3" r="87225" b="34735"/>
          <a:stretch/>
        </p:blipFill>
        <p:spPr>
          <a:xfrm>
            <a:off x="115491" y="5326956"/>
            <a:ext cx="1967305" cy="1392072"/>
          </a:xfrm>
          <a:prstGeom prst="rect">
            <a:avLst/>
          </a:prstGeom>
        </p:spPr>
      </p:pic>
      <p:pic>
        <p:nvPicPr>
          <p:cNvPr id="16" name="Picture 15" descr="Screen Shot 2017-04-04 at 11.59.34 AM.png">
            <a:extLst>
              <a:ext uri="{FF2B5EF4-FFF2-40B4-BE49-F238E27FC236}">
                <a16:creationId xmlns:a16="http://schemas.microsoft.com/office/drawing/2014/main" id="{7494B791-9020-884E-B2C9-166BDDBD00A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203" y="5315420"/>
            <a:ext cx="1543110" cy="12778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858A8BE-F030-A041-9214-B4906B96AA7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416" y="5383323"/>
            <a:ext cx="1227740" cy="11420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C39666D-C4B5-E240-99CB-41B3F4E290E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27" y="5209128"/>
            <a:ext cx="594360" cy="14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27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icker Ques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2C2D2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669456" y="2461143"/>
            <a:ext cx="8989632" cy="1223282"/>
          </a:xfrm>
        </p:spPr>
        <p:txBody>
          <a:bodyPr>
            <a:noAutofit/>
          </a:bodyPr>
          <a:lstStyle>
            <a:lvl1pPr algn="ctr">
              <a:defRPr sz="4400" b="1" baseline="0">
                <a:solidFill>
                  <a:srgbClr val="2C2D2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Clicker </a:t>
            </a:r>
            <a:br>
              <a:rPr lang="en-US" dirty="0"/>
            </a:br>
            <a:r>
              <a:rPr lang="en-US" dirty="0"/>
              <a:t>Question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45610F-8C13-354A-9205-86C4B2D349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19" y="762245"/>
            <a:ext cx="594360" cy="1490472"/>
          </a:xfrm>
          <a:prstGeom prst="rect">
            <a:avLst/>
          </a:prstGeom>
        </p:spPr>
      </p:pic>
      <p:pic>
        <p:nvPicPr>
          <p:cNvPr id="15" name="Picture 14" descr="Screen Shot 2017-04-04 at 12.05.24 PM.png">
            <a:extLst>
              <a:ext uri="{FF2B5EF4-FFF2-40B4-BE49-F238E27FC236}">
                <a16:creationId xmlns:a16="http://schemas.microsoft.com/office/drawing/2014/main" id="{DC9B3B37-AE92-0740-A434-3E9081E11F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3" r="87225" b="34735"/>
          <a:stretch/>
        </p:blipFill>
        <p:spPr>
          <a:xfrm>
            <a:off x="115491" y="5326956"/>
            <a:ext cx="1967305" cy="1392072"/>
          </a:xfrm>
          <a:prstGeom prst="rect">
            <a:avLst/>
          </a:prstGeom>
        </p:spPr>
      </p:pic>
      <p:pic>
        <p:nvPicPr>
          <p:cNvPr id="16" name="Picture 15" descr="Screen Shot 2017-04-04 at 12.39.38 PM.png">
            <a:extLst>
              <a:ext uri="{FF2B5EF4-FFF2-40B4-BE49-F238E27FC236}">
                <a16:creationId xmlns:a16="http://schemas.microsoft.com/office/drawing/2014/main" id="{5E4EC2E6-8E63-BA4A-842C-D8A152F828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88" y="5223041"/>
            <a:ext cx="1547223" cy="1589613"/>
          </a:xfrm>
          <a:prstGeom prst="rect">
            <a:avLst/>
          </a:prstGeom>
        </p:spPr>
      </p:pic>
      <p:pic>
        <p:nvPicPr>
          <p:cNvPr id="18" name="Picture 17" descr="Screen Shot 2017-04-04 at 11.59.34 AM.png">
            <a:extLst>
              <a:ext uri="{FF2B5EF4-FFF2-40B4-BE49-F238E27FC236}">
                <a16:creationId xmlns:a16="http://schemas.microsoft.com/office/drawing/2014/main" id="{C984A143-C079-874E-AE7D-A6A22A05E99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203" y="5315420"/>
            <a:ext cx="1543110" cy="127788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82FA2B7-DF98-764E-8097-5DFBBA752D3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416" y="5383323"/>
            <a:ext cx="1227740" cy="114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6018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og Post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669456" y="2461143"/>
            <a:ext cx="8989632" cy="1223282"/>
          </a:xfrm>
        </p:spPr>
        <p:txBody>
          <a:bodyPr>
            <a:noAutofit/>
          </a:bodyPr>
          <a:lstStyle>
            <a:lvl1pPr algn="ctr">
              <a:defRPr sz="4400" b="1" baseline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Blog</a:t>
            </a:r>
            <a:br>
              <a:rPr lang="en-US" dirty="0"/>
            </a:br>
            <a:r>
              <a:rPr lang="en-US" dirty="0"/>
              <a:t>Post</a:t>
            </a:r>
          </a:p>
        </p:txBody>
      </p:sp>
      <p:pic>
        <p:nvPicPr>
          <p:cNvPr id="11" name="Picture 10" descr="Screen Shot 2017-04-04 at 12.05.24 PM.png">
            <a:extLst>
              <a:ext uri="{FF2B5EF4-FFF2-40B4-BE49-F238E27FC236}">
                <a16:creationId xmlns:a16="http://schemas.microsoft.com/office/drawing/2014/main" id="{7A0961C2-7F76-A840-BBAF-362931EF5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3" r="87225" b="34735"/>
          <a:stretch/>
        </p:blipFill>
        <p:spPr>
          <a:xfrm>
            <a:off x="115491" y="5326956"/>
            <a:ext cx="1967305" cy="1392072"/>
          </a:xfrm>
          <a:prstGeom prst="rect">
            <a:avLst/>
          </a:prstGeom>
        </p:spPr>
      </p:pic>
      <p:pic>
        <p:nvPicPr>
          <p:cNvPr id="15" name="Picture 14" descr="Screen Shot 2017-04-04 at 12.39.38 PM.png">
            <a:extLst>
              <a:ext uri="{FF2B5EF4-FFF2-40B4-BE49-F238E27FC236}">
                <a16:creationId xmlns:a16="http://schemas.microsoft.com/office/drawing/2014/main" id="{1B90FC41-EA11-5F41-8E98-E59709756C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88" y="5223041"/>
            <a:ext cx="1547223" cy="15896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6513CE0-B872-C440-B7F4-16A72C417FD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416" y="5383323"/>
            <a:ext cx="1227740" cy="114208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2FF2A93-3EDE-4141-BFCC-A844ED91CA0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27" y="5209128"/>
            <a:ext cx="594360" cy="1490472"/>
          </a:xfrm>
          <a:prstGeom prst="rect">
            <a:avLst/>
          </a:prstGeom>
        </p:spPr>
      </p:pic>
      <p:pic>
        <p:nvPicPr>
          <p:cNvPr id="19" name="Picture 18" descr="Screen Shot 2017-04-04 at 11.59.34 AM.png">
            <a:extLst>
              <a:ext uri="{FF2B5EF4-FFF2-40B4-BE49-F238E27FC236}">
                <a16:creationId xmlns:a16="http://schemas.microsoft.com/office/drawing/2014/main" id="{96336C47-7C95-424C-90B6-02971B159A8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88" y="922527"/>
            <a:ext cx="1543110" cy="127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0725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orking it Through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67B03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67B034"/>
              </a:solidFill>
            </a:endParaRPr>
          </a:p>
        </p:txBody>
      </p:sp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669456" y="2461143"/>
            <a:ext cx="8989632" cy="1223282"/>
          </a:xfrm>
        </p:spPr>
        <p:txBody>
          <a:bodyPr>
            <a:noAutofit/>
          </a:bodyPr>
          <a:lstStyle>
            <a:lvl1pPr algn="ctr">
              <a:defRPr sz="4400" b="1" baseline="0">
                <a:solidFill>
                  <a:srgbClr val="67B03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Working It </a:t>
            </a:r>
            <a:br>
              <a:rPr lang="en-US" dirty="0"/>
            </a:br>
            <a:r>
              <a:rPr lang="en-US" dirty="0"/>
              <a:t>Through</a:t>
            </a:r>
          </a:p>
        </p:txBody>
      </p:sp>
      <p:pic>
        <p:nvPicPr>
          <p:cNvPr id="11" name="Picture 10" descr="Screen Shot 2017-04-04 at 12.05.24 PM.png">
            <a:extLst>
              <a:ext uri="{FF2B5EF4-FFF2-40B4-BE49-F238E27FC236}">
                <a16:creationId xmlns:a16="http://schemas.microsoft.com/office/drawing/2014/main" id="{0E10FFE2-D682-D548-8A22-78D30F91D8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3" r="87225" b="34735"/>
          <a:stretch/>
        </p:blipFill>
        <p:spPr>
          <a:xfrm>
            <a:off x="115491" y="5326956"/>
            <a:ext cx="1967305" cy="1392072"/>
          </a:xfrm>
          <a:prstGeom prst="rect">
            <a:avLst/>
          </a:prstGeom>
        </p:spPr>
      </p:pic>
      <p:pic>
        <p:nvPicPr>
          <p:cNvPr id="15" name="Picture 14" descr="Screen Shot 2017-04-04 at 12.39.38 PM.png">
            <a:extLst>
              <a:ext uri="{FF2B5EF4-FFF2-40B4-BE49-F238E27FC236}">
                <a16:creationId xmlns:a16="http://schemas.microsoft.com/office/drawing/2014/main" id="{25BBEDD4-6A8F-5A43-8FD2-8F308E7DC6D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88" y="5223041"/>
            <a:ext cx="1547223" cy="1589613"/>
          </a:xfrm>
          <a:prstGeom prst="rect">
            <a:avLst/>
          </a:prstGeom>
        </p:spPr>
      </p:pic>
      <p:pic>
        <p:nvPicPr>
          <p:cNvPr id="16" name="Picture 15" descr="Screen Shot 2017-04-04 at 11.59.34 AM.png">
            <a:extLst>
              <a:ext uri="{FF2B5EF4-FFF2-40B4-BE49-F238E27FC236}">
                <a16:creationId xmlns:a16="http://schemas.microsoft.com/office/drawing/2014/main" id="{F97E1C6D-2BE3-F447-AB16-AC21BF4D0E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203" y="5315420"/>
            <a:ext cx="1543110" cy="12778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F8EFAB7-4628-2B4E-8A5C-3B88DA9C99B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27" y="5209128"/>
            <a:ext cx="594360" cy="14904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D6A3EC7-EE90-3646-BF79-66C7FB518D1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402" y="1120794"/>
            <a:ext cx="1227740" cy="114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1901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-Class Activity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67B03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67B034"/>
              </a:solidFill>
            </a:endParaRPr>
          </a:p>
        </p:txBody>
      </p:sp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669456" y="2461143"/>
            <a:ext cx="8989632" cy="1223282"/>
          </a:xfrm>
        </p:spPr>
        <p:txBody>
          <a:bodyPr>
            <a:noAutofit/>
          </a:bodyPr>
          <a:lstStyle>
            <a:lvl1pPr algn="ctr">
              <a:defRPr sz="4400" b="1" baseline="0">
                <a:solidFill>
                  <a:srgbClr val="67B03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In-Class </a:t>
            </a:r>
            <a:br>
              <a:rPr lang="en-US" dirty="0"/>
            </a:br>
            <a:r>
              <a:rPr lang="en-US" dirty="0"/>
              <a:t>Activity</a:t>
            </a:r>
          </a:p>
        </p:txBody>
      </p:sp>
      <p:pic>
        <p:nvPicPr>
          <p:cNvPr id="11" name="Picture 10" descr="Screen Shot 2017-04-04 at 12.05.24 PM.png">
            <a:extLst>
              <a:ext uri="{FF2B5EF4-FFF2-40B4-BE49-F238E27FC236}">
                <a16:creationId xmlns:a16="http://schemas.microsoft.com/office/drawing/2014/main" id="{E2FE86A9-945F-9140-A6B1-9CDF1E0886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3" r="87225" b="34735"/>
          <a:stretch/>
        </p:blipFill>
        <p:spPr>
          <a:xfrm>
            <a:off x="115491" y="5326956"/>
            <a:ext cx="1967305" cy="1392072"/>
          </a:xfrm>
          <a:prstGeom prst="rect">
            <a:avLst/>
          </a:prstGeom>
        </p:spPr>
      </p:pic>
      <p:pic>
        <p:nvPicPr>
          <p:cNvPr id="15" name="Picture 14" descr="Screen Shot 2017-04-04 at 12.39.38 PM.png">
            <a:extLst>
              <a:ext uri="{FF2B5EF4-FFF2-40B4-BE49-F238E27FC236}">
                <a16:creationId xmlns:a16="http://schemas.microsoft.com/office/drawing/2014/main" id="{24CD1166-D6E4-EC4D-A1F0-420A5875AAA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88" y="5223041"/>
            <a:ext cx="1547223" cy="1589613"/>
          </a:xfrm>
          <a:prstGeom prst="rect">
            <a:avLst/>
          </a:prstGeom>
        </p:spPr>
      </p:pic>
      <p:pic>
        <p:nvPicPr>
          <p:cNvPr id="16" name="Picture 15" descr="Screen Shot 2017-04-04 at 11.59.34 AM.png">
            <a:extLst>
              <a:ext uri="{FF2B5EF4-FFF2-40B4-BE49-F238E27FC236}">
                <a16:creationId xmlns:a16="http://schemas.microsoft.com/office/drawing/2014/main" id="{D26822A9-5DE8-E54E-BDAF-F6D4E97C05C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203" y="5315420"/>
            <a:ext cx="1543110" cy="12778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F9BE35-12B0-C342-B17C-EF0BB827383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27" y="5209128"/>
            <a:ext cx="594360" cy="14904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5C4584C-CFCA-9C4E-BE72-E05DE144A36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402" y="1120794"/>
            <a:ext cx="1227740" cy="114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128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og Po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D3382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0701" y="484189"/>
            <a:ext cx="11097684" cy="4706937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buFont typeface="Courier New" charset="0"/>
              <a:buChar char="o"/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1007" y="5453062"/>
            <a:ext cx="9587911" cy="1143000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DF4E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Everyday Research Methods</a:t>
            </a:r>
          </a:p>
        </p:txBody>
      </p:sp>
      <p:pic>
        <p:nvPicPr>
          <p:cNvPr id="6" name="Picture 5" descr="Screen Shot 2017-04-04 at 11.59.34 AM.png">
            <a:extLst>
              <a:ext uri="{FF2B5EF4-FFF2-40B4-BE49-F238E27FC236}">
                <a16:creationId xmlns:a16="http://schemas.microsoft.com/office/drawing/2014/main" id="{D08C6B07-4FB5-1849-A551-0F041F7044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49" y="5332110"/>
            <a:ext cx="1543110" cy="127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8506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ork it throug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4-04 at 11.54.28 A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3445791" cy="1905000"/>
          </a:xfrm>
          <a:prstGeom prst="rect">
            <a:avLst/>
          </a:prstGeom>
        </p:spPr>
      </p:pic>
      <p:pic>
        <p:nvPicPr>
          <p:cNvPr id="4" name="Picture 3" descr="Screen Shot 2017-04-04 at 11.52.41 AM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12192000" cy="4953000"/>
          </a:xfrm>
          <a:prstGeom prst="rect">
            <a:avLst/>
          </a:prstGeom>
        </p:spPr>
      </p:pic>
      <p:pic>
        <p:nvPicPr>
          <p:cNvPr id="5" name="Picture 4" descr="Screen Shot 2017-04-04 at 11.55.45 AM.pn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7" r="11542"/>
          <a:stretch/>
        </p:blipFill>
        <p:spPr>
          <a:xfrm>
            <a:off x="3445790" y="0"/>
            <a:ext cx="8746211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83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1D82F-4D13-4101-8B2B-3590CC9E8C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9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7DC1-B0C1-7044-8252-ABAC27B9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53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3FF1C-4480-1C4B-966A-638E612F5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79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7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7DC1-B0C1-7044-8252-ABAC27B9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80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7DC1-B0C1-7044-8252-ABAC27B9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4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67DC1-B0C1-7044-8252-ABAC27B9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0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3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720" r:id="rId29"/>
    <p:sldLayoutId id="2147483721" r:id="rId30"/>
    <p:sldLayoutId id="2147483722" r:id="rId31"/>
    <p:sldLayoutId id="2147483723" r:id="rId32"/>
    <p:sldLayoutId id="2147483724" r:id="rId33"/>
    <p:sldLayoutId id="2147483725" r:id="rId34"/>
    <p:sldLayoutId id="2147483726" r:id="rId35"/>
    <p:sldLayoutId id="2147483727" r:id="rId3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 for single factor experimental studies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This example uses a different statistical package: SPSS, but the ideas </a:t>
            </a:r>
            <a:r>
              <a:rPr lang="en-US"/>
              <a:t>are the same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24204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Rectangle 3"/>
          <p:cNvSpPr>
            <a:spLocks noGrp="1" noChangeArrowheads="1"/>
          </p:cNvSpPr>
          <p:nvPr>
            <p:ph idx="1"/>
          </p:nvPr>
        </p:nvSpPr>
        <p:spPr>
          <a:xfrm>
            <a:off x="306797" y="487500"/>
            <a:ext cx="6217183" cy="41148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dirty="0">
                <a:latin typeface="+mj-lt"/>
              </a:rPr>
              <a:t>Mean Squares: The </a:t>
            </a:r>
            <a:r>
              <a:rPr lang="en-US" altLang="ja-JP" dirty="0">
                <a:latin typeface="+mj-lt"/>
                <a:ea typeface="HG明朝B" charset="0"/>
                <a:cs typeface="HG明朝B" charset="0"/>
              </a:rPr>
              <a:t>averaged variability for each source</a:t>
            </a:r>
            <a:r>
              <a:rPr lang="en-US" altLang="ja-JP" dirty="0">
                <a:latin typeface="+mj-lt"/>
              </a:rPr>
              <a:t> (b/t and w/in)</a:t>
            </a:r>
          </a:p>
          <a:p>
            <a:pPr lvl="1">
              <a:defRPr/>
            </a:pPr>
            <a:r>
              <a:rPr lang="en-US" sz="3200" dirty="0">
                <a:cs typeface="ＭＳ Ｐゴシック" charset="0"/>
              </a:rPr>
              <a:t>Computed by dividing each sources SS by it</a:t>
            </a:r>
            <a:r>
              <a:rPr lang="en-US" altLang="ja-JP" sz="3200" dirty="0">
                <a:cs typeface="ＭＳ Ｐゴシック" charset="0"/>
              </a:rPr>
              <a:t>s respective </a:t>
            </a:r>
            <a:r>
              <a:rPr lang="en-US" altLang="ja-JP" sz="3200" dirty="0" err="1">
                <a:cs typeface="ＭＳ Ｐゴシック" charset="0"/>
              </a:rPr>
              <a:t>df</a:t>
            </a:r>
            <a:endParaRPr lang="en-US" sz="3000" dirty="0">
              <a:latin typeface="+mj-lt"/>
              <a:cs typeface="ＭＳ Ｐゴシック" charset="0"/>
            </a:endParaRPr>
          </a:p>
          <a:p>
            <a:pPr lvl="1" eaLnBrk="1" hangingPunct="1">
              <a:defRPr/>
            </a:pPr>
            <a:r>
              <a:rPr lang="en-US" sz="2000" dirty="0" err="1">
                <a:latin typeface="+mj-lt"/>
                <a:cs typeface="ＭＳ Ｐゴシック" charset="0"/>
              </a:rPr>
              <a:t>SS</a:t>
            </a:r>
            <a:r>
              <a:rPr lang="en-US" sz="2000" baseline="-25000" dirty="0" err="1">
                <a:latin typeface="+mj-lt"/>
                <a:cs typeface="ＭＳ Ｐゴシック" charset="0"/>
              </a:rPr>
              <a:t>bg</a:t>
            </a:r>
            <a:r>
              <a:rPr lang="en-US" sz="2000" dirty="0">
                <a:latin typeface="+mj-lt"/>
                <a:cs typeface="ＭＳ Ｐゴシック" charset="0"/>
              </a:rPr>
              <a:t>/</a:t>
            </a:r>
            <a:r>
              <a:rPr lang="en-US" sz="2000" dirty="0" err="1">
                <a:latin typeface="+mj-lt"/>
                <a:cs typeface="ＭＳ Ｐゴシック" charset="0"/>
              </a:rPr>
              <a:t>df</a:t>
            </a:r>
            <a:r>
              <a:rPr lang="en-US" sz="2000" baseline="-25000" dirty="0" err="1">
                <a:latin typeface="+mj-lt"/>
                <a:cs typeface="ＭＳ Ｐゴシック" charset="0"/>
              </a:rPr>
              <a:t>bg</a:t>
            </a:r>
            <a:endParaRPr lang="en-US" sz="2000" dirty="0">
              <a:latin typeface="+mj-lt"/>
              <a:cs typeface="ＭＳ Ｐゴシック" charset="0"/>
            </a:endParaRPr>
          </a:p>
          <a:p>
            <a:pPr lvl="1" eaLnBrk="1" hangingPunct="1">
              <a:defRPr/>
            </a:pPr>
            <a:r>
              <a:rPr lang="en-US" sz="2000" dirty="0" err="1">
                <a:latin typeface="+mj-lt"/>
                <a:cs typeface="ＭＳ Ｐゴシック" charset="0"/>
              </a:rPr>
              <a:t>SS</a:t>
            </a:r>
            <a:r>
              <a:rPr lang="en-US" sz="2000" baseline="-25000" dirty="0" err="1">
                <a:latin typeface="+mj-lt"/>
                <a:cs typeface="ＭＳ Ｐゴシック" charset="0"/>
              </a:rPr>
              <a:t>wg</a:t>
            </a:r>
            <a:r>
              <a:rPr lang="en-US" sz="2000" dirty="0">
                <a:latin typeface="+mj-lt"/>
                <a:cs typeface="ＭＳ Ｐゴシック" charset="0"/>
              </a:rPr>
              <a:t>/</a:t>
            </a:r>
            <a:r>
              <a:rPr lang="en-US" sz="2000" dirty="0" err="1">
                <a:latin typeface="+mj-lt"/>
                <a:cs typeface="ＭＳ Ｐゴシック" charset="0"/>
              </a:rPr>
              <a:t>df</a:t>
            </a:r>
            <a:r>
              <a:rPr lang="en-US" sz="2000" baseline="-25000" dirty="0" err="1">
                <a:latin typeface="+mj-lt"/>
                <a:cs typeface="ＭＳ Ｐゴシック" charset="0"/>
              </a:rPr>
              <a:t>wg</a:t>
            </a:r>
            <a:endParaRPr lang="en-US" sz="2000" dirty="0">
              <a:latin typeface="+mj-lt"/>
              <a:cs typeface="ＭＳ Ｐゴシック" charset="0"/>
            </a:endParaRPr>
          </a:p>
        </p:txBody>
      </p:sp>
      <p:sp>
        <p:nvSpPr>
          <p:cNvPr id="123907" name="Rectangle 4"/>
          <p:cNvSpPr>
            <a:spLocks noChangeArrowheads="1"/>
          </p:cNvSpPr>
          <p:nvPr/>
        </p:nvSpPr>
        <p:spPr bwMode="auto">
          <a:xfrm>
            <a:off x="6400800" y="2209800"/>
            <a:ext cx="1524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Georgia" charset="0"/>
            </a:endParaRPr>
          </a:p>
        </p:txBody>
      </p:sp>
      <p:sp>
        <p:nvSpPr>
          <p:cNvPr id="123908" name="Oval 5"/>
          <p:cNvSpPr>
            <a:spLocks noChangeArrowheads="1"/>
          </p:cNvSpPr>
          <p:nvPr/>
        </p:nvSpPr>
        <p:spPr bwMode="auto">
          <a:xfrm>
            <a:off x="6705600" y="2438400"/>
            <a:ext cx="3048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Georgia" charset="0"/>
            </a:endParaRPr>
          </a:p>
        </p:txBody>
      </p:sp>
      <p:sp>
        <p:nvSpPr>
          <p:cNvPr id="123909" name="Oval 6"/>
          <p:cNvSpPr>
            <a:spLocks noChangeArrowheads="1"/>
          </p:cNvSpPr>
          <p:nvPr/>
        </p:nvSpPr>
        <p:spPr bwMode="auto">
          <a:xfrm>
            <a:off x="7315200" y="2438400"/>
            <a:ext cx="3048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Georgia" charset="0"/>
            </a:endParaRPr>
          </a:p>
        </p:txBody>
      </p:sp>
      <p:sp>
        <p:nvSpPr>
          <p:cNvPr id="123910" name="Line 7"/>
          <p:cNvSpPr>
            <a:spLocks noChangeShapeType="1"/>
          </p:cNvSpPr>
          <p:nvPr/>
        </p:nvSpPr>
        <p:spPr bwMode="auto">
          <a:xfrm>
            <a:off x="6705600" y="2286000"/>
            <a:ext cx="203200" cy="1524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3911" name="Line 8"/>
          <p:cNvSpPr>
            <a:spLocks noChangeShapeType="1"/>
          </p:cNvSpPr>
          <p:nvPr/>
        </p:nvSpPr>
        <p:spPr bwMode="auto">
          <a:xfrm flipH="1">
            <a:off x="7416800" y="2286000"/>
            <a:ext cx="203200" cy="1524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3912" name="Rectangle 9"/>
          <p:cNvSpPr>
            <a:spLocks noChangeArrowheads="1"/>
          </p:cNvSpPr>
          <p:nvPr/>
        </p:nvSpPr>
        <p:spPr bwMode="auto">
          <a:xfrm>
            <a:off x="6807200" y="2895600"/>
            <a:ext cx="812800" cy="152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Georgia" charset="0"/>
            </a:endParaRPr>
          </a:p>
        </p:txBody>
      </p:sp>
      <p:sp>
        <p:nvSpPr>
          <p:cNvPr id="123913" name="Line 10"/>
          <p:cNvSpPr>
            <a:spLocks noChangeShapeType="1"/>
          </p:cNvSpPr>
          <p:nvPr/>
        </p:nvSpPr>
        <p:spPr bwMode="auto">
          <a:xfrm flipH="1">
            <a:off x="6604000" y="2286000"/>
            <a:ext cx="101600" cy="762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3914" name="Line 11"/>
          <p:cNvSpPr>
            <a:spLocks noChangeShapeType="1"/>
          </p:cNvSpPr>
          <p:nvPr/>
        </p:nvSpPr>
        <p:spPr bwMode="auto">
          <a:xfrm>
            <a:off x="7620000" y="2286000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3915" name="Line 12"/>
          <p:cNvSpPr>
            <a:spLocks noChangeShapeType="1"/>
          </p:cNvSpPr>
          <p:nvPr/>
        </p:nvSpPr>
        <p:spPr bwMode="auto">
          <a:xfrm>
            <a:off x="7620000" y="2286000"/>
            <a:ext cx="101600" cy="762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3916" name="Oval 13"/>
          <p:cNvSpPr>
            <a:spLocks noChangeArrowheads="1"/>
          </p:cNvSpPr>
          <p:nvPr/>
        </p:nvSpPr>
        <p:spPr bwMode="auto">
          <a:xfrm>
            <a:off x="7112000" y="2667000"/>
            <a:ext cx="1016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Georgia" charset="0"/>
            </a:endParaRPr>
          </a:p>
        </p:txBody>
      </p:sp>
      <p:pic>
        <p:nvPicPr>
          <p:cNvPr id="123917" name="Picture 2" descr="http://4.bp.blogspot.com/-ylwCFSGfD8w/TpmaXhbebxI/AAAAAAAABEA/k2hcSi-xHNk/s1600/imgMr%2BT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499" y="1095786"/>
            <a:ext cx="3246749" cy="24350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7" name="Picture 16" descr="Screen Shot 2015-03-03 at 2.38.2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12" y="4241079"/>
            <a:ext cx="11764048" cy="2714780"/>
          </a:xfrm>
          <a:prstGeom prst="rect">
            <a:avLst/>
          </a:prstGeom>
        </p:spPr>
      </p:pic>
      <p:sp>
        <p:nvSpPr>
          <p:cNvPr id="18" name="Oval 4"/>
          <p:cNvSpPr>
            <a:spLocks noChangeArrowheads="1"/>
          </p:cNvSpPr>
          <p:nvPr/>
        </p:nvSpPr>
        <p:spPr bwMode="auto">
          <a:xfrm>
            <a:off x="6502400" y="5117817"/>
            <a:ext cx="2235200" cy="1407089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  <a:latin typeface="Georgi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91624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 bldLvl="3" autoUpdateAnimBg="0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algn="ctr" eaLnBrk="1" hangingPunct="1"/>
            <a:r>
              <a:rPr lang="en-US">
                <a:latin typeface="Trebuchet MS" charset="0"/>
              </a:rPr>
              <a:t>ANOVA</a:t>
            </a:r>
          </a:p>
        </p:txBody>
      </p:sp>
      <p:sp>
        <p:nvSpPr>
          <p:cNvPr id="287748" name="Rectangle 4"/>
          <p:cNvSpPr>
            <a:spLocks noChangeArrowheads="1"/>
          </p:cNvSpPr>
          <p:nvPr/>
        </p:nvSpPr>
        <p:spPr bwMode="auto">
          <a:xfrm>
            <a:off x="1658957" y="2104614"/>
            <a:ext cx="8060267" cy="175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>
                <a:latin typeface="+mj-lt"/>
                <a:cs typeface="Times New Roman" charset="0"/>
              </a:rPr>
              <a:t>         			9.317</a:t>
            </a:r>
          </a:p>
          <a:p>
            <a:pPr eaLnBrk="0" hangingPunct="0">
              <a:defRPr/>
            </a:pPr>
            <a:r>
              <a:rPr lang="en-US" sz="3600" i="1" dirty="0">
                <a:latin typeface="+mj-lt"/>
                <a:cs typeface="Times New Roman" charset="0"/>
              </a:rPr>
              <a:t>F</a:t>
            </a:r>
            <a:r>
              <a:rPr lang="en-US" sz="3600" dirty="0">
                <a:latin typeface="+mj-lt"/>
                <a:cs typeface="Times New Roman" charset="0"/>
              </a:rPr>
              <a:t> =</a:t>
            </a:r>
          </a:p>
          <a:p>
            <a:pPr eaLnBrk="0" hangingPunct="0">
              <a:defRPr/>
            </a:pPr>
            <a:r>
              <a:rPr lang="en-US" sz="3600" dirty="0">
                <a:latin typeface="+mj-lt"/>
                <a:cs typeface="Times New Roman" charset="0"/>
              </a:rPr>
              <a:t>          			1.756</a:t>
            </a:r>
            <a:endParaRPr lang="en-US" sz="3600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514588" y="2993118"/>
            <a:ext cx="6637867" cy="169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Picture 5" descr="Screen Shot 2015-03-03 at 2.38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12" y="4241079"/>
            <a:ext cx="11764048" cy="2714780"/>
          </a:xfrm>
          <a:prstGeom prst="rect">
            <a:avLst/>
          </a:prstGeom>
        </p:spPr>
      </p:pic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6502400" y="5117817"/>
            <a:ext cx="2235200" cy="1407089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  <a:latin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218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276600"/>
            <a:ext cx="518160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5"/>
          <p:cNvSpPr>
            <a:spLocks noChangeShapeType="1"/>
          </p:cNvSpPr>
          <p:nvPr/>
        </p:nvSpPr>
        <p:spPr bwMode="auto">
          <a:xfrm flipH="1">
            <a:off x="6197600" y="4648200"/>
            <a:ext cx="424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 flipH="1">
            <a:off x="6197600" y="4953000"/>
            <a:ext cx="320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 flipH="1">
            <a:off x="6212084" y="5278544"/>
            <a:ext cx="210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812800" y="3879761"/>
            <a:ext cx="4267200" cy="120032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dirty="0">
                <a:solidFill>
                  <a:schemeClr val="bg1"/>
                </a:solidFill>
                <a:latin typeface="+mj-lt"/>
              </a:rPr>
              <a:t>differences between group means (what we are interested in)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620000" y="3505200"/>
            <a:ext cx="3251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4" name="Picture 13" descr="Screen Shot 2015-03-03 at 2.38.2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89" y="554536"/>
            <a:ext cx="11795612" cy="2722064"/>
          </a:xfrm>
          <a:prstGeom prst="rect">
            <a:avLst/>
          </a:prstGeom>
        </p:spPr>
      </p:pic>
      <p:grpSp>
        <p:nvGrpSpPr>
          <p:cNvPr id="15" name="Group 9"/>
          <p:cNvGrpSpPr>
            <a:grpSpLocks/>
          </p:cNvGrpSpPr>
          <p:nvPr/>
        </p:nvGrpSpPr>
        <p:grpSpPr bwMode="auto">
          <a:xfrm>
            <a:off x="814584" y="2254250"/>
            <a:ext cx="8128000" cy="3024188"/>
            <a:chOff x="144" y="1392"/>
            <a:chExt cx="3840" cy="1905"/>
          </a:xfrm>
        </p:grpSpPr>
        <p:grpSp>
          <p:nvGrpSpPr>
            <p:cNvPr id="21" name="Group 10"/>
            <p:cNvGrpSpPr>
              <a:grpSpLocks/>
            </p:cNvGrpSpPr>
            <p:nvPr/>
          </p:nvGrpSpPr>
          <p:grpSpPr bwMode="auto">
            <a:xfrm>
              <a:off x="1632" y="1440"/>
              <a:ext cx="1062" cy="1857"/>
              <a:chOff x="1584" y="1392"/>
              <a:chExt cx="1106" cy="1903"/>
            </a:xfrm>
          </p:grpSpPr>
          <p:sp>
            <p:nvSpPr>
              <p:cNvPr id="23" name="Line 11"/>
              <p:cNvSpPr>
                <a:spLocks noChangeShapeType="1"/>
              </p:cNvSpPr>
              <p:nvPr/>
            </p:nvSpPr>
            <p:spPr bwMode="auto">
              <a:xfrm>
                <a:off x="1584" y="1392"/>
                <a:ext cx="1100" cy="14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" name="Line 12"/>
              <p:cNvSpPr>
                <a:spLocks noChangeShapeType="1"/>
              </p:cNvSpPr>
              <p:nvPr/>
            </p:nvSpPr>
            <p:spPr bwMode="auto">
              <a:xfrm flipH="1">
                <a:off x="2683" y="2868"/>
                <a:ext cx="7" cy="42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>
              <a:off x="144" y="1392"/>
              <a:ext cx="384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3FF1C-4480-1C4B-966A-638E612F58C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782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3352800"/>
            <a:ext cx="518160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9804400" y="4552950"/>
            <a:ext cx="406400" cy="533400"/>
            <a:chOff x="2784" y="3024"/>
            <a:chExt cx="480" cy="336"/>
          </a:xfrm>
        </p:grpSpPr>
        <p:sp>
          <p:nvSpPr>
            <p:cNvPr id="128021" name="Line 6"/>
            <p:cNvSpPr>
              <a:spLocks noChangeShapeType="1"/>
            </p:cNvSpPr>
            <p:nvPr/>
          </p:nvSpPr>
          <p:spPr bwMode="auto">
            <a:xfrm flipH="1">
              <a:off x="2784" y="3024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022" name="Line 7"/>
            <p:cNvSpPr>
              <a:spLocks noChangeShapeType="1"/>
            </p:cNvSpPr>
            <p:nvPr/>
          </p:nvSpPr>
          <p:spPr bwMode="auto">
            <a:xfrm flipH="1">
              <a:off x="2784" y="3360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023" name="Line 8"/>
            <p:cNvSpPr>
              <a:spLocks noChangeShapeType="1"/>
            </p:cNvSpPr>
            <p:nvPr/>
          </p:nvSpPr>
          <p:spPr bwMode="auto">
            <a:xfrm>
              <a:off x="2784" y="3024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8737600" y="4857750"/>
            <a:ext cx="406400" cy="533400"/>
            <a:chOff x="2784" y="3024"/>
            <a:chExt cx="480" cy="336"/>
          </a:xfrm>
        </p:grpSpPr>
        <p:sp>
          <p:nvSpPr>
            <p:cNvPr id="128018" name="Line 10"/>
            <p:cNvSpPr>
              <a:spLocks noChangeShapeType="1"/>
            </p:cNvSpPr>
            <p:nvPr/>
          </p:nvSpPr>
          <p:spPr bwMode="auto">
            <a:xfrm flipH="1">
              <a:off x="2784" y="3024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019" name="Line 11"/>
            <p:cNvSpPr>
              <a:spLocks noChangeShapeType="1"/>
            </p:cNvSpPr>
            <p:nvPr/>
          </p:nvSpPr>
          <p:spPr bwMode="auto">
            <a:xfrm flipH="1">
              <a:off x="2784" y="3360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020" name="Line 12"/>
            <p:cNvSpPr>
              <a:spLocks noChangeShapeType="1"/>
            </p:cNvSpPr>
            <p:nvPr/>
          </p:nvSpPr>
          <p:spPr bwMode="auto">
            <a:xfrm>
              <a:off x="2784" y="3024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7620000" y="5105400"/>
            <a:ext cx="406400" cy="533400"/>
            <a:chOff x="2784" y="3024"/>
            <a:chExt cx="480" cy="336"/>
          </a:xfrm>
        </p:grpSpPr>
        <p:sp>
          <p:nvSpPr>
            <p:cNvPr id="128015" name="Line 14"/>
            <p:cNvSpPr>
              <a:spLocks noChangeShapeType="1"/>
            </p:cNvSpPr>
            <p:nvPr/>
          </p:nvSpPr>
          <p:spPr bwMode="auto">
            <a:xfrm flipH="1">
              <a:off x="2784" y="3024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016" name="Line 15"/>
            <p:cNvSpPr>
              <a:spLocks noChangeShapeType="1"/>
            </p:cNvSpPr>
            <p:nvPr/>
          </p:nvSpPr>
          <p:spPr bwMode="auto">
            <a:xfrm flipH="1">
              <a:off x="2784" y="3360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017" name="Line 16"/>
            <p:cNvSpPr>
              <a:spLocks noChangeShapeType="1"/>
            </p:cNvSpPr>
            <p:nvPr/>
          </p:nvSpPr>
          <p:spPr bwMode="auto">
            <a:xfrm>
              <a:off x="2784" y="3024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08593" name="Text Box 17"/>
          <p:cNvSpPr txBox="1">
            <a:spLocks noChangeArrowheads="1"/>
          </p:cNvSpPr>
          <p:nvPr/>
        </p:nvSpPr>
        <p:spPr bwMode="auto">
          <a:xfrm>
            <a:off x="609600" y="3990330"/>
            <a:ext cx="4267200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dirty="0">
                <a:solidFill>
                  <a:schemeClr val="bg1"/>
                </a:solidFill>
                <a:latin typeface="+mj-lt"/>
              </a:rPr>
              <a:t>differences within groups (error)</a:t>
            </a:r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4673600" y="5791200"/>
            <a:ext cx="3397251" cy="806450"/>
            <a:chOff x="246" y="3603"/>
            <a:chExt cx="1605" cy="508"/>
          </a:xfrm>
        </p:grpSpPr>
        <p:sp>
          <p:nvSpPr>
            <p:cNvPr id="128013" name="Text Box 25"/>
            <p:cNvSpPr txBox="1">
              <a:spLocks noChangeArrowheads="1"/>
            </p:cNvSpPr>
            <p:nvPr/>
          </p:nvSpPr>
          <p:spPr bwMode="auto">
            <a:xfrm>
              <a:off x="246" y="3861"/>
              <a:ext cx="73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GB" sz="2000" b="1">
                  <a:latin typeface="Georgia" charset="0"/>
                </a:rPr>
                <a:t>error</a:t>
              </a:r>
            </a:p>
          </p:txBody>
        </p:sp>
        <p:sp>
          <p:nvSpPr>
            <p:cNvPr id="128014" name="Line 26"/>
            <p:cNvSpPr>
              <a:spLocks noChangeShapeType="1"/>
            </p:cNvSpPr>
            <p:nvPr/>
          </p:nvSpPr>
          <p:spPr bwMode="auto">
            <a:xfrm flipV="1">
              <a:off x="1078" y="3603"/>
              <a:ext cx="773" cy="4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7213600" y="3505200"/>
            <a:ext cx="32512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5" name="Picture 24" descr="Screen Shot 2015-03-03 at 2.38.2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76" y="312083"/>
            <a:ext cx="11764048" cy="2714780"/>
          </a:xfrm>
          <a:prstGeom prst="rect">
            <a:avLst/>
          </a:prstGeom>
        </p:spPr>
      </p:pic>
      <p:sp>
        <p:nvSpPr>
          <p:cNvPr id="26" name="Line 23"/>
          <p:cNvSpPr>
            <a:spLocks noChangeShapeType="1"/>
          </p:cNvSpPr>
          <p:nvPr/>
        </p:nvSpPr>
        <p:spPr bwMode="auto">
          <a:xfrm>
            <a:off x="508000" y="2286000"/>
            <a:ext cx="5283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>
            <a:off x="2641600" y="2362200"/>
            <a:ext cx="4927600" cy="3009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2743200" y="2362200"/>
            <a:ext cx="5791200" cy="2590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2641600" y="2362200"/>
            <a:ext cx="7010400" cy="2286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3FF1C-4480-1C4B-966A-638E612F58C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414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8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8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93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31129"/>
            <a:ext cx="11885084" cy="914400"/>
          </a:xfrm>
        </p:spPr>
        <p:txBody>
          <a:bodyPr/>
          <a:lstStyle/>
          <a:p>
            <a:pPr eaLnBrk="1" hangingPunct="1"/>
            <a:r>
              <a:rPr lang="en-US">
                <a:latin typeface="Garamond" charset="0"/>
              </a:rPr>
              <a:t>F-Ratio</a:t>
            </a:r>
          </a:p>
        </p:txBody>
      </p:sp>
      <p:sp>
        <p:nvSpPr>
          <p:cNvPr id="54275" name="Rectangle 8"/>
          <p:cNvSpPr>
            <a:spLocks noChangeArrowheads="1"/>
          </p:cNvSpPr>
          <p:nvPr/>
        </p:nvSpPr>
        <p:spPr bwMode="auto">
          <a:xfrm>
            <a:off x="5384801" y="4953001"/>
            <a:ext cx="3652111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dirty="0">
                <a:latin typeface="+mj-lt"/>
              </a:rPr>
              <a:t>F = MS </a:t>
            </a:r>
            <a:r>
              <a:rPr lang="en-US" sz="3600" dirty="0" err="1">
                <a:latin typeface="+mj-lt"/>
              </a:rPr>
              <a:t>bg</a:t>
            </a:r>
            <a:r>
              <a:rPr lang="en-US" sz="3600" dirty="0">
                <a:latin typeface="+mj-lt"/>
              </a:rPr>
              <a:t> / MS </a:t>
            </a:r>
            <a:r>
              <a:rPr lang="en-US" sz="3600" dirty="0" err="1">
                <a:latin typeface="+mj-lt"/>
              </a:rPr>
              <a:t>wg</a:t>
            </a:r>
            <a:endParaRPr lang="en-US" sz="36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r>
              <a:rPr lang="en-US" sz="2000" dirty="0">
                <a:latin typeface="+mj-lt"/>
              </a:rPr>
              <a:t>9.317 / 1.756 = 5.31</a:t>
            </a:r>
          </a:p>
        </p:txBody>
      </p:sp>
      <p:pic>
        <p:nvPicPr>
          <p:cNvPr id="8" name="Picture 7" descr="Screen Shot 2015-03-03 at 2.38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04" y="1392737"/>
            <a:ext cx="11764048" cy="2714780"/>
          </a:xfrm>
          <a:prstGeom prst="rect">
            <a:avLst/>
          </a:prstGeom>
        </p:spPr>
      </p:pic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9042400" y="2743200"/>
            <a:ext cx="18288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  <a:latin typeface="Georgia" charset="0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V="1">
            <a:off x="6810279" y="3048000"/>
            <a:ext cx="1016000" cy="1981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flipH="1" flipV="1">
            <a:off x="8534400" y="3417456"/>
            <a:ext cx="914400" cy="161174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5565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Trebuchet MS" charset="0"/>
              </a:rPr>
              <a:t>Degrees of Freedom (how to calculate them)</a:t>
            </a:r>
          </a:p>
        </p:txBody>
      </p:sp>
      <p:pic>
        <p:nvPicPr>
          <p:cNvPr id="5" name="Picture 4" descr="Screen Shot 2015-03-03 at 2.38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31" y="2378718"/>
            <a:ext cx="11795612" cy="2722064"/>
          </a:xfrm>
          <a:prstGeom prst="rect">
            <a:avLst/>
          </a:prstGeom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689600" y="3733800"/>
            <a:ext cx="812800" cy="990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  <a:latin typeface="Georgi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861571"/>
      </p:ext>
    </p:extLst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27" y="549540"/>
            <a:ext cx="11885084" cy="914400"/>
          </a:xfrm>
        </p:spPr>
        <p:txBody>
          <a:bodyPr/>
          <a:lstStyle/>
          <a:p>
            <a:r>
              <a:rPr lang="en-US" dirty="0"/>
              <a:t>Degrees of Freedom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8218" y="1837917"/>
            <a:ext cx="10147301" cy="3670767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n-US" sz="2800" b="1" dirty="0" err="1">
                <a:latin typeface="Arial" charset="0"/>
                <a:cs typeface="Arial" charset="0"/>
              </a:rPr>
              <a:t>df</a:t>
            </a:r>
            <a:r>
              <a:rPr lang="en-US" sz="2800" b="1" baseline="-25000" dirty="0" err="1">
                <a:latin typeface="Arial" charset="0"/>
                <a:cs typeface="Arial" charset="0"/>
              </a:rPr>
              <a:t>bn</a:t>
            </a:r>
            <a:r>
              <a:rPr lang="en-US" sz="2800" b="1" dirty="0">
                <a:latin typeface="Arial" charset="0"/>
                <a:cs typeface="Arial" charset="0"/>
              </a:rPr>
              <a:t> (k – 1) and </a:t>
            </a:r>
            <a:r>
              <a:rPr lang="en-US" sz="2800" b="1" dirty="0" err="1">
                <a:latin typeface="Arial" charset="0"/>
                <a:cs typeface="Arial" charset="0"/>
              </a:rPr>
              <a:t>df</a:t>
            </a:r>
            <a:r>
              <a:rPr lang="en-US" sz="2800" b="1" baseline="-25000" dirty="0" err="1">
                <a:latin typeface="Arial" charset="0"/>
                <a:cs typeface="Arial" charset="0"/>
              </a:rPr>
              <a:t>w</a:t>
            </a:r>
            <a:r>
              <a:rPr lang="en-US" sz="2800" b="1" baseline="-25000" dirty="0">
                <a:latin typeface="Arial" charset="0"/>
                <a:cs typeface="Arial" charset="0"/>
              </a:rPr>
              <a:t> </a:t>
            </a:r>
            <a:r>
              <a:rPr lang="en-US" sz="2800" b="1" dirty="0">
                <a:latin typeface="Arial" charset="0"/>
                <a:cs typeface="Arial" charset="0"/>
              </a:rPr>
              <a:t>(N - k)</a:t>
            </a:r>
            <a:endParaRPr lang="en-US" sz="2800" b="1" baseline="-25000" dirty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endParaRPr lang="en-US" sz="2800" b="1" dirty="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</a:pPr>
            <a:r>
              <a:rPr lang="en-US" sz="2400" b="1" dirty="0">
                <a:latin typeface="Arial" charset="0"/>
                <a:cs typeface="Arial" charset="0"/>
              </a:rPr>
              <a:t>k is the number of levels</a:t>
            </a:r>
          </a:p>
          <a:p>
            <a:pPr lvl="1">
              <a:spcBef>
                <a:spcPct val="0"/>
              </a:spcBef>
            </a:pPr>
            <a:r>
              <a:rPr lang="en-US" sz="2400" b="1" dirty="0">
                <a:latin typeface="Arial" charset="0"/>
                <a:cs typeface="Arial" charset="0"/>
              </a:rPr>
              <a:t>N is the total number of participants</a:t>
            </a:r>
          </a:p>
          <a:p>
            <a:pPr lvl="2">
              <a:spcBef>
                <a:spcPct val="0"/>
              </a:spcBef>
            </a:pPr>
            <a:endParaRPr lang="en-US" sz="2400" b="1" dirty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z="2600" b="1" dirty="0">
                <a:latin typeface="Arial" charset="0"/>
                <a:cs typeface="Arial" charset="0"/>
              </a:rPr>
              <a:t>For the total </a:t>
            </a:r>
            <a:r>
              <a:rPr lang="en-US" sz="2600" b="1" dirty="0" err="1">
                <a:latin typeface="Arial" charset="0"/>
                <a:cs typeface="Arial" charset="0"/>
              </a:rPr>
              <a:t>df</a:t>
            </a:r>
            <a:r>
              <a:rPr lang="en-US" sz="2600" b="1" dirty="0">
                <a:latin typeface="Arial" charset="0"/>
                <a:cs typeface="Arial" charset="0"/>
              </a:rPr>
              <a:t> </a:t>
            </a:r>
            <a:r>
              <a:rPr lang="en-US" sz="2600" b="1" baseline="-25000" dirty="0">
                <a:latin typeface="Arial" charset="0"/>
                <a:cs typeface="Arial" charset="0"/>
              </a:rPr>
              <a:t>tot</a:t>
            </a:r>
            <a:r>
              <a:rPr lang="en-US" sz="2600" b="1" dirty="0">
                <a:latin typeface="Arial" charset="0"/>
                <a:cs typeface="Arial" charset="0"/>
              </a:rPr>
              <a:t> = N – 1</a:t>
            </a:r>
          </a:p>
          <a:p>
            <a:pPr>
              <a:spcBef>
                <a:spcPct val="0"/>
              </a:spcBef>
            </a:pPr>
            <a:endParaRPr lang="en-US" sz="2800" b="1" dirty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z="2800" b="1" dirty="0" err="1">
                <a:latin typeface="Arial" charset="0"/>
                <a:cs typeface="Arial" charset="0"/>
              </a:rPr>
              <a:t>Df</a:t>
            </a:r>
            <a:r>
              <a:rPr lang="en-US" sz="2800" b="1" dirty="0">
                <a:latin typeface="Arial" charset="0"/>
                <a:cs typeface="Arial" charset="0"/>
              </a:rPr>
              <a:t> tells you the number of groups and number of Ps</a:t>
            </a:r>
            <a:endParaRPr lang="en-US" sz="2800" dirty="0">
              <a:latin typeface="Arial" charset="0"/>
              <a:cs typeface="Arial" charset="0"/>
            </a:endParaRP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44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7813"/>
            <a:ext cx="10972800" cy="220662"/>
          </a:xfrm>
        </p:spPr>
        <p:txBody>
          <a:bodyPr lIns="92075" tIns="46038" rIns="92075" bIns="46038"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>
              <a:latin typeface="Garamond" charset="0"/>
              <a:ea typeface="+mj-ea"/>
              <a:cs typeface="+mj-cs"/>
            </a:endParaRPr>
          </a:p>
        </p:txBody>
      </p:sp>
      <p:graphicFrame>
        <p:nvGraphicFramePr>
          <p:cNvPr id="363523" name="Group 3"/>
          <p:cNvGraphicFramePr>
            <a:graphicFrameLocks noGrp="1"/>
          </p:cNvGraphicFramePr>
          <p:nvPr/>
        </p:nvGraphicFramePr>
        <p:xfrm>
          <a:off x="711200" y="1397000"/>
          <a:ext cx="10871200" cy="40640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SS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df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MS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 (B/t)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.032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Error (W/in)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240742"/>
      </p:ext>
    </p:extLst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7813"/>
            <a:ext cx="10972800" cy="220662"/>
          </a:xfrm>
        </p:spPr>
        <p:txBody>
          <a:bodyPr lIns="92075" tIns="46038" rIns="92075" bIns="46038"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>
              <a:latin typeface="Garamond" charset="0"/>
              <a:ea typeface="+mj-ea"/>
              <a:cs typeface="+mj-cs"/>
            </a:endParaRPr>
          </a:p>
        </p:txBody>
      </p:sp>
      <p:graphicFrame>
        <p:nvGraphicFramePr>
          <p:cNvPr id="92163" name="Group 3"/>
          <p:cNvGraphicFramePr>
            <a:graphicFrameLocks noGrp="1"/>
          </p:cNvGraphicFramePr>
          <p:nvPr/>
        </p:nvGraphicFramePr>
        <p:xfrm>
          <a:off x="711200" y="1397000"/>
          <a:ext cx="10871200" cy="40640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SS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df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MS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B/t groups (IV)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.032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W/in groups (error)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135781"/>
      </p:ext>
    </p:extLst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533400"/>
            <a:ext cx="10972800" cy="838200"/>
          </a:xfrm>
        </p:spPr>
        <p:txBody>
          <a:bodyPr/>
          <a:lstStyle/>
          <a:p>
            <a:pPr eaLnBrk="1" hangingPunct="1"/>
            <a:r>
              <a:rPr lang="en-US">
                <a:latin typeface="Garamond" charset="0"/>
              </a:rPr>
              <a:t>Typing an ANOVA</a:t>
            </a:r>
          </a:p>
        </p:txBody>
      </p:sp>
      <p:sp>
        <p:nvSpPr>
          <p:cNvPr id="140290" name="Rectangle 3"/>
          <p:cNvSpPr>
            <a:spLocks noGrp="1" noChangeArrowheads="1"/>
          </p:cNvSpPr>
          <p:nvPr>
            <p:ph idx="1"/>
          </p:nvPr>
        </p:nvSpPr>
        <p:spPr>
          <a:xfrm>
            <a:off x="1219201" y="3505200"/>
            <a:ext cx="8945033" cy="2584450"/>
          </a:xfrm>
        </p:spPr>
        <p:txBody>
          <a:bodyPr/>
          <a:lstStyle/>
          <a:p>
            <a:pPr eaLnBrk="1" hangingPunct="1"/>
            <a:r>
              <a:rPr lang="en-US" sz="3200" i="1" dirty="0">
                <a:latin typeface="Times New Roman" charset="0"/>
                <a:cs typeface="Times New Roman" charset="0"/>
              </a:rPr>
              <a:t>F</a:t>
            </a:r>
            <a:r>
              <a:rPr lang="en-US" sz="3200" dirty="0">
                <a:latin typeface="Times New Roman" charset="0"/>
                <a:cs typeface="Times New Roman" charset="0"/>
              </a:rPr>
              <a:t>(2, 57) = 5.31, </a:t>
            </a:r>
            <a:r>
              <a:rPr lang="en-US" sz="3200" i="1" dirty="0">
                <a:latin typeface="Times New Roman" charset="0"/>
                <a:cs typeface="Times New Roman" charset="0"/>
              </a:rPr>
              <a:t>p </a:t>
            </a:r>
            <a:r>
              <a:rPr lang="en-US" sz="3200" dirty="0">
                <a:latin typeface="Times New Roman" charset="0"/>
                <a:cs typeface="Times New Roman" charset="0"/>
              </a:rPr>
              <a:t>= .008. </a:t>
            </a:r>
          </a:p>
        </p:txBody>
      </p:sp>
      <p:sp>
        <p:nvSpPr>
          <p:cNvPr id="140291" name="Line 4"/>
          <p:cNvSpPr>
            <a:spLocks noChangeShapeType="1"/>
          </p:cNvSpPr>
          <p:nvPr/>
        </p:nvSpPr>
        <p:spPr bwMode="auto">
          <a:xfrm flipH="1" flipV="1">
            <a:off x="2235200" y="2895600"/>
            <a:ext cx="203200" cy="685800"/>
          </a:xfrm>
          <a:prstGeom prst="line">
            <a:avLst/>
          </a:prstGeom>
          <a:noFill/>
          <a:ln w="28575">
            <a:solidFill>
              <a:srgbClr val="993366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292" name="Text Box 5"/>
          <p:cNvSpPr txBox="1">
            <a:spLocks noChangeArrowheads="1"/>
          </p:cNvSpPr>
          <p:nvPr/>
        </p:nvSpPr>
        <p:spPr bwMode="auto">
          <a:xfrm>
            <a:off x="2641600" y="2438401"/>
            <a:ext cx="1625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latin typeface="Georgia" charset="0"/>
              </a:rPr>
              <a:t>df</a:t>
            </a:r>
            <a:r>
              <a:rPr lang="en-US" sz="2000" baseline="-25000">
                <a:latin typeface="Georgia" charset="0"/>
              </a:rPr>
              <a:t>wg</a:t>
            </a:r>
          </a:p>
        </p:txBody>
      </p:sp>
      <p:sp>
        <p:nvSpPr>
          <p:cNvPr id="140293" name="Line 6"/>
          <p:cNvSpPr>
            <a:spLocks noChangeShapeType="1"/>
          </p:cNvSpPr>
          <p:nvPr/>
        </p:nvSpPr>
        <p:spPr bwMode="auto">
          <a:xfrm flipH="1" flipV="1">
            <a:off x="2946400" y="2819400"/>
            <a:ext cx="1016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294" name="Text Box 7"/>
          <p:cNvSpPr txBox="1">
            <a:spLocks noChangeArrowheads="1"/>
          </p:cNvSpPr>
          <p:nvPr/>
        </p:nvSpPr>
        <p:spPr bwMode="auto">
          <a:xfrm>
            <a:off x="1727200" y="2438401"/>
            <a:ext cx="1219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latin typeface="Georgia" charset="0"/>
              </a:rPr>
              <a:t>df</a:t>
            </a:r>
            <a:r>
              <a:rPr lang="en-US" sz="2000" baseline="-25000">
                <a:latin typeface="Georgia" charset="0"/>
              </a:rPr>
              <a:t>bg</a:t>
            </a:r>
          </a:p>
        </p:txBody>
      </p:sp>
      <p:sp>
        <p:nvSpPr>
          <p:cNvPr id="140295" name="Line 8"/>
          <p:cNvSpPr>
            <a:spLocks noChangeShapeType="1"/>
          </p:cNvSpPr>
          <p:nvPr/>
        </p:nvSpPr>
        <p:spPr bwMode="auto">
          <a:xfrm flipH="1">
            <a:off x="1214964" y="4023482"/>
            <a:ext cx="508000" cy="6096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296" name="Text Box 9"/>
          <p:cNvSpPr txBox="1">
            <a:spLocks noChangeArrowheads="1"/>
          </p:cNvSpPr>
          <p:nvPr/>
        </p:nvSpPr>
        <p:spPr bwMode="auto">
          <a:xfrm>
            <a:off x="304800" y="4724400"/>
            <a:ext cx="2032000" cy="1200329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Georgia" charset="0"/>
              </a:rPr>
              <a:t>Symbol for statistical test. Caps and italicized</a:t>
            </a:r>
          </a:p>
        </p:txBody>
      </p:sp>
      <p:sp>
        <p:nvSpPr>
          <p:cNvPr id="140297" name="AutoShape 10"/>
          <p:cNvSpPr>
            <a:spLocks/>
          </p:cNvSpPr>
          <p:nvPr/>
        </p:nvSpPr>
        <p:spPr bwMode="auto">
          <a:xfrm rot="5982288">
            <a:off x="2554472" y="4278972"/>
            <a:ext cx="1087782" cy="399161"/>
          </a:xfrm>
          <a:prstGeom prst="rightBrace">
            <a:avLst>
              <a:gd name="adj1" fmla="val 22847"/>
              <a:gd name="adj2" fmla="val 50000"/>
            </a:avLst>
          </a:prstGeom>
          <a:noFill/>
          <a:ln w="2857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Georgia" charset="0"/>
            </a:endParaRPr>
          </a:p>
        </p:txBody>
      </p:sp>
      <p:sp>
        <p:nvSpPr>
          <p:cNvPr id="140298" name="Text Box 11"/>
          <p:cNvSpPr txBox="1">
            <a:spLocks noChangeArrowheads="1"/>
          </p:cNvSpPr>
          <p:nvPr/>
        </p:nvSpPr>
        <p:spPr bwMode="auto">
          <a:xfrm>
            <a:off x="2438400" y="4953001"/>
            <a:ext cx="1023969" cy="669925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Georgia" charset="0"/>
              </a:rPr>
              <a:t>Notice  spaces</a:t>
            </a:r>
          </a:p>
        </p:txBody>
      </p:sp>
      <p:sp>
        <p:nvSpPr>
          <p:cNvPr id="140299" name="Line 15"/>
          <p:cNvSpPr>
            <a:spLocks noChangeShapeType="1"/>
          </p:cNvSpPr>
          <p:nvPr/>
        </p:nvSpPr>
        <p:spPr bwMode="auto">
          <a:xfrm flipV="1">
            <a:off x="3471929" y="5155311"/>
            <a:ext cx="1063926" cy="41407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303" name="Line 19"/>
          <p:cNvSpPr>
            <a:spLocks noChangeShapeType="1"/>
          </p:cNvSpPr>
          <p:nvPr/>
        </p:nvSpPr>
        <p:spPr bwMode="auto">
          <a:xfrm flipV="1">
            <a:off x="4514515" y="3068997"/>
            <a:ext cx="459806" cy="649075"/>
          </a:xfrm>
          <a:prstGeom prst="line">
            <a:avLst/>
          </a:prstGeom>
          <a:noFill/>
          <a:ln w="28575" cap="rnd">
            <a:solidFill>
              <a:schemeClr val="accent2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304" name="Line 20"/>
          <p:cNvSpPr>
            <a:spLocks noChangeShapeType="1"/>
          </p:cNvSpPr>
          <p:nvPr/>
        </p:nvSpPr>
        <p:spPr bwMode="auto">
          <a:xfrm flipH="1">
            <a:off x="3991551" y="2479387"/>
            <a:ext cx="226793" cy="102803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305" name="Text Box 21"/>
          <p:cNvSpPr txBox="1">
            <a:spLocks noChangeArrowheads="1"/>
          </p:cNvSpPr>
          <p:nvPr/>
        </p:nvSpPr>
        <p:spPr bwMode="auto">
          <a:xfrm>
            <a:off x="3403600" y="1540695"/>
            <a:ext cx="1930400" cy="92333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Georgia" charset="0"/>
              </a:rPr>
              <a:t>The </a:t>
            </a:r>
            <a:r>
              <a:rPr lang="en-US" sz="1800" i="1" dirty="0">
                <a:latin typeface="Georgia" charset="0"/>
              </a:rPr>
              <a:t>F</a:t>
            </a:r>
            <a:r>
              <a:rPr lang="en-US" sz="1800" dirty="0">
                <a:latin typeface="Georgia" charset="0"/>
              </a:rPr>
              <a:t>-ratio. Round to two </a:t>
            </a:r>
            <a:r>
              <a:rPr lang="en-US" sz="1800" dirty="0" err="1">
                <a:latin typeface="Georgia" charset="0"/>
              </a:rPr>
              <a:t>signf</a:t>
            </a:r>
            <a:r>
              <a:rPr lang="en-US" sz="1800" dirty="0">
                <a:latin typeface="Georgia" charset="0"/>
              </a:rPr>
              <a:t>. Digits.</a:t>
            </a:r>
          </a:p>
        </p:txBody>
      </p:sp>
      <p:sp>
        <p:nvSpPr>
          <p:cNvPr id="140306" name="Text Box 23"/>
          <p:cNvSpPr txBox="1">
            <a:spLocks noChangeArrowheads="1"/>
          </p:cNvSpPr>
          <p:nvPr/>
        </p:nvSpPr>
        <p:spPr bwMode="auto">
          <a:xfrm>
            <a:off x="4782429" y="2740764"/>
            <a:ext cx="3657600" cy="369888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i="1">
                <a:latin typeface="Georgia" charset="0"/>
              </a:rPr>
              <a:t>p</a:t>
            </a:r>
            <a:r>
              <a:rPr lang="en-US" sz="1800">
                <a:latin typeface="Georgia" charset="0"/>
              </a:rPr>
              <a:t>; lower case, italicized</a:t>
            </a:r>
          </a:p>
        </p:txBody>
      </p:sp>
      <p:sp>
        <p:nvSpPr>
          <p:cNvPr id="140307" name="Line 24"/>
          <p:cNvSpPr>
            <a:spLocks noChangeShapeType="1"/>
          </p:cNvSpPr>
          <p:nvPr/>
        </p:nvSpPr>
        <p:spPr bwMode="auto">
          <a:xfrm>
            <a:off x="5829250" y="3810000"/>
            <a:ext cx="1016000" cy="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308" name="Text Box 25"/>
          <p:cNvSpPr txBox="1">
            <a:spLocks noChangeArrowheads="1"/>
          </p:cNvSpPr>
          <p:nvPr/>
        </p:nvSpPr>
        <p:spPr bwMode="auto">
          <a:xfrm>
            <a:off x="6875490" y="3338292"/>
            <a:ext cx="2438400" cy="1477328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Georgia" charset="0"/>
              </a:rPr>
              <a:t>The actual p-value, unless SPSS indicates 0.00, then you type </a:t>
            </a:r>
            <a:r>
              <a:rPr lang="en-US" sz="1800" i="1" dirty="0">
                <a:latin typeface="Georgia" charset="0"/>
              </a:rPr>
              <a:t>p</a:t>
            </a:r>
            <a:r>
              <a:rPr lang="en-US" sz="1800" dirty="0">
                <a:latin typeface="Georgia" charset="0"/>
              </a:rPr>
              <a:t> &lt;.001. Use three </a:t>
            </a:r>
            <a:r>
              <a:rPr lang="en-US" sz="1800" dirty="0" err="1">
                <a:latin typeface="Georgia" charset="0"/>
              </a:rPr>
              <a:t>signf</a:t>
            </a:r>
            <a:r>
              <a:rPr lang="en-US" sz="1800" dirty="0">
                <a:latin typeface="Georgia" charset="0"/>
              </a:rPr>
              <a:t> digits.</a:t>
            </a:r>
          </a:p>
        </p:txBody>
      </p:sp>
      <p:sp>
        <p:nvSpPr>
          <p:cNvPr id="140309" name="Line 26"/>
          <p:cNvSpPr>
            <a:spLocks noChangeShapeType="1"/>
          </p:cNvSpPr>
          <p:nvPr/>
        </p:nvSpPr>
        <p:spPr bwMode="auto">
          <a:xfrm flipH="1" flipV="1">
            <a:off x="510410" y="2423282"/>
            <a:ext cx="1422400" cy="1219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310" name="Text Box 27"/>
          <p:cNvSpPr txBox="1">
            <a:spLocks noChangeArrowheads="1"/>
          </p:cNvSpPr>
          <p:nvPr/>
        </p:nvSpPr>
        <p:spPr bwMode="auto">
          <a:xfrm>
            <a:off x="304800" y="2057400"/>
            <a:ext cx="1727200" cy="369332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Georgia" charset="0"/>
              </a:rPr>
              <a:t>No space</a:t>
            </a:r>
          </a:p>
        </p:txBody>
      </p:sp>
      <p:sp>
        <p:nvSpPr>
          <p:cNvPr id="140311" name="Line 13"/>
          <p:cNvSpPr>
            <a:spLocks noChangeShapeType="1"/>
          </p:cNvSpPr>
          <p:nvPr/>
        </p:nvSpPr>
        <p:spPr bwMode="auto">
          <a:xfrm>
            <a:off x="2406334" y="4023481"/>
            <a:ext cx="163984" cy="87482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AutoShape 10"/>
          <p:cNvSpPr>
            <a:spLocks/>
          </p:cNvSpPr>
          <p:nvPr/>
        </p:nvSpPr>
        <p:spPr bwMode="auto">
          <a:xfrm rot="5982288">
            <a:off x="4047160" y="4387251"/>
            <a:ext cx="1187992" cy="350122"/>
          </a:xfrm>
          <a:prstGeom prst="rightBrace">
            <a:avLst>
              <a:gd name="adj1" fmla="val 22847"/>
              <a:gd name="adj2" fmla="val 50000"/>
            </a:avLst>
          </a:prstGeom>
          <a:noFill/>
          <a:ln w="2857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Georgia" charset="0"/>
            </a:endParaRP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4768010" y="5256583"/>
            <a:ext cx="6768180" cy="92333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Georgia" charset="0"/>
              </a:rPr>
              <a:t>**Space just like you would if writing the actual word (equals) or using a comma in a sentence. Only exception is between the test statistic symbol (e.g. F, t, r, etc.) and the parentheses for </a:t>
            </a:r>
            <a:r>
              <a:rPr lang="en-US" sz="1800" dirty="0" err="1">
                <a:latin typeface="Georgia" charset="0"/>
              </a:rPr>
              <a:t>df</a:t>
            </a:r>
            <a:endParaRPr lang="en-US" sz="1800" dirty="0">
              <a:latin typeface="Georgi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02142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5D5D4-47EE-4ADB-8836-696F46E35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From Lab #4 -- Results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DE93E-C03C-44E7-8E9F-6030C0485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To examine the hypothesis that Cognitive-Behavioral Therapy (CBT) would lead to lower anxiety symptoms compared to Dialectical Behavior Therapy and a wait-list group, we conduced a one-way Between-Subjects ANOVA on anxiety symptoms.  There was a significant difference in anxiety symptoms, </a:t>
            </a:r>
            <a:r>
              <a:rPr lang="en-US" i="1" dirty="0"/>
              <a:t>F</a:t>
            </a:r>
            <a:r>
              <a:rPr lang="en-US" dirty="0"/>
              <a:t>(2, 42) = 13.6, </a:t>
            </a:r>
            <a:r>
              <a:rPr lang="en-US" i="1" dirty="0"/>
              <a:t>p</a:t>
            </a:r>
            <a:r>
              <a:rPr lang="en-US" dirty="0"/>
              <a:t> &lt; .001, </a:t>
            </a:r>
            <a:r>
              <a:rPr lang="en-US" i="1" dirty="0"/>
              <a:t>n</a:t>
            </a:r>
            <a:r>
              <a:rPr lang="en-US" i="1" baseline="30000" dirty="0"/>
              <a:t>2</a:t>
            </a:r>
            <a:r>
              <a:rPr lang="en-US" i="1" dirty="0"/>
              <a:t>p</a:t>
            </a:r>
            <a:r>
              <a:rPr lang="en-US" dirty="0"/>
              <a:t> = .392. As hypothesized, Tukey’s post-hoc tests showed that those who received CBT had lower anxiety symptoms (</a:t>
            </a:r>
            <a:r>
              <a:rPr lang="en-US" i="1" dirty="0"/>
              <a:t>M</a:t>
            </a:r>
            <a:r>
              <a:rPr lang="en-US" dirty="0"/>
              <a:t> = 2.53; </a:t>
            </a:r>
            <a:r>
              <a:rPr lang="en-US" i="1" dirty="0"/>
              <a:t>SD</a:t>
            </a:r>
            <a:r>
              <a:rPr lang="en-US" dirty="0"/>
              <a:t> = 1.30), 95% CI [1.87, 3.20] than did those on the wait-list (</a:t>
            </a:r>
            <a:r>
              <a:rPr lang="en-US" i="1" dirty="0"/>
              <a:t>M</a:t>
            </a:r>
            <a:r>
              <a:rPr lang="en-US" dirty="0"/>
              <a:t> = 4.93; </a:t>
            </a:r>
            <a:r>
              <a:rPr lang="en-US" i="1" dirty="0"/>
              <a:t>SD</a:t>
            </a:r>
            <a:r>
              <a:rPr lang="en-US" dirty="0"/>
              <a:t> = 1.39), 95% CI [4.27, 5.60], </a:t>
            </a:r>
            <a:r>
              <a:rPr lang="en-US" i="1" dirty="0"/>
              <a:t>d</a:t>
            </a:r>
            <a:r>
              <a:rPr lang="en-US" dirty="0"/>
              <a:t> = .769. </a:t>
            </a:r>
            <a:r>
              <a:rPr lang="en-US" i="1" dirty="0"/>
              <a:t>p</a:t>
            </a:r>
            <a:r>
              <a:rPr lang="en-US" dirty="0"/>
              <a:t> &lt; .001. Furthermore, those who received DBT had lower anxiety symptoms (</a:t>
            </a:r>
            <a:r>
              <a:rPr lang="en-US" i="1" dirty="0"/>
              <a:t>M</a:t>
            </a:r>
            <a:r>
              <a:rPr lang="en-US" dirty="0"/>
              <a:t> = 3.40; </a:t>
            </a:r>
            <a:r>
              <a:rPr lang="en-US" i="1" dirty="0"/>
              <a:t>SD</a:t>
            </a:r>
            <a:r>
              <a:rPr lang="en-US" dirty="0"/>
              <a:t> = 1.12), 95% CI [2.74, 4.06] than did those on the wait-list, </a:t>
            </a:r>
            <a:r>
              <a:rPr lang="en-US" i="1" dirty="0"/>
              <a:t>p</a:t>
            </a:r>
            <a:r>
              <a:rPr lang="en-US" dirty="0"/>
              <a:t> = .006, </a:t>
            </a:r>
            <a:r>
              <a:rPr lang="en-US" i="1" dirty="0"/>
              <a:t>d</a:t>
            </a:r>
            <a:r>
              <a:rPr lang="en-US" dirty="0"/>
              <a:t> = .491. However, contrary to our hypothesis, there was no statistically significant difference in anxiety symptoms among those receiving CBT and those receiving DBT, </a:t>
            </a:r>
            <a:r>
              <a:rPr lang="en-US" i="1" dirty="0"/>
              <a:t>p</a:t>
            </a:r>
            <a:r>
              <a:rPr lang="en-US" dirty="0"/>
              <a:t> = .163, </a:t>
            </a:r>
            <a:r>
              <a:rPr lang="en-US" i="1" dirty="0"/>
              <a:t>d</a:t>
            </a:r>
            <a:r>
              <a:rPr lang="en-US" dirty="0"/>
              <a:t> = .278.</a:t>
            </a:r>
          </a:p>
        </p:txBody>
      </p:sp>
    </p:spTree>
    <p:extLst>
      <p:ext uri="{BB962C8B-B14F-4D97-AF65-F5344CB8AC3E}">
        <p14:creationId xmlns:p14="http://schemas.microsoft.com/office/powerpoint/2010/main" val="4135063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10972800" cy="1066800"/>
          </a:xfrm>
        </p:spPr>
        <p:txBody>
          <a:bodyPr/>
          <a:lstStyle/>
          <a:p>
            <a:pPr eaLnBrk="1" hangingPunct="1"/>
            <a:r>
              <a:rPr lang="en-GB">
                <a:latin typeface="Century Gothic" charset="0"/>
              </a:rPr>
              <a:t>The story so far...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11200" y="1600201"/>
            <a:ext cx="5378451" cy="45307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 pitchFamily="18" charset="2"/>
              <a:buChar char="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</a:rPr>
              <a:t>You conduct an experiment in which the IV has 3+ levels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Char char="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</a:rPr>
              <a:t>You calculate means and it looks as though the IV does, in fact, affect the DV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Char char="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</a:rPr>
              <a:t>But you want to be sure that this hasn’t just happened by chance. You recall that EV can cause group means to differ.</a:t>
            </a:r>
          </a:p>
        </p:txBody>
      </p:sp>
      <p:sp>
        <p:nvSpPr>
          <p:cNvPr id="41267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6400800" y="1600201"/>
            <a:ext cx="5378451" cy="39147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 pitchFamily="18" charset="2"/>
              <a:buChar char="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</a:rPr>
              <a:t>You can’t use a t test (they only compare two means and you have three or more)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Char char="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</a:rPr>
              <a:t>So you therefore need an ANOVA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Char char="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</a:rPr>
              <a:t>This tells you whether or not your findings are statistically significant (</a:t>
            </a:r>
            <a:r>
              <a:rPr lang="en-GB" sz="2400" b="1" i="1" dirty="0">
                <a:solidFill>
                  <a:srgbClr val="008000"/>
                </a:solidFill>
                <a:latin typeface="+mj-lt"/>
                <a:ea typeface="+mn-ea"/>
                <a:sym typeface="Symbol" charset="0"/>
              </a:rPr>
              <a:t>F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sym typeface="Symbol" charset="0"/>
              </a:rPr>
              <a:t> and </a:t>
            </a:r>
            <a:r>
              <a:rPr lang="en-GB" sz="2400" b="1" i="1" dirty="0">
                <a:solidFill>
                  <a:srgbClr val="008000"/>
                </a:solidFill>
                <a:latin typeface="+mj-lt"/>
                <a:ea typeface="+mn-ea"/>
                <a:sym typeface="Symbol" charset="0"/>
              </a:rPr>
              <a:t>p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sym typeface="Symbol" charset="0"/>
              </a:rPr>
              <a:t>)</a:t>
            </a:r>
            <a:endParaRPr lang="en-GB" sz="2400" b="1" baseline="30000" dirty="0">
              <a:solidFill>
                <a:srgbClr val="008000"/>
              </a:solidFill>
              <a:latin typeface="+mj-lt"/>
              <a:ea typeface="+mn-ea"/>
              <a:sym typeface="Symbo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1D82F-4D13-4101-8B2B-3590CC9E8CC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54065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2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2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2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2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2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2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5" grpId="0" build="p" autoUpdateAnimBg="0"/>
      <p:bldP spid="412676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3-03 at 2.38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627" y="2293548"/>
            <a:ext cx="9636607" cy="2223832"/>
          </a:xfrm>
          <a:prstGeom prst="rect">
            <a:avLst/>
          </a:prstGeom>
        </p:spPr>
      </p:pic>
      <p:pic>
        <p:nvPicPr>
          <p:cNvPr id="6" name="Picture 5" descr="Screen Shot 2015-03-03 at 2.37.5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96"/>
            <a:ext cx="13502808" cy="2673145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77851" y="4740523"/>
            <a:ext cx="106045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en-GB" sz="2000" dirty="0">
                <a:latin typeface="+mj-lt"/>
              </a:rPr>
              <a:t>The type of eyewitness testimony had a statistically significant affect on guilt ratings, </a:t>
            </a:r>
            <a:r>
              <a:rPr lang="en-GB" sz="2000" i="1" dirty="0">
                <a:latin typeface="+mj-lt"/>
              </a:rPr>
              <a:t>F</a:t>
            </a:r>
            <a:r>
              <a:rPr lang="en-GB" sz="2000" dirty="0">
                <a:latin typeface="+mj-lt"/>
              </a:rPr>
              <a:t>(2, 57) = 5.31, </a:t>
            </a:r>
            <a:r>
              <a:rPr lang="en-GB" sz="2000" i="1" dirty="0">
                <a:latin typeface="+mj-lt"/>
              </a:rPr>
              <a:t>p  = </a:t>
            </a:r>
            <a:r>
              <a:rPr lang="en-GB" sz="2000" dirty="0">
                <a:latin typeface="+mj-lt"/>
              </a:rPr>
              <a:t>.008.</a:t>
            </a:r>
          </a:p>
          <a:p>
            <a:pPr>
              <a:spcBef>
                <a:spcPct val="20000"/>
              </a:spcBef>
              <a:defRPr/>
            </a:pPr>
            <a:r>
              <a:rPr lang="en-GB" sz="2000" dirty="0">
                <a:latin typeface="+mj-lt"/>
              </a:rPr>
              <a:t>But, this is an OMNIBUS test, right? = overall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42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post-hoc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So, what do we have to do now?</a:t>
            </a:r>
          </a:p>
          <a:p>
            <a:endParaRPr lang="en-US" sz="2800" dirty="0"/>
          </a:p>
          <a:p>
            <a:r>
              <a:rPr lang="en-US" sz="2800" dirty="0"/>
              <a:t>Why can</a:t>
            </a:r>
            <a:r>
              <a:rPr lang="uk-UA" sz="2800" dirty="0"/>
              <a:t>’</a:t>
            </a:r>
            <a:r>
              <a:rPr lang="en-US" sz="2800" dirty="0"/>
              <a:t>t we just use t-tests to compare the groups?</a:t>
            </a:r>
          </a:p>
          <a:p>
            <a:pPr lvl="1"/>
            <a:r>
              <a:rPr lang="en-US" sz="2600" dirty="0"/>
              <a:t>Discredited vs. </a:t>
            </a:r>
            <a:r>
              <a:rPr lang="en-US" sz="2600" dirty="0" err="1"/>
              <a:t>Unrefuted</a:t>
            </a:r>
            <a:endParaRPr lang="en-US" sz="2600" dirty="0"/>
          </a:p>
          <a:p>
            <a:pPr lvl="1"/>
            <a:r>
              <a:rPr lang="en-US" sz="2600" dirty="0"/>
              <a:t>Discredited vs. No witness</a:t>
            </a:r>
          </a:p>
          <a:p>
            <a:pPr lvl="1"/>
            <a:r>
              <a:rPr lang="en-US" sz="2600" dirty="0" err="1"/>
              <a:t>Unrefuted</a:t>
            </a:r>
            <a:r>
              <a:rPr lang="en-US" sz="2600" dirty="0"/>
              <a:t> vs. No witness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2096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304800"/>
            <a:ext cx="10972800" cy="1066800"/>
          </a:xfrm>
        </p:spPr>
        <p:txBody>
          <a:bodyPr/>
          <a:lstStyle/>
          <a:p>
            <a:pPr eaLnBrk="1" hangingPunct="1"/>
            <a:r>
              <a:rPr lang="en-GB" sz="3200" dirty="0">
                <a:latin typeface="Century Gothic" charset="0"/>
              </a:rPr>
              <a:t>“Experiment-Wise” error rate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06400" y="1524000"/>
            <a:ext cx="5080000" cy="4343400"/>
          </a:xfrm>
        </p:spPr>
        <p:txBody>
          <a:bodyPr rtlCol="0">
            <a:normAutofit fontScale="92500" lnSpcReduction="10000"/>
          </a:bodyPr>
          <a:lstStyle/>
          <a:p>
            <a:pPr marL="452628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charset="2"/>
              <a:buChar char="q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charset="-128"/>
                <a:cs typeface="+mn-cs"/>
              </a:rPr>
              <a:t>If you throw a coin once, the probability of getting tails is 50%</a:t>
            </a:r>
          </a:p>
          <a:p>
            <a:pPr marL="452628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charset="2"/>
              <a:buChar char="q"/>
              <a:defRPr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ea typeface="ＭＳ Ｐゴシック" charset="-128"/>
              <a:cs typeface="+mn-cs"/>
            </a:endParaRPr>
          </a:p>
          <a:p>
            <a:pPr marL="452628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charset="2"/>
              <a:buChar char="q"/>
              <a:defRPr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ea typeface="ＭＳ Ｐゴシック" charset="-128"/>
              <a:cs typeface="+mn-cs"/>
            </a:endParaRPr>
          </a:p>
          <a:p>
            <a:pPr marL="452628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charset="2"/>
              <a:buChar char="q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charset="-128"/>
                <a:cs typeface="+mn-cs"/>
              </a:rPr>
              <a:t>If you throw a coin ten times, the probability of getting at least one tail is 99.9%</a:t>
            </a:r>
          </a:p>
          <a:p>
            <a:pPr marL="452628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charset="2"/>
              <a:buChar char="q"/>
              <a:defRPr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ea typeface="ＭＳ Ｐゴシック" charset="-128"/>
              <a:cs typeface="+mn-cs"/>
            </a:endParaRPr>
          </a:p>
          <a:p>
            <a:pPr marL="452628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charset="2"/>
              <a:buChar char="q"/>
              <a:defRPr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ea typeface="ＭＳ Ｐゴシック" charset="-128"/>
              <a:cs typeface="+mn-cs"/>
            </a:endParaRPr>
          </a:p>
          <a:p>
            <a:pPr marL="452628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charset="2"/>
              <a:buChar char="q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charset="-128"/>
                <a:cs typeface="+mn-cs"/>
              </a:rPr>
              <a:t>If you throw a coin ten times the probability of the fourth throw giving a head is 50%</a:t>
            </a:r>
          </a:p>
        </p:txBody>
      </p:sp>
      <p:sp>
        <p:nvSpPr>
          <p:cNvPr id="4177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791200" y="1447800"/>
            <a:ext cx="5892800" cy="480060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Char char="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If you conduct one statistical test, the probability of claiming an effect when there isn’t really one is 5%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 charset="0"/>
              <a:buNone/>
              <a:defRPr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Char char="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If you conduct ten statistical tests, the probability of claiming at least one effect when there isn’t really one is 40%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 charset="0"/>
              <a:buNone/>
              <a:defRPr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Char char="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If you conduct ten statistical tests, the probability of claiming that the fourth one shows an effect when there isn’t really one there is 5%.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2" pitchFamily="18" charset="2"/>
              <a:buChar char=""/>
              <a:defRPr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417797" name="Line 5"/>
          <p:cNvSpPr>
            <a:spLocks noChangeShapeType="1"/>
          </p:cNvSpPr>
          <p:nvPr/>
        </p:nvSpPr>
        <p:spPr bwMode="auto">
          <a:xfrm>
            <a:off x="5588000" y="1447800"/>
            <a:ext cx="0" cy="5257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1D82F-4D13-4101-8B2B-3590CC9E8CC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88066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7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7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7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7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7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7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7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7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7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7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7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7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7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7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7795" grpId="0" build="p" autoUpdateAnimBg="0"/>
      <p:bldP spid="417796" grpId="0" build="p" autoUpdateAnimBg="0"/>
      <p:bldP spid="41779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10972800" cy="914400"/>
          </a:xfrm>
        </p:spPr>
        <p:txBody>
          <a:bodyPr lIns="92075" tIns="46038" rIns="92075" bIns="46038"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>
                <a:ea typeface="+mj-ea"/>
                <a:cs typeface="+mj-cs"/>
              </a:rPr>
              <a:t>Remember this</a:t>
            </a:r>
            <a:r>
              <a:rPr lang="mr-IN" sz="2800" dirty="0">
                <a:ea typeface="+mj-ea"/>
                <a:cs typeface="+mj-cs"/>
              </a:rPr>
              <a:t>…</a:t>
            </a:r>
            <a:r>
              <a:rPr lang="en-US" sz="2800" dirty="0">
                <a:ea typeface="+mj-ea"/>
                <a:cs typeface="+mj-cs"/>
              </a:rPr>
              <a:t> We need to minimize type I error by avoiding experiment wise error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663941" y="1667554"/>
            <a:ext cx="10463065" cy="4800600"/>
          </a:xfrm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dirty="0"/>
              <a:t>Type I error “Crying wolf”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/>
              <a:t>Saying your IV had an effect when it actually does not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/>
              <a:t>Rejecting the null when you should not have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36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dirty="0"/>
              <a:t>Type II error </a:t>
            </a:r>
            <a:r>
              <a:rPr lang="mr-IN" sz="3600" dirty="0"/>
              <a:t>–</a:t>
            </a:r>
            <a:r>
              <a:rPr lang="en-US" sz="3600" dirty="0"/>
              <a:t> “Failing to cry wolf”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/>
              <a:t>Saying your IV did NOT have an effect, when it actually does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/>
              <a:t>Not rejecting the null when you should have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32513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 bldLvl="4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1D82F-4D13-4101-8B2B-3590CC9E8CC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7030264"/>
              </p:ext>
            </p:extLst>
          </p:nvPr>
        </p:nvGraphicFramePr>
        <p:xfrm>
          <a:off x="452228" y="1227221"/>
          <a:ext cx="9943056" cy="5028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name="Worksheet" r:id="rId4" imgW="6540500" imgH="3314700" progId="Excel.Sheet.8">
                  <p:embed/>
                </p:oleObj>
              </mc:Choice>
              <mc:Fallback>
                <p:oleObj name="Worksheet" r:id="rId4" imgW="6540500" imgH="33147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228" y="1227221"/>
                        <a:ext cx="9943056" cy="50281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381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587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95560"/>
            <a:ext cx="9652000" cy="731606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dirty="0"/>
              <a:t>What to do then? 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710815" y="1240433"/>
            <a:ext cx="11207636" cy="52855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110000"/>
              </a:lnSpc>
              <a:spcBef>
                <a:spcPts val="0"/>
              </a:spcBef>
              <a:buFont typeface="Wingdings 2" charset="0"/>
              <a:buNone/>
              <a:defRPr/>
            </a:pP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endParaRPr>
          </a:p>
          <a:p>
            <a:pPr marL="0" indent="0" eaLnBrk="1" fontAlgn="auto" hangingPunct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Planned </a:t>
            </a:r>
            <a:r>
              <a:rPr lang="en-GB" sz="2400" dirty="0">
                <a:latin typeface="+mj-lt"/>
              </a:rPr>
              <a:t>c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omparisons/ contrasts</a:t>
            </a:r>
          </a:p>
          <a:p>
            <a:pPr lvl="1" eaLnBrk="1" fontAlgn="auto" hangingPunct="1"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Hypothesis  (&amp; theory) driven</a:t>
            </a:r>
          </a:p>
          <a:p>
            <a:pPr lvl="1" eaLnBrk="1" fontAlgn="auto" hangingPunct="1"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>
                <a:solidFill>
                  <a:srgbClr val="000000"/>
                </a:solidFill>
                <a:latin typeface="+mj-lt"/>
              </a:rPr>
              <a:t>Planned a priori</a:t>
            </a:r>
          </a:p>
          <a:p>
            <a:pPr lvl="1" eaLnBrk="1" fontAlgn="auto" hangingPunct="1"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>
                <a:latin typeface="+mj-lt"/>
              </a:rPr>
              <a:t>Basically t-tests (sort of)</a:t>
            </a:r>
          </a:p>
          <a:p>
            <a:pPr marL="349250" lvl="1" indent="0" eaLnBrk="1" fontAlgn="auto" hangingPunct="1"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None/>
              <a:defRPr/>
            </a:pPr>
            <a:endParaRPr lang="en-GB" sz="2400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349250" lvl="1" indent="0" eaLnBrk="1" fontAlgn="auto" hangingPunct="1"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None/>
              <a:defRPr/>
            </a:pPr>
            <a:endParaRPr lang="en-GB" sz="2400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0" indent="0" eaLnBrk="1" fontAlgn="auto" hangingPunct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GB" sz="2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Post hoc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en-GB" sz="2400" dirty="0">
                <a:latin typeface="+mj-lt"/>
              </a:rPr>
              <a:t>t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ests (means, “after the fact”) – common types (</a:t>
            </a:r>
            <a:r>
              <a:rPr lang="en-GB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Tukey’s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HSD; LSD; </a:t>
            </a:r>
            <a:r>
              <a:rPr lang="en-GB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Bonferonni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)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Compare all pairs of means simultaneously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defRPr/>
            </a:pPr>
            <a:r>
              <a:rPr lang="en-GB" sz="2400" dirty="0">
                <a:latin typeface="+mj-lt"/>
              </a:rPr>
              <a:t>Corrects for inflated T1 error risk</a:t>
            </a:r>
          </a:p>
          <a:p>
            <a:pPr marL="349250" lvl="1" indent="0" eaLnBrk="1" fontAlgn="auto" hangingPunct="1"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None/>
              <a:defRPr/>
            </a:pPr>
            <a:endParaRPr lang="en-GB" sz="20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48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 animBg="1" autoUpdateAnimBg="0"/>
      <p:bldP spid="116739" grpId="0" build="p" autoUpdateAnimBg="0" advAuto="200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Title 1"/>
          <p:cNvSpPr>
            <a:spLocks noGrp="1"/>
          </p:cNvSpPr>
          <p:nvPr>
            <p:ph type="title"/>
          </p:nvPr>
        </p:nvSpPr>
        <p:spPr>
          <a:xfrm>
            <a:off x="609600" y="419100"/>
            <a:ext cx="10972800" cy="685800"/>
          </a:xfrm>
        </p:spPr>
        <p:txBody>
          <a:bodyPr/>
          <a:lstStyle/>
          <a:p>
            <a:pPr eaLnBrk="1" hangingPunct="1"/>
            <a:r>
              <a:rPr lang="en-GB" sz="2800" dirty="0">
                <a:latin typeface="Century Gothic" charset="0"/>
              </a:rPr>
              <a:t>Example of a post hoc test in SPSS – refer to lab #4 for JAMOVI </a:t>
            </a:r>
            <a:endParaRPr lang="en-US" sz="2800" dirty="0">
              <a:latin typeface="Century Gothic" charset="0"/>
            </a:endParaRPr>
          </a:p>
        </p:txBody>
      </p:sp>
      <p:sp>
        <p:nvSpPr>
          <p:cNvPr id="115714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10972800" cy="5126038"/>
          </a:xfrm>
        </p:spPr>
        <p:txBody>
          <a:bodyPr/>
          <a:lstStyle/>
          <a:p>
            <a:pPr>
              <a:defRPr/>
            </a:pPr>
            <a:r>
              <a:rPr lang="en-GB" i="1" dirty="0">
                <a:latin typeface="+mj-lt"/>
                <a:cs typeface="ＭＳ Ｐゴシック" charset="0"/>
              </a:rPr>
              <a:t>Asterisks indicates a sig. difference for that comparison</a:t>
            </a:r>
          </a:p>
        </p:txBody>
      </p:sp>
      <p:pic>
        <p:nvPicPr>
          <p:cNvPr id="3" name="Picture 2" descr="Screen Shot 2015-03-03 at 2.49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8040"/>
            <a:ext cx="12460149" cy="469996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004533" y="4372382"/>
            <a:ext cx="654217" cy="23088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04533" y="4751097"/>
            <a:ext cx="654217" cy="230885"/>
          </a:xfrm>
          <a:prstGeom prst="rect">
            <a:avLst/>
          </a:prstGeom>
          <a:solidFill>
            <a:srgbClr val="008000">
              <a:alpha val="50000"/>
            </a:srgb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83824" y="5394127"/>
            <a:ext cx="654217" cy="230885"/>
          </a:xfrm>
          <a:prstGeom prst="rect">
            <a:avLst/>
          </a:prstGeom>
          <a:solidFill>
            <a:srgbClr val="008000">
              <a:alpha val="50000"/>
            </a:srgb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58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10972800" cy="63658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entury Gothic" charset="0"/>
              </a:rPr>
              <a:t>Calculate Effect Sizes</a:t>
            </a:r>
          </a:p>
        </p:txBody>
      </p:sp>
      <p:sp>
        <p:nvSpPr>
          <p:cNvPr id="115714" name="Rectangle 4"/>
          <p:cNvSpPr>
            <a:spLocks noChangeArrowheads="1"/>
          </p:cNvSpPr>
          <p:nvPr/>
        </p:nvSpPr>
        <p:spPr bwMode="auto">
          <a:xfrm>
            <a:off x="0" y="43934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 charset="0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28</a:t>
            </a:fld>
            <a:endParaRPr lang="en-US" dirty="0"/>
          </a:p>
        </p:txBody>
      </p:sp>
      <p:pic>
        <p:nvPicPr>
          <p:cNvPr id="4" name="Picture 3" descr="Screen Shot 2021-03-01 at 9.44.3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74" y="2032470"/>
            <a:ext cx="11760425" cy="48255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92130" y="1530605"/>
            <a:ext cx="42105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https://</a:t>
            </a:r>
            <a:r>
              <a:rPr lang="en-US" sz="2800" dirty="0" err="1"/>
              <a:t>lbecker.uccs.edu</a:t>
            </a:r>
            <a:r>
              <a:rPr lang="en-US" sz="28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923459116"/>
      </p:ext>
    </p:extLst>
  </p:cSld>
  <p:clrMapOvr>
    <a:masterClrMapping/>
  </p:clrMapOvr>
  <p:transition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21-02-08 at 6.34.3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65" y="-160421"/>
            <a:ext cx="10543941" cy="2377314"/>
          </a:xfrm>
          <a:prstGeom prst="rect">
            <a:avLst/>
          </a:prstGeom>
        </p:spPr>
      </p:pic>
      <p:pic>
        <p:nvPicPr>
          <p:cNvPr id="5" name="Picture 4" descr="Screen Shot 2021-02-08 at 6.36.4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5159"/>
            <a:ext cx="12192000" cy="2200914"/>
          </a:xfrm>
          <a:prstGeom prst="rect">
            <a:avLst/>
          </a:prstGeom>
        </p:spPr>
      </p:pic>
      <p:pic>
        <p:nvPicPr>
          <p:cNvPr id="6" name="Picture 5" descr="Screen Shot 2021-02-08 at 6.37.1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038" y="4032596"/>
            <a:ext cx="4151969" cy="300329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6082632" y="935790"/>
            <a:ext cx="1470527" cy="109621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593347" y="2919664"/>
            <a:ext cx="2507916" cy="79675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771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58676" y="172288"/>
            <a:ext cx="11018401" cy="914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Review: Three ways variability affects your results, which can all be influenced by your research design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364680" y="1626442"/>
            <a:ext cx="6235729" cy="487362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dirty="0">
                <a:latin typeface="+mj-lt"/>
              </a:rPr>
              <a:t>Diff b/t groups is too big to be due to error</a:t>
            </a:r>
          </a:p>
          <a:p>
            <a:pPr eaLnBrk="1" hangingPunct="1">
              <a:defRPr/>
            </a:pPr>
            <a:r>
              <a:rPr lang="en-US" dirty="0">
                <a:latin typeface="+mj-lt"/>
              </a:rPr>
              <a:t>1. How big the diff is</a:t>
            </a:r>
            <a:endParaRPr lang="en-US" sz="2000" dirty="0">
              <a:latin typeface="+mj-lt"/>
            </a:endParaRPr>
          </a:p>
          <a:p>
            <a:pPr lvl="1" eaLnBrk="1" hangingPunct="1">
              <a:defRPr/>
            </a:pPr>
            <a:r>
              <a:rPr lang="en-US" sz="2000" dirty="0">
                <a:latin typeface="+mj-lt"/>
              </a:rPr>
              <a:t>Large diff may </a:t>
            </a:r>
            <a:r>
              <a:rPr lang="en-US" sz="2000" i="1" dirty="0">
                <a:latin typeface="+mj-lt"/>
              </a:rPr>
              <a:t>not</a:t>
            </a:r>
            <a:r>
              <a:rPr lang="en-US" sz="2000" dirty="0">
                <a:latin typeface="+mj-lt"/>
              </a:rPr>
              <a:t> be stat </a:t>
            </a:r>
            <a:r>
              <a:rPr lang="en-US" sz="2000" dirty="0" err="1">
                <a:latin typeface="+mj-lt"/>
              </a:rPr>
              <a:t>signf</a:t>
            </a:r>
            <a:r>
              <a:rPr lang="en-US" sz="2000" dirty="0">
                <a:latin typeface="+mj-lt"/>
              </a:rPr>
              <a:t>.</a:t>
            </a:r>
          </a:p>
          <a:p>
            <a:pPr marL="0" indent="0" eaLnBrk="1" hangingPunct="1">
              <a:buNone/>
              <a:defRPr/>
            </a:pPr>
            <a:endParaRPr lang="en-US" dirty="0">
              <a:latin typeface="+mj-lt"/>
            </a:endParaRPr>
          </a:p>
          <a:p>
            <a:pPr>
              <a:defRPr/>
            </a:pPr>
            <a:r>
              <a:rPr lang="en-US" dirty="0">
                <a:latin typeface="+mj-lt"/>
                <a:cs typeface="ＭＳ Ｐゴシック" charset="0"/>
              </a:rPr>
              <a:t>2. Error variance is less likely to cause large diffs. in larger samples</a:t>
            </a:r>
            <a:endParaRPr lang="en-US" sz="2400" dirty="0">
              <a:latin typeface="+mj-lt"/>
              <a:cs typeface="ＭＳ Ｐゴシック" charset="0"/>
            </a:endParaRPr>
          </a:p>
          <a:p>
            <a:pPr marL="0" indent="0" eaLnBrk="1" hangingPunct="1">
              <a:buNone/>
              <a:defRPr/>
            </a:pPr>
            <a:endParaRPr lang="en-US" dirty="0">
              <a:latin typeface="+mj-lt"/>
            </a:endParaRPr>
          </a:p>
          <a:p>
            <a:pPr eaLnBrk="1" hangingPunct="1">
              <a:defRPr/>
            </a:pPr>
            <a:r>
              <a:rPr lang="en-US" dirty="0">
                <a:latin typeface="+mj-lt"/>
              </a:rPr>
              <a:t>3. Diffs must be large </a:t>
            </a:r>
            <a:r>
              <a:rPr lang="en-US" i="1" dirty="0">
                <a:latin typeface="+mj-lt"/>
              </a:rPr>
              <a:t>relative </a:t>
            </a:r>
            <a:r>
              <a:rPr lang="en-US" dirty="0">
                <a:latin typeface="+mj-lt"/>
              </a:rPr>
              <a:t>to diff. that EV is likely to make.</a:t>
            </a:r>
            <a:endParaRPr lang="en-US" sz="2000" dirty="0">
              <a:latin typeface="+mj-lt"/>
              <a:cs typeface="ＭＳ Ｐゴシック" charset="0"/>
            </a:endParaRPr>
          </a:p>
          <a:p>
            <a:pPr lvl="1" eaLnBrk="1" hangingPunct="1">
              <a:defRPr/>
            </a:pPr>
            <a:r>
              <a:rPr lang="en-US" sz="2000" dirty="0">
                <a:latin typeface="+mj-lt"/>
                <a:cs typeface="ＭＳ Ｐゴシック" charset="0"/>
              </a:rPr>
              <a:t>Little Error V, then small effects can be found.</a:t>
            </a:r>
          </a:p>
          <a:p>
            <a:pPr lvl="1" eaLnBrk="1" hangingPunct="1">
              <a:defRPr/>
            </a:pPr>
            <a:r>
              <a:rPr lang="en-US" sz="2000" dirty="0">
                <a:latin typeface="+mj-lt"/>
                <a:cs typeface="ＭＳ Ｐゴシック" charset="0"/>
              </a:rPr>
              <a:t>Lots of Error V, even large ones may not be found.</a:t>
            </a:r>
          </a:p>
          <a:p>
            <a:pPr>
              <a:defRPr/>
            </a:pPr>
            <a:endParaRPr lang="en-US" dirty="0">
              <a:latin typeface="+mj-lt"/>
              <a:cs typeface="ＭＳ Ｐゴシック" charset="0"/>
            </a:endParaRPr>
          </a:p>
          <a:p>
            <a:pPr lvl="1" eaLnBrk="1" hangingPunct="1">
              <a:defRPr/>
            </a:pPr>
            <a:endParaRPr lang="en-US" sz="2000" dirty="0">
              <a:latin typeface="+mj-lt"/>
            </a:endParaRPr>
          </a:p>
          <a:p>
            <a:pPr lvl="1" eaLnBrk="1" hangingPunct="1">
              <a:defRPr/>
            </a:pPr>
            <a:endParaRPr lang="en-US" sz="2000" dirty="0">
              <a:latin typeface="+mj-lt"/>
            </a:endParaRPr>
          </a:p>
          <a:p>
            <a:pPr eaLnBrk="1" hangingPunct="1">
              <a:defRPr/>
            </a:pPr>
            <a:endParaRPr lang="en-US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36" b="10970"/>
          <a:stretch/>
        </p:blipFill>
        <p:spPr>
          <a:xfrm>
            <a:off x="6546726" y="2801725"/>
            <a:ext cx="5291693" cy="324593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44641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bldLvl="3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10972800" cy="63658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entury Gothic" charset="0"/>
              </a:rPr>
              <a:t>Calculate Effect Sizes</a:t>
            </a:r>
          </a:p>
        </p:txBody>
      </p:sp>
      <p:sp>
        <p:nvSpPr>
          <p:cNvPr id="115714" name="Rectangle 4"/>
          <p:cNvSpPr>
            <a:spLocks noChangeArrowheads="1"/>
          </p:cNvSpPr>
          <p:nvPr/>
        </p:nvSpPr>
        <p:spPr bwMode="auto">
          <a:xfrm>
            <a:off x="0" y="43934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37" y="1847262"/>
            <a:ext cx="11595689" cy="2358978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0704899" y="3069771"/>
            <a:ext cx="1145403" cy="5617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006842"/>
      </p:ext>
    </p:extLst>
  </p:cSld>
  <p:clrMapOvr>
    <a:masterClrMapping/>
  </p:clrMapOvr>
  <p:transition>
    <p:rand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Content Placeholder 2"/>
          <p:cNvSpPr>
            <a:spLocks noGrp="1"/>
          </p:cNvSpPr>
          <p:nvPr>
            <p:ph idx="1"/>
          </p:nvPr>
        </p:nvSpPr>
        <p:spPr>
          <a:xfrm>
            <a:off x="447875" y="491139"/>
            <a:ext cx="11473157" cy="6011458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GB" sz="2400" dirty="0">
                <a:cs typeface="Times New Roman" charset="0"/>
              </a:rPr>
              <a:t>						APA-style results section example</a:t>
            </a:r>
          </a:p>
          <a:p>
            <a:pPr>
              <a:defRPr/>
            </a:pPr>
            <a:endParaRPr lang="en-GB" sz="2400" dirty="0">
              <a:cs typeface="Times New Roman" charset="0"/>
            </a:endParaRPr>
          </a:p>
          <a:p>
            <a:pPr marL="0" indent="0">
              <a:buNone/>
              <a:defRPr/>
            </a:pPr>
            <a:r>
              <a:rPr lang="en-GB" sz="2400" dirty="0">
                <a:cs typeface="Times New Roman" charset="0"/>
              </a:rPr>
              <a:t>As hypothesized, the ratings of suspect guilt were significantly affected by the type of eyewitness testimony presented, </a:t>
            </a:r>
            <a:r>
              <a:rPr lang="en-GB" sz="2400" i="1" dirty="0"/>
              <a:t>F</a:t>
            </a:r>
            <a:r>
              <a:rPr lang="en-GB" sz="2400" dirty="0"/>
              <a:t>(2, 57) = 5.31, </a:t>
            </a:r>
            <a:r>
              <a:rPr lang="en-GB" sz="2400" i="1" dirty="0"/>
              <a:t>p  = </a:t>
            </a:r>
            <a:r>
              <a:rPr lang="en-GB" sz="2400" dirty="0"/>
              <a:t>.008, </a:t>
            </a:r>
            <a:r>
              <a:rPr lang="el-GR" sz="2400" i="1" dirty="0"/>
              <a:t>η</a:t>
            </a:r>
            <a:r>
              <a:rPr lang="en-US" sz="2400" i="1" baseline="-25000" dirty="0"/>
              <a:t>p</a:t>
            </a:r>
            <a:r>
              <a:rPr lang="el-GR" sz="2400" baseline="30000" dirty="0"/>
              <a:t>2</a:t>
            </a:r>
            <a:r>
              <a:rPr lang="en-GB" sz="2400" dirty="0"/>
              <a:t> = .157.  </a:t>
            </a:r>
            <a:r>
              <a:rPr lang="en-GB" sz="2400" dirty="0" err="1"/>
              <a:t>Tukey’s</a:t>
            </a:r>
            <a:r>
              <a:rPr lang="en-GB" sz="2400" dirty="0"/>
              <a:t> follow-up tests showed that </a:t>
            </a:r>
            <a:r>
              <a:rPr lang="en-GB" sz="2400" dirty="0">
                <a:cs typeface="Times New Roman" charset="0"/>
              </a:rPr>
              <a:t>those who read testimony from an unrefuted eyewitness provided significantly higher levels of guilt ratings for the suspect (</a:t>
            </a:r>
            <a:r>
              <a:rPr lang="en-GB" sz="2400" i="1" dirty="0">
                <a:cs typeface="Times New Roman" charset="0"/>
              </a:rPr>
              <a:t>M</a:t>
            </a:r>
            <a:r>
              <a:rPr lang="en-GB" sz="2400" dirty="0">
                <a:cs typeface="Times New Roman" charset="0"/>
              </a:rPr>
              <a:t> = 5.70; </a:t>
            </a:r>
            <a:r>
              <a:rPr lang="en-GB" sz="2400" i="1" dirty="0">
                <a:cs typeface="Times New Roman" charset="0"/>
              </a:rPr>
              <a:t>SD</a:t>
            </a:r>
            <a:r>
              <a:rPr lang="en-GB" sz="2400" dirty="0">
                <a:cs typeface="Times New Roman" charset="0"/>
              </a:rPr>
              <a:t> = 1.45) than did those who read no testimony from an eyewitness (</a:t>
            </a:r>
            <a:r>
              <a:rPr lang="en-GB" sz="2400" i="1" dirty="0">
                <a:cs typeface="Times New Roman" charset="0"/>
              </a:rPr>
              <a:t>M</a:t>
            </a:r>
            <a:r>
              <a:rPr lang="en-GB" sz="2400" dirty="0">
                <a:cs typeface="Times New Roman" charset="0"/>
              </a:rPr>
              <a:t> = 4.45; </a:t>
            </a:r>
            <a:r>
              <a:rPr lang="en-GB" sz="2400" i="1" dirty="0">
                <a:cs typeface="Times New Roman" charset="0"/>
              </a:rPr>
              <a:t>SD</a:t>
            </a:r>
            <a:r>
              <a:rPr lang="en-GB" sz="2400" dirty="0">
                <a:cs typeface="Times New Roman" charset="0"/>
              </a:rPr>
              <a:t> = 1.32), </a:t>
            </a:r>
            <a:r>
              <a:rPr lang="en-GB" sz="2400" i="1" dirty="0">
                <a:cs typeface="Times New Roman" charset="0"/>
              </a:rPr>
              <a:t>p</a:t>
            </a:r>
            <a:r>
              <a:rPr lang="en-GB" sz="2400" dirty="0">
                <a:cs typeface="Times New Roman" charset="0"/>
              </a:rPr>
              <a:t> = .012, 95% </a:t>
            </a:r>
            <a:r>
              <a:rPr lang="en-GB" sz="2400" i="1" dirty="0">
                <a:cs typeface="Times New Roman" charset="0"/>
              </a:rPr>
              <a:t>CI</a:t>
            </a:r>
            <a:r>
              <a:rPr lang="en-GB" sz="2400" dirty="0">
                <a:cs typeface="Times New Roman" charset="0"/>
              </a:rPr>
              <a:t> [.24, 2.26], Cohen’s </a:t>
            </a:r>
            <a:r>
              <a:rPr lang="en-GB" sz="2400" i="1" dirty="0">
                <a:cs typeface="Times New Roman" charset="0"/>
              </a:rPr>
              <a:t>d</a:t>
            </a:r>
            <a:r>
              <a:rPr lang="en-GB" sz="2400" dirty="0">
                <a:cs typeface="Times New Roman" charset="0"/>
              </a:rPr>
              <a:t> = .90. Those who read testimony from an eyewitness who was later discredited also provided higher guilt ratings (</a:t>
            </a:r>
            <a:r>
              <a:rPr lang="en-GB" sz="2400" i="1" dirty="0">
                <a:cs typeface="Times New Roman" charset="0"/>
              </a:rPr>
              <a:t>M</a:t>
            </a:r>
            <a:r>
              <a:rPr lang="en-GB" sz="2400" dirty="0">
                <a:cs typeface="Times New Roman" charset="0"/>
              </a:rPr>
              <a:t> = 5.55; </a:t>
            </a:r>
            <a:r>
              <a:rPr lang="en-GB" sz="2400" i="1" dirty="0">
                <a:cs typeface="Times New Roman" charset="0"/>
              </a:rPr>
              <a:t>SD</a:t>
            </a:r>
            <a:r>
              <a:rPr lang="en-GB" sz="2400" dirty="0">
                <a:cs typeface="Times New Roman" charset="0"/>
              </a:rPr>
              <a:t> = 1.19) than those who did not read any testimony from an eyewitness, </a:t>
            </a:r>
            <a:r>
              <a:rPr lang="en-GB" sz="2400" i="1" dirty="0">
                <a:cs typeface="Times New Roman" charset="0"/>
              </a:rPr>
              <a:t>p</a:t>
            </a:r>
            <a:r>
              <a:rPr lang="en-GB" sz="2400" dirty="0">
                <a:cs typeface="Times New Roman" charset="0"/>
              </a:rPr>
              <a:t> = .029, 95% </a:t>
            </a:r>
            <a:r>
              <a:rPr lang="en-GB" sz="2400" i="1" dirty="0">
                <a:cs typeface="Times New Roman" charset="0"/>
              </a:rPr>
              <a:t>CI</a:t>
            </a:r>
            <a:r>
              <a:rPr lang="en-GB" sz="2400" dirty="0">
                <a:cs typeface="Times New Roman" charset="0"/>
              </a:rPr>
              <a:t> [.09, 2.11],</a:t>
            </a:r>
            <a:r>
              <a:rPr lang="en-GB" sz="2400" i="1" dirty="0">
                <a:cs typeface="Times New Roman" charset="0"/>
              </a:rPr>
              <a:t> d</a:t>
            </a:r>
            <a:r>
              <a:rPr lang="en-GB" sz="2400" dirty="0">
                <a:cs typeface="Times New Roman" charset="0"/>
              </a:rPr>
              <a:t> = .88. There was no difference in guilt ratings between mock jurors who read testimony from an unrefuted or from a discredited eyewitness, </a:t>
            </a:r>
            <a:r>
              <a:rPr lang="en-GB" sz="2400" i="1" dirty="0">
                <a:cs typeface="Times New Roman" charset="0"/>
              </a:rPr>
              <a:t>p</a:t>
            </a:r>
            <a:r>
              <a:rPr lang="en-GB" sz="2400" dirty="0">
                <a:cs typeface="Times New Roman" charset="0"/>
              </a:rPr>
              <a:t> = .932, 95% </a:t>
            </a:r>
            <a:r>
              <a:rPr lang="en-GB" sz="2400" i="1" dirty="0">
                <a:cs typeface="Times New Roman" charset="0"/>
              </a:rPr>
              <a:t>CI</a:t>
            </a:r>
            <a:r>
              <a:rPr lang="en-GB" sz="2400" dirty="0">
                <a:cs typeface="Times New Roman" charset="0"/>
              </a:rPr>
              <a:t> [-.86, 1.16], </a:t>
            </a:r>
            <a:r>
              <a:rPr lang="en-GB" sz="2400" i="1" dirty="0">
                <a:cs typeface="Times New Roman" charset="0"/>
              </a:rPr>
              <a:t>d </a:t>
            </a:r>
            <a:r>
              <a:rPr lang="en-GB" sz="2400" dirty="0">
                <a:cs typeface="Times New Roman" charset="0"/>
              </a:rPr>
              <a:t>= .04, see Figure 1. </a:t>
            </a:r>
            <a:endParaRPr lang="en-US" sz="2400" dirty="0"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4470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988" y="543365"/>
            <a:ext cx="11405012" cy="2260747"/>
          </a:xfrm>
          <a:prstGeom prst="rect">
            <a:avLst/>
          </a:prstGeom>
        </p:spPr>
      </p:pic>
      <p:pic>
        <p:nvPicPr>
          <p:cNvPr id="4" name="Picture 3" descr="Screen Shot 2015-03-03 at 2.49.5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443" y="3232930"/>
            <a:ext cx="8053125" cy="303763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32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002638" y="4648030"/>
            <a:ext cx="2009908" cy="16027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007068" y="4849745"/>
            <a:ext cx="2030139" cy="16815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110145" y="5322698"/>
            <a:ext cx="1951723" cy="18835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748731" y="1639756"/>
            <a:ext cx="2145545" cy="18493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91509" y="1989420"/>
            <a:ext cx="2145545" cy="18493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757593" y="2265110"/>
            <a:ext cx="2145545" cy="18493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2207199" y="3476775"/>
            <a:ext cx="162765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7336779" y="4648029"/>
            <a:ext cx="419244" cy="17260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4" name="Oval 23"/>
          <p:cNvSpPr/>
          <p:nvPr/>
        </p:nvSpPr>
        <p:spPr>
          <a:xfrm>
            <a:off x="7378202" y="4862074"/>
            <a:ext cx="419244" cy="1726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336779" y="5338452"/>
            <a:ext cx="431575" cy="1479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68995" y="4685016"/>
            <a:ext cx="56721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550036" y="4685016"/>
            <a:ext cx="2663435" cy="123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784" name="Straight Arrow Connector 118783"/>
          <p:cNvCxnSpPr/>
          <p:nvPr/>
        </p:nvCxnSpPr>
        <p:spPr>
          <a:xfrm>
            <a:off x="3156664" y="4820635"/>
            <a:ext cx="542552" cy="1479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8787" name="Straight Arrow Connector 118786"/>
          <p:cNvCxnSpPr/>
          <p:nvPr/>
        </p:nvCxnSpPr>
        <p:spPr>
          <a:xfrm>
            <a:off x="4611690" y="4968582"/>
            <a:ext cx="26264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8789" name="Straight Arrow Connector 118788"/>
          <p:cNvCxnSpPr/>
          <p:nvPr/>
        </p:nvCxnSpPr>
        <p:spPr>
          <a:xfrm>
            <a:off x="3119672" y="5215162"/>
            <a:ext cx="628867" cy="1849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8792" name="Straight Arrow Connector 118791"/>
          <p:cNvCxnSpPr/>
          <p:nvPr/>
        </p:nvCxnSpPr>
        <p:spPr>
          <a:xfrm flipV="1">
            <a:off x="4648682" y="5400097"/>
            <a:ext cx="2552459" cy="123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28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22" grpId="0" animBg="1"/>
      <p:bldP spid="24" grpId="0" animBg="1"/>
      <p:bldP spid="2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3-03 at 2.45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19" y="667599"/>
            <a:ext cx="9263310" cy="536655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678258"/>
      </p:ext>
    </p:ext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761702"/>
          </a:xfrm>
        </p:spPr>
        <p:txBody>
          <a:bodyPr>
            <a:normAutofit fontScale="90000"/>
          </a:bodyPr>
          <a:lstStyle/>
          <a:p>
            <a:r>
              <a:rPr lang="en-US" dirty="0"/>
              <a:t>Ever seen one of these?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525963"/>
          </a:xfrm>
        </p:spPr>
        <p:txBody>
          <a:bodyPr/>
          <a:lstStyle/>
          <a:p>
            <a:r>
              <a:rPr lang="en-US" dirty="0"/>
              <a:t>What do you suppose these represent? </a:t>
            </a:r>
          </a:p>
        </p:txBody>
      </p:sp>
      <p:pic>
        <p:nvPicPr>
          <p:cNvPr id="4" name="Picture 3" descr="Screen Shot 2015-03-03 at 2.38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78" y="2316831"/>
            <a:ext cx="11795612" cy="272206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96388" y="3475345"/>
            <a:ext cx="2514763" cy="984688"/>
          </a:xfrm>
          <a:prstGeom prst="ellipse">
            <a:avLst/>
          </a:prstGeom>
          <a:noFill/>
          <a:ln w="57150">
            <a:solidFill>
              <a:srgbClr val="9DC22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6388" y="2191306"/>
            <a:ext cx="48289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= SYSTEMATIC Variability (due to IV) + some error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430528" y="2560638"/>
            <a:ext cx="134837" cy="1180838"/>
          </a:xfrm>
          <a:prstGeom prst="straightConnector1">
            <a:avLst/>
          </a:prstGeom>
          <a:ln w="38100">
            <a:headEnd type="triangle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407799" y="4350523"/>
            <a:ext cx="13593" cy="759509"/>
          </a:xfrm>
          <a:prstGeom prst="straightConnector1">
            <a:avLst/>
          </a:prstGeom>
          <a:ln w="38100">
            <a:headEnd type="triangle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3433" y="5110127"/>
            <a:ext cx="563165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= </a:t>
            </a:r>
            <a:r>
              <a:rPr lang="en-US" dirty="0" err="1"/>
              <a:t>UNSystematic</a:t>
            </a:r>
            <a:r>
              <a:rPr lang="en-US" dirty="0"/>
              <a:t> Variability (due to error/extraneous vars.)</a:t>
            </a:r>
          </a:p>
        </p:txBody>
      </p:sp>
      <p:sp>
        <p:nvSpPr>
          <p:cNvPr id="15" name="Oval 14"/>
          <p:cNvSpPr/>
          <p:nvPr/>
        </p:nvSpPr>
        <p:spPr>
          <a:xfrm>
            <a:off x="7383936" y="3712277"/>
            <a:ext cx="1690624" cy="732531"/>
          </a:xfrm>
          <a:prstGeom prst="ellipse">
            <a:avLst/>
          </a:prstGeom>
          <a:noFill/>
          <a:ln w="571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5936539" y="5045692"/>
            <a:ext cx="5556962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  <a:cs typeface="Times New Roman" charset="0"/>
              </a:rPr>
              <a:t>         between-groups variance (+ error)</a:t>
            </a:r>
          </a:p>
          <a:p>
            <a:pPr eaLnBrk="0" hangingPunct="0">
              <a:defRPr/>
            </a:pPr>
            <a:r>
              <a:rPr lang="en-US" sz="2400" i="1" dirty="0">
                <a:latin typeface="+mj-lt"/>
                <a:cs typeface="Times New Roman" charset="0"/>
              </a:rPr>
              <a:t>F</a:t>
            </a:r>
            <a:r>
              <a:rPr lang="en-US" sz="2400" dirty="0">
                <a:latin typeface="+mj-lt"/>
                <a:cs typeface="Times New Roman" charset="0"/>
              </a:rPr>
              <a:t> =</a:t>
            </a:r>
          </a:p>
          <a:p>
            <a:pPr eaLnBrk="0" hangingPunct="0">
              <a:defRPr/>
            </a:pPr>
            <a:r>
              <a:rPr lang="en-US" sz="2400" dirty="0">
                <a:latin typeface="+mj-lt"/>
                <a:cs typeface="Times New Roman" charset="0"/>
              </a:rPr>
              <a:t>          within-groups variance</a:t>
            </a:r>
            <a:r>
              <a:rPr lang="en-US" sz="2400" dirty="0">
                <a:latin typeface="+mj-lt"/>
              </a:rPr>
              <a:t> (only error)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589183" y="5667375"/>
            <a:ext cx="4761442" cy="317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68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7" grpId="0" animBg="1"/>
      <p:bldP spid="14" grpId="0" animBg="1"/>
      <p:bldP spid="15" grpId="0" animBg="1"/>
      <p:bldP spid="1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algn="ctr" eaLnBrk="1" hangingPunct="1"/>
            <a:r>
              <a:rPr lang="en-US" dirty="0">
                <a:latin typeface="Trebuchet MS" charset="0"/>
              </a:rPr>
              <a:t>As an example: ANOVAs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69533"/>
            <a:ext cx="10668000" cy="43434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z="2800" dirty="0">
                <a:latin typeface="+mj-lt"/>
              </a:rPr>
              <a:t>Compare (analyze) the b/t groups variance to the w/in groups variance = ANOVA</a:t>
            </a:r>
          </a:p>
        </p:txBody>
      </p:sp>
      <p:sp>
        <p:nvSpPr>
          <p:cNvPr id="287748" name="Rectangle 4"/>
          <p:cNvSpPr>
            <a:spLocks noChangeArrowheads="1"/>
          </p:cNvSpPr>
          <p:nvPr/>
        </p:nvSpPr>
        <p:spPr bwMode="auto">
          <a:xfrm>
            <a:off x="1422400" y="3200400"/>
            <a:ext cx="8060267" cy="175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>
                <a:latin typeface="+mj-lt"/>
                <a:cs typeface="Times New Roman" charset="0"/>
              </a:rPr>
              <a:t>         between-groups variance (+ error)</a:t>
            </a:r>
          </a:p>
          <a:p>
            <a:pPr eaLnBrk="0" hangingPunct="0">
              <a:defRPr/>
            </a:pPr>
            <a:r>
              <a:rPr lang="en-US" sz="3600" i="1" dirty="0">
                <a:latin typeface="+mj-lt"/>
                <a:cs typeface="Times New Roman" charset="0"/>
              </a:rPr>
              <a:t>F</a:t>
            </a:r>
            <a:r>
              <a:rPr lang="en-US" sz="3600" dirty="0">
                <a:latin typeface="+mj-lt"/>
                <a:cs typeface="Times New Roman" charset="0"/>
              </a:rPr>
              <a:t> =</a:t>
            </a:r>
          </a:p>
          <a:p>
            <a:pPr eaLnBrk="0" hangingPunct="0">
              <a:defRPr/>
            </a:pPr>
            <a:r>
              <a:rPr lang="en-US" sz="3600" dirty="0">
                <a:latin typeface="+mj-lt"/>
                <a:cs typeface="Times New Roman" charset="0"/>
              </a:rPr>
              <a:t>          within-groups variance</a:t>
            </a:r>
            <a:r>
              <a:rPr lang="en-US" sz="3600" dirty="0">
                <a:latin typeface="+mj-lt"/>
              </a:rPr>
              <a:t> (only error)</a:t>
            </a:r>
          </a:p>
        </p:txBody>
      </p:sp>
      <p:sp>
        <p:nvSpPr>
          <p:cNvPr id="105476" name="Rectangle 1"/>
          <p:cNvSpPr>
            <a:spLocks noChangeArrowheads="1"/>
          </p:cNvSpPr>
          <p:nvPr/>
        </p:nvSpPr>
        <p:spPr bwMode="auto">
          <a:xfrm>
            <a:off x="1490133" y="5384801"/>
            <a:ext cx="97705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/>
              <a:t>Tells us whether variation among the groups due to our IV is larger than would be expected on basis of error variance (chance) alone.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2302933" y="4064000"/>
            <a:ext cx="6637867" cy="169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20256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87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87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87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7" grpId="0" build="p" bldLvl="2" autoUpdateAnimBg="0"/>
      <p:bldP spid="28774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10972800" cy="609600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entury Gothic" charset="0"/>
              </a:rPr>
              <a:t>One-way Between-Subjects ANOVA</a:t>
            </a:r>
          </a:p>
        </p:txBody>
      </p:sp>
      <p:pic>
        <p:nvPicPr>
          <p:cNvPr id="5" name="Picture 4" descr="Screen Shot 2015-03-03 at 2.36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509" y="914400"/>
            <a:ext cx="5563369" cy="57846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3930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10972800" cy="63658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entury Gothic" charset="0"/>
              </a:rPr>
              <a:t>Reading SPSS Output: One-way Between-Subjects ANOVAs</a:t>
            </a:r>
          </a:p>
        </p:txBody>
      </p:sp>
      <p:sp>
        <p:nvSpPr>
          <p:cNvPr id="115714" name="Rectangle 4"/>
          <p:cNvSpPr>
            <a:spLocks noChangeArrowheads="1"/>
          </p:cNvSpPr>
          <p:nvPr/>
        </p:nvSpPr>
        <p:spPr bwMode="auto">
          <a:xfrm>
            <a:off x="0" y="43934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Georgia" charset="0"/>
            </a:endParaRPr>
          </a:p>
        </p:txBody>
      </p:sp>
      <p:pic>
        <p:nvPicPr>
          <p:cNvPr id="2" name="Picture 1" descr="Screen Shot 2015-03-03 at 2.37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7589"/>
            <a:ext cx="12192000" cy="24136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1912" y="3818746"/>
            <a:ext cx="11795612" cy="19950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Why can’t we stop here and conclude that at least the </a:t>
            </a:r>
            <a:r>
              <a:rPr lang="en-US" sz="2800" dirty="0" err="1"/>
              <a:t>unrefuted</a:t>
            </a:r>
            <a:r>
              <a:rPr lang="en-US" sz="2800" dirty="0"/>
              <a:t> witness led to higher guilt ratings than having no eyewitness?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41927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10972800" cy="63658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entury Gothic" charset="0"/>
              </a:rPr>
              <a:t>Reading Output: One-way ANOVAs</a:t>
            </a:r>
          </a:p>
        </p:txBody>
      </p:sp>
      <p:sp>
        <p:nvSpPr>
          <p:cNvPr id="115714" name="Rectangle 4"/>
          <p:cNvSpPr>
            <a:spLocks noChangeArrowheads="1"/>
          </p:cNvSpPr>
          <p:nvPr/>
        </p:nvSpPr>
        <p:spPr bwMode="auto">
          <a:xfrm>
            <a:off x="0" y="43934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Georgia" charset="0"/>
            </a:endParaRPr>
          </a:p>
        </p:txBody>
      </p:sp>
      <p:pic>
        <p:nvPicPr>
          <p:cNvPr id="3" name="Picture 2" descr="Screen Shot 2015-03-03 at 2.38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94" y="1123815"/>
            <a:ext cx="11795612" cy="272206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943" y="3845879"/>
            <a:ext cx="10007975" cy="203598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43423"/>
      </p:ext>
    </p:ext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10972800" cy="685800"/>
          </a:xfrm>
        </p:spPr>
        <p:txBody>
          <a:bodyPr lIns="92075" tIns="46038" rIns="92075" bIns="46038"/>
          <a:lstStyle/>
          <a:p>
            <a:pPr eaLnBrk="1" hangingPunct="1"/>
            <a:r>
              <a:rPr lang="en-US" sz="3800">
                <a:latin typeface="Garamond" charset="0"/>
              </a:rPr>
              <a:t>ANOVA Tables – </a:t>
            </a:r>
            <a:r>
              <a:rPr lang="en-US" sz="3800">
                <a:latin typeface="Century Gothic" charset="0"/>
              </a:rPr>
              <a:t>Sum</a:t>
            </a:r>
            <a:r>
              <a:rPr lang="en-US" sz="3800">
                <a:latin typeface="Garamond" charset="0"/>
              </a:rPr>
              <a:t> of Squares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idx="1"/>
          </p:nvPr>
        </p:nvSpPr>
        <p:spPr>
          <a:xfrm>
            <a:off x="406400" y="1600200"/>
            <a:ext cx="11176000" cy="4532313"/>
          </a:xfrm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400" dirty="0">
                <a:latin typeface="+mj-lt"/>
              </a:rPr>
              <a:t>1. Sum of Squares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>
                <a:latin typeface="+mj-lt"/>
                <a:cs typeface="ＭＳ Ｐゴシック" charset="0"/>
              </a:rPr>
              <a:t>The sum of the squared deviations around the mean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>
                <a:latin typeface="+mj-lt"/>
                <a:cs typeface="ＭＳ Ｐゴシック" charset="0"/>
              </a:rPr>
              <a:t>Amount of variability in the DV attributable to each source (b/t and w/in)</a:t>
            </a:r>
          </a:p>
        </p:txBody>
      </p:sp>
      <p:pic>
        <p:nvPicPr>
          <p:cNvPr id="6" name="Picture 5" descr="Screen Shot 2015-03-03 at 2.38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09999"/>
            <a:ext cx="11764048" cy="2714780"/>
          </a:xfrm>
          <a:prstGeom prst="rect">
            <a:avLst/>
          </a:prstGeom>
        </p:spPr>
      </p:pic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051079" y="5197763"/>
            <a:ext cx="2133600" cy="102711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  <a:latin typeface="Georgi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DD1F-020D-4A19-9611-41863FA23D0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88880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 bldLvl="3" autoUpdateAnimBg="0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A7D5BD8B0C3C42B0546CA6BBD1E04A" ma:contentTypeVersion="12" ma:contentTypeDescription="Create a new document." ma:contentTypeScope="" ma:versionID="6c3014b5d5e4b1304986915d6c5bce79">
  <xsd:schema xmlns:xsd="http://www.w3.org/2001/XMLSchema" xmlns:xs="http://www.w3.org/2001/XMLSchema" xmlns:p="http://schemas.microsoft.com/office/2006/metadata/properties" xmlns:ns2="b58d659b-bec7-4037-b48a-e31715cb8dea" xmlns:ns3="492273c9-ec39-4dc4-932e-a51d59389553" targetNamespace="http://schemas.microsoft.com/office/2006/metadata/properties" ma:root="true" ma:fieldsID="097d58df3028a0d0652c942cd06422e1" ns2:_="" ns3:_="">
    <xsd:import namespace="b58d659b-bec7-4037-b48a-e31715cb8dea"/>
    <xsd:import namespace="492273c9-ec39-4dc4-932e-a51d5938955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8d659b-bec7-4037-b48a-e31715cb8d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2273c9-ec39-4dc4-932e-a51d59389553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DE44702-EB25-455C-AFB2-377074CBC7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E8EE49-B097-465B-98BF-8939F49AC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58d659b-bec7-4037-b48a-e31715cb8dea"/>
    <ds:schemaRef ds:uri="492273c9-ec39-4dc4-932e-a51d593895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7472A0-3978-4E96-BB8C-5FBC9A447F5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8804</TotalTime>
  <Words>1887</Words>
  <Application>Microsoft Office PowerPoint</Application>
  <PresentationFormat>Widescreen</PresentationFormat>
  <Paragraphs>235</Paragraphs>
  <Slides>33</Slides>
  <Notes>30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6" baseType="lpstr">
      <vt:lpstr>Arial</vt:lpstr>
      <vt:lpstr>Calibri</vt:lpstr>
      <vt:lpstr>Calibri Light</vt:lpstr>
      <vt:lpstr>Century Gothic</vt:lpstr>
      <vt:lpstr>Courier New</vt:lpstr>
      <vt:lpstr>Garamond</vt:lpstr>
      <vt:lpstr>Georgia</vt:lpstr>
      <vt:lpstr>Times New Roman</vt:lpstr>
      <vt:lpstr>Trebuchet MS</vt:lpstr>
      <vt:lpstr>Wingdings</vt:lpstr>
      <vt:lpstr>Wingdings 2</vt:lpstr>
      <vt:lpstr>Office Theme</vt:lpstr>
      <vt:lpstr>Worksheet</vt:lpstr>
      <vt:lpstr>Data Analysis for single factor experimental studies</vt:lpstr>
      <vt:lpstr>From Lab #4 -- Results</vt:lpstr>
      <vt:lpstr>Review: Three ways variability affects your results, which can all be influenced by your research design</vt:lpstr>
      <vt:lpstr>Ever seen one of these?</vt:lpstr>
      <vt:lpstr>As an example: ANOVAs</vt:lpstr>
      <vt:lpstr>One-way Between-Subjects ANOVA</vt:lpstr>
      <vt:lpstr>Reading SPSS Output: One-way Between-Subjects ANOVAs</vt:lpstr>
      <vt:lpstr>Reading Output: One-way ANOVAs</vt:lpstr>
      <vt:lpstr>ANOVA Tables – Sum of Squares</vt:lpstr>
      <vt:lpstr>PowerPoint Presentation</vt:lpstr>
      <vt:lpstr>ANOVA</vt:lpstr>
      <vt:lpstr>PowerPoint Presentation</vt:lpstr>
      <vt:lpstr>PowerPoint Presentation</vt:lpstr>
      <vt:lpstr>F-Ratio</vt:lpstr>
      <vt:lpstr>Degrees of Freedom (how to calculate them)</vt:lpstr>
      <vt:lpstr>Degrees of Freedom</vt:lpstr>
      <vt:lpstr>PowerPoint Presentation</vt:lpstr>
      <vt:lpstr>PowerPoint Presentation</vt:lpstr>
      <vt:lpstr>Typing an ANOVA</vt:lpstr>
      <vt:lpstr>The story so far...</vt:lpstr>
      <vt:lpstr>PowerPoint Presentation</vt:lpstr>
      <vt:lpstr>post-hoc tests</vt:lpstr>
      <vt:lpstr>“Experiment-Wise” error rate</vt:lpstr>
      <vt:lpstr>Remember this… We need to minimize type I error by avoiding experiment wise error</vt:lpstr>
      <vt:lpstr>PowerPoint Presentation</vt:lpstr>
      <vt:lpstr>What to do then? </vt:lpstr>
      <vt:lpstr>Example of a post hoc test in SPSS – refer to lab #4 for JAMOVI </vt:lpstr>
      <vt:lpstr>Calculate Effect Sizes</vt:lpstr>
      <vt:lpstr>PowerPoint Presentation</vt:lpstr>
      <vt:lpstr>Calculate Effect Sizes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Learning Slides</dc:title>
  <dc:creator>Beth Morling</dc:creator>
  <cp:lastModifiedBy>Jenkins, Clinton</cp:lastModifiedBy>
  <cp:revision>434</cp:revision>
  <dcterms:created xsi:type="dcterms:W3CDTF">2017-03-28T17:55:12Z</dcterms:created>
  <dcterms:modified xsi:type="dcterms:W3CDTF">2022-02-25T17:10:17Z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0x01010022A7D5BD8B0C3C42B0546CA6BBD1E04A</vt:lpwstr>
  </property>
</Properties>
</file>