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44"/>
  </p:notesMasterIdLst>
  <p:sldIdLst>
    <p:sldId id="256" r:id="rId5"/>
    <p:sldId id="276" r:id="rId6"/>
    <p:sldId id="688" r:id="rId7"/>
    <p:sldId id="690" r:id="rId8"/>
    <p:sldId id="692" r:id="rId9"/>
    <p:sldId id="591" r:id="rId10"/>
    <p:sldId id="560" r:id="rId11"/>
    <p:sldId id="698" r:id="rId12"/>
    <p:sldId id="699" r:id="rId13"/>
    <p:sldId id="541" r:id="rId14"/>
    <p:sldId id="734" r:id="rId15"/>
    <p:sldId id="620" r:id="rId16"/>
    <p:sldId id="703" r:id="rId17"/>
    <p:sldId id="724" r:id="rId18"/>
    <p:sldId id="531" r:id="rId19"/>
    <p:sldId id="619" r:id="rId20"/>
    <p:sldId id="704" r:id="rId21"/>
    <p:sldId id="728" r:id="rId22"/>
    <p:sldId id="729" r:id="rId23"/>
    <p:sldId id="705" r:id="rId24"/>
    <p:sldId id="706" r:id="rId25"/>
    <p:sldId id="709" r:id="rId26"/>
    <p:sldId id="710" r:id="rId27"/>
    <p:sldId id="736" r:id="rId28"/>
    <p:sldId id="708" r:id="rId29"/>
    <p:sldId id="714" r:id="rId30"/>
    <p:sldId id="715" r:id="rId31"/>
    <p:sldId id="716" r:id="rId32"/>
    <p:sldId id="718" r:id="rId33"/>
    <p:sldId id="720" r:id="rId34"/>
    <p:sldId id="738" r:id="rId35"/>
    <p:sldId id="760" r:id="rId36"/>
    <p:sldId id="739" r:id="rId37"/>
    <p:sldId id="744" r:id="rId38"/>
    <p:sldId id="778" r:id="rId39"/>
    <p:sldId id="671" r:id="rId40"/>
    <p:sldId id="763" r:id="rId41"/>
    <p:sldId id="764" r:id="rId42"/>
    <p:sldId id="765"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6109C-5FDE-4612-A412-17F632A1E4BB}" v="14" dt="2021-09-17T16:14:08.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9" autoAdjust="0"/>
    <p:restoredTop sz="76879" autoAdjust="0"/>
  </p:normalViewPr>
  <p:slideViewPr>
    <p:cSldViewPr snapToGrid="0">
      <p:cViewPr varScale="1">
        <p:scale>
          <a:sx n="114" d="100"/>
          <a:sy n="114" d="100"/>
        </p:scale>
        <p:origin x="-1920"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295" Type="http://schemas.microsoft.com/office/2015/10/relationships/revisionInfo" Target="revisionInfo.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notesMaster" Target="notesMasters/notesMaster1.xml"/><Relationship Id="rId45" Type="http://schemas.openxmlformats.org/officeDocument/2006/relationships/printerSettings" Target="printerSettings/printerSettings1.bin"/></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c:f>
              <c:strCache>
                <c:ptCount val="1"/>
                <c:pt idx="0">
                  <c:v>vocabulary training</c:v>
                </c:pt>
              </c:strCache>
            </c:strRef>
          </c:tx>
          <c:marker>
            <c:symbol val="none"/>
          </c:marker>
          <c:cat>
            <c:strRef>
              <c:f>Sheet1!$A$3:$A$4</c:f>
              <c:strCache>
                <c:ptCount val="2"/>
                <c:pt idx="0">
                  <c:v>verbal</c:v>
                </c:pt>
                <c:pt idx="1">
                  <c:v>math</c:v>
                </c:pt>
              </c:strCache>
            </c:strRef>
          </c:cat>
          <c:val>
            <c:numRef>
              <c:f>Sheet1!$B$3:$B$4</c:f>
              <c:numCache>
                <c:formatCode>General</c:formatCode>
                <c:ptCount val="2"/>
                <c:pt idx="0">
                  <c:v>5.0</c:v>
                </c:pt>
                <c:pt idx="1">
                  <c:v>3.0</c:v>
                </c:pt>
              </c:numCache>
            </c:numRef>
          </c:val>
          <c:smooth val="0"/>
          <c:extLst xmlns:c16r2="http://schemas.microsoft.com/office/drawing/2015/06/chart">
            <c:ext xmlns:c16="http://schemas.microsoft.com/office/drawing/2014/chart" uri="{C3380CC4-5D6E-409C-BE32-E72D297353CC}">
              <c16:uniqueId val="{00000000-3553-824A-AF2A-9D3BDEF91387}"/>
            </c:ext>
          </c:extLst>
        </c:ser>
        <c:ser>
          <c:idx val="1"/>
          <c:order val="1"/>
          <c:tx>
            <c:strRef>
              <c:f>Sheet1!$C$2</c:f>
              <c:strCache>
                <c:ptCount val="1"/>
                <c:pt idx="0">
                  <c:v>no training</c:v>
                </c:pt>
              </c:strCache>
            </c:strRef>
          </c:tx>
          <c:marker>
            <c:symbol val="none"/>
          </c:marker>
          <c:cat>
            <c:strRef>
              <c:f>Sheet1!$A$3:$A$4</c:f>
              <c:strCache>
                <c:ptCount val="2"/>
                <c:pt idx="0">
                  <c:v>verbal</c:v>
                </c:pt>
                <c:pt idx="1">
                  <c:v>math</c:v>
                </c:pt>
              </c:strCache>
            </c:strRef>
          </c:cat>
          <c:val>
            <c:numRef>
              <c:f>Sheet1!$C$3:$C$4</c:f>
              <c:numCache>
                <c:formatCode>General</c:formatCode>
                <c:ptCount val="2"/>
                <c:pt idx="0">
                  <c:v>2.0</c:v>
                </c:pt>
                <c:pt idx="1">
                  <c:v>3.0</c:v>
                </c:pt>
              </c:numCache>
            </c:numRef>
          </c:val>
          <c:smooth val="0"/>
          <c:extLst xmlns:c16r2="http://schemas.microsoft.com/office/drawing/2015/06/chart">
            <c:ext xmlns:c16="http://schemas.microsoft.com/office/drawing/2014/chart" uri="{C3380CC4-5D6E-409C-BE32-E72D297353CC}">
              <c16:uniqueId val="{00000001-3553-824A-AF2A-9D3BDEF91387}"/>
            </c:ext>
          </c:extLst>
        </c:ser>
        <c:dLbls>
          <c:showLegendKey val="0"/>
          <c:showVal val="0"/>
          <c:showCatName val="0"/>
          <c:showSerName val="0"/>
          <c:showPercent val="0"/>
          <c:showBubbleSize val="0"/>
        </c:dLbls>
        <c:marker val="1"/>
        <c:smooth val="0"/>
        <c:axId val="-2103344328"/>
        <c:axId val="-2103341448"/>
      </c:lineChart>
      <c:catAx>
        <c:axId val="-2103344328"/>
        <c:scaling>
          <c:orientation val="minMax"/>
        </c:scaling>
        <c:delete val="0"/>
        <c:axPos val="b"/>
        <c:numFmt formatCode="General" sourceLinked="0"/>
        <c:majorTickMark val="none"/>
        <c:minorTickMark val="none"/>
        <c:tickLblPos val="nextTo"/>
        <c:crossAx val="-2103341448"/>
        <c:crosses val="autoZero"/>
        <c:auto val="1"/>
        <c:lblAlgn val="ctr"/>
        <c:lblOffset val="100"/>
        <c:noMultiLvlLbl val="0"/>
      </c:catAx>
      <c:valAx>
        <c:axId val="-2103341448"/>
        <c:scaling>
          <c:orientation val="minMax"/>
        </c:scaling>
        <c:delete val="0"/>
        <c:axPos val="l"/>
        <c:majorGridlines/>
        <c:title>
          <c:tx>
            <c:rich>
              <a:bodyPr/>
              <a:lstStyle/>
              <a:p>
                <a:pPr>
                  <a:defRPr/>
                </a:pPr>
                <a:r>
                  <a:rPr lang="en-US" dirty="0"/>
                  <a:t>test score</a:t>
                </a:r>
              </a:p>
            </c:rich>
          </c:tx>
          <c:layout/>
          <c:overlay val="0"/>
        </c:title>
        <c:numFmt formatCode="General" sourceLinked="1"/>
        <c:majorTickMark val="none"/>
        <c:minorTickMark val="none"/>
        <c:tickLblPos val="nextTo"/>
        <c:crossAx val="-2103344328"/>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c:f>
              <c:strCache>
                <c:ptCount val="1"/>
                <c:pt idx="0">
                  <c:v>vocabulary training</c:v>
                </c:pt>
              </c:strCache>
            </c:strRef>
          </c:tx>
          <c:marker>
            <c:symbol val="none"/>
          </c:marker>
          <c:cat>
            <c:strRef>
              <c:f>Sheet1!$A$3:$A$4</c:f>
              <c:strCache>
                <c:ptCount val="2"/>
                <c:pt idx="0">
                  <c:v>verbal</c:v>
                </c:pt>
                <c:pt idx="1">
                  <c:v>math</c:v>
                </c:pt>
              </c:strCache>
            </c:strRef>
          </c:cat>
          <c:val>
            <c:numRef>
              <c:f>Sheet1!$B$3:$B$4</c:f>
              <c:numCache>
                <c:formatCode>General</c:formatCode>
                <c:ptCount val="2"/>
                <c:pt idx="0">
                  <c:v>5.0</c:v>
                </c:pt>
                <c:pt idx="1">
                  <c:v>3.0</c:v>
                </c:pt>
              </c:numCache>
            </c:numRef>
          </c:val>
          <c:smooth val="0"/>
          <c:extLst xmlns:c16r2="http://schemas.microsoft.com/office/drawing/2015/06/chart">
            <c:ext xmlns:c16="http://schemas.microsoft.com/office/drawing/2014/chart" uri="{C3380CC4-5D6E-409C-BE32-E72D297353CC}">
              <c16:uniqueId val="{00000000-C01A-C847-8D73-622D37EC42C9}"/>
            </c:ext>
          </c:extLst>
        </c:ser>
        <c:ser>
          <c:idx val="1"/>
          <c:order val="1"/>
          <c:tx>
            <c:strRef>
              <c:f>Sheet1!$C$2</c:f>
              <c:strCache>
                <c:ptCount val="1"/>
                <c:pt idx="0">
                  <c:v>no training</c:v>
                </c:pt>
              </c:strCache>
            </c:strRef>
          </c:tx>
          <c:marker>
            <c:symbol val="none"/>
          </c:marker>
          <c:cat>
            <c:strRef>
              <c:f>Sheet1!$A$3:$A$4</c:f>
              <c:strCache>
                <c:ptCount val="2"/>
                <c:pt idx="0">
                  <c:v>verbal</c:v>
                </c:pt>
                <c:pt idx="1">
                  <c:v>math</c:v>
                </c:pt>
              </c:strCache>
            </c:strRef>
          </c:cat>
          <c:val>
            <c:numRef>
              <c:f>Sheet1!$C$3:$C$4</c:f>
              <c:numCache>
                <c:formatCode>General</c:formatCode>
                <c:ptCount val="2"/>
                <c:pt idx="0">
                  <c:v>2.0</c:v>
                </c:pt>
                <c:pt idx="1">
                  <c:v>3.0</c:v>
                </c:pt>
              </c:numCache>
            </c:numRef>
          </c:val>
          <c:smooth val="0"/>
          <c:extLst xmlns:c16r2="http://schemas.microsoft.com/office/drawing/2015/06/chart">
            <c:ext xmlns:c16="http://schemas.microsoft.com/office/drawing/2014/chart" uri="{C3380CC4-5D6E-409C-BE32-E72D297353CC}">
              <c16:uniqueId val="{00000001-C01A-C847-8D73-622D37EC42C9}"/>
            </c:ext>
          </c:extLst>
        </c:ser>
        <c:dLbls>
          <c:showLegendKey val="0"/>
          <c:showVal val="0"/>
          <c:showCatName val="0"/>
          <c:showSerName val="0"/>
          <c:showPercent val="0"/>
          <c:showBubbleSize val="0"/>
        </c:dLbls>
        <c:marker val="1"/>
        <c:smooth val="0"/>
        <c:axId val="2085969160"/>
        <c:axId val="2085931048"/>
      </c:lineChart>
      <c:catAx>
        <c:axId val="2085969160"/>
        <c:scaling>
          <c:orientation val="minMax"/>
        </c:scaling>
        <c:delete val="0"/>
        <c:axPos val="b"/>
        <c:numFmt formatCode="General" sourceLinked="0"/>
        <c:majorTickMark val="none"/>
        <c:minorTickMark val="none"/>
        <c:tickLblPos val="nextTo"/>
        <c:crossAx val="2085931048"/>
        <c:crosses val="autoZero"/>
        <c:auto val="1"/>
        <c:lblAlgn val="ctr"/>
        <c:lblOffset val="100"/>
        <c:noMultiLvlLbl val="0"/>
      </c:catAx>
      <c:valAx>
        <c:axId val="2085931048"/>
        <c:scaling>
          <c:orientation val="minMax"/>
        </c:scaling>
        <c:delete val="0"/>
        <c:axPos val="l"/>
        <c:majorGridlines/>
        <c:title>
          <c:tx>
            <c:rich>
              <a:bodyPr/>
              <a:lstStyle/>
              <a:p>
                <a:pPr>
                  <a:defRPr/>
                </a:pPr>
                <a:r>
                  <a:rPr lang="en-US" dirty="0"/>
                  <a:t>test score</a:t>
                </a:r>
              </a:p>
            </c:rich>
          </c:tx>
          <c:layout/>
          <c:overlay val="0"/>
        </c:title>
        <c:numFmt formatCode="General" sourceLinked="1"/>
        <c:majorTickMark val="none"/>
        <c:minorTickMark val="none"/>
        <c:tickLblPos val="nextTo"/>
        <c:crossAx val="2085969160"/>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Vocab.</c:v>
                </c:pt>
              </c:strCache>
            </c:strRef>
          </c:tx>
          <c:spPr>
            <a:ln w="28575" cap="rnd">
              <a:solidFill>
                <a:schemeClr val="accent1"/>
              </a:solidFill>
              <a:round/>
            </a:ln>
            <a:effectLst/>
          </c:spPr>
          <c:marker>
            <c:symbol val="none"/>
          </c:marker>
          <c:cat>
            <c:strRef>
              <c:f>Sheet1!$A$2:$A$3</c:f>
              <c:strCache>
                <c:ptCount val="2"/>
                <c:pt idx="0">
                  <c:v>Verbal</c:v>
                </c:pt>
                <c:pt idx="1">
                  <c:v>Math</c:v>
                </c:pt>
              </c:strCache>
            </c:strRef>
          </c:cat>
          <c:val>
            <c:numRef>
              <c:f>Sheet1!$B$2:$B$3</c:f>
              <c:numCache>
                <c:formatCode>General</c:formatCode>
                <c:ptCount val="2"/>
                <c:pt idx="0">
                  <c:v>5.0</c:v>
                </c:pt>
                <c:pt idx="1">
                  <c:v>5.0</c:v>
                </c:pt>
              </c:numCache>
            </c:numRef>
          </c:val>
          <c:smooth val="0"/>
          <c:extLst xmlns:c16r2="http://schemas.microsoft.com/office/drawing/2015/06/chart">
            <c:ext xmlns:c16="http://schemas.microsoft.com/office/drawing/2014/chart" uri="{C3380CC4-5D6E-409C-BE32-E72D297353CC}">
              <c16:uniqueId val="{00000000-5C2A-49F1-AB0E-CB51638249D6}"/>
            </c:ext>
          </c:extLst>
        </c:ser>
        <c:ser>
          <c:idx val="1"/>
          <c:order val="1"/>
          <c:tx>
            <c:strRef>
              <c:f>Sheet1!$C$1</c:f>
              <c:strCache>
                <c:ptCount val="1"/>
                <c:pt idx="0">
                  <c:v>No training</c:v>
                </c:pt>
              </c:strCache>
            </c:strRef>
          </c:tx>
          <c:spPr>
            <a:ln w="28575" cap="rnd">
              <a:solidFill>
                <a:schemeClr val="accent2"/>
              </a:solidFill>
              <a:round/>
            </a:ln>
            <a:effectLst/>
          </c:spPr>
          <c:marker>
            <c:symbol val="none"/>
          </c:marker>
          <c:cat>
            <c:strRef>
              <c:f>Sheet1!$A$2:$A$3</c:f>
              <c:strCache>
                <c:ptCount val="2"/>
                <c:pt idx="0">
                  <c:v>Verbal</c:v>
                </c:pt>
                <c:pt idx="1">
                  <c:v>Math</c:v>
                </c:pt>
              </c:strCache>
            </c:strRef>
          </c:cat>
          <c:val>
            <c:numRef>
              <c:f>Sheet1!$C$2:$C$3</c:f>
              <c:numCache>
                <c:formatCode>General</c:formatCode>
                <c:ptCount val="2"/>
                <c:pt idx="0">
                  <c:v>3.0</c:v>
                </c:pt>
                <c:pt idx="1">
                  <c:v>3.0</c:v>
                </c:pt>
              </c:numCache>
            </c:numRef>
          </c:val>
          <c:smooth val="0"/>
          <c:extLst xmlns:c16r2="http://schemas.microsoft.com/office/drawing/2015/06/chart">
            <c:ext xmlns:c16="http://schemas.microsoft.com/office/drawing/2014/chart" uri="{C3380CC4-5D6E-409C-BE32-E72D297353CC}">
              <c16:uniqueId val="{00000001-5C2A-49F1-AB0E-CB51638249D6}"/>
            </c:ext>
          </c:extLst>
        </c:ser>
        <c:dLbls>
          <c:showLegendKey val="0"/>
          <c:showVal val="0"/>
          <c:showCatName val="0"/>
          <c:showSerName val="0"/>
          <c:showPercent val="0"/>
          <c:showBubbleSize val="0"/>
        </c:dLbls>
        <c:marker val="1"/>
        <c:smooth val="0"/>
        <c:axId val="-2033663224"/>
        <c:axId val="1769100488"/>
      </c:lineChart>
      <c:catAx>
        <c:axId val="-2033663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769100488"/>
        <c:crosses val="autoZero"/>
        <c:auto val="1"/>
        <c:lblAlgn val="ctr"/>
        <c:lblOffset val="100"/>
        <c:noMultiLvlLbl val="0"/>
      </c:catAx>
      <c:valAx>
        <c:axId val="1769100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203366322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c:f>
              <c:strCache>
                <c:ptCount val="1"/>
                <c:pt idx="0">
                  <c:v>vocabulary training</c:v>
                </c:pt>
              </c:strCache>
            </c:strRef>
          </c:tx>
          <c:marker>
            <c:symbol val="none"/>
          </c:marker>
          <c:cat>
            <c:strRef>
              <c:f>Sheet1!$A$3:$A$4</c:f>
              <c:strCache>
                <c:ptCount val="2"/>
                <c:pt idx="0">
                  <c:v>verbal</c:v>
                </c:pt>
                <c:pt idx="1">
                  <c:v>math</c:v>
                </c:pt>
              </c:strCache>
            </c:strRef>
          </c:cat>
          <c:val>
            <c:numRef>
              <c:f>Sheet1!$B$3:$B$4</c:f>
              <c:numCache>
                <c:formatCode>General</c:formatCode>
                <c:ptCount val="2"/>
                <c:pt idx="0">
                  <c:v>5.0</c:v>
                </c:pt>
                <c:pt idx="1">
                  <c:v>3.0</c:v>
                </c:pt>
              </c:numCache>
            </c:numRef>
          </c:val>
          <c:smooth val="0"/>
          <c:extLst xmlns:c16r2="http://schemas.microsoft.com/office/drawing/2015/06/chart">
            <c:ext xmlns:c16="http://schemas.microsoft.com/office/drawing/2014/chart" uri="{C3380CC4-5D6E-409C-BE32-E72D297353CC}">
              <c16:uniqueId val="{00000000-3553-824A-AF2A-9D3BDEF91387}"/>
            </c:ext>
          </c:extLst>
        </c:ser>
        <c:ser>
          <c:idx val="1"/>
          <c:order val="1"/>
          <c:tx>
            <c:strRef>
              <c:f>Sheet1!$C$2</c:f>
              <c:strCache>
                <c:ptCount val="1"/>
                <c:pt idx="0">
                  <c:v>no training</c:v>
                </c:pt>
              </c:strCache>
            </c:strRef>
          </c:tx>
          <c:marker>
            <c:symbol val="none"/>
          </c:marker>
          <c:cat>
            <c:strRef>
              <c:f>Sheet1!$A$3:$A$4</c:f>
              <c:strCache>
                <c:ptCount val="2"/>
                <c:pt idx="0">
                  <c:v>verbal</c:v>
                </c:pt>
                <c:pt idx="1">
                  <c:v>math</c:v>
                </c:pt>
              </c:strCache>
            </c:strRef>
          </c:cat>
          <c:val>
            <c:numRef>
              <c:f>Sheet1!$C$3:$C$4</c:f>
              <c:numCache>
                <c:formatCode>General</c:formatCode>
                <c:ptCount val="2"/>
                <c:pt idx="0">
                  <c:v>2.0</c:v>
                </c:pt>
                <c:pt idx="1">
                  <c:v>3.0</c:v>
                </c:pt>
              </c:numCache>
            </c:numRef>
          </c:val>
          <c:smooth val="0"/>
          <c:extLst xmlns:c16r2="http://schemas.microsoft.com/office/drawing/2015/06/chart">
            <c:ext xmlns:c16="http://schemas.microsoft.com/office/drawing/2014/chart" uri="{C3380CC4-5D6E-409C-BE32-E72D297353CC}">
              <c16:uniqueId val="{00000001-3553-824A-AF2A-9D3BDEF91387}"/>
            </c:ext>
          </c:extLst>
        </c:ser>
        <c:dLbls>
          <c:showLegendKey val="0"/>
          <c:showVal val="0"/>
          <c:showCatName val="0"/>
          <c:showSerName val="0"/>
          <c:showPercent val="0"/>
          <c:showBubbleSize val="0"/>
        </c:dLbls>
        <c:marker val="1"/>
        <c:smooth val="0"/>
        <c:axId val="1791325400"/>
        <c:axId val="1791328344"/>
      </c:lineChart>
      <c:catAx>
        <c:axId val="1791325400"/>
        <c:scaling>
          <c:orientation val="minMax"/>
        </c:scaling>
        <c:delete val="0"/>
        <c:axPos val="b"/>
        <c:numFmt formatCode="General" sourceLinked="0"/>
        <c:majorTickMark val="none"/>
        <c:minorTickMark val="none"/>
        <c:tickLblPos val="nextTo"/>
        <c:crossAx val="1791328344"/>
        <c:crosses val="autoZero"/>
        <c:auto val="1"/>
        <c:lblAlgn val="ctr"/>
        <c:lblOffset val="100"/>
        <c:noMultiLvlLbl val="0"/>
      </c:catAx>
      <c:valAx>
        <c:axId val="1791328344"/>
        <c:scaling>
          <c:orientation val="minMax"/>
        </c:scaling>
        <c:delete val="0"/>
        <c:axPos val="l"/>
        <c:majorGridlines/>
        <c:title>
          <c:tx>
            <c:rich>
              <a:bodyPr/>
              <a:lstStyle/>
              <a:p>
                <a:pPr>
                  <a:defRPr/>
                </a:pPr>
                <a:r>
                  <a:rPr lang="en-US" dirty="0"/>
                  <a:t>test score</a:t>
                </a:r>
              </a:p>
            </c:rich>
          </c:tx>
          <c:layout/>
          <c:overlay val="0"/>
        </c:title>
        <c:numFmt formatCode="General" sourceLinked="1"/>
        <c:majorTickMark val="none"/>
        <c:minorTickMark val="none"/>
        <c:tickLblPos val="nextTo"/>
        <c:crossAx val="1791325400"/>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lineChart>
        <c:grouping val="standard"/>
        <c:varyColors val="0"/>
        <c:ser>
          <c:idx val="0"/>
          <c:order val="0"/>
          <c:tx>
            <c:strRef>
              <c:f>Sheet1!$B$1</c:f>
              <c:strCache>
                <c:ptCount val="1"/>
                <c:pt idx="0">
                  <c:v>Anxiety Disorder</c:v>
                </c:pt>
              </c:strCache>
            </c:strRef>
          </c:tx>
          <c:spPr>
            <a:ln>
              <a:solidFill>
                <a:srgbClr val="FF0000"/>
              </a:solidFill>
            </a:ln>
          </c:spPr>
          <c:marker>
            <c:symbol val="none"/>
          </c:marker>
          <c:cat>
            <c:strRef>
              <c:f>Sheet1!$A$2:$A$4</c:f>
              <c:strCache>
                <c:ptCount val="3"/>
                <c:pt idx="0">
                  <c:v>Alone</c:v>
                </c:pt>
                <c:pt idx="1">
                  <c:v>Non-Reactive Others</c:v>
                </c:pt>
                <c:pt idx="2">
                  <c:v>Reactive Others</c:v>
                </c:pt>
              </c:strCache>
            </c:strRef>
          </c:cat>
          <c:val>
            <c:numRef>
              <c:f>Sheet1!$B$2:$B$4</c:f>
              <c:numCache>
                <c:formatCode>General</c:formatCode>
                <c:ptCount val="3"/>
                <c:pt idx="0">
                  <c:v>28.0</c:v>
                </c:pt>
                <c:pt idx="1">
                  <c:v>18.0</c:v>
                </c:pt>
                <c:pt idx="2">
                  <c:v>30.0</c:v>
                </c:pt>
              </c:numCache>
            </c:numRef>
          </c:val>
          <c:smooth val="0"/>
        </c:ser>
        <c:ser>
          <c:idx val="1"/>
          <c:order val="1"/>
          <c:tx>
            <c:strRef>
              <c:f>Sheet1!$C$1</c:f>
              <c:strCache>
                <c:ptCount val="1"/>
                <c:pt idx="0">
                  <c:v>None</c:v>
                </c:pt>
              </c:strCache>
            </c:strRef>
          </c:tx>
          <c:marker>
            <c:symbol val="none"/>
          </c:marker>
          <c:cat>
            <c:strRef>
              <c:f>Sheet1!$A$2:$A$4</c:f>
              <c:strCache>
                <c:ptCount val="3"/>
                <c:pt idx="0">
                  <c:v>Alone</c:v>
                </c:pt>
                <c:pt idx="1">
                  <c:v>Non-Reactive Others</c:v>
                </c:pt>
                <c:pt idx="2">
                  <c:v>Reactive Others</c:v>
                </c:pt>
              </c:strCache>
            </c:strRef>
          </c:cat>
          <c:val>
            <c:numRef>
              <c:f>Sheet1!$C$2:$C$4</c:f>
              <c:numCache>
                <c:formatCode>General</c:formatCode>
                <c:ptCount val="3"/>
                <c:pt idx="0">
                  <c:v>18.0</c:v>
                </c:pt>
                <c:pt idx="1">
                  <c:v>12.0</c:v>
                </c:pt>
                <c:pt idx="2">
                  <c:v>22.0</c:v>
                </c:pt>
              </c:numCache>
            </c:numRef>
          </c:val>
          <c:smooth val="0"/>
        </c:ser>
        <c:dLbls>
          <c:showLegendKey val="0"/>
          <c:showVal val="0"/>
          <c:showCatName val="0"/>
          <c:showSerName val="0"/>
          <c:showPercent val="0"/>
          <c:showBubbleSize val="0"/>
        </c:dLbls>
        <c:marker val="1"/>
        <c:smooth val="0"/>
        <c:axId val="1767515720"/>
        <c:axId val="1767493000"/>
      </c:lineChart>
      <c:catAx>
        <c:axId val="1767515720"/>
        <c:scaling>
          <c:orientation val="minMax"/>
        </c:scaling>
        <c:delete val="0"/>
        <c:axPos val="b"/>
        <c:majorTickMark val="out"/>
        <c:minorTickMark val="none"/>
        <c:tickLblPos val="nextTo"/>
        <c:crossAx val="1767493000"/>
        <c:crosses val="autoZero"/>
        <c:auto val="1"/>
        <c:lblAlgn val="ctr"/>
        <c:lblOffset val="100"/>
        <c:noMultiLvlLbl val="0"/>
      </c:catAx>
      <c:valAx>
        <c:axId val="1767493000"/>
        <c:scaling>
          <c:orientation val="minMax"/>
        </c:scaling>
        <c:delete val="0"/>
        <c:axPos val="l"/>
        <c:majorGridlines/>
        <c:numFmt formatCode="General" sourceLinked="1"/>
        <c:majorTickMark val="out"/>
        <c:minorTickMark val="none"/>
        <c:tickLblPos val="nextTo"/>
        <c:crossAx val="1767515720"/>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0872649713196149"/>
          <c:y val="0.0605215725354033"/>
          <c:w val="0.693952935831021"/>
          <c:h val="0.790587999681497"/>
        </c:manualLayout>
      </c:layout>
      <c:barChart>
        <c:barDir val="col"/>
        <c:grouping val="clustered"/>
        <c:varyColors val="0"/>
        <c:ser>
          <c:idx val="0"/>
          <c:order val="0"/>
          <c:tx>
            <c:strRef>
              <c:f>Sheet1!$B$1</c:f>
              <c:strCache>
                <c:ptCount val="1"/>
                <c:pt idx="0">
                  <c:v>Anxiety Disorder</c:v>
                </c:pt>
              </c:strCache>
            </c:strRef>
          </c:tx>
          <c:spPr>
            <a:solidFill>
              <a:srgbClr val="FF0000"/>
            </a:solidFill>
          </c:spPr>
          <c:invertIfNegative val="0"/>
          <c:errBars>
            <c:errBarType val="both"/>
            <c:errValType val="stdErr"/>
            <c:noEndCap val="0"/>
          </c:errBars>
          <c:cat>
            <c:strRef>
              <c:f>Sheet1!$A$2:$A$4</c:f>
              <c:strCache>
                <c:ptCount val="3"/>
                <c:pt idx="0">
                  <c:v>Alone</c:v>
                </c:pt>
                <c:pt idx="1">
                  <c:v>Non-Reactive Others</c:v>
                </c:pt>
                <c:pt idx="2">
                  <c:v>Reactive Others</c:v>
                </c:pt>
              </c:strCache>
            </c:strRef>
          </c:cat>
          <c:val>
            <c:numRef>
              <c:f>Sheet1!$B$2:$B$4</c:f>
              <c:numCache>
                <c:formatCode>General</c:formatCode>
                <c:ptCount val="3"/>
                <c:pt idx="0">
                  <c:v>28.0</c:v>
                </c:pt>
                <c:pt idx="1">
                  <c:v>18.0</c:v>
                </c:pt>
                <c:pt idx="2">
                  <c:v>30.0</c:v>
                </c:pt>
              </c:numCache>
            </c:numRef>
          </c:val>
        </c:ser>
        <c:ser>
          <c:idx val="1"/>
          <c:order val="1"/>
          <c:tx>
            <c:strRef>
              <c:f>Sheet1!$C$1</c:f>
              <c:strCache>
                <c:ptCount val="1"/>
                <c:pt idx="0">
                  <c:v>None</c:v>
                </c:pt>
              </c:strCache>
            </c:strRef>
          </c:tx>
          <c:invertIfNegative val="0"/>
          <c:errBars>
            <c:errBarType val="both"/>
            <c:errValType val="stdErr"/>
            <c:noEndCap val="0"/>
          </c:errBars>
          <c:cat>
            <c:strRef>
              <c:f>Sheet1!$A$2:$A$4</c:f>
              <c:strCache>
                <c:ptCount val="3"/>
                <c:pt idx="0">
                  <c:v>Alone</c:v>
                </c:pt>
                <c:pt idx="1">
                  <c:v>Non-Reactive Others</c:v>
                </c:pt>
                <c:pt idx="2">
                  <c:v>Reactive Others</c:v>
                </c:pt>
              </c:strCache>
            </c:strRef>
          </c:cat>
          <c:val>
            <c:numRef>
              <c:f>Sheet1!$C$2:$C$4</c:f>
              <c:numCache>
                <c:formatCode>General</c:formatCode>
                <c:ptCount val="3"/>
                <c:pt idx="0">
                  <c:v>18.0</c:v>
                </c:pt>
                <c:pt idx="1">
                  <c:v>12.0</c:v>
                </c:pt>
                <c:pt idx="2">
                  <c:v>22.0</c:v>
                </c:pt>
              </c:numCache>
            </c:numRef>
          </c:val>
        </c:ser>
        <c:dLbls>
          <c:showLegendKey val="0"/>
          <c:showVal val="0"/>
          <c:showCatName val="0"/>
          <c:showSerName val="0"/>
          <c:showPercent val="0"/>
          <c:showBubbleSize val="0"/>
        </c:dLbls>
        <c:gapWidth val="150"/>
        <c:axId val="-2046622936"/>
        <c:axId val="-2040244440"/>
      </c:barChart>
      <c:catAx>
        <c:axId val="-2046622936"/>
        <c:scaling>
          <c:orientation val="minMax"/>
        </c:scaling>
        <c:delete val="0"/>
        <c:axPos val="b"/>
        <c:majorTickMark val="out"/>
        <c:minorTickMark val="none"/>
        <c:tickLblPos val="nextTo"/>
        <c:crossAx val="-2040244440"/>
        <c:crosses val="autoZero"/>
        <c:auto val="1"/>
        <c:lblAlgn val="ctr"/>
        <c:lblOffset val="100"/>
        <c:noMultiLvlLbl val="0"/>
      </c:catAx>
      <c:valAx>
        <c:axId val="-2040244440"/>
        <c:scaling>
          <c:orientation val="minMax"/>
        </c:scaling>
        <c:delete val="0"/>
        <c:axPos val="l"/>
        <c:majorGridlines/>
        <c:numFmt formatCode="General" sourceLinked="1"/>
        <c:majorTickMark val="out"/>
        <c:minorTickMark val="none"/>
        <c:tickLblPos val="nextTo"/>
        <c:crossAx val="-2046622936"/>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52ADB1-275D-430A-89EE-5C7E6CFF6FF2}" type="datetimeFigureOut">
              <a:rPr lang="en-US" smtClean="0"/>
              <a:t>2/28/22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725628-3A68-42F4-BA86-981817953149}" type="slidenum">
              <a:rPr lang="en-US" smtClean="0"/>
              <a:t>‹#›</a:t>
            </a:fld>
            <a:endParaRPr lang="en-US" dirty="0"/>
          </a:p>
        </p:txBody>
      </p:sp>
    </p:spTree>
    <p:extLst>
      <p:ext uri="{BB962C8B-B14F-4D97-AF65-F5344CB8AC3E}">
        <p14:creationId xmlns:p14="http://schemas.microsoft.com/office/powerpoint/2010/main" val="64925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725628-3A68-42F4-BA86-981817953149}" type="slidenum">
              <a:rPr lang="en-US" smtClean="0"/>
              <a:t>1</a:t>
            </a:fld>
            <a:endParaRPr lang="en-US" dirty="0"/>
          </a:p>
        </p:txBody>
      </p:sp>
    </p:spTree>
    <p:extLst>
      <p:ext uri="{BB962C8B-B14F-4D97-AF65-F5344CB8AC3E}">
        <p14:creationId xmlns:p14="http://schemas.microsoft.com/office/powerpoint/2010/main" val="2431106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10</a:t>
            </a:fld>
            <a:endParaRPr lang="en-US"/>
          </a:p>
        </p:txBody>
      </p:sp>
    </p:spTree>
    <p:extLst>
      <p:ext uri="{BB962C8B-B14F-4D97-AF65-F5344CB8AC3E}">
        <p14:creationId xmlns:p14="http://schemas.microsoft.com/office/powerpoint/2010/main" val="3957912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6739"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E2E83CBA-7656-4107-A940-AAA8A3BBAAA3}" type="slidenum">
              <a:rPr lang="en-US" altLang="en-US" sz="1200">
                <a:latin typeface="Calibri" charset="0"/>
              </a:rPr>
              <a:pPr eaLnBrk="1" hangingPunct="1"/>
              <a:t>12</a:t>
            </a:fld>
            <a:endParaRPr lang="en-US" altLang="en-US" sz="1200" dirty="0">
              <a:latin typeface="Calibri" charset="0"/>
            </a:endParaRPr>
          </a:p>
        </p:txBody>
      </p:sp>
    </p:spTree>
    <p:extLst>
      <p:ext uri="{BB962C8B-B14F-4D97-AF65-F5344CB8AC3E}">
        <p14:creationId xmlns:p14="http://schemas.microsoft.com/office/powerpoint/2010/main" val="3187405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4691"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246A1352-174B-4887-9B13-0CE8F038552A}" type="slidenum">
              <a:rPr lang="en-US" altLang="en-US" sz="1200">
                <a:latin typeface="Calibri" charset="0"/>
              </a:rPr>
              <a:pPr eaLnBrk="1" hangingPunct="1"/>
              <a:t>13</a:t>
            </a:fld>
            <a:endParaRPr lang="en-US" altLang="en-US" sz="1200" dirty="0">
              <a:latin typeface="Calibri" charset="0"/>
            </a:endParaRPr>
          </a:p>
        </p:txBody>
      </p:sp>
    </p:spTree>
    <p:extLst>
      <p:ext uri="{BB962C8B-B14F-4D97-AF65-F5344CB8AC3E}">
        <p14:creationId xmlns:p14="http://schemas.microsoft.com/office/powerpoint/2010/main" val="3623040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725628-3A68-42F4-BA86-981817953149}" type="slidenum">
              <a:rPr lang="en-US" smtClean="0"/>
              <a:t>14</a:t>
            </a:fld>
            <a:endParaRPr lang="en-US" dirty="0"/>
          </a:p>
        </p:txBody>
      </p:sp>
    </p:spTree>
    <p:extLst>
      <p:ext uri="{BB962C8B-B14F-4D97-AF65-F5344CB8AC3E}">
        <p14:creationId xmlns:p14="http://schemas.microsoft.com/office/powerpoint/2010/main" val="1130878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725628-3A68-42F4-BA86-981817953149}" type="slidenum">
              <a:rPr lang="en-US" smtClean="0"/>
              <a:t>15</a:t>
            </a:fld>
            <a:endParaRPr lang="en-US" dirty="0"/>
          </a:p>
        </p:txBody>
      </p:sp>
    </p:spTree>
    <p:extLst>
      <p:ext uri="{BB962C8B-B14F-4D97-AF65-F5344CB8AC3E}">
        <p14:creationId xmlns:p14="http://schemas.microsoft.com/office/powerpoint/2010/main" val="1717171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4691"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246A1352-174B-4887-9B13-0CE8F038552A}" type="slidenum">
              <a:rPr lang="en-US" altLang="en-US" sz="1200">
                <a:latin typeface="Calibri" charset="0"/>
              </a:rPr>
              <a:pPr eaLnBrk="1" hangingPunct="1"/>
              <a:t>16</a:t>
            </a:fld>
            <a:endParaRPr lang="en-US" altLang="en-US" sz="1200" dirty="0">
              <a:latin typeface="Calibri" charset="0"/>
            </a:endParaRPr>
          </a:p>
        </p:txBody>
      </p:sp>
    </p:spTree>
    <p:extLst>
      <p:ext uri="{BB962C8B-B14F-4D97-AF65-F5344CB8AC3E}">
        <p14:creationId xmlns:p14="http://schemas.microsoft.com/office/powerpoint/2010/main" val="1395783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18</a:t>
            </a:fld>
            <a:endParaRPr lang="en-US"/>
          </a:p>
        </p:txBody>
      </p:sp>
    </p:spTree>
    <p:extLst>
      <p:ext uri="{BB962C8B-B14F-4D97-AF65-F5344CB8AC3E}">
        <p14:creationId xmlns:p14="http://schemas.microsoft.com/office/powerpoint/2010/main" val="3345201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25</a:t>
            </a:fld>
            <a:endParaRPr lang="en-US"/>
          </a:p>
        </p:txBody>
      </p:sp>
    </p:spTree>
    <p:extLst>
      <p:ext uri="{BB962C8B-B14F-4D97-AF65-F5344CB8AC3E}">
        <p14:creationId xmlns:p14="http://schemas.microsoft.com/office/powerpoint/2010/main" val="18557249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26</a:t>
            </a:fld>
            <a:endParaRPr lang="en-US"/>
          </a:p>
        </p:txBody>
      </p:sp>
    </p:spTree>
    <p:extLst>
      <p:ext uri="{BB962C8B-B14F-4D97-AF65-F5344CB8AC3E}">
        <p14:creationId xmlns:p14="http://schemas.microsoft.com/office/powerpoint/2010/main" val="3345201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725628-3A68-42F4-BA86-981817953149}" type="slidenum">
              <a:rPr lang="en-US" smtClean="0"/>
              <a:t>27</a:t>
            </a:fld>
            <a:endParaRPr lang="en-US" dirty="0"/>
          </a:p>
        </p:txBody>
      </p:sp>
    </p:spTree>
    <p:extLst>
      <p:ext uri="{BB962C8B-B14F-4D97-AF65-F5344CB8AC3E}">
        <p14:creationId xmlns:p14="http://schemas.microsoft.com/office/powerpoint/2010/main" val="3675407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725628-3A68-42F4-BA86-981817953149}" type="slidenum">
              <a:rPr lang="en-US" smtClean="0"/>
              <a:t>30</a:t>
            </a:fld>
            <a:endParaRPr lang="en-US" dirty="0"/>
          </a:p>
        </p:txBody>
      </p:sp>
    </p:spTree>
    <p:extLst>
      <p:ext uri="{BB962C8B-B14F-4D97-AF65-F5344CB8AC3E}">
        <p14:creationId xmlns:p14="http://schemas.microsoft.com/office/powerpoint/2010/main" val="2584390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C5EB09CC-0B57-D947-82BF-D08E19DC22FF}" type="slidenum">
              <a:rPr lang="en-US" smtClean="0"/>
              <a:t>31</a:t>
            </a:fld>
            <a:endParaRPr lang="en-US" dirty="0"/>
          </a:p>
        </p:txBody>
      </p:sp>
    </p:spTree>
    <p:extLst>
      <p:ext uri="{BB962C8B-B14F-4D97-AF65-F5344CB8AC3E}">
        <p14:creationId xmlns:p14="http://schemas.microsoft.com/office/powerpoint/2010/main" val="9942790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974C31-EB4A-4B21-8134-CB5741A1DC5F}" type="slidenum">
              <a:rPr lang="en-US" smtClean="0"/>
              <a:t>32</a:t>
            </a:fld>
            <a:endParaRPr lang="en-US"/>
          </a:p>
        </p:txBody>
      </p:sp>
    </p:spTree>
    <p:extLst>
      <p:ext uri="{BB962C8B-B14F-4D97-AF65-F5344CB8AC3E}">
        <p14:creationId xmlns:p14="http://schemas.microsoft.com/office/powerpoint/2010/main" val="17315065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9DB8B88-7B19-4444-8C00-276D3F703348}" type="slidenum">
              <a:rPr lang="en-US" smtClean="0"/>
              <a:t>33</a:t>
            </a:fld>
            <a:endParaRPr lang="en-US"/>
          </a:p>
        </p:txBody>
      </p:sp>
    </p:spTree>
    <p:extLst>
      <p:ext uri="{BB962C8B-B14F-4D97-AF65-F5344CB8AC3E}">
        <p14:creationId xmlns:p14="http://schemas.microsoft.com/office/powerpoint/2010/main" val="3705224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A5418DFE-33E8-4FDC-9713-0E178A8A15D1}" type="slidenum">
              <a:rPr lang="en-US" smtClean="0"/>
              <a:t>36</a:t>
            </a:fld>
            <a:endParaRPr lang="en-US"/>
          </a:p>
        </p:txBody>
      </p:sp>
    </p:spTree>
    <p:extLst>
      <p:ext uri="{BB962C8B-B14F-4D97-AF65-F5344CB8AC3E}">
        <p14:creationId xmlns:p14="http://schemas.microsoft.com/office/powerpoint/2010/main" val="772063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37</a:t>
            </a:fld>
            <a:endParaRPr lang="en-US"/>
          </a:p>
        </p:txBody>
      </p:sp>
    </p:spTree>
    <p:extLst>
      <p:ext uri="{BB962C8B-B14F-4D97-AF65-F5344CB8AC3E}">
        <p14:creationId xmlns:p14="http://schemas.microsoft.com/office/powerpoint/2010/main" val="83246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38</a:t>
            </a:fld>
            <a:endParaRPr lang="en-US"/>
          </a:p>
        </p:txBody>
      </p:sp>
    </p:spTree>
    <p:extLst>
      <p:ext uri="{BB962C8B-B14F-4D97-AF65-F5344CB8AC3E}">
        <p14:creationId xmlns:p14="http://schemas.microsoft.com/office/powerpoint/2010/main" val="3613809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39</a:t>
            </a:fld>
            <a:endParaRPr lang="en-US"/>
          </a:p>
        </p:txBody>
      </p:sp>
    </p:spTree>
    <p:extLst>
      <p:ext uri="{BB962C8B-B14F-4D97-AF65-F5344CB8AC3E}">
        <p14:creationId xmlns:p14="http://schemas.microsoft.com/office/powerpoint/2010/main" val="2013567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C5EB09CC-0B57-D947-82BF-D08E19DC22FF}" type="slidenum">
              <a:rPr lang="en-US" smtClean="0"/>
              <a:t>3</a:t>
            </a:fld>
            <a:endParaRPr lang="en-US" dirty="0"/>
          </a:p>
        </p:txBody>
      </p:sp>
    </p:spTree>
    <p:extLst>
      <p:ext uri="{BB962C8B-B14F-4D97-AF65-F5344CB8AC3E}">
        <p14:creationId xmlns:p14="http://schemas.microsoft.com/office/powerpoint/2010/main" val="539151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0032B845-F3C5-441C-9910-8698A3CDD40D}" type="slidenum">
              <a:rPr lang="en-US" smtClean="0"/>
              <a:t>4</a:t>
            </a:fld>
            <a:endParaRPr lang="en-US"/>
          </a:p>
        </p:txBody>
      </p:sp>
    </p:spTree>
    <p:extLst>
      <p:ext uri="{BB962C8B-B14F-4D97-AF65-F5344CB8AC3E}">
        <p14:creationId xmlns:p14="http://schemas.microsoft.com/office/powerpoint/2010/main" val="2589053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4588"/>
            <a:ext cx="5483225" cy="30845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5</a:t>
            </a:fld>
            <a:endParaRPr lang="en-US" dirty="0"/>
          </a:p>
        </p:txBody>
      </p:sp>
    </p:spTree>
    <p:extLst>
      <p:ext uri="{BB962C8B-B14F-4D97-AF65-F5344CB8AC3E}">
        <p14:creationId xmlns:p14="http://schemas.microsoft.com/office/powerpoint/2010/main" val="1076426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4691"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246A1352-174B-4887-9B13-0CE8F038552A}" type="slidenum">
              <a:rPr lang="en-US" altLang="en-US" sz="1200">
                <a:latin typeface="Calibri" charset="0"/>
              </a:rPr>
              <a:pPr eaLnBrk="1" hangingPunct="1"/>
              <a:t>6</a:t>
            </a:fld>
            <a:endParaRPr lang="en-US" altLang="en-US" sz="1200" dirty="0">
              <a:latin typeface="Calibri" charset="0"/>
            </a:endParaRPr>
          </a:p>
        </p:txBody>
      </p:sp>
    </p:spTree>
    <p:extLst>
      <p:ext uri="{BB962C8B-B14F-4D97-AF65-F5344CB8AC3E}">
        <p14:creationId xmlns:p14="http://schemas.microsoft.com/office/powerpoint/2010/main" val="362304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4691"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246A1352-174B-4887-9B13-0CE8F038552A}" type="slidenum">
              <a:rPr lang="en-US" altLang="en-US" sz="1200">
                <a:latin typeface="Calibri" charset="0"/>
              </a:rPr>
              <a:pPr eaLnBrk="1" hangingPunct="1"/>
              <a:t>7</a:t>
            </a:fld>
            <a:endParaRPr lang="en-US" altLang="en-US" sz="1200" dirty="0">
              <a:latin typeface="Calibri" charset="0"/>
            </a:endParaRPr>
          </a:p>
        </p:txBody>
      </p:sp>
    </p:spTree>
    <p:extLst>
      <p:ext uri="{BB962C8B-B14F-4D97-AF65-F5344CB8AC3E}">
        <p14:creationId xmlns:p14="http://schemas.microsoft.com/office/powerpoint/2010/main" val="3623040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4691"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246A1352-174B-4887-9B13-0CE8F038552A}" type="slidenum">
              <a:rPr lang="en-US" altLang="en-US" sz="1200">
                <a:latin typeface="Calibri" charset="0"/>
              </a:rPr>
              <a:pPr eaLnBrk="1" hangingPunct="1"/>
              <a:t>8</a:t>
            </a:fld>
            <a:endParaRPr lang="en-US" altLang="en-US" sz="1200" dirty="0">
              <a:latin typeface="Calibri" charset="0"/>
            </a:endParaRPr>
          </a:p>
        </p:txBody>
      </p:sp>
    </p:spTree>
    <p:extLst>
      <p:ext uri="{BB962C8B-B14F-4D97-AF65-F5344CB8AC3E}">
        <p14:creationId xmlns:p14="http://schemas.microsoft.com/office/powerpoint/2010/main" val="3623040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bwMode="auto">
          <a:xfrm>
            <a:off x="735013" y="1173163"/>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4691" name="Slide Number Placeholder 3"/>
          <p:cNvSpPr>
            <a:spLocks noGrp="1"/>
          </p:cNvSpPr>
          <p:nvPr>
            <p:ph type="sldNum" sz="quarter" idx="5"/>
          </p:nvPr>
        </p:nvSpPr>
        <p:spPr bwMode="auto">
          <a:ln>
            <a:miter lim="800000"/>
            <a:headEnd/>
            <a:tailEnd/>
          </a:ln>
        </p:spPr>
        <p:txBody>
          <a:bodyPr/>
          <a:lstStyle>
            <a:lvl1pPr eaLnBrk="0" hangingPunct="0">
              <a:defRPr sz="2500">
                <a:solidFill>
                  <a:schemeClr val="tx1"/>
                </a:solidFill>
                <a:latin typeface="Arial" charset="0"/>
                <a:ea typeface="ＭＳ Ｐゴシック" charset="-128"/>
              </a:defRPr>
            </a:lvl1pPr>
            <a:lvl2pPr marL="39088643" indent="-38617498" eaLnBrk="0" hangingPunct="0">
              <a:defRPr sz="2500">
                <a:solidFill>
                  <a:schemeClr val="tx1"/>
                </a:solidFill>
                <a:latin typeface="Arial" charset="0"/>
                <a:ea typeface="ＭＳ Ｐゴシック" charset="-128"/>
              </a:defRPr>
            </a:lvl2pPr>
            <a:lvl3pPr eaLnBrk="0" hangingPunct="0">
              <a:defRPr sz="2500">
                <a:solidFill>
                  <a:schemeClr val="tx1"/>
                </a:solidFill>
                <a:latin typeface="Arial" charset="0"/>
                <a:ea typeface="ＭＳ Ｐゴシック" charset="-128"/>
              </a:defRPr>
            </a:lvl3pPr>
            <a:lvl4pPr eaLnBrk="0" hangingPunct="0">
              <a:defRPr sz="2500">
                <a:solidFill>
                  <a:schemeClr val="tx1"/>
                </a:solidFill>
                <a:latin typeface="Arial" charset="0"/>
                <a:ea typeface="ＭＳ Ｐゴシック" charset="-128"/>
              </a:defRPr>
            </a:lvl4pPr>
            <a:lvl5pPr eaLnBrk="0" hangingPunct="0">
              <a:defRPr sz="2500">
                <a:solidFill>
                  <a:schemeClr val="tx1"/>
                </a:solidFill>
                <a:latin typeface="Arial" charset="0"/>
                <a:ea typeface="ＭＳ Ｐゴシック" charset="-128"/>
              </a:defRPr>
            </a:lvl5pPr>
            <a:lvl6pPr marL="471145" eaLnBrk="0" fontAlgn="base" hangingPunct="0">
              <a:spcBef>
                <a:spcPct val="0"/>
              </a:spcBef>
              <a:spcAft>
                <a:spcPct val="0"/>
              </a:spcAft>
              <a:defRPr sz="2500">
                <a:solidFill>
                  <a:schemeClr val="tx1"/>
                </a:solidFill>
                <a:latin typeface="Arial" charset="0"/>
                <a:ea typeface="ＭＳ Ｐゴシック" charset="-128"/>
              </a:defRPr>
            </a:lvl6pPr>
            <a:lvl7pPr marL="942289" eaLnBrk="0" fontAlgn="base" hangingPunct="0">
              <a:spcBef>
                <a:spcPct val="0"/>
              </a:spcBef>
              <a:spcAft>
                <a:spcPct val="0"/>
              </a:spcAft>
              <a:defRPr sz="2500">
                <a:solidFill>
                  <a:schemeClr val="tx1"/>
                </a:solidFill>
                <a:latin typeface="Arial" charset="0"/>
                <a:ea typeface="ＭＳ Ｐゴシック" charset="-128"/>
              </a:defRPr>
            </a:lvl7pPr>
            <a:lvl8pPr marL="1413434" eaLnBrk="0" fontAlgn="base" hangingPunct="0">
              <a:spcBef>
                <a:spcPct val="0"/>
              </a:spcBef>
              <a:spcAft>
                <a:spcPct val="0"/>
              </a:spcAft>
              <a:defRPr sz="2500">
                <a:solidFill>
                  <a:schemeClr val="tx1"/>
                </a:solidFill>
                <a:latin typeface="Arial" charset="0"/>
                <a:ea typeface="ＭＳ Ｐゴシック" charset="-128"/>
              </a:defRPr>
            </a:lvl8pPr>
            <a:lvl9pPr marL="1884578" eaLnBrk="0" fontAlgn="base" hangingPunct="0">
              <a:spcBef>
                <a:spcPct val="0"/>
              </a:spcBef>
              <a:spcAft>
                <a:spcPct val="0"/>
              </a:spcAft>
              <a:defRPr sz="2500">
                <a:solidFill>
                  <a:schemeClr val="tx1"/>
                </a:solidFill>
                <a:latin typeface="Arial" charset="0"/>
                <a:ea typeface="ＭＳ Ｐゴシック" charset="-128"/>
              </a:defRPr>
            </a:lvl9pPr>
          </a:lstStyle>
          <a:p>
            <a:pPr eaLnBrk="1" hangingPunct="1"/>
            <a:fld id="{246A1352-174B-4887-9B13-0CE8F038552A}" type="slidenum">
              <a:rPr lang="en-US" altLang="en-US" sz="1200">
                <a:latin typeface="Calibri" charset="0"/>
              </a:rPr>
              <a:pPr eaLnBrk="1" hangingPunct="1"/>
              <a:t>9</a:t>
            </a:fld>
            <a:endParaRPr lang="en-US" altLang="en-US" sz="1200" dirty="0">
              <a:latin typeface="Calibri" charset="0"/>
            </a:endParaRPr>
          </a:p>
        </p:txBody>
      </p:sp>
    </p:spTree>
    <p:extLst>
      <p:ext uri="{BB962C8B-B14F-4D97-AF65-F5344CB8AC3E}">
        <p14:creationId xmlns:p14="http://schemas.microsoft.com/office/powerpoint/2010/main" val="3623040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BEA9C9FA-2609-4D57-BEEF-22BEEE893580}" type="datetime1">
              <a:rPr lang="en-US" smtClean="0"/>
              <a:t>2/28/22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2F4D10-82ED-46B1-B317-1FBCCB5A3BCC}" type="datetime1">
              <a:rPr lang="en-US" smtClean="0"/>
              <a:t>2/28/22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3B698C-4E3C-4619-917B-07D17784387B}" type="datetime1">
              <a:rPr lang="en-US" smtClean="0"/>
              <a:t>2/28/22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 xmlns:a16="http://schemas.microsoft.com/office/drawing/2014/main" id="{A4407840-F6A4-4638-BB2F-9FBAA1A81461}"/>
              </a:ext>
            </a:extLst>
          </p:cNvPr>
          <p:cNvSpPr>
            <a:spLocks noGrp="1"/>
          </p:cNvSpPr>
          <p:nvPr>
            <p:ph type="title" hasCustomPrompt="1"/>
          </p:nvPr>
        </p:nvSpPr>
        <p:spPr>
          <a:xfrm>
            <a:off x="457200" y="304817"/>
            <a:ext cx="112776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 xmlns:a16="http://schemas.microsoft.com/office/drawing/2014/main" id="{D13536C2-DC17-4031-9948-17E37EF99112}"/>
              </a:ext>
            </a:extLst>
          </p:cNvPr>
          <p:cNvSpPr>
            <a:spLocks noGrp="1"/>
          </p:cNvSpPr>
          <p:nvPr>
            <p:ph sz="quarter" idx="11" hasCustomPrompt="1"/>
          </p:nvPr>
        </p:nvSpPr>
        <p:spPr>
          <a:xfrm>
            <a:off x="457200" y="1276714"/>
            <a:ext cx="112776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 xmlns:a16="http://schemas.microsoft.com/office/drawing/2014/main" id="{3D2E3074-2DB7-4FC8-BF3F-B9711E20A3B5}"/>
              </a:ext>
            </a:extLst>
          </p:cNvPr>
          <p:cNvSpPr>
            <a:spLocks noGrp="1"/>
          </p:cNvSpPr>
          <p:nvPr>
            <p:ph type="body" sz="quarter" idx="29" hasCustomPrompt="1"/>
          </p:nvPr>
        </p:nvSpPr>
        <p:spPr>
          <a:xfrm>
            <a:off x="4267200" y="6324600"/>
            <a:ext cx="36576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 xmlns:a16="http://schemas.microsoft.com/office/drawing/2014/main" id="{3341AD32-57DF-4473-A010-15DBF087AC92}"/>
              </a:ext>
            </a:extLst>
          </p:cNvPr>
          <p:cNvSpPr>
            <a:spLocks noGrp="1"/>
          </p:cNvSpPr>
          <p:nvPr>
            <p:ph type="body" sz="quarter" idx="30" hasCustomPrompt="1"/>
          </p:nvPr>
        </p:nvSpPr>
        <p:spPr>
          <a:xfrm>
            <a:off x="2082801" y="6684963"/>
            <a:ext cx="9302496"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085847118"/>
      </p:ext>
    </p:extLst>
  </p:cSld>
  <p:clrMapOvr>
    <a:masterClrMapping/>
  </p:clrMapOvr>
  <p:extLst>
    <p:ext uri="{DCECCB84-F9BA-43D5-87BE-67443E8EF086}">
      <p15:sldGuideLst xmlns=""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Content (Bullets)">
    <p:spTree>
      <p:nvGrpSpPr>
        <p:cNvPr id="1" name=""/>
        <p:cNvGrpSpPr/>
        <p:nvPr/>
      </p:nvGrpSpPr>
      <p:grpSpPr>
        <a:xfrm>
          <a:off x="0" y="0"/>
          <a:ext cx="0" cy="0"/>
          <a:chOff x="0" y="0"/>
          <a:chExt cx="0" cy="0"/>
        </a:xfrm>
      </p:grpSpPr>
      <p:sp>
        <p:nvSpPr>
          <p:cNvPr id="7" name="Title Placeholder 21"/>
          <p:cNvSpPr>
            <a:spLocks noGrp="1"/>
          </p:cNvSpPr>
          <p:nvPr>
            <p:ph type="title"/>
          </p:nvPr>
        </p:nvSpPr>
        <p:spPr bwMode="auto">
          <a:xfrm>
            <a:off x="-12700" y="0"/>
            <a:ext cx="12177184"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9" name="Text Placeholder 12"/>
          <p:cNvSpPr>
            <a:spLocks noGrp="1"/>
          </p:cNvSpPr>
          <p:nvPr>
            <p:ph idx="1"/>
          </p:nvPr>
        </p:nvSpPr>
        <p:spPr bwMode="auto">
          <a:xfrm>
            <a:off x="25413" y="1295400"/>
            <a:ext cx="12166599"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a:buClr>
                <a:schemeClr val="bg1">
                  <a:lumMod val="65000"/>
                </a:schemeClr>
              </a:buCl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74627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160000" cy="868680"/>
          </a:xfrm>
        </p:spPr>
        <p:txBody>
          <a:bodyPr>
            <a:noAutofit/>
          </a:bodyPr>
          <a:lstStyle/>
          <a:p>
            <a:r>
              <a:rPr lang="en-US"/>
              <a:t>Click to edit Master title style</a:t>
            </a:r>
          </a:p>
        </p:txBody>
      </p:sp>
      <p:sp>
        <p:nvSpPr>
          <p:cNvPr id="3" name="Content Placeholder 2"/>
          <p:cNvSpPr>
            <a:spLocks noGrp="1"/>
          </p:cNvSpPr>
          <p:nvPr>
            <p:ph idx="1"/>
          </p:nvPr>
        </p:nvSpPr>
        <p:spPr>
          <a:xfrm>
            <a:off x="609600" y="1905000"/>
            <a:ext cx="101600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ADE50A-AA5E-4161-8C13-384C08B69841}" type="datetime1">
              <a:rPr lang="en-US" smtClean="0"/>
              <a:t>2/28/22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1E8957-5754-4C19-A51A-9C104D1A0E08}" type="slidenum">
              <a:rPr lang="en-US" smtClean="0"/>
              <a:pPr/>
              <a:t>‹#›</a:t>
            </a:fld>
            <a:endParaRPr lang="en-US" dirty="0"/>
          </a:p>
        </p:txBody>
      </p:sp>
      <p:sp>
        <p:nvSpPr>
          <p:cNvPr id="8" name="Text Placeholder 7"/>
          <p:cNvSpPr>
            <a:spLocks noGrp="1"/>
          </p:cNvSpPr>
          <p:nvPr>
            <p:ph type="body" sz="quarter" idx="13"/>
          </p:nvPr>
        </p:nvSpPr>
        <p:spPr>
          <a:xfrm>
            <a:off x="609600" y="1143000"/>
            <a:ext cx="10160000" cy="381000"/>
          </a:xfrm>
        </p:spPr>
        <p:txBody>
          <a:bodyPr>
            <a:noAutofit/>
          </a:bodyPr>
          <a:lstStyle>
            <a:lvl1pPr marL="740664" indent="0">
              <a:spcBef>
                <a:spcPts val="0"/>
              </a:spcBef>
              <a:buFontTx/>
              <a:buNone/>
              <a:defRPr sz="2000" b="1">
                <a:solidFill>
                  <a:schemeClr val="tx2"/>
                </a:solidFill>
              </a:defRPr>
            </a:lvl1pPr>
            <a:lvl2pPr marL="411480" indent="0">
              <a:buFontTx/>
              <a:buNone/>
              <a:defRPr sz="2000" b="1">
                <a:solidFill>
                  <a:schemeClr val="tx2"/>
                </a:solidFill>
              </a:defRPr>
            </a:lvl2pPr>
            <a:lvl3pPr marL="777240" indent="0">
              <a:buFontTx/>
              <a:buNone/>
              <a:defRPr sz="2000" b="1">
                <a:solidFill>
                  <a:schemeClr val="tx2"/>
                </a:solidFill>
              </a:defRPr>
            </a:lvl3pPr>
            <a:lvl4pPr marL="1051560" indent="0">
              <a:buFontTx/>
              <a:buNone/>
              <a:defRPr sz="2000" b="1">
                <a:solidFill>
                  <a:schemeClr val="tx2"/>
                </a:solidFill>
              </a:defRPr>
            </a:lvl4pPr>
            <a:lvl5pPr marL="1325880" indent="0">
              <a:buFontTx/>
              <a:buNone/>
              <a:defRPr sz="2000" b="1">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1274806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5"/>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8874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quarter" idx="11"/>
          </p:nvPr>
        </p:nvSpPr>
        <p:spPr>
          <a:xfrm>
            <a:off x="586317" y="3495675"/>
            <a:ext cx="10335683" cy="1504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8382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5"/>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8874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quarter" idx="11"/>
          </p:nvPr>
        </p:nvSpPr>
        <p:spPr>
          <a:xfrm>
            <a:off x="586317" y="3495675"/>
            <a:ext cx="10335683" cy="1504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1792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902812-1C19-44DE-986E-8A52120AFF20}" type="datetime1">
              <a:rPr lang="en-US" smtClean="0"/>
              <a:t>2/28/22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230D3E-73AC-435D-B707-033F8BBB599F}" type="datetime1">
              <a:rPr lang="en-US" smtClean="0"/>
              <a:t>2/28/22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786FDA-153A-4C09-810D-E5CD3D2DDA23}" type="datetime1">
              <a:rPr lang="en-US" smtClean="0"/>
              <a:t>2/28/22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D86FAE-A6EB-455F-87D4-B231924A2DEB}" type="datetime1">
              <a:rPr lang="en-US" smtClean="0"/>
              <a:t>2/28/22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45DE595-C5CA-4095-B7B8-F88866B2ABEE}" type="datetime1">
              <a:rPr lang="en-US" smtClean="0"/>
              <a:t>2/28/22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6F157C-274E-486E-A362-CD31D25A39F1}" type="datetime1">
              <a:rPr lang="en-US" smtClean="0"/>
              <a:t>2/28/22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806621-BAAC-433B-AA50-84C23A8D6955}" type="datetime1">
              <a:rPr lang="en-US" smtClean="0"/>
              <a:t>2/28/22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E01F25-7B3E-4E90-B05F-7C4E863116E2}" type="datetime1">
              <a:rPr lang="en-US" smtClean="0"/>
              <a:t>2/28/22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BA46959-9B4B-4488-89BD-1E537FAFBE53}" type="datetime1">
              <a:rPr lang="en-US" smtClean="0"/>
              <a:t>2/28/22</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 id="2147483661" r:id="rId12"/>
    <p:sldLayoutId id="2147483662" r:id="rId13"/>
    <p:sldLayoutId id="2147483663" r:id="rId14"/>
    <p:sldLayoutId id="2147483681" r:id="rId15"/>
    <p:sldLayoutId id="2147483683" r:id="rId16"/>
  </p:sldLayoutIdLst>
  <p:hf hdr="0" ft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chart" Target="../charts/char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gif"/><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chart" Target="../charts/chart4.xm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4.xml"/><Relationship Id="rId2"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9.png"/><Relationship Id="rId1" Type="http://schemas.openxmlformats.org/officeDocument/2006/relationships/slideLayout" Target="../slideLayouts/slideLayout14.xml"/><Relationship Id="rId2"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9.png"/><Relationship Id="rId5" Type="http://schemas.openxmlformats.org/officeDocument/2006/relationships/image" Target="../media/image23.png"/><Relationship Id="rId1" Type="http://schemas.openxmlformats.org/officeDocument/2006/relationships/slideLayout" Target="../slideLayouts/slideLayout14.xml"/><Relationship Id="rId2"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4" Type="http://schemas.openxmlformats.org/officeDocument/2006/relationships/image" Target="../media/image26.jpg"/><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5.xml"/><Relationship Id="rId3" Type="http://schemas.openxmlformats.org/officeDocument/2006/relationships/chart" Target="../charts/char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 Id="rId3"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 xmlns:a16="http://schemas.microsoft.com/office/drawing/2014/main" id="{2FDF0794-1B86-42B2-B8C7-F60123E638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274" y="0"/>
            <a:ext cx="12188726" cy="685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 xmlns:a16="http://schemas.microsoft.com/office/drawing/2014/main" id="{230BD1B1-AA22-48F1-B3ED-579CD284605D}"/>
              </a:ext>
              <a:ext uri="{C183D7F6-B498-43B3-948B-1728B52AA6E4}">
                <adec:decorative xmlns="" xmlns:adec="http://schemas.microsoft.com/office/drawing/2017/decorative" val="1"/>
              </a:ext>
            </a:extLst>
          </p:cNvPr>
          <p:cNvPicPr>
            <a:picLocks noChangeAspect="1"/>
          </p:cNvPicPr>
          <p:nvPr/>
        </p:nvPicPr>
        <p:blipFill rotWithShape="1">
          <a:blip r:embed="rId3"/>
          <a:srcRect r="52444" b="-1"/>
          <a:stretch/>
        </p:blipFill>
        <p:spPr>
          <a:xfrm>
            <a:off x="20" y="975"/>
            <a:ext cx="12191980" cy="6858000"/>
          </a:xfrm>
          <a:prstGeom prst="rect">
            <a:avLst/>
          </a:prstGeom>
        </p:spPr>
      </p:pic>
      <p:sp>
        <p:nvSpPr>
          <p:cNvPr id="21" name="Rectangle 20">
            <a:extLst>
              <a:ext uri="{FF2B5EF4-FFF2-40B4-BE49-F238E27FC236}">
                <a16:creationId xmlns="" xmlns:a16="http://schemas.microsoft.com/office/drawing/2014/main" id="{EAA48FC5-3C83-4F1B-BC33-DF0B588F83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896786" y="3064931"/>
            <a:ext cx="8295215" cy="2488568"/>
          </a:xfrm>
          <a:prstGeom prst="rect">
            <a:avLst/>
          </a:prstGeom>
          <a:solidFill>
            <a:srgbClr val="000001">
              <a:alpha val="7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DE3D84FB-5D02-47D2-98FD-4F01A02E2AEA}"/>
              </a:ext>
            </a:extLst>
          </p:cNvPr>
          <p:cNvSpPr>
            <a:spLocks noGrp="1"/>
          </p:cNvSpPr>
          <p:nvPr>
            <p:ph type="ctrTitle"/>
          </p:nvPr>
        </p:nvSpPr>
        <p:spPr>
          <a:xfrm>
            <a:off x="4309349" y="3429000"/>
            <a:ext cx="7501651" cy="1090938"/>
          </a:xfrm>
        </p:spPr>
        <p:txBody>
          <a:bodyPr anchor="b">
            <a:normAutofit/>
          </a:bodyPr>
          <a:lstStyle/>
          <a:p>
            <a:pPr algn="l"/>
            <a:r>
              <a:rPr lang="en-US" sz="3600" dirty="0">
                <a:solidFill>
                  <a:schemeClr val="bg1"/>
                </a:solidFill>
              </a:rPr>
              <a:t>Experimental Designs: Factorial Designs</a:t>
            </a:r>
          </a:p>
        </p:txBody>
      </p:sp>
      <p:sp>
        <p:nvSpPr>
          <p:cNvPr id="3" name="Subtitle 2">
            <a:extLst>
              <a:ext uri="{FF2B5EF4-FFF2-40B4-BE49-F238E27FC236}">
                <a16:creationId xmlns="" xmlns:a16="http://schemas.microsoft.com/office/drawing/2014/main" id="{E9F6641D-ADF3-40BD-9BA3-E740E77C8826}"/>
              </a:ext>
            </a:extLst>
          </p:cNvPr>
          <p:cNvSpPr>
            <a:spLocks noGrp="1"/>
          </p:cNvSpPr>
          <p:nvPr>
            <p:ph type="subTitle" idx="1"/>
          </p:nvPr>
        </p:nvSpPr>
        <p:spPr>
          <a:xfrm>
            <a:off x="4309349" y="4779313"/>
            <a:ext cx="7501650" cy="514816"/>
          </a:xfrm>
        </p:spPr>
        <p:txBody>
          <a:bodyPr anchor="t">
            <a:normAutofit/>
          </a:bodyPr>
          <a:lstStyle/>
          <a:p>
            <a:endParaRPr lang="en-US" dirty="0">
              <a:solidFill>
                <a:srgbClr val="FFFFFF"/>
              </a:solidFill>
            </a:endParaRPr>
          </a:p>
        </p:txBody>
      </p:sp>
      <p:cxnSp>
        <p:nvCxnSpPr>
          <p:cNvPr id="23" name="Straight Connector 22">
            <a:extLst>
              <a:ext uri="{FF2B5EF4-FFF2-40B4-BE49-F238E27FC236}">
                <a16:creationId xmlns="" xmlns:a16="http://schemas.microsoft.com/office/drawing/2014/main" id="{62F01714-1A39-4194-BD47-8A9960C59985}"/>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309349" y="4666480"/>
            <a:ext cx="6832499" cy="0"/>
          </a:xfrm>
          <a:prstGeom prst="line">
            <a:avLst/>
          </a:prstGeom>
          <a:ln w="22225">
            <a:solidFill>
              <a:srgbClr val="4AC4E3"/>
            </a:solidFill>
          </a:ln>
        </p:spPr>
        <p:style>
          <a:lnRef idx="3">
            <a:schemeClr val="accent1"/>
          </a:lnRef>
          <a:fillRef idx="0">
            <a:schemeClr val="accent1"/>
          </a:fillRef>
          <a:effectRef idx="2">
            <a:schemeClr val="accent1"/>
          </a:effectRef>
          <a:fontRef idx="minor">
            <a:schemeClr val="tx1"/>
          </a:fontRef>
        </p:style>
      </p:cxnSp>
      <p:sp>
        <p:nvSpPr>
          <p:cNvPr id="4" name="Slide Number Placeholder 3">
            <a:extLst>
              <a:ext uri="{FF2B5EF4-FFF2-40B4-BE49-F238E27FC236}">
                <a16:creationId xmlns="" xmlns:a16="http://schemas.microsoft.com/office/drawing/2014/main" id="{53E1E449-4DB5-43A5-93FF-DCBDAAAE937C}"/>
              </a:ext>
            </a:extLst>
          </p:cNvPr>
          <p:cNvSpPr>
            <a:spLocks noGrp="1"/>
          </p:cNvSpPr>
          <p:nvPr>
            <p:ph type="sldNum" sz="quarter" idx="12"/>
          </p:nvPr>
        </p:nvSpPr>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280625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0636" y="304817"/>
            <a:ext cx="10684164" cy="678611"/>
          </a:xfrm>
        </p:spPr>
        <p:txBody>
          <a:bodyPr/>
          <a:lstStyle/>
          <a:p>
            <a:r>
              <a:rPr lang="en-US" sz="3200" dirty="0"/>
              <a:t>Interpretation of Factorial Designs</a:t>
            </a:r>
            <a:endParaRPr lang="en-IN" sz="3200" dirty="0"/>
          </a:p>
        </p:txBody>
      </p:sp>
      <p:sp>
        <p:nvSpPr>
          <p:cNvPr id="3" name="Content Placeholder 2"/>
          <p:cNvSpPr>
            <a:spLocks noGrp="1"/>
          </p:cNvSpPr>
          <p:nvPr>
            <p:ph sz="quarter" idx="11"/>
          </p:nvPr>
        </p:nvSpPr>
        <p:spPr>
          <a:xfrm>
            <a:off x="1060037" y="1515970"/>
            <a:ext cx="10780411" cy="4329510"/>
          </a:xfrm>
        </p:spPr>
        <p:txBody>
          <a:bodyPr>
            <a:noAutofit/>
          </a:bodyPr>
          <a:lstStyle/>
          <a:p>
            <a:pPr marL="0" indent="0">
              <a:spcBef>
                <a:spcPts val="1200"/>
              </a:spcBef>
              <a:buNone/>
            </a:pPr>
            <a:r>
              <a:rPr lang="en-US" altLang="en-US" sz="2800" b="1" dirty="0"/>
              <a:t>2. What is an interaction in a factorial design? </a:t>
            </a:r>
          </a:p>
          <a:p>
            <a:pPr marL="0" indent="0">
              <a:buNone/>
            </a:pPr>
            <a:endParaRPr lang="en-US" altLang="en-US" dirty="0" smtClean="0"/>
          </a:p>
          <a:p>
            <a:pPr marL="0" indent="0">
              <a:buNone/>
            </a:pPr>
            <a:endParaRPr lang="en-US" altLang="en-US" dirty="0"/>
          </a:p>
          <a:p>
            <a:pPr marL="0" indent="0">
              <a:buNone/>
            </a:pPr>
            <a:endParaRPr lang="en-US" altLang="en-US" dirty="0" smtClean="0"/>
          </a:p>
          <a:p>
            <a:pPr marL="0" indent="0">
              <a:buNone/>
            </a:pPr>
            <a:endParaRPr lang="en-US" altLang="en-US" dirty="0"/>
          </a:p>
          <a:p>
            <a:pPr marL="0" indent="0">
              <a:buNone/>
            </a:pPr>
            <a:endParaRPr lang="en-US" altLang="en-US" dirty="0"/>
          </a:p>
          <a:p>
            <a:pPr marL="0" indent="0">
              <a:buNone/>
            </a:pPr>
            <a:r>
              <a:rPr lang="en-US" altLang="en-US" sz="2800" b="1" dirty="0">
                <a:solidFill>
                  <a:srgbClr val="FF0000"/>
                </a:solidFill>
              </a:rPr>
              <a:t>Must examine CELL Means (means of each individual condition, so 4 at minimum)</a:t>
            </a:r>
          </a:p>
          <a:p>
            <a:pPr marL="0" indent="0">
              <a:spcBef>
                <a:spcPts val="1200"/>
              </a:spcBef>
              <a:buNone/>
            </a:pPr>
            <a:endParaRPr lang="en-US" altLang="en-US" sz="2800" b="1" dirty="0"/>
          </a:p>
          <a:p>
            <a:pPr marL="0" indent="0">
              <a:spcBef>
                <a:spcPts val="1200"/>
              </a:spcBef>
              <a:buNone/>
            </a:pPr>
            <a:r>
              <a:rPr lang="en-US" altLang="en-US" sz="2800" b="1" dirty="0"/>
              <a:t>How many can there be in a design with 2 IVs? </a:t>
            </a:r>
            <a:endParaRPr lang="en-US" altLang="en-US" sz="2800" dirty="0"/>
          </a:p>
        </p:txBody>
      </p:sp>
      <p:pic>
        <p:nvPicPr>
          <p:cNvPr id="4" name="Picture 3" descr="A picture containing ball, player, swinging&#10;&#10;Description automatically generated">
            <a:extLst>
              <a:ext uri="{FF2B5EF4-FFF2-40B4-BE49-F238E27FC236}">
                <a16:creationId xmlns:a16="http://schemas.microsoft.com/office/drawing/2014/main" xmlns="" id="{6EF9D790-57B2-0943-BA45-A56BCFD9AD17}"/>
              </a:ext>
            </a:extLst>
          </p:cNvPr>
          <p:cNvPicPr>
            <a:picLocks noChangeAspect="1"/>
          </p:cNvPicPr>
          <p:nvPr/>
        </p:nvPicPr>
        <p:blipFill>
          <a:blip r:embed="rId3"/>
          <a:stretch>
            <a:fillRect/>
          </a:stretch>
        </p:blipFill>
        <p:spPr>
          <a:xfrm>
            <a:off x="701494" y="2373695"/>
            <a:ext cx="10974871" cy="1687313"/>
          </a:xfrm>
          <a:prstGeom prst="rect">
            <a:avLst/>
          </a:prstGeom>
        </p:spPr>
      </p:pic>
    </p:spTree>
    <p:extLst>
      <p:ext uri="{BB962C8B-B14F-4D97-AF65-F5344CB8AC3E}">
        <p14:creationId xmlns:p14="http://schemas.microsoft.com/office/powerpoint/2010/main" val="27808734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Title 1"/>
          <p:cNvSpPr txBox="1">
            <a:spLocks/>
          </p:cNvSpPr>
          <p:nvPr/>
        </p:nvSpPr>
        <p:spPr bwMode="auto">
          <a:xfrm>
            <a:off x="182331" y="167806"/>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4400" b="1" dirty="0">
                <a:solidFill>
                  <a:schemeClr val="tx2"/>
                </a:solidFill>
                <a:latin typeface="Calibri" charset="0"/>
              </a:rPr>
              <a:t>Interpreting Factorial Results</a:t>
            </a:r>
          </a:p>
        </p:txBody>
      </p:sp>
      <p:pic>
        <p:nvPicPr>
          <p:cNvPr id="2" name="Picture 1" descr="downloa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9026" y="4949867"/>
            <a:ext cx="2439308" cy="1623248"/>
          </a:xfrm>
          <a:prstGeom prst="rect">
            <a:avLst/>
          </a:prstGeom>
        </p:spPr>
      </p:pic>
      <p:sp>
        <p:nvSpPr>
          <p:cNvPr id="6" name="Rounded Rectangular Callout 5"/>
          <p:cNvSpPr/>
          <p:nvPr/>
        </p:nvSpPr>
        <p:spPr>
          <a:xfrm>
            <a:off x="881327" y="1590243"/>
            <a:ext cx="7416800" cy="3104350"/>
          </a:xfrm>
          <a:prstGeom prst="wedgeRoundRectCallout">
            <a:avLst>
              <a:gd name="adj1" fmla="val 65721"/>
              <a:gd name="adj2" fmla="val 83899"/>
              <a:gd name="adj3" fmla="val 16667"/>
            </a:avLst>
          </a:prstGeom>
          <a:solidFill>
            <a:schemeClr val="accent5">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dirty="0">
                <a:solidFill>
                  <a:schemeClr val="accent4">
                    <a:lumMod val="50000"/>
                  </a:schemeClr>
                </a:solidFill>
              </a:rPr>
              <a:t>When there is an interaction in your data, it is </a:t>
            </a:r>
            <a:r>
              <a:rPr lang="en-US" sz="3200" b="1" dirty="0">
                <a:solidFill>
                  <a:schemeClr val="accent4">
                    <a:lumMod val="50000"/>
                  </a:schemeClr>
                </a:solidFill>
              </a:rPr>
              <a:t>usually</a:t>
            </a:r>
            <a:r>
              <a:rPr lang="en-US" sz="3200" dirty="0">
                <a:solidFill>
                  <a:schemeClr val="accent4">
                    <a:lumMod val="50000"/>
                  </a:schemeClr>
                </a:solidFill>
              </a:rPr>
              <a:t> more important than any main effects you may find. Thus, we often write, “The main effects were qualified by a ___ x __ interaction.”</a:t>
            </a:r>
          </a:p>
        </p:txBody>
      </p:sp>
      <p:sp>
        <p:nvSpPr>
          <p:cNvPr id="3" name="Slide Number Placeholder 2">
            <a:extLst>
              <a:ext uri="{FF2B5EF4-FFF2-40B4-BE49-F238E27FC236}">
                <a16:creationId xmlns="" xmlns:a16="http://schemas.microsoft.com/office/drawing/2014/main" id="{ED7BEC02-94C8-4A8C-8E76-0B1350E3A26E}"/>
              </a:ext>
            </a:extLst>
          </p:cNvPr>
          <p:cNvSpPr>
            <a:spLocks noGrp="1"/>
          </p:cNvSpPr>
          <p:nvPr>
            <p:ph type="sldNum" sz="quarter" idx="12"/>
          </p:nvPr>
        </p:nvSpPr>
        <p:spPr/>
        <p:txBody>
          <a:bodyPr/>
          <a:lstStyle/>
          <a:p>
            <a:fld id="{4FAB73BC-B049-4115-A692-8D63A059BFB8}" type="slidenum">
              <a:rPr lang="en-US" smtClean="0"/>
              <a:t>11</a:t>
            </a:fld>
            <a:endParaRPr lang="en-US" dirty="0"/>
          </a:p>
        </p:txBody>
      </p:sp>
    </p:spTree>
    <p:extLst>
      <p:ext uri="{BB962C8B-B14F-4D97-AF65-F5344CB8AC3E}">
        <p14:creationId xmlns:p14="http://schemas.microsoft.com/office/powerpoint/2010/main" val="450649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Title 1"/>
          <p:cNvSpPr>
            <a:spLocks noGrp="1"/>
          </p:cNvSpPr>
          <p:nvPr>
            <p:ph type="title" idx="4294967295"/>
          </p:nvPr>
        </p:nvSpPr>
        <p:spPr>
          <a:xfrm>
            <a:off x="0" y="116668"/>
            <a:ext cx="7209971" cy="1143000"/>
          </a:xfrm>
        </p:spPr>
        <p:txBody>
          <a:bodyPr>
            <a:normAutofit/>
          </a:bodyPr>
          <a:lstStyle/>
          <a:p>
            <a:pPr eaLnBrk="1" hangingPunct="1"/>
            <a:r>
              <a:rPr lang="en-US" altLang="en-US" sz="3200" dirty="0"/>
              <a:t>Describing Interactions</a:t>
            </a:r>
          </a:p>
        </p:txBody>
      </p:sp>
      <p:sp>
        <p:nvSpPr>
          <p:cNvPr id="5" name="Content Placeholder 3"/>
          <p:cNvSpPr>
            <a:spLocks noGrp="1"/>
          </p:cNvSpPr>
          <p:nvPr>
            <p:ph sz="half" idx="4294967295"/>
          </p:nvPr>
        </p:nvSpPr>
        <p:spPr>
          <a:xfrm>
            <a:off x="326785" y="1192695"/>
            <a:ext cx="5953941" cy="5538305"/>
          </a:xfrm>
          <a:prstGeom prst="rect">
            <a:avLst/>
          </a:prstGeom>
        </p:spPr>
        <p:txBody>
          <a:bodyPr>
            <a:normAutofit/>
          </a:bodyPr>
          <a:lstStyle/>
          <a:p>
            <a:pPr marL="0" indent="0">
              <a:buNone/>
            </a:pPr>
            <a:r>
              <a:rPr lang="en-US" altLang="en-US" sz="2600" dirty="0" smtClean="0"/>
              <a:t>Interactions can be different so there is not a single </a:t>
            </a:r>
            <a:r>
              <a:rPr lang="en-US" altLang="en-US" sz="2600" dirty="0"/>
              <a:t>sentence structure. </a:t>
            </a:r>
            <a:br>
              <a:rPr lang="en-US" altLang="en-US" sz="2600" dirty="0"/>
            </a:br>
            <a:endParaRPr lang="en-US" altLang="en-US" sz="2600" dirty="0" smtClean="0"/>
          </a:p>
          <a:p>
            <a:pPr marL="0" indent="0">
              <a:buNone/>
            </a:pPr>
            <a:r>
              <a:rPr lang="en-US" sz="2800" dirty="0"/>
              <a:t>When describing an interaction in words, you should start with one level of IV</a:t>
            </a:r>
            <a:r>
              <a:rPr lang="en-US" sz="2800" baseline="-25000" dirty="0"/>
              <a:t>1</a:t>
            </a:r>
            <a:r>
              <a:rPr lang="en-US" sz="2800" dirty="0"/>
              <a:t> and explain what is happening with IV</a:t>
            </a:r>
            <a:r>
              <a:rPr lang="en-US" sz="2800" baseline="-25000" dirty="0"/>
              <a:t>2</a:t>
            </a:r>
            <a:r>
              <a:rPr lang="en-US" sz="2800" dirty="0"/>
              <a:t> at that level. Then move to the next level of IV</a:t>
            </a:r>
            <a:r>
              <a:rPr lang="en-US" sz="2800" baseline="-25000" dirty="0"/>
              <a:t>1</a:t>
            </a:r>
            <a:r>
              <a:rPr lang="en-US" sz="2800" dirty="0"/>
              <a:t> and do that same thing. </a:t>
            </a:r>
            <a:endParaRPr lang="en-US" sz="2800" dirty="0" smtClean="0"/>
          </a:p>
          <a:p>
            <a:pPr marL="0" indent="0">
              <a:buNone/>
            </a:pPr>
            <a:r>
              <a:rPr lang="en-US" altLang="en-US" sz="2800" dirty="0" smtClean="0"/>
              <a:t>Try it!</a:t>
            </a:r>
            <a:endParaRPr lang="en-US" altLang="en-US" sz="2600" dirty="0"/>
          </a:p>
        </p:txBody>
      </p:sp>
      <p:graphicFrame>
        <p:nvGraphicFramePr>
          <p:cNvPr id="6" name="Table 5"/>
          <p:cNvGraphicFramePr>
            <a:graphicFrameLocks noGrp="1"/>
          </p:cNvGraphicFramePr>
          <p:nvPr>
            <p:extLst>
              <p:ext uri="{D42A27DB-BD31-4B8C-83A1-F6EECF244321}">
                <p14:modId xmlns:p14="http://schemas.microsoft.com/office/powerpoint/2010/main" val="113510002"/>
              </p:ext>
            </p:extLst>
          </p:nvPr>
        </p:nvGraphicFramePr>
        <p:xfrm>
          <a:off x="6479310" y="577272"/>
          <a:ext cx="4281053" cy="2255744"/>
        </p:xfrm>
        <a:graphic>
          <a:graphicData uri="http://schemas.openxmlformats.org/drawingml/2006/table">
            <a:tbl>
              <a:tblPr>
                <a:tableStyleId>{5C22544A-7EE6-4342-B048-85BDC9FD1C3A}</a:tableStyleId>
              </a:tblPr>
              <a:tblGrid>
                <a:gridCol w="951345">
                  <a:extLst>
                    <a:ext uri="{9D8B030D-6E8A-4147-A177-3AD203B41FA5}">
                      <a16:colId xmlns="" xmlns:a16="http://schemas.microsoft.com/office/drawing/2014/main" val="20000"/>
                    </a:ext>
                  </a:extLst>
                </a:gridCol>
                <a:gridCol w="1194467">
                  <a:extLst>
                    <a:ext uri="{9D8B030D-6E8A-4147-A177-3AD203B41FA5}">
                      <a16:colId xmlns="" xmlns:a16="http://schemas.microsoft.com/office/drawing/2014/main" val="20001"/>
                    </a:ext>
                  </a:extLst>
                </a:gridCol>
                <a:gridCol w="1120473">
                  <a:extLst>
                    <a:ext uri="{9D8B030D-6E8A-4147-A177-3AD203B41FA5}">
                      <a16:colId xmlns="" xmlns:a16="http://schemas.microsoft.com/office/drawing/2014/main" val="20002"/>
                    </a:ext>
                  </a:extLst>
                </a:gridCol>
                <a:gridCol w="1014768">
                  <a:extLst>
                    <a:ext uri="{9D8B030D-6E8A-4147-A177-3AD203B41FA5}">
                      <a16:colId xmlns="" xmlns:a16="http://schemas.microsoft.com/office/drawing/2014/main" val="20003"/>
                    </a:ext>
                  </a:extLst>
                </a:gridCol>
              </a:tblGrid>
              <a:tr h="724424">
                <a:tc>
                  <a:txBody>
                    <a:bodyPr/>
                    <a:lstStyle/>
                    <a:p>
                      <a:pPr algn="l" fontAlgn="b"/>
                      <a:r>
                        <a:rPr lang="en-US" sz="2000" u="none" strike="noStrike" dirty="0">
                          <a:effectLst/>
                        </a:rPr>
                        <a:t> </a:t>
                      </a:r>
                      <a:endParaRPr lang="en-US" sz="2000" b="0" i="0" u="none" strike="noStrike" dirty="0">
                        <a:solidFill>
                          <a:srgbClr val="000000"/>
                        </a:solidFill>
                        <a:effectLst/>
                        <a:latin typeface="Calibri"/>
                      </a:endParaRPr>
                    </a:p>
                  </a:txBody>
                  <a:tcPr marL="9525" marR="9525" marT="9523" marB="0" anchor="b"/>
                </a:tc>
                <a:tc>
                  <a:txBody>
                    <a:bodyPr/>
                    <a:lstStyle/>
                    <a:p>
                      <a:pPr algn="l" fontAlgn="b"/>
                      <a:r>
                        <a:rPr lang="en-US" sz="2000" b="0" i="0" u="none" strike="noStrike" dirty="0">
                          <a:solidFill>
                            <a:schemeClr val="dk1"/>
                          </a:solidFill>
                          <a:effectLst/>
                          <a:latin typeface="+mn-lt"/>
                        </a:rPr>
                        <a:t>Vocab.</a:t>
                      </a:r>
                      <a:r>
                        <a:rPr lang="en-US" sz="2000" b="0" i="0" u="none" strike="noStrike" baseline="0" dirty="0">
                          <a:solidFill>
                            <a:schemeClr val="dk1"/>
                          </a:solidFill>
                          <a:effectLst/>
                          <a:latin typeface="+mn-lt"/>
                        </a:rPr>
                        <a:t> training</a:t>
                      </a:r>
                      <a:endParaRPr lang="en-US" sz="2000" b="0" i="0" u="none" strike="noStrike" dirty="0">
                        <a:solidFill>
                          <a:srgbClr val="000000"/>
                        </a:solidFill>
                        <a:effectLst/>
                        <a:latin typeface="Calibri"/>
                      </a:endParaRPr>
                    </a:p>
                  </a:txBody>
                  <a:tcPr marL="9525" marR="9525" marT="9523" marB="0" anchor="b"/>
                </a:tc>
                <a:tc>
                  <a:txBody>
                    <a:bodyPr/>
                    <a:lstStyle/>
                    <a:p>
                      <a:pPr algn="l" fontAlgn="b"/>
                      <a:r>
                        <a:rPr lang="en-US" sz="2000" b="0" i="0" u="none" strike="noStrike" dirty="0">
                          <a:solidFill>
                            <a:srgbClr val="000000"/>
                          </a:solidFill>
                          <a:effectLst/>
                          <a:latin typeface="Calibri"/>
                        </a:rPr>
                        <a:t>No training</a:t>
                      </a:r>
                    </a:p>
                  </a:txBody>
                  <a:tcPr marL="9525" marR="9525" marT="9523" marB="0" anchor="b"/>
                </a:tc>
                <a:tc>
                  <a:txBody>
                    <a:bodyPr/>
                    <a:lstStyle/>
                    <a:p>
                      <a:pPr algn="l"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0"/>
                  </a:ext>
                </a:extLst>
              </a:tr>
              <a:tr h="510440">
                <a:tc>
                  <a:txBody>
                    <a:bodyPr/>
                    <a:lstStyle/>
                    <a:p>
                      <a:pPr algn="l" fontAlgn="b"/>
                      <a:r>
                        <a:rPr lang="en-US" sz="2000" b="0" i="0" u="none" strike="noStrike" dirty="0">
                          <a:solidFill>
                            <a:schemeClr val="dk1"/>
                          </a:solidFill>
                          <a:effectLst/>
                          <a:latin typeface="+mn-lt"/>
                        </a:rPr>
                        <a:t>Verbal</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5</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smtClean="0">
                          <a:solidFill>
                            <a:schemeClr val="accent2"/>
                          </a:solidFill>
                          <a:effectLst/>
                        </a:rPr>
                        <a:t>2</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3.5</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1"/>
                  </a:ext>
                </a:extLst>
              </a:tr>
              <a:tr h="510440">
                <a:tc>
                  <a:txBody>
                    <a:bodyPr/>
                    <a:lstStyle/>
                    <a:p>
                      <a:pPr algn="l" fontAlgn="b"/>
                      <a:r>
                        <a:rPr lang="en-US" sz="2000" b="0" i="0" u="none" strike="noStrike" dirty="0">
                          <a:solidFill>
                            <a:srgbClr val="000000"/>
                          </a:solidFill>
                          <a:effectLst/>
                          <a:latin typeface="Calibri"/>
                        </a:rPr>
                        <a:t>Math </a:t>
                      </a: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smtClean="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3.0</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2"/>
                  </a:ext>
                </a:extLst>
              </a:tr>
              <a:tr h="510440">
                <a:tc>
                  <a:txBody>
                    <a:bodyPr/>
                    <a:lstStyle/>
                    <a:p>
                      <a:pPr algn="l" fontAlgn="b"/>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4</a:t>
                      </a:r>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2.5</a:t>
                      </a:r>
                      <a:endParaRPr lang="en-US" sz="2800" b="0" i="0" u="none" strike="noStrike" dirty="0">
                        <a:solidFill>
                          <a:srgbClr val="000000"/>
                        </a:solidFill>
                        <a:effectLst/>
                        <a:latin typeface="Calibri"/>
                      </a:endParaRP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3"/>
                  </a:ext>
                </a:extLst>
              </a:tr>
            </a:tbl>
          </a:graphicData>
        </a:graphic>
      </p:graphicFrame>
      <p:graphicFrame>
        <p:nvGraphicFramePr>
          <p:cNvPr id="9" name="Chart 8"/>
          <p:cNvGraphicFramePr>
            <a:graphicFrameLocks/>
          </p:cNvGraphicFramePr>
          <p:nvPr>
            <p:extLst>
              <p:ext uri="{D42A27DB-BD31-4B8C-83A1-F6EECF244321}">
                <p14:modId xmlns:p14="http://schemas.microsoft.com/office/powerpoint/2010/main" val="2144987776"/>
              </p:ext>
            </p:extLst>
          </p:nvPr>
        </p:nvGraphicFramePr>
        <p:xfrm>
          <a:off x="6451600" y="3278909"/>
          <a:ext cx="4874491" cy="3274291"/>
        </p:xfrm>
        <a:graphic>
          <a:graphicData uri="http://schemas.openxmlformats.org/drawingml/2006/chart">
            <c:chart xmlns:c="http://schemas.openxmlformats.org/drawingml/2006/chart" xmlns:r="http://schemas.openxmlformats.org/officeDocument/2006/relationships" r:id="rId3"/>
          </a:graphicData>
        </a:graphic>
      </p:graphicFrame>
      <p:sp>
        <p:nvSpPr>
          <p:cNvPr id="2" name="Rounded Rectangle 1"/>
          <p:cNvSpPr/>
          <p:nvPr/>
        </p:nvSpPr>
        <p:spPr>
          <a:xfrm>
            <a:off x="7539182" y="1339273"/>
            <a:ext cx="2101273" cy="1027545"/>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12985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itle 1"/>
          <p:cNvSpPr>
            <a:spLocks noGrp="1"/>
          </p:cNvSpPr>
          <p:nvPr>
            <p:ph type="title" idx="4294967295"/>
          </p:nvPr>
        </p:nvSpPr>
        <p:spPr>
          <a:xfrm>
            <a:off x="214243" y="0"/>
            <a:ext cx="7063408" cy="1143000"/>
          </a:xfrm>
        </p:spPr>
        <p:txBody>
          <a:bodyPr>
            <a:normAutofit/>
          </a:bodyPr>
          <a:lstStyle/>
          <a:p>
            <a:pPr algn="l" eaLnBrk="1" hangingPunct="1"/>
            <a:r>
              <a:rPr lang="en-US" altLang="en-US" sz="3200" dirty="0"/>
              <a:t>Describing </a:t>
            </a:r>
            <a:r>
              <a:rPr lang="en-US" altLang="en-US" sz="3200" dirty="0" smtClean="0"/>
              <a:t>interactions</a:t>
            </a:r>
            <a:endParaRPr lang="en-US" altLang="en-US" sz="3200" dirty="0"/>
          </a:p>
        </p:txBody>
      </p:sp>
      <p:sp>
        <p:nvSpPr>
          <p:cNvPr id="3" name="Content Placeholder 2"/>
          <p:cNvSpPr>
            <a:spLocks noGrp="1"/>
          </p:cNvSpPr>
          <p:nvPr>
            <p:ph sz="half" idx="4294967295"/>
          </p:nvPr>
        </p:nvSpPr>
        <p:spPr>
          <a:xfrm>
            <a:off x="392999" y="1174413"/>
            <a:ext cx="2511678" cy="5181600"/>
          </a:xfrm>
          <a:prstGeom prst="rect">
            <a:avLst/>
          </a:prstGeom>
        </p:spPr>
        <p:txBody>
          <a:bodyPr>
            <a:normAutofit/>
          </a:bodyPr>
          <a:lstStyle/>
          <a:p>
            <a:pPr marL="0" indent="0">
              <a:lnSpc>
                <a:spcPct val="80000"/>
              </a:lnSpc>
              <a:buNone/>
            </a:pPr>
            <a:r>
              <a:rPr lang="en-US" altLang="en-US" sz="2500" dirty="0" smtClean="0">
                <a:latin typeface="Calibri"/>
                <a:cs typeface="Calibri"/>
              </a:rPr>
              <a:t>Try this one</a:t>
            </a:r>
            <a:endParaRPr lang="en-US" altLang="en-US" sz="2500" dirty="0">
              <a:latin typeface="Calibri"/>
              <a:cs typeface="Calibri"/>
            </a:endParaRPr>
          </a:p>
          <a:p>
            <a:pPr marL="0" indent="0">
              <a:lnSpc>
                <a:spcPct val="80000"/>
              </a:lnSpc>
              <a:buNone/>
            </a:pPr>
            <a:endParaRPr lang="en-US" altLang="en-US" sz="2500" dirty="0">
              <a:latin typeface="Calibri"/>
              <a:cs typeface="Calibri"/>
            </a:endParaRPr>
          </a:p>
          <a:p>
            <a:pPr marL="0" indent="0">
              <a:lnSpc>
                <a:spcPct val="80000"/>
              </a:lnSpc>
              <a:buNone/>
            </a:pPr>
            <a:endParaRPr lang="en-US" altLang="en-US" sz="2500" dirty="0">
              <a:latin typeface="Calibri"/>
              <a:cs typeface="Calibri"/>
            </a:endParaRPr>
          </a:p>
        </p:txBody>
      </p:sp>
      <p:sp>
        <p:nvSpPr>
          <p:cNvPr id="2" name="Slide Number Placeholder 1">
            <a:extLst>
              <a:ext uri="{FF2B5EF4-FFF2-40B4-BE49-F238E27FC236}">
                <a16:creationId xmlns="" xmlns:a16="http://schemas.microsoft.com/office/drawing/2014/main" id="{68C697F2-1413-4C41-9592-10343C9E3F18}"/>
              </a:ext>
            </a:extLst>
          </p:cNvPr>
          <p:cNvSpPr>
            <a:spLocks noGrp="1"/>
          </p:cNvSpPr>
          <p:nvPr>
            <p:ph type="sldNum" sz="quarter" idx="12"/>
          </p:nvPr>
        </p:nvSpPr>
        <p:spPr/>
        <p:txBody>
          <a:bodyPr/>
          <a:lstStyle/>
          <a:p>
            <a:fld id="{4FAB73BC-B049-4115-A692-8D63A059BFB8}" type="slidenum">
              <a:rPr lang="en-US" smtClean="0"/>
              <a:t>13</a:t>
            </a:fld>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68744043"/>
              </p:ext>
            </p:extLst>
          </p:nvPr>
        </p:nvGraphicFramePr>
        <p:xfrm>
          <a:off x="6656062" y="938843"/>
          <a:ext cx="4962647" cy="2848776"/>
        </p:xfrm>
        <a:graphic>
          <a:graphicData uri="http://schemas.openxmlformats.org/drawingml/2006/table">
            <a:tbl>
              <a:tblPr>
                <a:tableStyleId>{5C22544A-7EE6-4342-B048-85BDC9FD1C3A}</a:tableStyleId>
              </a:tblPr>
              <a:tblGrid>
                <a:gridCol w="1102810">
                  <a:extLst>
                    <a:ext uri="{9D8B030D-6E8A-4147-A177-3AD203B41FA5}">
                      <a16:colId xmlns="" xmlns:a16="http://schemas.microsoft.com/office/drawing/2014/main" val="20000"/>
                    </a:ext>
                  </a:extLst>
                </a:gridCol>
                <a:gridCol w="1384640">
                  <a:extLst>
                    <a:ext uri="{9D8B030D-6E8A-4147-A177-3AD203B41FA5}">
                      <a16:colId xmlns="" xmlns:a16="http://schemas.microsoft.com/office/drawing/2014/main" val="20001"/>
                    </a:ext>
                  </a:extLst>
                </a:gridCol>
                <a:gridCol w="1298866">
                  <a:extLst>
                    <a:ext uri="{9D8B030D-6E8A-4147-A177-3AD203B41FA5}">
                      <a16:colId xmlns="" xmlns:a16="http://schemas.microsoft.com/office/drawing/2014/main" val="20002"/>
                    </a:ext>
                  </a:extLst>
                </a:gridCol>
                <a:gridCol w="1176331">
                  <a:extLst>
                    <a:ext uri="{9D8B030D-6E8A-4147-A177-3AD203B41FA5}">
                      <a16:colId xmlns="" xmlns:a16="http://schemas.microsoft.com/office/drawing/2014/main" val="20003"/>
                    </a:ext>
                  </a:extLst>
                </a:gridCol>
              </a:tblGrid>
              <a:tr h="642887">
                <a:tc>
                  <a:txBody>
                    <a:bodyPr/>
                    <a:lstStyle/>
                    <a:p>
                      <a:pPr algn="l" fontAlgn="b"/>
                      <a:r>
                        <a:rPr lang="en-US" sz="1800" u="none" strike="noStrike" dirty="0" smtClean="0">
                          <a:effectLst/>
                          <a:latin typeface="Calibri"/>
                          <a:cs typeface="Calibri"/>
                        </a:rPr>
                        <a:t>Brake onset time(</a:t>
                      </a:r>
                      <a:r>
                        <a:rPr lang="en-US" sz="1800" u="none" strike="noStrike" dirty="0" err="1" smtClean="0">
                          <a:effectLst/>
                          <a:latin typeface="Calibri"/>
                          <a:cs typeface="Calibri"/>
                        </a:rPr>
                        <a:t>ms</a:t>
                      </a:r>
                      <a:r>
                        <a:rPr lang="en-US" sz="1800" u="none" strike="noStrike" dirty="0" smtClean="0">
                          <a:effectLst/>
                          <a:latin typeface="Calibri"/>
                          <a:cs typeface="Calibri"/>
                        </a:rPr>
                        <a:t>)</a:t>
                      </a:r>
                      <a:endParaRPr lang="en-US" sz="1800" b="0" i="0" u="none" strike="noStrike" dirty="0">
                        <a:solidFill>
                          <a:srgbClr val="000000"/>
                        </a:solidFill>
                        <a:effectLst/>
                        <a:latin typeface="Calibri"/>
                        <a:cs typeface="Calibri"/>
                      </a:endParaRPr>
                    </a:p>
                  </a:txBody>
                  <a:tcPr marL="9525" marR="9525" marT="9523" marB="0" anchor="b"/>
                </a:tc>
                <a:tc>
                  <a:txBody>
                    <a:bodyPr/>
                    <a:lstStyle/>
                    <a:p>
                      <a:pPr algn="ctr" fontAlgn="b"/>
                      <a:r>
                        <a:rPr lang="en-US" sz="1800" b="0" i="0" u="none" strike="noStrike" dirty="0" smtClean="0">
                          <a:solidFill>
                            <a:schemeClr val="dk1"/>
                          </a:solidFill>
                          <a:effectLst/>
                          <a:latin typeface="Calibri"/>
                          <a:cs typeface="Calibri"/>
                        </a:rPr>
                        <a:t>Oh phone</a:t>
                      </a:r>
                      <a:endParaRPr lang="en-US" sz="1800" b="0" i="0" u="none" strike="noStrike" dirty="0">
                        <a:solidFill>
                          <a:srgbClr val="000000"/>
                        </a:solidFill>
                        <a:effectLst/>
                        <a:latin typeface="Calibri"/>
                        <a:cs typeface="Calibri"/>
                      </a:endParaRPr>
                    </a:p>
                  </a:txBody>
                  <a:tcPr marL="9525" marR="9525" marT="9523" marB="0" anchor="b"/>
                </a:tc>
                <a:tc>
                  <a:txBody>
                    <a:bodyPr/>
                    <a:lstStyle/>
                    <a:p>
                      <a:pPr algn="ctr" fontAlgn="b"/>
                      <a:r>
                        <a:rPr lang="en-US" sz="1800" b="0" i="0" u="none" strike="noStrike" dirty="0" smtClean="0">
                          <a:solidFill>
                            <a:srgbClr val="000000"/>
                          </a:solidFill>
                          <a:effectLst/>
                          <a:latin typeface="Calibri"/>
                          <a:cs typeface="Calibri"/>
                        </a:rPr>
                        <a:t>Not on phone</a:t>
                      </a:r>
                      <a:endParaRPr lang="en-US" sz="1800" b="0" i="0" u="none" strike="noStrike" dirty="0">
                        <a:solidFill>
                          <a:srgbClr val="000000"/>
                        </a:solidFill>
                        <a:effectLst/>
                        <a:latin typeface="Calibri"/>
                        <a:cs typeface="Calibri"/>
                      </a:endParaRPr>
                    </a:p>
                  </a:txBody>
                  <a:tcPr marL="9525" marR="9525" marT="9523" marB="0" anchor="b"/>
                </a:tc>
                <a:tc>
                  <a:txBody>
                    <a:bodyPr/>
                    <a:lstStyle/>
                    <a:p>
                      <a:pPr algn="ctr" fontAlgn="b"/>
                      <a:r>
                        <a:rPr lang="en-US" sz="1800" b="0" i="0" u="none" strike="noStrike" dirty="0">
                          <a:solidFill>
                            <a:srgbClr val="FF0000"/>
                          </a:solidFill>
                          <a:effectLst/>
                          <a:latin typeface="Calibri"/>
                          <a:cs typeface="Calibri"/>
                        </a:rPr>
                        <a:t>Marginal means for </a:t>
                      </a:r>
                      <a:r>
                        <a:rPr lang="en-US" sz="1800" b="0" i="0" u="none" strike="noStrike" dirty="0" smtClean="0">
                          <a:solidFill>
                            <a:srgbClr val="FF0000"/>
                          </a:solidFill>
                          <a:effectLst/>
                          <a:latin typeface="Calibri"/>
                          <a:cs typeface="Calibri"/>
                        </a:rPr>
                        <a:t>Age</a:t>
                      </a:r>
                      <a:endParaRPr lang="en-US" sz="1800" b="0" i="0" u="none" strike="noStrike" dirty="0">
                        <a:solidFill>
                          <a:srgbClr val="FF0000"/>
                        </a:solidFill>
                        <a:effectLst/>
                        <a:latin typeface="Calibri"/>
                        <a:cs typeface="Calibri"/>
                      </a:endParaRPr>
                    </a:p>
                  </a:txBody>
                  <a:tcPr marL="9525" marR="9525" marT="9523" marB="0" anchor="b">
                    <a:noFill/>
                  </a:tcPr>
                </a:tc>
                <a:extLst>
                  <a:ext uri="{0D108BD9-81ED-4DB2-BD59-A6C34878D82A}">
                    <a16:rowId xmlns="" xmlns:a16="http://schemas.microsoft.com/office/drawing/2014/main" val="10000"/>
                  </a:ext>
                </a:extLst>
              </a:tr>
              <a:tr h="452986">
                <a:tc>
                  <a:txBody>
                    <a:bodyPr/>
                    <a:lstStyle/>
                    <a:p>
                      <a:pPr algn="l" fontAlgn="b"/>
                      <a:r>
                        <a:rPr lang="en-US" sz="1800" b="0" i="0" u="none" strike="noStrike" dirty="0" smtClean="0">
                          <a:solidFill>
                            <a:schemeClr val="dk1"/>
                          </a:solidFill>
                          <a:effectLst/>
                          <a:latin typeface="Calibri"/>
                          <a:cs typeface="Calibri"/>
                        </a:rPr>
                        <a:t>Younger</a:t>
                      </a:r>
                      <a:endParaRPr lang="en-US" sz="1800" b="0" i="0" u="none" strike="noStrike" dirty="0">
                        <a:solidFill>
                          <a:srgbClr val="000000"/>
                        </a:solidFill>
                        <a:effectLst/>
                        <a:latin typeface="Calibri"/>
                        <a:cs typeface="Calibri"/>
                      </a:endParaRPr>
                    </a:p>
                  </a:txBody>
                  <a:tcPr marL="9525" marR="9525" marT="9523" marB="0" anchor="b"/>
                </a:tc>
                <a:tc>
                  <a:txBody>
                    <a:bodyPr/>
                    <a:lstStyle/>
                    <a:p>
                      <a:pPr algn="ctr" fontAlgn="b"/>
                      <a:r>
                        <a:rPr lang="en-US" sz="1800" b="0" i="0" u="none" strike="noStrike" dirty="0" smtClean="0">
                          <a:solidFill>
                            <a:schemeClr val="accent2"/>
                          </a:solidFill>
                          <a:effectLst/>
                          <a:latin typeface="Calibri"/>
                          <a:cs typeface="Calibri"/>
                        </a:rPr>
                        <a:t>912</a:t>
                      </a:r>
                      <a:endParaRPr lang="en-US" sz="1800" b="0" i="0" u="none" strike="noStrike" dirty="0">
                        <a:solidFill>
                          <a:schemeClr val="accent2"/>
                        </a:solidFill>
                        <a:effectLst/>
                        <a:latin typeface="Calibri"/>
                        <a:cs typeface="Calibri"/>
                      </a:endParaRPr>
                    </a:p>
                  </a:txBody>
                  <a:tcPr marL="9525" marR="9525" marT="9523" marB="0" anchor="b"/>
                </a:tc>
                <a:tc>
                  <a:txBody>
                    <a:bodyPr/>
                    <a:lstStyle/>
                    <a:p>
                      <a:pPr algn="ctr" fontAlgn="b"/>
                      <a:r>
                        <a:rPr lang="en-US" sz="1800" u="none" strike="noStrike" dirty="0" smtClean="0">
                          <a:solidFill>
                            <a:schemeClr val="accent2"/>
                          </a:solidFill>
                          <a:effectLst/>
                          <a:latin typeface="Calibri"/>
                          <a:cs typeface="Calibri"/>
                        </a:rPr>
                        <a:t>780</a:t>
                      </a:r>
                      <a:endParaRPr lang="en-US" sz="1800" b="0" i="0" u="none" strike="noStrike" dirty="0">
                        <a:solidFill>
                          <a:schemeClr val="accent2"/>
                        </a:solidFill>
                        <a:effectLst/>
                        <a:latin typeface="Calibri"/>
                        <a:cs typeface="Calibri"/>
                      </a:endParaRPr>
                    </a:p>
                  </a:txBody>
                  <a:tcPr marL="9525" marR="9525" marT="9523" marB="0" anchor="b"/>
                </a:tc>
                <a:tc>
                  <a:txBody>
                    <a:bodyPr/>
                    <a:lstStyle/>
                    <a:p>
                      <a:pPr algn="ctr" fontAlgn="b"/>
                      <a:r>
                        <a:rPr lang="en-US" sz="1800" u="none" strike="noStrike" dirty="0" smtClean="0">
                          <a:solidFill>
                            <a:srgbClr val="FF0000"/>
                          </a:solidFill>
                          <a:effectLst/>
                          <a:latin typeface="Calibri"/>
                          <a:cs typeface="Calibri"/>
                        </a:rPr>
                        <a:t>846</a:t>
                      </a:r>
                      <a:endParaRPr lang="en-US" sz="1800" b="0" i="0" u="none" strike="noStrike" dirty="0">
                        <a:solidFill>
                          <a:srgbClr val="FF0000"/>
                        </a:solidFill>
                        <a:effectLst/>
                        <a:latin typeface="Calibri"/>
                        <a:cs typeface="Calibri"/>
                      </a:endParaRPr>
                    </a:p>
                  </a:txBody>
                  <a:tcPr marL="9525" marR="9525" marT="9523" marB="0" anchor="b">
                    <a:noFill/>
                  </a:tcPr>
                </a:tc>
                <a:extLst>
                  <a:ext uri="{0D108BD9-81ED-4DB2-BD59-A6C34878D82A}">
                    <a16:rowId xmlns="" xmlns:a16="http://schemas.microsoft.com/office/drawing/2014/main" val="10001"/>
                  </a:ext>
                </a:extLst>
              </a:tr>
              <a:tr h="452986">
                <a:tc>
                  <a:txBody>
                    <a:bodyPr/>
                    <a:lstStyle/>
                    <a:p>
                      <a:pPr algn="l" fontAlgn="b"/>
                      <a:r>
                        <a:rPr lang="en-US" sz="1800" b="0" i="0" u="none" strike="noStrike" dirty="0" smtClean="0">
                          <a:solidFill>
                            <a:srgbClr val="000000"/>
                          </a:solidFill>
                          <a:effectLst/>
                          <a:latin typeface="Calibri"/>
                          <a:cs typeface="Calibri"/>
                        </a:rPr>
                        <a:t>Older</a:t>
                      </a:r>
                      <a:endParaRPr lang="en-US" sz="1800" b="0" i="0" u="none" strike="noStrike" dirty="0">
                        <a:solidFill>
                          <a:srgbClr val="000000"/>
                        </a:solidFill>
                        <a:effectLst/>
                        <a:latin typeface="Calibri"/>
                        <a:cs typeface="Calibri"/>
                      </a:endParaRPr>
                    </a:p>
                  </a:txBody>
                  <a:tcPr marL="9525" marR="9525" marT="9523" marB="0" anchor="b"/>
                </a:tc>
                <a:tc>
                  <a:txBody>
                    <a:bodyPr/>
                    <a:lstStyle/>
                    <a:p>
                      <a:pPr algn="ctr" fontAlgn="b"/>
                      <a:r>
                        <a:rPr lang="en-US" sz="1800" b="0" i="0" u="none" strike="noStrike" dirty="0" smtClean="0">
                          <a:solidFill>
                            <a:schemeClr val="accent2"/>
                          </a:solidFill>
                          <a:effectLst/>
                          <a:latin typeface="Calibri"/>
                          <a:cs typeface="Calibri"/>
                        </a:rPr>
                        <a:t>1086</a:t>
                      </a:r>
                      <a:endParaRPr lang="en-US" sz="1800" b="0" i="0" u="none" strike="noStrike" dirty="0">
                        <a:solidFill>
                          <a:schemeClr val="accent2"/>
                        </a:solidFill>
                        <a:effectLst/>
                        <a:latin typeface="Calibri"/>
                        <a:cs typeface="Calibri"/>
                      </a:endParaRPr>
                    </a:p>
                  </a:txBody>
                  <a:tcPr marL="9525" marR="9525" marT="9523" marB="0" anchor="b"/>
                </a:tc>
                <a:tc>
                  <a:txBody>
                    <a:bodyPr/>
                    <a:lstStyle/>
                    <a:p>
                      <a:pPr algn="ctr" fontAlgn="b"/>
                      <a:r>
                        <a:rPr lang="en-US" sz="1800" b="0" i="0" u="none" strike="noStrike" dirty="0" smtClean="0">
                          <a:solidFill>
                            <a:schemeClr val="accent2"/>
                          </a:solidFill>
                          <a:effectLst/>
                          <a:latin typeface="Calibri"/>
                          <a:cs typeface="Calibri"/>
                        </a:rPr>
                        <a:t>914</a:t>
                      </a:r>
                      <a:endParaRPr lang="en-US" sz="1800" b="0" i="0" u="none" strike="noStrike" dirty="0">
                        <a:solidFill>
                          <a:schemeClr val="accent2"/>
                        </a:solidFill>
                        <a:effectLst/>
                        <a:latin typeface="Calibri"/>
                        <a:cs typeface="Calibri"/>
                      </a:endParaRPr>
                    </a:p>
                  </a:txBody>
                  <a:tcPr marL="9525" marR="9525" marT="9523" marB="0" anchor="b"/>
                </a:tc>
                <a:tc>
                  <a:txBody>
                    <a:bodyPr/>
                    <a:lstStyle/>
                    <a:p>
                      <a:pPr algn="ctr" fontAlgn="b"/>
                      <a:r>
                        <a:rPr lang="en-US" sz="1800" b="0" i="0" u="none" strike="noStrike" dirty="0" smtClean="0">
                          <a:solidFill>
                            <a:srgbClr val="FF0000"/>
                          </a:solidFill>
                          <a:effectLst/>
                          <a:latin typeface="Calibri"/>
                          <a:cs typeface="Calibri"/>
                        </a:rPr>
                        <a:t>1000</a:t>
                      </a:r>
                      <a:endParaRPr lang="en-US" sz="1800" b="0" i="0" u="none" strike="noStrike" dirty="0">
                        <a:solidFill>
                          <a:srgbClr val="FF0000"/>
                        </a:solidFill>
                        <a:effectLst/>
                        <a:latin typeface="Calibri"/>
                        <a:cs typeface="Calibri"/>
                      </a:endParaRPr>
                    </a:p>
                  </a:txBody>
                  <a:tcPr marL="9525" marR="9525" marT="9523" marB="0" anchor="b">
                    <a:noFill/>
                  </a:tcPr>
                </a:tc>
                <a:extLst>
                  <a:ext uri="{0D108BD9-81ED-4DB2-BD59-A6C34878D82A}">
                    <a16:rowId xmlns="" xmlns:a16="http://schemas.microsoft.com/office/drawing/2014/main" val="10002"/>
                  </a:ext>
                </a:extLst>
              </a:tr>
              <a:tr h="1110322">
                <a:tc>
                  <a:txBody>
                    <a:bodyPr/>
                    <a:lstStyle/>
                    <a:p>
                      <a:pPr algn="l" fontAlgn="b"/>
                      <a:r>
                        <a:rPr lang="en-US" sz="1800" b="0" i="0" u="none" strike="noStrike" dirty="0">
                          <a:solidFill>
                            <a:srgbClr val="FF0000"/>
                          </a:solidFill>
                          <a:effectLst/>
                          <a:latin typeface="Calibri"/>
                          <a:cs typeface="Calibri"/>
                        </a:rPr>
                        <a:t>Marginal</a:t>
                      </a:r>
                      <a:r>
                        <a:rPr lang="en-US" sz="1800" b="0" i="0" u="none" strike="noStrike" baseline="0" dirty="0">
                          <a:solidFill>
                            <a:srgbClr val="FF0000"/>
                          </a:solidFill>
                          <a:effectLst/>
                          <a:latin typeface="Calibri"/>
                          <a:cs typeface="Calibri"/>
                        </a:rPr>
                        <a:t> means for </a:t>
                      </a:r>
                      <a:r>
                        <a:rPr lang="en-US" sz="1800" b="0" i="0" u="none" strike="noStrike" baseline="0" dirty="0" smtClean="0">
                          <a:solidFill>
                            <a:srgbClr val="FF0000"/>
                          </a:solidFill>
                          <a:effectLst/>
                          <a:latin typeface="Calibri"/>
                          <a:cs typeface="Calibri"/>
                        </a:rPr>
                        <a:t>phone condition</a:t>
                      </a:r>
                      <a:endParaRPr lang="en-US" sz="1800" b="0" i="0" u="none" strike="noStrike" dirty="0">
                        <a:solidFill>
                          <a:srgbClr val="FF0000"/>
                        </a:solidFill>
                        <a:effectLst/>
                        <a:latin typeface="Calibri"/>
                        <a:cs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smtClean="0">
                          <a:solidFill>
                            <a:srgbClr val="FF0000"/>
                          </a:solidFill>
                          <a:effectLst/>
                          <a:latin typeface="Calibri"/>
                          <a:cs typeface="Calibri"/>
                        </a:rPr>
                        <a:t>999</a:t>
                      </a:r>
                      <a:endParaRPr lang="en-US" sz="1800" b="0" i="0" u="none" strike="noStrike" dirty="0">
                        <a:solidFill>
                          <a:srgbClr val="FF0000"/>
                        </a:solidFill>
                        <a:effectLst/>
                        <a:latin typeface="Calibri"/>
                        <a:cs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smtClean="0">
                          <a:solidFill>
                            <a:srgbClr val="FF0000"/>
                          </a:solidFill>
                          <a:effectLst/>
                          <a:latin typeface="Calibri"/>
                          <a:cs typeface="Calibri"/>
                        </a:rPr>
                        <a:t>847</a:t>
                      </a:r>
                      <a:endParaRPr lang="en-US" sz="1800" b="0" i="0" u="none" strike="noStrike" dirty="0">
                        <a:solidFill>
                          <a:srgbClr val="FF0000"/>
                        </a:solidFill>
                        <a:effectLst/>
                        <a:latin typeface="Calibri"/>
                        <a:cs typeface="Calibri"/>
                      </a:endParaRPr>
                    </a:p>
                  </a:txBody>
                  <a:tcPr marL="9525" marR="9525" marT="9523" marB="0" anchor="b">
                    <a:noFill/>
                  </a:tcPr>
                </a:tc>
                <a:tc>
                  <a:txBody>
                    <a:bodyPr/>
                    <a:lstStyle/>
                    <a:p>
                      <a:pPr algn="ctr" fontAlgn="b"/>
                      <a:endParaRPr lang="en-US" sz="1800" b="0" i="0" u="none" strike="noStrike" dirty="0">
                        <a:solidFill>
                          <a:srgbClr val="000000"/>
                        </a:solidFill>
                        <a:effectLst/>
                        <a:latin typeface="Calibri"/>
                        <a:cs typeface="Calibri"/>
                      </a:endParaRPr>
                    </a:p>
                  </a:txBody>
                  <a:tcPr marL="9525" marR="9525" marT="9523" marB="0" anchor="b">
                    <a:noFill/>
                  </a:tcPr>
                </a:tc>
                <a:extLst>
                  <a:ext uri="{0D108BD9-81ED-4DB2-BD59-A6C34878D82A}">
                    <a16:rowId xmlns="" xmlns:a16="http://schemas.microsoft.com/office/drawing/2014/main" val="10004"/>
                  </a:ext>
                </a:extLst>
              </a:tr>
            </a:tbl>
          </a:graphicData>
        </a:graphic>
      </p:graphicFrame>
      <p:pic>
        <p:nvPicPr>
          <p:cNvPr id="10" name="Picture 9" descr="Figure 12.7 includes a table and line graph of brake times in relation to cellphone use. The table is titled D V: Braking onset time in milliseconds, and has 3 columns and 3 rows. The other column headers are: Independent variable 1: cell phone condition on phone, and Independent variable 1: cell phone condition not on phone. The row headers are: Independent variable 2: driver age younger drivers, and Independent variable 2: driver age older drivers. The line graph has Cell phone condition split into two groups on the X axis: On cell phone and Not on phone. Braking onset time in milliseconds is on the Y axis, from 0 to 1,200. There are two curves on the graph: Younger drivers and Older drivers. Older drivers have a negative linear slope beginning at on cell phone and around 1,100 milliseconds, and ending at not on phone and 912 milliseconds. Younger drivers also have a negative linear slope beginning on cell phone and 912 milliseconds, and ending at not on phone and 780 milliseconds. The graph has error bars. ">
            <a:extLst>
              <a:ext uri="{FF2B5EF4-FFF2-40B4-BE49-F238E27FC236}">
                <a16:creationId xmlns:a16="http://schemas.microsoft.com/office/drawing/2014/main" xmlns="" id="{558645B8-D325-7842-93E6-BE5ECA790517}"/>
              </a:ext>
            </a:extLst>
          </p:cNvPr>
          <p:cNvPicPr>
            <a:picLocks noChangeAspect="1"/>
          </p:cNvPicPr>
          <p:nvPr/>
        </p:nvPicPr>
        <p:blipFill rotWithShape="1">
          <a:blip r:embed="rId3"/>
          <a:srcRect l="48262" r="151" b="11181"/>
          <a:stretch/>
        </p:blipFill>
        <p:spPr>
          <a:xfrm>
            <a:off x="381444" y="1688768"/>
            <a:ext cx="5780930" cy="4948912"/>
          </a:xfrm>
          <a:prstGeom prst="rect">
            <a:avLst/>
          </a:prstGeom>
        </p:spPr>
      </p:pic>
    </p:spTree>
    <p:extLst>
      <p:ext uri="{BB962C8B-B14F-4D97-AF65-F5344CB8AC3E}">
        <p14:creationId xmlns:p14="http://schemas.microsoft.com/office/powerpoint/2010/main" val="420117514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More examples</a:t>
            </a:r>
          </a:p>
        </p:txBody>
      </p:sp>
      <p:sp>
        <p:nvSpPr>
          <p:cNvPr id="4" name="Text Placeholder 3"/>
          <p:cNvSpPr>
            <a:spLocks noGrp="1"/>
          </p:cNvSpPr>
          <p:nvPr>
            <p:ph type="body" sz="quarter" idx="13"/>
          </p:nvPr>
        </p:nvSpPr>
        <p:spPr/>
        <p:txBody>
          <a:bodyPr/>
          <a:lstStyle/>
          <a:p>
            <a:endParaRPr lang="en-US" dirty="0"/>
          </a:p>
        </p:txBody>
      </p:sp>
      <p:sp>
        <p:nvSpPr>
          <p:cNvPr id="5" name="Rectangle 4"/>
          <p:cNvSpPr/>
          <p:nvPr/>
        </p:nvSpPr>
        <p:spPr>
          <a:xfrm>
            <a:off x="138546" y="4352926"/>
            <a:ext cx="6096000" cy="1754327"/>
          </a:xfrm>
          <a:prstGeom prst="rect">
            <a:avLst/>
          </a:prstGeom>
        </p:spPr>
        <p:txBody>
          <a:bodyPr>
            <a:spAutoFit/>
          </a:bodyPr>
          <a:lstStyle/>
          <a:p>
            <a:r>
              <a:rPr lang="en-US" altLang="en-US" b="1" dirty="0"/>
              <a:t>Does reading the Harry Potter books encourage tolerance? It depends. </a:t>
            </a:r>
          </a:p>
          <a:p>
            <a:r>
              <a:rPr lang="en-US" dirty="0"/>
              <a:t>Italian fifth graders were (randomly) split into two groups. Half the students met with researchers and discussed passages from the Harry Potter books that handled prejudice, while the others talked about unrelated sections.</a:t>
            </a:r>
          </a:p>
        </p:txBody>
      </p:sp>
      <p:graphicFrame>
        <p:nvGraphicFramePr>
          <p:cNvPr id="6" name="Content Placeholder 6"/>
          <p:cNvGraphicFramePr>
            <a:graphicFrameLocks/>
          </p:cNvGraphicFramePr>
          <p:nvPr/>
        </p:nvGraphicFramePr>
        <p:xfrm>
          <a:off x="7019636" y="630374"/>
          <a:ext cx="4906819" cy="3545839"/>
        </p:xfrm>
        <a:graphic>
          <a:graphicData uri="http://schemas.openxmlformats.org/drawingml/2006/table">
            <a:tbl>
              <a:tblPr/>
              <a:tblGrid>
                <a:gridCol w="1752438">
                  <a:extLst>
                    <a:ext uri="{9D8B030D-6E8A-4147-A177-3AD203B41FA5}">
                      <a16:colId xmlns="" xmlns:a16="http://schemas.microsoft.com/office/drawing/2014/main" val="20000"/>
                    </a:ext>
                  </a:extLst>
                </a:gridCol>
                <a:gridCol w="1518110">
                  <a:extLst>
                    <a:ext uri="{9D8B030D-6E8A-4147-A177-3AD203B41FA5}">
                      <a16:colId xmlns="" xmlns:a16="http://schemas.microsoft.com/office/drawing/2014/main" val="20001"/>
                    </a:ext>
                  </a:extLst>
                </a:gridCol>
                <a:gridCol w="1636271">
                  <a:extLst>
                    <a:ext uri="{9D8B030D-6E8A-4147-A177-3AD203B41FA5}">
                      <a16:colId xmlns="" xmlns:a16="http://schemas.microsoft.com/office/drawing/2014/main" val="20002"/>
                    </a:ext>
                  </a:extLst>
                </a:gridCol>
              </a:tblGrid>
              <a:tr h="1143000">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FFFFFF"/>
                          </a:solidFill>
                          <a:effectLst/>
                          <a:latin typeface="Calibri" charset="0"/>
                          <a:ea typeface="ＭＳ Ｐゴシック" charset="-128"/>
                        </a:rPr>
                        <a:t>Posttest attitudes toward immigration (7-pt scale)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FFFFFF"/>
                          </a:solidFill>
                          <a:effectLst/>
                          <a:latin typeface="Calibri" charset="0"/>
                          <a:ea typeface="ＭＳ Ｐゴシック" charset="-128"/>
                        </a:rPr>
                        <a:t>Discussed prejudice-related sections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FFFFFF"/>
                          </a:solidFill>
                          <a:effectLst/>
                          <a:latin typeface="Calibri" charset="0"/>
                          <a:ea typeface="ＭＳ Ｐゴシック" charset="-128"/>
                        </a:rPr>
                        <a:t>Discussed unrelated sections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 xmlns:a16="http://schemas.microsoft.com/office/drawing/2014/main" val="10000"/>
                  </a:ext>
                </a:extLst>
              </a:tr>
              <a:tr h="1041400">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Calibri" charset="0"/>
                          <a:ea typeface="ＭＳ Ｐゴシック" charset="-128"/>
                        </a:rPr>
                        <a:t>High identification w/ Harry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Calibri" charset="0"/>
                          <a:ea typeface="ＭＳ Ｐゴシック" charset="-128"/>
                        </a:rPr>
                        <a:t>6.2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400" b="0" i="0" u="none" strike="noStrike" cap="none" normalizeH="0" baseline="0" dirty="0">
                          <a:ln>
                            <a:noFill/>
                          </a:ln>
                          <a:solidFill>
                            <a:srgbClr val="000000"/>
                          </a:solidFill>
                          <a:effectLst/>
                          <a:latin typeface="Calibri" charset="0"/>
                          <a:ea typeface="ＭＳ Ｐゴシック" charset="-128"/>
                        </a:rPr>
                        <a:t>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 xmlns:a16="http://schemas.microsoft.com/office/drawing/2014/main" val="10001"/>
                  </a:ext>
                </a:extLst>
              </a:tr>
              <a:tr h="1041400">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Calibri" charset="0"/>
                          <a:ea typeface="ＭＳ Ｐゴシック" charset="-128"/>
                        </a:rPr>
                        <a:t>Low identification w/ Harry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Calibri" charset="0"/>
                          <a:ea typeface="ＭＳ Ｐゴシック" charset="-128"/>
                        </a:rPr>
                        <a:t>4.2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tc>
                  <a:txBody>
                    <a:bodyPr/>
                    <a:lstStyle>
                      <a:lvl1pPr defTabSz="457200" eaLnBrk="0" hangingPunct="0">
                        <a:spcBef>
                          <a:spcPct val="20000"/>
                        </a:spcBef>
                        <a:buFont typeface="Arial" charset="0"/>
                        <a:defRPr sz="2800">
                          <a:solidFill>
                            <a:schemeClr val="tx1"/>
                          </a:solidFill>
                          <a:latin typeface="Calibri" charset="0"/>
                          <a:ea typeface="ＭＳ Ｐゴシック" charset="-128"/>
                        </a:defRPr>
                      </a:lvl1pPr>
                      <a:lvl2pPr marL="37931725" indent="-37474525" defTabSz="457200" eaLnBrk="0" hangingPunct="0">
                        <a:spcBef>
                          <a:spcPct val="20000"/>
                        </a:spcBef>
                        <a:buFont typeface="Arial" charset="0"/>
                        <a:defRPr sz="2400">
                          <a:solidFill>
                            <a:schemeClr val="tx1"/>
                          </a:solidFill>
                          <a:latin typeface="Calibri" charset="0"/>
                          <a:ea typeface="ＭＳ Ｐゴシック" charset="-128"/>
                        </a:defRPr>
                      </a:lvl2pPr>
                      <a:lvl3pPr eaLnBrk="0" hangingPunct="0">
                        <a:spcBef>
                          <a:spcPct val="20000"/>
                        </a:spcBef>
                        <a:defRPr sz="2000">
                          <a:solidFill>
                            <a:schemeClr val="tx1"/>
                          </a:solidFill>
                          <a:latin typeface="Calibri" charset="0"/>
                          <a:ea typeface="ＭＳ Ｐゴシック" charset="-128"/>
                        </a:defRPr>
                      </a:lvl3pPr>
                      <a:lvl4pPr eaLnBrk="0" hangingPunct="0">
                        <a:spcBef>
                          <a:spcPct val="20000"/>
                        </a:spcBef>
                        <a:defRPr>
                          <a:solidFill>
                            <a:schemeClr val="tx1"/>
                          </a:solidFill>
                          <a:latin typeface="Calibri" charset="0"/>
                          <a:ea typeface="ＭＳ Ｐゴシック" charset="-128"/>
                        </a:defRPr>
                      </a:lvl4pPr>
                      <a:lvl5pPr eaLnBrk="0" hangingPunct="0">
                        <a:spcBef>
                          <a:spcPct val="20000"/>
                        </a:spcBef>
                        <a:defRPr>
                          <a:solidFill>
                            <a:schemeClr val="tx1"/>
                          </a:solidFill>
                          <a:latin typeface="Calibri" charset="0"/>
                          <a:ea typeface="ＭＳ Ｐゴシック" charset="-128"/>
                        </a:defRPr>
                      </a:lvl5pPr>
                      <a:lvl6pPr marL="457200" eaLnBrk="0" fontAlgn="base" hangingPunct="0">
                        <a:spcBef>
                          <a:spcPct val="20000"/>
                        </a:spcBef>
                        <a:spcAft>
                          <a:spcPct val="0"/>
                        </a:spcAft>
                        <a:defRPr>
                          <a:solidFill>
                            <a:schemeClr val="tx1"/>
                          </a:solidFill>
                          <a:latin typeface="Calibri" charset="0"/>
                          <a:ea typeface="ＭＳ Ｐゴシック" charset="-128"/>
                        </a:defRPr>
                      </a:lvl6pPr>
                      <a:lvl7pPr marL="914400" eaLnBrk="0" fontAlgn="base" hangingPunct="0">
                        <a:spcBef>
                          <a:spcPct val="20000"/>
                        </a:spcBef>
                        <a:spcAft>
                          <a:spcPct val="0"/>
                        </a:spcAft>
                        <a:defRPr>
                          <a:solidFill>
                            <a:schemeClr val="tx1"/>
                          </a:solidFill>
                          <a:latin typeface="Calibri" charset="0"/>
                          <a:ea typeface="ＭＳ Ｐゴシック" charset="-128"/>
                        </a:defRPr>
                      </a:lvl7pPr>
                      <a:lvl8pPr marL="1371600" eaLnBrk="0" fontAlgn="base" hangingPunct="0">
                        <a:spcBef>
                          <a:spcPct val="20000"/>
                        </a:spcBef>
                        <a:spcAft>
                          <a:spcPct val="0"/>
                        </a:spcAft>
                        <a:defRPr>
                          <a:solidFill>
                            <a:schemeClr val="tx1"/>
                          </a:solidFill>
                          <a:latin typeface="Calibri" charset="0"/>
                          <a:ea typeface="ＭＳ Ｐゴシック" charset="-128"/>
                        </a:defRPr>
                      </a:lvl8pPr>
                      <a:lvl9pPr marL="1828800" eaLnBrk="0" fontAlgn="base" hangingPunct="0">
                        <a:spcBef>
                          <a:spcPct val="20000"/>
                        </a:spcBef>
                        <a:spcAft>
                          <a:spcPct val="0"/>
                        </a:spcAft>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Calibri" charset="0"/>
                          <a:ea typeface="ＭＳ Ｐゴシック" charset="-128"/>
                        </a:rPr>
                        <a:t>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extLst>
                  <a:ext uri="{0D108BD9-81ED-4DB2-BD59-A6C34878D82A}">
                    <a16:rowId xmlns="" xmlns:a16="http://schemas.microsoft.com/office/drawing/2014/main" val="10002"/>
                  </a:ext>
                </a:extLst>
              </a:tr>
            </a:tbl>
          </a:graphicData>
        </a:graphic>
      </p:graphicFrame>
      <p:pic>
        <p:nvPicPr>
          <p:cNvPr id="8" name="Picture 7" descr="1480508469-harry-potter-in-90-minutes-148043646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17" y="1789545"/>
            <a:ext cx="3428999" cy="2286000"/>
          </a:xfrm>
          <a:prstGeom prst="rect">
            <a:avLst/>
          </a:prstGeom>
        </p:spPr>
      </p:pic>
      <p:pic>
        <p:nvPicPr>
          <p:cNvPr id="12" name="Picture 11" descr="9780545162074_alt.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3560" y="1604818"/>
            <a:ext cx="3165154" cy="2603500"/>
          </a:xfrm>
          <a:prstGeom prst="rect">
            <a:avLst/>
          </a:prstGeom>
        </p:spPr>
      </p:pic>
      <p:sp>
        <p:nvSpPr>
          <p:cNvPr id="3" name="Slide Number Placeholder 2">
            <a:extLst>
              <a:ext uri="{FF2B5EF4-FFF2-40B4-BE49-F238E27FC236}">
                <a16:creationId xmlns="" xmlns:a16="http://schemas.microsoft.com/office/drawing/2014/main" id="{7DEECB49-5470-4681-A3DF-BBBBD9C7BB41}"/>
              </a:ext>
            </a:extLst>
          </p:cNvPr>
          <p:cNvSpPr>
            <a:spLocks noGrp="1"/>
          </p:cNvSpPr>
          <p:nvPr>
            <p:ph type="sldNum" sz="quarter" idx="12"/>
          </p:nvPr>
        </p:nvSpPr>
        <p:spPr/>
        <p:txBody>
          <a:bodyPr/>
          <a:lstStyle/>
          <a:p>
            <a:fld id="{911E8957-5754-4C19-A51A-9C104D1A0E08}" type="slidenum">
              <a:rPr lang="en-US" smtClean="0"/>
              <a:pPr/>
              <a:t>14</a:t>
            </a:fld>
            <a:endParaRPr lang="en-US" dirty="0"/>
          </a:p>
        </p:txBody>
      </p:sp>
    </p:spTree>
    <p:extLst>
      <p:ext uri="{BB962C8B-B14F-4D97-AF65-F5344CB8AC3E}">
        <p14:creationId xmlns:p14="http://schemas.microsoft.com/office/powerpoint/2010/main" val="25560491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737" y="0"/>
            <a:ext cx="12177184" cy="1019175"/>
          </a:xfrm>
        </p:spPr>
        <p:txBody>
          <a:bodyPr/>
          <a:lstStyle/>
          <a:p>
            <a:r>
              <a:rPr lang="en-US" dirty="0"/>
              <a:t>Trick or Treat? </a:t>
            </a:r>
          </a:p>
        </p:txBody>
      </p:sp>
      <p:sp>
        <p:nvSpPr>
          <p:cNvPr id="3" name="Content Placeholder 2"/>
          <p:cNvSpPr>
            <a:spLocks noGrp="1"/>
          </p:cNvSpPr>
          <p:nvPr>
            <p:ph idx="1"/>
          </p:nvPr>
        </p:nvSpPr>
        <p:spPr>
          <a:xfrm>
            <a:off x="6973443" y="302490"/>
            <a:ext cx="5218557" cy="5334000"/>
          </a:xfrm>
        </p:spPr>
        <p:txBody>
          <a:bodyPr>
            <a:normAutofit/>
          </a:bodyPr>
          <a:lstStyle/>
          <a:p>
            <a:r>
              <a:rPr lang="en-US" altLang="en-US" sz="1800" dirty="0">
                <a:latin typeface="Times New Roman" panose="02020603050405020304" pitchFamily="18" charset="0"/>
                <a:ea typeface="ヒラギノ角ゴ Pro W3" pitchFamily="-105" charset="-128"/>
              </a:rPr>
              <a:t>Children trick-or-treating on Halloween were part of a field experiment. They were told to take one piece of candy before the experimenter, who greeted them, left them alone with the bowl of candy. Children were in groups or alone. Some were anonymous whereas others were asked their names. The bars in this graph represent the percentage of children who took more than the one piece of candy. Based on </a:t>
            </a:r>
            <a:r>
              <a:rPr lang="en-US" altLang="en-US" sz="1800" dirty="0" err="1">
                <a:latin typeface="Times New Roman" panose="02020603050405020304" pitchFamily="18" charset="0"/>
                <a:ea typeface="ヒラギノ角ゴ Pro W3" pitchFamily="-105" charset="-128"/>
              </a:rPr>
              <a:t>Diener</a:t>
            </a:r>
            <a:r>
              <a:rPr lang="en-US" altLang="en-US" sz="1800" dirty="0">
                <a:latin typeface="Times New Roman" panose="02020603050405020304" pitchFamily="18" charset="0"/>
                <a:ea typeface="ヒラギノ角ゴ Pro W3" pitchFamily="-105" charset="-128"/>
              </a:rPr>
              <a:t> et al., 1976.</a:t>
            </a:r>
          </a:p>
          <a:p>
            <a:endParaRPr lang="en-US" sz="1800" dirty="0"/>
          </a:p>
        </p:txBody>
      </p:sp>
      <p:pic>
        <p:nvPicPr>
          <p:cNvPr id="4" name="Picture 5" descr="A double bar graph plots the percentage of children who took extra candy during a field experiment.  The vertical axis plots percent who took extra candy with values ranging from 0 to 70, in increments of 10. The estimated data in the bar graph are as follows: Alone: not anonymous, 8; anonymous, 21. Group: not anonymous, 20; anonymous, 57.">
            <a:extLst>
              <a:ext uri="{FF2B5EF4-FFF2-40B4-BE49-F238E27FC236}">
                <a16:creationId xmlns="" xmlns:a16="http://schemas.microsoft.com/office/drawing/2014/main" id="{3C8542FB-9406-4480-9922-06C7C2BD125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258293" y="1385996"/>
            <a:ext cx="6450987" cy="5104261"/>
          </a:xfrm>
          <a:prstGeom prst="rect">
            <a:avLst/>
          </a:prstGeom>
          <a:noFill/>
        </p:spPr>
      </p:pic>
      <p:graphicFrame>
        <p:nvGraphicFramePr>
          <p:cNvPr id="5" name="Table 4"/>
          <p:cNvGraphicFramePr>
            <a:graphicFrameLocks noGrp="1"/>
          </p:cNvGraphicFramePr>
          <p:nvPr>
            <p:extLst>
              <p:ext uri="{D42A27DB-BD31-4B8C-83A1-F6EECF244321}">
                <p14:modId xmlns:p14="http://schemas.microsoft.com/office/powerpoint/2010/main" val="3681091110"/>
              </p:ext>
            </p:extLst>
          </p:nvPr>
        </p:nvGraphicFramePr>
        <p:xfrm>
          <a:off x="7077363" y="3179618"/>
          <a:ext cx="4598012" cy="2197577"/>
        </p:xfrm>
        <a:graphic>
          <a:graphicData uri="http://schemas.openxmlformats.org/drawingml/2006/table">
            <a:tbl>
              <a:tblPr>
                <a:tableStyleId>{5C22544A-7EE6-4342-B048-85BDC9FD1C3A}</a:tableStyleId>
              </a:tblPr>
              <a:tblGrid>
                <a:gridCol w="1327728">
                  <a:extLst>
                    <a:ext uri="{9D8B030D-6E8A-4147-A177-3AD203B41FA5}">
                      <a16:colId xmlns="" xmlns:a16="http://schemas.microsoft.com/office/drawing/2014/main" val="20000"/>
                    </a:ext>
                  </a:extLst>
                </a:gridCol>
                <a:gridCol w="952754">
                  <a:extLst>
                    <a:ext uri="{9D8B030D-6E8A-4147-A177-3AD203B41FA5}">
                      <a16:colId xmlns="" xmlns:a16="http://schemas.microsoft.com/office/drawing/2014/main" val="20001"/>
                    </a:ext>
                  </a:extLst>
                </a:gridCol>
                <a:gridCol w="1216130">
                  <a:extLst>
                    <a:ext uri="{9D8B030D-6E8A-4147-A177-3AD203B41FA5}">
                      <a16:colId xmlns="" xmlns:a16="http://schemas.microsoft.com/office/drawing/2014/main" val="20002"/>
                    </a:ext>
                  </a:extLst>
                </a:gridCol>
                <a:gridCol w="1101400">
                  <a:extLst>
                    <a:ext uri="{9D8B030D-6E8A-4147-A177-3AD203B41FA5}">
                      <a16:colId xmlns="" xmlns:a16="http://schemas.microsoft.com/office/drawing/2014/main" val="20003"/>
                    </a:ext>
                  </a:extLst>
                </a:gridCol>
              </a:tblGrid>
              <a:tr h="655170">
                <a:tc>
                  <a:txBody>
                    <a:bodyPr/>
                    <a:lstStyle/>
                    <a:p>
                      <a:pPr algn="l" fontAlgn="b"/>
                      <a:r>
                        <a:rPr lang="en-US" sz="2000" u="none" strike="noStrike" dirty="0">
                          <a:effectLst/>
                        </a:rPr>
                        <a:t> </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chemeClr val="dk1"/>
                          </a:solidFill>
                          <a:effectLst/>
                          <a:latin typeface="+mn-lt"/>
                        </a:rPr>
                        <a:t>Alone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rgbClr val="000000"/>
                          </a:solidFill>
                          <a:effectLst/>
                          <a:latin typeface="Calibri"/>
                        </a:rPr>
                        <a:t>Group</a:t>
                      </a: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0"/>
                  </a:ext>
                </a:extLst>
              </a:tr>
              <a:tr h="461642">
                <a:tc>
                  <a:txBody>
                    <a:bodyPr/>
                    <a:lstStyle/>
                    <a:p>
                      <a:pPr algn="l" fontAlgn="b"/>
                      <a:r>
                        <a:rPr lang="en-US" sz="2000" b="0" i="0" u="none" strike="noStrike" dirty="0">
                          <a:solidFill>
                            <a:schemeClr val="dk1"/>
                          </a:solidFill>
                          <a:effectLst/>
                          <a:latin typeface="+mn-lt"/>
                        </a:rPr>
                        <a:t>Not Anonymous</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b="0" i="0" u="none" strike="noStrike" dirty="0">
                          <a:solidFill>
                            <a:schemeClr val="accent2"/>
                          </a:solidFill>
                          <a:effectLst/>
                          <a:latin typeface="+mn-lt"/>
                        </a:rPr>
                        <a:t>8</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21</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b="0" i="0" u="none" strike="noStrike" dirty="0">
                          <a:solidFill>
                            <a:srgbClr val="000000"/>
                          </a:solidFill>
                          <a:effectLst/>
                          <a:latin typeface="Calibri"/>
                        </a:rPr>
                        <a:t>14.5</a:t>
                      </a:r>
                    </a:p>
                  </a:txBody>
                  <a:tcPr marL="9525" marR="9525" marT="9523" marB="0" anchor="b"/>
                </a:tc>
                <a:extLst>
                  <a:ext uri="{0D108BD9-81ED-4DB2-BD59-A6C34878D82A}">
                    <a16:rowId xmlns="" xmlns:a16="http://schemas.microsoft.com/office/drawing/2014/main" val="10001"/>
                  </a:ext>
                </a:extLst>
              </a:tr>
              <a:tr h="461642">
                <a:tc>
                  <a:txBody>
                    <a:bodyPr/>
                    <a:lstStyle/>
                    <a:p>
                      <a:pPr algn="l" fontAlgn="b"/>
                      <a:r>
                        <a:rPr lang="en-US" sz="2000" b="0" i="0" u="none" strike="noStrike" dirty="0">
                          <a:solidFill>
                            <a:srgbClr val="000000"/>
                          </a:solidFill>
                          <a:effectLst/>
                          <a:latin typeface="Calibri"/>
                        </a:rPr>
                        <a:t>Anonymous</a:t>
                      </a:r>
                    </a:p>
                  </a:txBody>
                  <a:tcPr marL="9525" marR="9525" marT="9523" marB="0" anchor="b"/>
                </a:tc>
                <a:tc>
                  <a:txBody>
                    <a:bodyPr/>
                    <a:lstStyle/>
                    <a:p>
                      <a:pPr algn="ctr" fontAlgn="b"/>
                      <a:r>
                        <a:rPr lang="en-US" sz="2800" u="none" strike="noStrike" dirty="0">
                          <a:solidFill>
                            <a:schemeClr val="accent2"/>
                          </a:solidFill>
                          <a:effectLst/>
                        </a:rPr>
                        <a:t>22</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57</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39.5</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2"/>
                  </a:ext>
                </a:extLst>
              </a:tr>
              <a:tr h="461642">
                <a:tc>
                  <a:txBody>
                    <a:bodyPr/>
                    <a:lstStyle/>
                    <a:p>
                      <a:pPr algn="l" fontAlgn="b"/>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b="0" i="0" u="none" strike="noStrike" dirty="0">
                          <a:solidFill>
                            <a:schemeClr val="dk1"/>
                          </a:solidFill>
                          <a:effectLst/>
                          <a:latin typeface="+mn-lt"/>
                        </a:rPr>
                        <a:t>15</a:t>
                      </a:r>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b="0" i="0" u="none" strike="noStrike" dirty="0">
                          <a:solidFill>
                            <a:schemeClr val="dk1"/>
                          </a:solidFill>
                          <a:effectLst/>
                          <a:latin typeface="+mn-lt"/>
                        </a:rPr>
                        <a:t>39</a:t>
                      </a:r>
                      <a:endParaRPr lang="en-US" sz="2800" b="0" i="0" u="none" strike="noStrike" dirty="0">
                        <a:solidFill>
                          <a:srgbClr val="000000"/>
                        </a:solidFill>
                        <a:effectLst/>
                        <a:latin typeface="Calibri"/>
                      </a:endParaRP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9062424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itle 1"/>
          <p:cNvSpPr>
            <a:spLocks noGrp="1"/>
          </p:cNvSpPr>
          <p:nvPr>
            <p:ph type="title"/>
          </p:nvPr>
        </p:nvSpPr>
        <p:spPr>
          <a:xfrm>
            <a:off x="168771" y="146512"/>
            <a:ext cx="9720072" cy="141810"/>
          </a:xfrm>
        </p:spPr>
        <p:txBody>
          <a:bodyPr>
            <a:noAutofit/>
          </a:bodyPr>
          <a:lstStyle/>
          <a:p>
            <a:pPr algn="l" eaLnBrk="1" hangingPunct="1"/>
            <a:r>
              <a:rPr lang="en-US" altLang="en-US" sz="1400" dirty="0"/>
              <a:t>Describing Main Effects &amp; Interactions</a:t>
            </a:r>
          </a:p>
        </p:txBody>
      </p:sp>
      <p:graphicFrame>
        <p:nvGraphicFramePr>
          <p:cNvPr id="12" name="Content Placeholder 11">
            <a:extLst>
              <a:ext uri="{FF2B5EF4-FFF2-40B4-BE49-F238E27FC236}">
                <a16:creationId xmlns="" xmlns:a16="http://schemas.microsoft.com/office/drawing/2014/main" id="{78D9B682-8B65-41CB-A700-AC8866BAB144}"/>
              </a:ext>
            </a:extLst>
          </p:cNvPr>
          <p:cNvGraphicFramePr>
            <a:graphicFrameLocks noGrp="1"/>
          </p:cNvGraphicFramePr>
          <p:nvPr>
            <p:ph idx="1"/>
            <p:extLst>
              <p:ext uri="{D42A27DB-BD31-4B8C-83A1-F6EECF244321}">
                <p14:modId xmlns:p14="http://schemas.microsoft.com/office/powerpoint/2010/main" val="2672699292"/>
              </p:ext>
            </p:extLst>
          </p:nvPr>
        </p:nvGraphicFramePr>
        <p:xfrm>
          <a:off x="6095999" y="3196306"/>
          <a:ext cx="4615200" cy="3112419"/>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a:extLst>
              <a:ext uri="{FF2B5EF4-FFF2-40B4-BE49-F238E27FC236}">
                <a16:creationId xmlns="" xmlns:a16="http://schemas.microsoft.com/office/drawing/2014/main" id="{68C697F2-1413-4C41-9592-10343C9E3F18}"/>
              </a:ext>
            </a:extLst>
          </p:cNvPr>
          <p:cNvSpPr>
            <a:spLocks noGrp="1"/>
          </p:cNvSpPr>
          <p:nvPr>
            <p:ph type="sldNum" sz="quarter" idx="12"/>
          </p:nvPr>
        </p:nvSpPr>
        <p:spPr/>
        <p:txBody>
          <a:bodyPr/>
          <a:lstStyle/>
          <a:p>
            <a:fld id="{4FAB73BC-B049-4115-A692-8D63A059BFB8}" type="slidenum">
              <a:rPr lang="en-US" smtClean="0"/>
              <a:t>16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520222778"/>
              </p:ext>
            </p:extLst>
          </p:nvPr>
        </p:nvGraphicFramePr>
        <p:xfrm>
          <a:off x="440807" y="620707"/>
          <a:ext cx="4401520" cy="2040096"/>
        </p:xfrm>
        <a:graphic>
          <a:graphicData uri="http://schemas.openxmlformats.org/drawingml/2006/table">
            <a:tbl>
              <a:tblPr>
                <a:tableStyleId>{5C22544A-7EE6-4342-B048-85BDC9FD1C3A}</a:tableStyleId>
              </a:tblPr>
              <a:tblGrid>
                <a:gridCol w="978115">
                  <a:extLst>
                    <a:ext uri="{9D8B030D-6E8A-4147-A177-3AD203B41FA5}">
                      <a16:colId xmlns="" xmlns:a16="http://schemas.microsoft.com/office/drawing/2014/main" val="20000"/>
                    </a:ext>
                  </a:extLst>
                </a:gridCol>
                <a:gridCol w="1228079">
                  <a:extLst>
                    <a:ext uri="{9D8B030D-6E8A-4147-A177-3AD203B41FA5}">
                      <a16:colId xmlns="" xmlns:a16="http://schemas.microsoft.com/office/drawing/2014/main" val="20001"/>
                    </a:ext>
                  </a:extLst>
                </a:gridCol>
                <a:gridCol w="1152003">
                  <a:extLst>
                    <a:ext uri="{9D8B030D-6E8A-4147-A177-3AD203B41FA5}">
                      <a16:colId xmlns="" xmlns:a16="http://schemas.microsoft.com/office/drawing/2014/main" val="20002"/>
                    </a:ext>
                  </a:extLst>
                </a:gridCol>
                <a:gridCol w="1043323">
                  <a:extLst>
                    <a:ext uri="{9D8B030D-6E8A-4147-A177-3AD203B41FA5}">
                      <a16:colId xmlns="" xmlns:a16="http://schemas.microsoft.com/office/drawing/2014/main" val="20003"/>
                    </a:ext>
                  </a:extLst>
                </a:gridCol>
              </a:tblGrid>
              <a:tr h="655170">
                <a:tc>
                  <a:txBody>
                    <a:bodyPr/>
                    <a:lstStyle/>
                    <a:p>
                      <a:pPr algn="l" fontAlgn="b"/>
                      <a:r>
                        <a:rPr lang="en-US" sz="2000" u="none" strike="noStrike" dirty="0">
                          <a:effectLst/>
                        </a:rPr>
                        <a:t> test type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chemeClr val="dk1"/>
                          </a:solidFill>
                          <a:effectLst/>
                          <a:latin typeface="+mn-lt"/>
                        </a:rPr>
                        <a:t>Vocab.</a:t>
                      </a:r>
                      <a:r>
                        <a:rPr lang="en-US" sz="2000" b="0" i="0" u="none" strike="noStrike" baseline="0" dirty="0">
                          <a:solidFill>
                            <a:schemeClr val="dk1"/>
                          </a:solidFill>
                          <a:effectLst/>
                          <a:latin typeface="+mn-lt"/>
                        </a:rPr>
                        <a:t> training</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rgbClr val="000000"/>
                          </a:solidFill>
                          <a:effectLst/>
                          <a:latin typeface="Calibri"/>
                        </a:rPr>
                        <a:t>No training</a:t>
                      </a: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0"/>
                  </a:ext>
                </a:extLst>
              </a:tr>
              <a:tr h="461642">
                <a:tc>
                  <a:txBody>
                    <a:bodyPr/>
                    <a:lstStyle/>
                    <a:p>
                      <a:pPr algn="l" fontAlgn="b"/>
                      <a:r>
                        <a:rPr lang="en-US" sz="2000" b="0" i="0" u="none" strike="noStrike" dirty="0">
                          <a:solidFill>
                            <a:schemeClr val="dk1"/>
                          </a:solidFill>
                          <a:effectLst/>
                          <a:latin typeface="+mn-lt"/>
                        </a:rPr>
                        <a:t>Verbal</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5</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2.0</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3.5</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1"/>
                  </a:ext>
                </a:extLst>
              </a:tr>
              <a:tr h="461642">
                <a:tc>
                  <a:txBody>
                    <a:bodyPr/>
                    <a:lstStyle/>
                    <a:p>
                      <a:pPr algn="l" fontAlgn="b"/>
                      <a:r>
                        <a:rPr lang="en-US" sz="2000" b="0" i="0" u="none" strike="noStrike" dirty="0">
                          <a:solidFill>
                            <a:srgbClr val="000000"/>
                          </a:solidFill>
                          <a:effectLst/>
                          <a:latin typeface="Calibri"/>
                        </a:rPr>
                        <a:t>Math </a:t>
                      </a: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3.0</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3.0</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2"/>
                  </a:ext>
                </a:extLst>
              </a:tr>
              <a:tr h="461642">
                <a:tc>
                  <a:txBody>
                    <a:bodyPr/>
                    <a:lstStyle/>
                    <a:p>
                      <a:pPr algn="l" fontAlgn="b"/>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4</a:t>
                      </a:r>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2.5</a:t>
                      </a:r>
                      <a:endParaRPr lang="en-US" sz="2800" b="0" i="0" u="none" strike="noStrike" dirty="0">
                        <a:solidFill>
                          <a:srgbClr val="000000"/>
                        </a:solidFill>
                        <a:effectLst/>
                        <a:latin typeface="Calibri"/>
                      </a:endParaRP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3"/>
                  </a:ext>
                </a:extLst>
              </a:tr>
            </a:tbl>
          </a:graphicData>
        </a:graphic>
      </p:graphicFrame>
      <p:graphicFrame>
        <p:nvGraphicFramePr>
          <p:cNvPr id="8" name="Chart 7"/>
          <p:cNvGraphicFramePr>
            <a:graphicFrameLocks/>
          </p:cNvGraphicFramePr>
          <p:nvPr>
            <p:extLst>
              <p:ext uri="{D42A27DB-BD31-4B8C-83A1-F6EECF244321}">
                <p14:modId xmlns:p14="http://schemas.microsoft.com/office/powerpoint/2010/main" val="591386053"/>
              </p:ext>
            </p:extLst>
          </p:nvPr>
        </p:nvGraphicFramePr>
        <p:xfrm>
          <a:off x="6095999" y="438426"/>
          <a:ext cx="4112872" cy="260777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Table 8">
            <a:extLst>
              <a:ext uri="{FF2B5EF4-FFF2-40B4-BE49-F238E27FC236}">
                <a16:creationId xmlns="" xmlns:a16="http://schemas.microsoft.com/office/drawing/2014/main" id="{7245591E-3B1C-4A35-B3C2-AF1BB61D45DD}"/>
              </a:ext>
            </a:extLst>
          </p:cNvPr>
          <p:cNvGraphicFramePr>
            <a:graphicFrameLocks noGrp="1"/>
          </p:cNvGraphicFramePr>
          <p:nvPr>
            <p:extLst>
              <p:ext uri="{D42A27DB-BD31-4B8C-83A1-F6EECF244321}">
                <p14:modId xmlns:p14="http://schemas.microsoft.com/office/powerpoint/2010/main" val="396405451"/>
              </p:ext>
            </p:extLst>
          </p:nvPr>
        </p:nvGraphicFramePr>
        <p:xfrm>
          <a:off x="383140" y="3734210"/>
          <a:ext cx="4401520" cy="2040096"/>
        </p:xfrm>
        <a:graphic>
          <a:graphicData uri="http://schemas.openxmlformats.org/drawingml/2006/table">
            <a:tbl>
              <a:tblPr>
                <a:tableStyleId>{5C22544A-7EE6-4342-B048-85BDC9FD1C3A}</a:tableStyleId>
              </a:tblPr>
              <a:tblGrid>
                <a:gridCol w="978115">
                  <a:extLst>
                    <a:ext uri="{9D8B030D-6E8A-4147-A177-3AD203B41FA5}">
                      <a16:colId xmlns="" xmlns:a16="http://schemas.microsoft.com/office/drawing/2014/main" val="20000"/>
                    </a:ext>
                  </a:extLst>
                </a:gridCol>
                <a:gridCol w="1228079">
                  <a:extLst>
                    <a:ext uri="{9D8B030D-6E8A-4147-A177-3AD203B41FA5}">
                      <a16:colId xmlns="" xmlns:a16="http://schemas.microsoft.com/office/drawing/2014/main" val="20001"/>
                    </a:ext>
                  </a:extLst>
                </a:gridCol>
                <a:gridCol w="1152003">
                  <a:extLst>
                    <a:ext uri="{9D8B030D-6E8A-4147-A177-3AD203B41FA5}">
                      <a16:colId xmlns="" xmlns:a16="http://schemas.microsoft.com/office/drawing/2014/main" val="20002"/>
                    </a:ext>
                  </a:extLst>
                </a:gridCol>
                <a:gridCol w="1043323">
                  <a:extLst>
                    <a:ext uri="{9D8B030D-6E8A-4147-A177-3AD203B41FA5}">
                      <a16:colId xmlns="" xmlns:a16="http://schemas.microsoft.com/office/drawing/2014/main" val="20003"/>
                    </a:ext>
                  </a:extLst>
                </a:gridCol>
              </a:tblGrid>
              <a:tr h="655170">
                <a:tc>
                  <a:txBody>
                    <a:bodyPr/>
                    <a:lstStyle/>
                    <a:p>
                      <a:pPr algn="l" fontAlgn="b"/>
                      <a:r>
                        <a:rPr lang="en-US" sz="2000" u="none" strike="noStrike" dirty="0">
                          <a:effectLst/>
                        </a:rPr>
                        <a:t> test type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chemeClr val="dk1"/>
                          </a:solidFill>
                          <a:effectLst/>
                          <a:latin typeface="+mn-lt"/>
                        </a:rPr>
                        <a:t>Vocab.</a:t>
                      </a:r>
                      <a:r>
                        <a:rPr lang="en-US" sz="2000" b="0" i="0" u="none" strike="noStrike" baseline="0" dirty="0">
                          <a:solidFill>
                            <a:schemeClr val="dk1"/>
                          </a:solidFill>
                          <a:effectLst/>
                          <a:latin typeface="+mn-lt"/>
                        </a:rPr>
                        <a:t> training</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rgbClr val="000000"/>
                          </a:solidFill>
                          <a:effectLst/>
                          <a:latin typeface="Calibri"/>
                        </a:rPr>
                        <a:t>No training</a:t>
                      </a: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0"/>
                  </a:ext>
                </a:extLst>
              </a:tr>
              <a:tr h="461642">
                <a:tc>
                  <a:txBody>
                    <a:bodyPr/>
                    <a:lstStyle/>
                    <a:p>
                      <a:pPr algn="l" fontAlgn="b"/>
                      <a:r>
                        <a:rPr lang="en-US" sz="2000" b="0" i="0" u="none" strike="noStrike" dirty="0">
                          <a:solidFill>
                            <a:schemeClr val="dk1"/>
                          </a:solidFill>
                          <a:effectLst/>
                          <a:latin typeface="+mn-lt"/>
                        </a:rPr>
                        <a:t>Verbal</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5</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b="0" i="0" u="none" strike="noStrike" dirty="0">
                          <a:solidFill>
                            <a:srgbClr val="000000"/>
                          </a:solidFill>
                          <a:effectLst/>
                          <a:latin typeface="Calibri"/>
                        </a:rPr>
                        <a:t>4</a:t>
                      </a:r>
                    </a:p>
                  </a:txBody>
                  <a:tcPr marL="9525" marR="9525" marT="9523" marB="0" anchor="b"/>
                </a:tc>
                <a:extLst>
                  <a:ext uri="{0D108BD9-81ED-4DB2-BD59-A6C34878D82A}">
                    <a16:rowId xmlns="" xmlns:a16="http://schemas.microsoft.com/office/drawing/2014/main" val="10001"/>
                  </a:ext>
                </a:extLst>
              </a:tr>
              <a:tr h="461642">
                <a:tc>
                  <a:txBody>
                    <a:bodyPr/>
                    <a:lstStyle/>
                    <a:p>
                      <a:pPr algn="l" fontAlgn="b"/>
                      <a:r>
                        <a:rPr lang="en-US" sz="2000" b="0" i="0" u="none" strike="noStrike" dirty="0">
                          <a:solidFill>
                            <a:srgbClr val="000000"/>
                          </a:solidFill>
                          <a:effectLst/>
                          <a:latin typeface="Calibri"/>
                        </a:rPr>
                        <a:t>Math </a:t>
                      </a:r>
                    </a:p>
                  </a:txBody>
                  <a:tcPr marL="9525" marR="9525" marT="9523" marB="0" anchor="b"/>
                </a:tc>
                <a:tc>
                  <a:txBody>
                    <a:bodyPr/>
                    <a:lstStyle/>
                    <a:p>
                      <a:pPr algn="ctr" fontAlgn="b"/>
                      <a:r>
                        <a:rPr lang="en-US" sz="2800" b="0" i="0" u="none" strike="noStrike" dirty="0">
                          <a:solidFill>
                            <a:schemeClr val="accent2"/>
                          </a:solidFill>
                          <a:effectLst/>
                          <a:latin typeface="Calibri"/>
                        </a:rPr>
                        <a:t>5</a:t>
                      </a: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4</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2"/>
                  </a:ext>
                </a:extLst>
              </a:tr>
              <a:tr h="461642">
                <a:tc>
                  <a:txBody>
                    <a:bodyPr/>
                    <a:lstStyle/>
                    <a:p>
                      <a:pPr algn="l" fontAlgn="b"/>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5</a:t>
                      </a:r>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3</a:t>
                      </a:r>
                      <a:endParaRPr lang="en-US" sz="2800" b="0" i="0" u="none" strike="noStrike" dirty="0">
                        <a:solidFill>
                          <a:srgbClr val="000000"/>
                        </a:solidFill>
                        <a:effectLst/>
                        <a:latin typeface="Calibri"/>
                      </a:endParaRP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3"/>
                  </a:ext>
                </a:extLst>
              </a:tr>
            </a:tbl>
          </a:graphicData>
        </a:graphic>
      </p:graphicFrame>
      <p:sp>
        <p:nvSpPr>
          <p:cNvPr id="13" name="TextBox 12">
            <a:extLst>
              <a:ext uri="{FF2B5EF4-FFF2-40B4-BE49-F238E27FC236}">
                <a16:creationId xmlns="" xmlns:a16="http://schemas.microsoft.com/office/drawing/2014/main" id="{CD888E5E-7195-418B-8C75-5A40ECF8AEB7}"/>
              </a:ext>
            </a:extLst>
          </p:cNvPr>
          <p:cNvSpPr txBox="1"/>
          <p:nvPr/>
        </p:nvSpPr>
        <p:spPr>
          <a:xfrm rot="16200000">
            <a:off x="5249145" y="4289321"/>
            <a:ext cx="1324376" cy="369332"/>
          </a:xfrm>
          <a:prstGeom prst="rect">
            <a:avLst/>
          </a:prstGeom>
          <a:noFill/>
        </p:spPr>
        <p:txBody>
          <a:bodyPr wrap="square" rtlCol="0">
            <a:spAutoFit/>
          </a:bodyPr>
          <a:lstStyle/>
          <a:p>
            <a:r>
              <a:rPr lang="en-US" dirty="0"/>
              <a:t>Test score</a:t>
            </a:r>
          </a:p>
        </p:txBody>
      </p:sp>
    </p:spTree>
    <p:extLst>
      <p:ext uri="{BB962C8B-B14F-4D97-AF65-F5344CB8AC3E}">
        <p14:creationId xmlns:p14="http://schemas.microsoft.com/office/powerpoint/2010/main" val="304145005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1B0C30-F8AE-4E05-9DF1-F5EFA1C9C536}"/>
              </a:ext>
            </a:extLst>
          </p:cNvPr>
          <p:cNvSpPr>
            <a:spLocks noGrp="1"/>
          </p:cNvSpPr>
          <p:nvPr>
            <p:ph type="title"/>
          </p:nvPr>
        </p:nvSpPr>
        <p:spPr>
          <a:xfrm>
            <a:off x="932873" y="263092"/>
            <a:ext cx="10160000" cy="868680"/>
          </a:xfrm>
        </p:spPr>
        <p:txBody>
          <a:bodyPr/>
          <a:lstStyle/>
          <a:p>
            <a:r>
              <a:rPr lang="en-US" sz="3200" dirty="0"/>
              <a:t>Factorial experiment: Extended Example </a:t>
            </a:r>
          </a:p>
        </p:txBody>
      </p:sp>
      <p:sp>
        <p:nvSpPr>
          <p:cNvPr id="3" name="Content Placeholder 2">
            <a:extLst>
              <a:ext uri="{FF2B5EF4-FFF2-40B4-BE49-F238E27FC236}">
                <a16:creationId xmlns="" xmlns:a16="http://schemas.microsoft.com/office/drawing/2014/main" id="{B50E6F9E-0238-4EE3-8D87-2D8FEB1B78AE}"/>
              </a:ext>
            </a:extLst>
          </p:cNvPr>
          <p:cNvSpPr>
            <a:spLocks noGrp="1"/>
          </p:cNvSpPr>
          <p:nvPr>
            <p:ph idx="1"/>
          </p:nvPr>
        </p:nvSpPr>
        <p:spPr>
          <a:xfrm>
            <a:off x="829287" y="1413164"/>
            <a:ext cx="10972800" cy="5444836"/>
          </a:xfrm>
        </p:spPr>
        <p:txBody>
          <a:bodyPr>
            <a:normAutofit/>
          </a:bodyPr>
          <a:lstStyle/>
          <a:p>
            <a:r>
              <a:rPr lang="en-US" dirty="0"/>
              <a:t>Research Question:  Does having a tattoo influence perceptions of competence of job applications?  Does it depend upon whether the applicant is female or male?</a:t>
            </a:r>
          </a:p>
          <a:p>
            <a:r>
              <a:rPr lang="en-US" dirty="0"/>
              <a:t>Design: Researchers took photographs of the same persons, one male and one female with and without a visible tattoo. These were attached to identical resumes (even the names were identical Jordan Smith). Ps were tasked with assuming they were doing the hiring for a marketing firm, to review the resumes, and to then rate the applicant in terms of competence.  Ps were randomly assigned to one of the four conditions in a 2 (gender: female/male) x 2 (tattoo: visible, not) factorial design. Competence was measured using 5 items on a 10-point </a:t>
            </a:r>
            <a:r>
              <a:rPr lang="en-US" dirty="0" err="1"/>
              <a:t>Likert</a:t>
            </a:r>
            <a:r>
              <a:rPr lang="en-US" dirty="0"/>
              <a:t> scale, which were then combined into one composite measure of competence.  </a:t>
            </a:r>
          </a:p>
          <a:p>
            <a:r>
              <a:rPr lang="en-US" dirty="0"/>
              <a:t>Hypotheses:</a:t>
            </a:r>
          </a:p>
          <a:p>
            <a:pPr lvl="1"/>
            <a:r>
              <a:rPr lang="en-US" dirty="0"/>
              <a:t>We hypothesized that participants would rate those with tattoos as lower in competence than those without tattoos.  </a:t>
            </a:r>
          </a:p>
          <a:p>
            <a:pPr lvl="1"/>
            <a:r>
              <a:rPr lang="en-US" dirty="0"/>
              <a:t>We hypothesized that women would be rated lower in competence than men.</a:t>
            </a:r>
          </a:p>
          <a:p>
            <a:pPr lvl="1"/>
            <a:r>
              <a:rPr lang="en-US" dirty="0"/>
              <a:t>We hypothesized that the female applicant with a tattoo would be rated lower in competence than female applicant without a tattoo, but there would be no difference in competence ratings for the male applicant with and without a tattoo. </a:t>
            </a:r>
          </a:p>
        </p:txBody>
      </p:sp>
      <p:sp>
        <p:nvSpPr>
          <p:cNvPr id="4" name="Slide Number Placeholder 3">
            <a:extLst>
              <a:ext uri="{FF2B5EF4-FFF2-40B4-BE49-F238E27FC236}">
                <a16:creationId xmlns="" xmlns:a16="http://schemas.microsoft.com/office/drawing/2014/main" id="{55A7021E-1481-4D45-BADD-D91AB539DD36}"/>
              </a:ext>
            </a:extLst>
          </p:cNvPr>
          <p:cNvSpPr>
            <a:spLocks noGrp="1"/>
          </p:cNvSpPr>
          <p:nvPr>
            <p:ph type="sldNum" sz="quarter" idx="12"/>
          </p:nvPr>
        </p:nvSpPr>
        <p:spPr/>
        <p:txBody>
          <a:bodyPr/>
          <a:lstStyle/>
          <a:p>
            <a:fld id="{911E8957-5754-4C19-A51A-9C104D1A0E08}" type="slidenum">
              <a:rPr lang="en-US" smtClean="0"/>
              <a:pPr/>
              <a:t>17</a:t>
            </a:fld>
            <a:endParaRPr lang="en-US" dirty="0"/>
          </a:p>
        </p:txBody>
      </p:sp>
    </p:spTree>
    <p:extLst>
      <p:ext uri="{BB962C8B-B14F-4D97-AF65-F5344CB8AC3E}">
        <p14:creationId xmlns:p14="http://schemas.microsoft.com/office/powerpoint/2010/main" val="968577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2">
            <a:extLst>
              <a:ext uri="{FF2B5EF4-FFF2-40B4-BE49-F238E27FC236}">
                <a16:creationId xmlns="" xmlns:a16="http://schemas.microsoft.com/office/drawing/2014/main" id="{57F54D0C-3A05-445C-8ED4-458ABAF01FA3}"/>
              </a:ext>
            </a:extLst>
          </p:cNvPr>
          <p:cNvGraphicFramePr>
            <a:graphicFrameLocks noGrp="1"/>
          </p:cNvGraphicFramePr>
          <p:nvPr>
            <p:ph sz="quarter" idx="11"/>
            <p:extLst>
              <p:ext uri="{D42A27DB-BD31-4B8C-83A1-F6EECF244321}">
                <p14:modId xmlns:p14="http://schemas.microsoft.com/office/powerpoint/2010/main" val="3662989483"/>
              </p:ext>
            </p:extLst>
          </p:nvPr>
        </p:nvGraphicFramePr>
        <p:xfrm>
          <a:off x="450273" y="1194100"/>
          <a:ext cx="11176000" cy="4924836"/>
        </p:xfrm>
        <a:graphic>
          <a:graphicData uri="http://schemas.openxmlformats.org/drawingml/2006/table">
            <a:tbl>
              <a:tblPr firstRow="1" bandRow="1">
                <a:tableStyleId>{5C22544A-7EE6-4342-B048-85BDC9FD1C3A}</a:tableStyleId>
              </a:tblPr>
              <a:tblGrid>
                <a:gridCol w="2794000">
                  <a:extLst>
                    <a:ext uri="{9D8B030D-6E8A-4147-A177-3AD203B41FA5}">
                      <a16:colId xmlns="" xmlns:a16="http://schemas.microsoft.com/office/drawing/2014/main" val="2944363981"/>
                    </a:ext>
                  </a:extLst>
                </a:gridCol>
                <a:gridCol w="2794000">
                  <a:extLst>
                    <a:ext uri="{9D8B030D-6E8A-4147-A177-3AD203B41FA5}">
                      <a16:colId xmlns="" xmlns:a16="http://schemas.microsoft.com/office/drawing/2014/main" val="400863574"/>
                    </a:ext>
                  </a:extLst>
                </a:gridCol>
                <a:gridCol w="2794000">
                  <a:extLst>
                    <a:ext uri="{9D8B030D-6E8A-4147-A177-3AD203B41FA5}">
                      <a16:colId xmlns="" xmlns:a16="http://schemas.microsoft.com/office/drawing/2014/main" val="1297862395"/>
                    </a:ext>
                  </a:extLst>
                </a:gridCol>
                <a:gridCol w="2794000">
                  <a:extLst>
                    <a:ext uri="{9D8B030D-6E8A-4147-A177-3AD203B41FA5}">
                      <a16:colId xmlns="" xmlns:a16="http://schemas.microsoft.com/office/drawing/2014/main" val="419970484"/>
                    </a:ext>
                  </a:extLst>
                </a:gridCol>
              </a:tblGrid>
              <a:tr h="1231209">
                <a:tc>
                  <a:txBody>
                    <a:bodyPr/>
                    <a:lstStyle/>
                    <a:p>
                      <a:endParaRPr lang="en-US" sz="2000" dirty="0"/>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tc>
                  <a:txBody>
                    <a:bodyPr/>
                    <a:lstStyle/>
                    <a:p>
                      <a:pPr algn="ctr"/>
                      <a:r>
                        <a:rPr lang="en-US" sz="2800" dirty="0"/>
                        <a:t> Female Applicant</a:t>
                      </a:r>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tc>
                  <a:txBody>
                    <a:bodyPr/>
                    <a:lstStyle/>
                    <a:p>
                      <a:pPr algn="ctr"/>
                      <a:r>
                        <a:rPr lang="en-US" sz="2800" dirty="0"/>
                        <a:t>Male Applicant</a:t>
                      </a:r>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tc>
                  <a:txBody>
                    <a:bodyPr/>
                    <a:lstStyle/>
                    <a:p>
                      <a:r>
                        <a:rPr lang="en-US" sz="2400" dirty="0"/>
                        <a:t>Marginal means for Tattoo Condition</a:t>
                      </a:r>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extLst>
                  <a:ext uri="{0D108BD9-81ED-4DB2-BD59-A6C34878D82A}">
                    <a16:rowId xmlns="" xmlns:a16="http://schemas.microsoft.com/office/drawing/2014/main" val="2671032907"/>
                  </a:ext>
                </a:extLst>
              </a:tr>
              <a:tr h="1231209">
                <a:tc>
                  <a:txBody>
                    <a:bodyPr/>
                    <a:lstStyle/>
                    <a:p>
                      <a:r>
                        <a:rPr lang="en-US" sz="2800" dirty="0"/>
                        <a:t>No Tattoo</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7.46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8.17</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7.80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extLst>
                  <a:ext uri="{0D108BD9-81ED-4DB2-BD59-A6C34878D82A}">
                    <a16:rowId xmlns="" xmlns:a16="http://schemas.microsoft.com/office/drawing/2014/main" val="113265034"/>
                  </a:ext>
                </a:extLst>
              </a:tr>
              <a:tr h="1231209">
                <a:tc>
                  <a:txBody>
                    <a:bodyPr/>
                    <a:lstStyle/>
                    <a:p>
                      <a:r>
                        <a:rPr lang="en-US" sz="2800" dirty="0"/>
                        <a:t>Tattoo</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tc>
                  <a:txBody>
                    <a:bodyPr/>
                    <a:lstStyle/>
                    <a:p>
                      <a:pPr algn="r"/>
                      <a:r>
                        <a:rPr lang="en-US" sz="2800" dirty="0"/>
                        <a:t>5.46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tc>
                  <a:txBody>
                    <a:bodyPr/>
                    <a:lstStyle/>
                    <a:p>
                      <a:pPr algn="r"/>
                      <a:r>
                        <a:rPr lang="en-US" sz="2800" dirty="0"/>
                        <a:t>7.92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tc>
                  <a:txBody>
                    <a:bodyPr/>
                    <a:lstStyle/>
                    <a:p>
                      <a:pPr algn="r"/>
                      <a:r>
                        <a:rPr lang="en-US" sz="2800" dirty="0"/>
                        <a:t>6.64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extLst>
                  <a:ext uri="{0D108BD9-81ED-4DB2-BD59-A6C34878D82A}">
                    <a16:rowId xmlns="" xmlns:a16="http://schemas.microsoft.com/office/drawing/2014/main" val="3730880578"/>
                  </a:ext>
                </a:extLst>
              </a:tr>
              <a:tr h="1231209">
                <a:tc>
                  <a:txBody>
                    <a:bodyPr/>
                    <a:lstStyle/>
                    <a:p>
                      <a:r>
                        <a:rPr lang="en-US" sz="2400" dirty="0"/>
                        <a:t>Marginal means </a:t>
                      </a:r>
                      <a:br>
                        <a:rPr lang="en-US" sz="2400" dirty="0"/>
                      </a:br>
                      <a:r>
                        <a:rPr lang="en-US" sz="2400" dirty="0"/>
                        <a:t>for Applicant Gender</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6.46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8.04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ctr"/>
                      <a:r>
                        <a:rPr lang="en-US" sz="2800" dirty="0"/>
                        <a:t>n/a</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extLst>
                  <a:ext uri="{0D108BD9-81ED-4DB2-BD59-A6C34878D82A}">
                    <a16:rowId xmlns="" xmlns:a16="http://schemas.microsoft.com/office/drawing/2014/main" val="2175743553"/>
                  </a:ext>
                </a:extLst>
              </a:tr>
            </a:tbl>
          </a:graphicData>
        </a:graphic>
      </p:graphicFrame>
      <p:sp>
        <p:nvSpPr>
          <p:cNvPr id="4" name="Title 3">
            <a:extLst>
              <a:ext uri="{FF2B5EF4-FFF2-40B4-BE49-F238E27FC236}">
                <a16:creationId xmlns="" xmlns:a16="http://schemas.microsoft.com/office/drawing/2014/main" id="{B8C788B3-DEF0-4BE1-9796-14A9F04D743D}"/>
              </a:ext>
            </a:extLst>
          </p:cNvPr>
          <p:cNvSpPr>
            <a:spLocks noGrp="1"/>
          </p:cNvSpPr>
          <p:nvPr>
            <p:ph type="title"/>
          </p:nvPr>
        </p:nvSpPr>
        <p:spPr/>
        <p:txBody>
          <a:bodyPr/>
          <a:lstStyle/>
          <a:p>
            <a:r>
              <a:rPr lang="en-US" dirty="0" smtClean="0"/>
              <a:t>Describe the Main effects and Interaction </a:t>
            </a:r>
            <a:br>
              <a:rPr lang="en-US" dirty="0" smtClean="0"/>
            </a:br>
            <a:r>
              <a:rPr lang="en-US" dirty="0"/>
              <a:t>(</a:t>
            </a:r>
            <a:r>
              <a:rPr lang="en-US" dirty="0" smtClean="0"/>
              <a:t>*Assume diffs larger than  are </a:t>
            </a:r>
            <a:r>
              <a:rPr lang="en-US" dirty="0" err="1" smtClean="0"/>
              <a:t>Signf</a:t>
            </a:r>
            <a:r>
              <a:rPr lang="en-US" dirty="0" smtClean="0"/>
              <a:t>.)</a:t>
            </a:r>
            <a:endParaRPr lang="en-US" dirty="0"/>
          </a:p>
        </p:txBody>
      </p:sp>
    </p:spTree>
    <p:extLst>
      <p:ext uri="{BB962C8B-B14F-4D97-AF65-F5344CB8AC3E}">
        <p14:creationId xmlns:p14="http://schemas.microsoft.com/office/powerpoint/2010/main" val="72222956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16D5D4-B12E-4260-AB32-AE400AF252AA}"/>
              </a:ext>
            </a:extLst>
          </p:cNvPr>
          <p:cNvSpPr>
            <a:spLocks noGrp="1"/>
          </p:cNvSpPr>
          <p:nvPr>
            <p:ph type="title"/>
          </p:nvPr>
        </p:nvSpPr>
        <p:spPr>
          <a:xfrm>
            <a:off x="1117599" y="136092"/>
            <a:ext cx="9723582" cy="868680"/>
          </a:xfrm>
        </p:spPr>
        <p:txBody>
          <a:bodyPr/>
          <a:lstStyle/>
          <a:p>
            <a:endParaRPr lang="en-US" sz="2400" dirty="0"/>
          </a:p>
        </p:txBody>
      </p:sp>
      <p:pic>
        <p:nvPicPr>
          <p:cNvPr id="3" name="Picture 2" descr="Screen Shot 2021-09-20 at 11.53.1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9771" y="158436"/>
            <a:ext cx="9194429" cy="6471460"/>
          </a:xfrm>
          <a:prstGeom prst="rect">
            <a:avLst/>
          </a:prstGeom>
        </p:spPr>
      </p:pic>
      <p:sp>
        <p:nvSpPr>
          <p:cNvPr id="4" name="Slide Number Placeholder 3">
            <a:extLst>
              <a:ext uri="{FF2B5EF4-FFF2-40B4-BE49-F238E27FC236}">
                <a16:creationId xmlns="" xmlns:a16="http://schemas.microsoft.com/office/drawing/2014/main" id="{64DC8350-A0B6-4A6A-BD20-1E58B72B274A}"/>
              </a:ext>
            </a:extLst>
          </p:cNvPr>
          <p:cNvSpPr>
            <a:spLocks noGrp="1"/>
          </p:cNvSpPr>
          <p:nvPr>
            <p:ph type="sldNum" sz="quarter" idx="12"/>
          </p:nvPr>
        </p:nvSpPr>
        <p:spPr/>
        <p:txBody>
          <a:bodyPr/>
          <a:lstStyle/>
          <a:p>
            <a:fld id="{911E8957-5754-4C19-A51A-9C104D1A0E08}" type="slidenum">
              <a:rPr lang="en-US" smtClean="0"/>
              <a:pPr/>
              <a:t>19</a:t>
            </a:fld>
            <a:endParaRPr lang="en-US" dirty="0"/>
          </a:p>
        </p:txBody>
      </p:sp>
    </p:spTree>
    <p:extLst>
      <p:ext uri="{BB962C8B-B14F-4D97-AF65-F5344CB8AC3E}">
        <p14:creationId xmlns:p14="http://schemas.microsoft.com/office/powerpoint/2010/main" val="10439677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62545"/>
            <a:ext cx="11277600" cy="678611"/>
          </a:xfrm>
        </p:spPr>
        <p:txBody>
          <a:bodyPr/>
          <a:lstStyle/>
          <a:p>
            <a:r>
              <a:rPr lang="en-US" sz="3200" dirty="0"/>
              <a:t>Learning Objectives</a:t>
            </a:r>
          </a:p>
        </p:txBody>
      </p:sp>
      <p:sp>
        <p:nvSpPr>
          <p:cNvPr id="5" name="Content Placeholder 2">
            <a:extLst>
              <a:ext uri="{FF2B5EF4-FFF2-40B4-BE49-F238E27FC236}">
                <a16:creationId xmlns="" xmlns:a16="http://schemas.microsoft.com/office/drawing/2014/main" id="{D27DE6EC-CE7E-4C51-A6B2-273AB5F5B3B2}"/>
              </a:ext>
            </a:extLst>
          </p:cNvPr>
          <p:cNvSpPr>
            <a:spLocks noGrp="1"/>
          </p:cNvSpPr>
          <p:nvPr>
            <p:ph sz="quarter" idx="11"/>
          </p:nvPr>
        </p:nvSpPr>
        <p:spPr>
          <a:xfrm>
            <a:off x="864600" y="1579317"/>
            <a:ext cx="11089270" cy="4191150"/>
          </a:xfrm>
        </p:spPr>
        <p:txBody>
          <a:bodyPr/>
          <a:lstStyle/>
          <a:p>
            <a:pPr>
              <a:spcBef>
                <a:spcPts val="1200"/>
              </a:spcBef>
            </a:pPr>
            <a:r>
              <a:rPr lang="en-US" dirty="0"/>
              <a:t>Define </a:t>
            </a:r>
            <a:r>
              <a:rPr lang="en-US" i="1" dirty="0"/>
              <a:t>factorial design </a:t>
            </a:r>
            <a:r>
              <a:rPr lang="en-US" dirty="0"/>
              <a:t>and discuss reasons a researcher would use this design. </a:t>
            </a:r>
          </a:p>
          <a:p>
            <a:pPr>
              <a:spcBef>
                <a:spcPts val="1200"/>
              </a:spcBef>
            </a:pPr>
            <a:r>
              <a:rPr lang="en-US" dirty="0">
                <a:solidFill>
                  <a:srgbClr val="FF0000"/>
                </a:solidFill>
              </a:rPr>
              <a:t>Describe the information provided by main effects and interaction effects in a factorial design. </a:t>
            </a:r>
          </a:p>
          <a:p>
            <a:pPr marL="128016" lvl="1" indent="0">
              <a:spcBef>
                <a:spcPts val="1200"/>
              </a:spcBef>
              <a:buNone/>
            </a:pPr>
            <a:r>
              <a:rPr lang="en-US" dirty="0">
                <a:solidFill>
                  <a:srgbClr val="FF0000"/>
                </a:solidFill>
              </a:rPr>
              <a:t>Describe main effects and interactions in words and with numbers</a:t>
            </a:r>
          </a:p>
          <a:p>
            <a:pPr>
              <a:spcBef>
                <a:spcPts val="1200"/>
              </a:spcBef>
            </a:pPr>
            <a:r>
              <a:rPr lang="en-US" dirty="0" smtClean="0">
                <a:solidFill>
                  <a:srgbClr val="FF0000"/>
                </a:solidFill>
              </a:rPr>
              <a:t>Discuss </a:t>
            </a:r>
            <a:r>
              <a:rPr lang="en-US" dirty="0">
                <a:solidFill>
                  <a:srgbClr val="FF0000"/>
                </a:solidFill>
              </a:rPr>
              <a:t>the role of simple main effects in interpreting interactions. </a:t>
            </a:r>
          </a:p>
          <a:p>
            <a:pPr>
              <a:spcBef>
                <a:spcPts val="1200"/>
              </a:spcBef>
            </a:pPr>
            <a:r>
              <a:rPr lang="en-US" dirty="0"/>
              <a:t>Write an APA-style results section from a factorial design</a:t>
            </a:r>
          </a:p>
          <a:p>
            <a:pPr>
              <a:spcBef>
                <a:spcPts val="1200"/>
              </a:spcBef>
            </a:pPr>
            <a:r>
              <a:rPr lang="en-US" dirty="0"/>
              <a:t>Compare the assignment of participants in an independent groups design, a repeated measures design, and a mixed factorial design.</a:t>
            </a:r>
          </a:p>
        </p:txBody>
      </p:sp>
    </p:spTree>
    <p:extLst>
      <p:ext uri="{BB962C8B-B14F-4D97-AF65-F5344CB8AC3E}">
        <p14:creationId xmlns:p14="http://schemas.microsoft.com/office/powerpoint/2010/main" val="8298908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16D5D4-B12E-4260-AB32-AE400AF252AA}"/>
              </a:ext>
            </a:extLst>
          </p:cNvPr>
          <p:cNvSpPr>
            <a:spLocks noGrp="1"/>
          </p:cNvSpPr>
          <p:nvPr>
            <p:ph type="title"/>
          </p:nvPr>
        </p:nvSpPr>
        <p:spPr>
          <a:xfrm>
            <a:off x="932873" y="309274"/>
            <a:ext cx="10160000" cy="868680"/>
          </a:xfrm>
        </p:spPr>
        <p:txBody>
          <a:bodyPr/>
          <a:lstStyle/>
          <a:p>
            <a:r>
              <a:rPr lang="en-US" sz="3200" dirty="0"/>
              <a:t>Descriptive STATS</a:t>
            </a:r>
          </a:p>
        </p:txBody>
      </p:sp>
      <p:sp>
        <p:nvSpPr>
          <p:cNvPr id="4" name="Text Placeholder 3">
            <a:extLst>
              <a:ext uri="{FF2B5EF4-FFF2-40B4-BE49-F238E27FC236}">
                <a16:creationId xmlns="" xmlns:a16="http://schemas.microsoft.com/office/drawing/2014/main" id="{CCF514C5-EC2A-4A20-983C-ECAA2D04F63E}"/>
              </a:ext>
            </a:extLst>
          </p:cNvPr>
          <p:cNvSpPr>
            <a:spLocks noGrp="1"/>
          </p:cNvSpPr>
          <p:nvPr>
            <p:ph type="body" sz="quarter" idx="13"/>
          </p:nvPr>
        </p:nvSpPr>
        <p:spPr>
          <a:xfrm>
            <a:off x="563418" y="1016000"/>
            <a:ext cx="10160000" cy="381000"/>
          </a:xfrm>
        </p:spPr>
        <p:txBody>
          <a:bodyPr/>
          <a:lstStyle/>
          <a:p>
            <a:r>
              <a:rPr lang="en-US" dirty="0"/>
              <a:t>Means, SDs, etc., - </a:t>
            </a:r>
            <a:r>
              <a:rPr lang="en-US" dirty="0" err="1"/>
              <a:t>Jamovi</a:t>
            </a:r>
            <a:endParaRPr lang="en-US" dirty="0"/>
          </a:p>
        </p:txBody>
      </p:sp>
      <p:pic>
        <p:nvPicPr>
          <p:cNvPr id="6" name="Picture 5" descr="Screen Shot 2021-09-20 at 11.49.0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512" y="2205181"/>
            <a:ext cx="5624752" cy="4338312"/>
          </a:xfrm>
          <a:prstGeom prst="rect">
            <a:avLst/>
          </a:prstGeom>
        </p:spPr>
      </p:pic>
      <p:pic>
        <p:nvPicPr>
          <p:cNvPr id="3" name="Picture 2" descr="Screen Shot 2021-09-20 at 12.11.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5018" y="1791853"/>
            <a:ext cx="4241800" cy="2489200"/>
          </a:xfrm>
          <a:prstGeom prst="rect">
            <a:avLst/>
          </a:prstGeom>
        </p:spPr>
      </p:pic>
      <p:pic>
        <p:nvPicPr>
          <p:cNvPr id="5" name="Picture 4" descr="Screen Shot 2021-09-20 at 12.11.5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0419" y="4287983"/>
            <a:ext cx="4368800" cy="2438400"/>
          </a:xfrm>
          <a:prstGeom prst="rect">
            <a:avLst/>
          </a:prstGeom>
        </p:spPr>
      </p:pic>
      <p:sp>
        <p:nvSpPr>
          <p:cNvPr id="7" name="TextBox 6"/>
          <p:cNvSpPr txBox="1"/>
          <p:nvPr/>
        </p:nvSpPr>
        <p:spPr>
          <a:xfrm>
            <a:off x="1073727" y="1835727"/>
            <a:ext cx="30480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These are CELL means and SDs</a:t>
            </a:r>
          </a:p>
        </p:txBody>
      </p:sp>
      <p:sp>
        <p:nvSpPr>
          <p:cNvPr id="10" name="TextBox 9"/>
          <p:cNvSpPr txBox="1"/>
          <p:nvPr/>
        </p:nvSpPr>
        <p:spPr>
          <a:xfrm>
            <a:off x="7264400" y="1376218"/>
            <a:ext cx="373841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These are MARGINAL means and SDs</a:t>
            </a:r>
          </a:p>
        </p:txBody>
      </p:sp>
      <p:sp>
        <p:nvSpPr>
          <p:cNvPr id="8" name="Slide Number Placeholder 7">
            <a:extLst>
              <a:ext uri="{FF2B5EF4-FFF2-40B4-BE49-F238E27FC236}">
                <a16:creationId xmlns="" xmlns:a16="http://schemas.microsoft.com/office/drawing/2014/main" id="{E181E764-C66C-4688-80F3-CB8997843306}"/>
              </a:ext>
            </a:extLst>
          </p:cNvPr>
          <p:cNvSpPr>
            <a:spLocks noGrp="1"/>
          </p:cNvSpPr>
          <p:nvPr>
            <p:ph type="sldNum" sz="quarter" idx="12"/>
          </p:nvPr>
        </p:nvSpPr>
        <p:spPr/>
        <p:txBody>
          <a:bodyPr/>
          <a:lstStyle/>
          <a:p>
            <a:fld id="{911E8957-5754-4C19-A51A-9C104D1A0E08}" type="slidenum">
              <a:rPr lang="en-US" smtClean="0"/>
              <a:pPr/>
              <a:t>20</a:t>
            </a:fld>
            <a:endParaRPr lang="en-US" dirty="0"/>
          </a:p>
        </p:txBody>
      </p:sp>
    </p:spTree>
    <p:extLst>
      <p:ext uri="{BB962C8B-B14F-4D97-AF65-F5344CB8AC3E}">
        <p14:creationId xmlns:p14="http://schemas.microsoft.com/office/powerpoint/2010/main" val="2824050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8305" y="0"/>
            <a:ext cx="9720072" cy="829551"/>
          </a:xfrm>
        </p:spPr>
        <p:txBody>
          <a:bodyPr>
            <a:normAutofit/>
          </a:bodyPr>
          <a:lstStyle/>
          <a:p>
            <a:r>
              <a:rPr lang="en-US" sz="2000" dirty="0" smtClean="0"/>
              <a:t>Factorial Designs: Possible Outcomes in a 2 x 2 Design</a:t>
            </a:r>
            <a:endParaRPr lang="en-US" sz="2000" dirty="0"/>
          </a:p>
        </p:txBody>
      </p:sp>
      <p:sp>
        <p:nvSpPr>
          <p:cNvPr id="3" name="Content Placeholder 2"/>
          <p:cNvSpPr>
            <a:spLocks noGrp="1"/>
          </p:cNvSpPr>
          <p:nvPr>
            <p:ph idx="1"/>
          </p:nvPr>
        </p:nvSpPr>
        <p:spPr>
          <a:xfrm>
            <a:off x="262286" y="1318576"/>
            <a:ext cx="3882540" cy="4991465"/>
          </a:xfrm>
        </p:spPr>
        <p:txBody>
          <a:bodyPr>
            <a:normAutofit fontScale="92500" lnSpcReduction="20000"/>
          </a:bodyPr>
          <a:lstStyle/>
          <a:p>
            <a:r>
              <a:rPr lang="en-US" sz="3200" dirty="0" smtClean="0"/>
              <a:t>Recall, when you </a:t>
            </a:r>
            <a:r>
              <a:rPr lang="en-US" sz="3200" dirty="0"/>
              <a:t>have a 2 x 2 factorial </a:t>
            </a:r>
            <a:r>
              <a:rPr lang="en-US" sz="3200" dirty="0" smtClean="0"/>
              <a:t>design, there are three questions to ask: </a:t>
            </a:r>
            <a:endParaRPr lang="en-US" sz="3200" dirty="0"/>
          </a:p>
          <a:p>
            <a:r>
              <a:rPr lang="en-US" sz="3200" dirty="0"/>
              <a:t>a) Is there a main effect for the first independent variable?</a:t>
            </a:r>
          </a:p>
          <a:p>
            <a:r>
              <a:rPr lang="en-US" sz="3200" dirty="0"/>
              <a:t>b) Is there a main effect for the second independent variable? </a:t>
            </a:r>
          </a:p>
          <a:p>
            <a:r>
              <a:rPr lang="en-US" sz="3200" dirty="0"/>
              <a:t>c) Is there an interaction between the two independent variables? </a:t>
            </a:r>
            <a:endParaRPr lang="en-US" sz="3200" dirty="0" smtClean="0"/>
          </a:p>
          <a:p>
            <a:endParaRPr lang="en-US" sz="3200" dirty="0" smtClean="0"/>
          </a:p>
          <a:p>
            <a:endParaRPr lang="en-US" sz="3200" dirty="0"/>
          </a:p>
        </p:txBody>
      </p:sp>
      <p:pic>
        <p:nvPicPr>
          <p:cNvPr id="4" name="Picture 3" descr="factorial_variabilit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341892" y="1651057"/>
            <a:ext cx="7850108" cy="3921798"/>
          </a:xfrm>
          <a:prstGeom prst="rect">
            <a:avLst/>
          </a:prstGeom>
          <a:noFill/>
        </p:spPr>
      </p:pic>
    </p:spTree>
    <p:extLst>
      <p:ext uri="{BB962C8B-B14F-4D97-AF65-F5344CB8AC3E}">
        <p14:creationId xmlns:p14="http://schemas.microsoft.com/office/powerpoint/2010/main" val="151060402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964" y="297729"/>
            <a:ext cx="10160000" cy="868680"/>
          </a:xfrm>
        </p:spPr>
        <p:txBody>
          <a:bodyPr/>
          <a:lstStyle/>
          <a:p>
            <a:r>
              <a:rPr lang="en-US" sz="3200" dirty="0"/>
              <a:t>Factorial ANOVA</a:t>
            </a:r>
          </a:p>
        </p:txBody>
      </p:sp>
      <p:sp>
        <p:nvSpPr>
          <p:cNvPr id="4" name="Text Placeholder 3"/>
          <p:cNvSpPr>
            <a:spLocks noGrp="1"/>
          </p:cNvSpPr>
          <p:nvPr>
            <p:ph type="body" sz="quarter" idx="13"/>
          </p:nvPr>
        </p:nvSpPr>
        <p:spPr/>
        <p:txBody>
          <a:bodyPr/>
          <a:lstStyle/>
          <a:p>
            <a:r>
              <a:rPr lang="en-US" dirty="0"/>
              <a:t>Omnibus Table - </a:t>
            </a:r>
            <a:r>
              <a:rPr lang="en-US" dirty="0" err="1"/>
              <a:t>Jamovi</a:t>
            </a:r>
            <a:endParaRPr lang="en-US" dirty="0"/>
          </a:p>
        </p:txBody>
      </p:sp>
      <p:pic>
        <p:nvPicPr>
          <p:cNvPr id="5" name="Picture 4" descr="Screen Shot 2021-09-20 at 11.41.3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267" y="1489364"/>
            <a:ext cx="10852216" cy="4214091"/>
          </a:xfrm>
          <a:prstGeom prst="rect">
            <a:avLst/>
          </a:prstGeom>
        </p:spPr>
      </p:pic>
      <p:cxnSp>
        <p:nvCxnSpPr>
          <p:cNvPr id="10" name="Straight Connector 9"/>
          <p:cNvCxnSpPr/>
          <p:nvPr/>
        </p:nvCxnSpPr>
        <p:spPr>
          <a:xfrm flipV="1">
            <a:off x="8070273" y="1766455"/>
            <a:ext cx="427182" cy="2089727"/>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5969124" y="1429363"/>
            <a:ext cx="4957419"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Statistical test for the main effect of tattoo condition</a:t>
            </a:r>
          </a:p>
        </p:txBody>
      </p:sp>
      <p:cxnSp>
        <p:nvCxnSpPr>
          <p:cNvPr id="13" name="Straight Connector 12"/>
          <p:cNvCxnSpPr/>
          <p:nvPr/>
        </p:nvCxnSpPr>
        <p:spPr>
          <a:xfrm flipH="1">
            <a:off x="617167" y="4534411"/>
            <a:ext cx="391662" cy="1507514"/>
          </a:xfrm>
          <a:prstGeom prst="line">
            <a:avLst/>
          </a:prstGeom>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3080" y="6018184"/>
            <a:ext cx="5121915"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Statistical test for the main effect of applicant gender</a:t>
            </a:r>
          </a:p>
        </p:txBody>
      </p:sp>
      <p:cxnSp>
        <p:nvCxnSpPr>
          <p:cNvPr id="18" name="Straight Connector 17"/>
          <p:cNvCxnSpPr/>
          <p:nvPr/>
        </p:nvCxnSpPr>
        <p:spPr>
          <a:xfrm>
            <a:off x="7892606" y="4937997"/>
            <a:ext cx="356058" cy="1068317"/>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587063" y="6030055"/>
            <a:ext cx="5513762"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dirty="0"/>
              <a:t>Statistical test for the tattoo condition x gender interaction</a:t>
            </a:r>
          </a:p>
        </p:txBody>
      </p:sp>
      <p:cxnSp>
        <p:nvCxnSpPr>
          <p:cNvPr id="21" name="Straight Connector 20"/>
          <p:cNvCxnSpPr/>
          <p:nvPr/>
        </p:nvCxnSpPr>
        <p:spPr>
          <a:xfrm>
            <a:off x="1151252" y="3572926"/>
            <a:ext cx="8948910" cy="35611"/>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3" name="Slide Number Placeholder 2">
            <a:extLst>
              <a:ext uri="{FF2B5EF4-FFF2-40B4-BE49-F238E27FC236}">
                <a16:creationId xmlns="" xmlns:a16="http://schemas.microsoft.com/office/drawing/2014/main" id="{DBA89C51-AA8F-4847-8BDF-D0BF9142BA6E}"/>
              </a:ext>
            </a:extLst>
          </p:cNvPr>
          <p:cNvSpPr>
            <a:spLocks noGrp="1"/>
          </p:cNvSpPr>
          <p:nvPr>
            <p:ph type="sldNum" sz="quarter" idx="12"/>
          </p:nvPr>
        </p:nvSpPr>
        <p:spPr/>
        <p:txBody>
          <a:bodyPr/>
          <a:lstStyle/>
          <a:p>
            <a:fld id="{911E8957-5754-4C19-A51A-9C104D1A0E08}" type="slidenum">
              <a:rPr lang="en-US" smtClean="0"/>
              <a:pPr/>
              <a:t>22</a:t>
            </a:fld>
            <a:endParaRPr lang="en-US" dirty="0"/>
          </a:p>
        </p:txBody>
      </p:sp>
    </p:spTree>
    <p:extLst>
      <p:ext uri="{BB962C8B-B14F-4D97-AF65-F5344CB8AC3E}">
        <p14:creationId xmlns:p14="http://schemas.microsoft.com/office/powerpoint/2010/main" val="1586052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964" y="297729"/>
            <a:ext cx="10160000" cy="868680"/>
          </a:xfrm>
        </p:spPr>
        <p:txBody>
          <a:bodyPr/>
          <a:lstStyle/>
          <a:p>
            <a:r>
              <a:rPr lang="en-US" sz="3200" dirty="0"/>
              <a:t>Factorial ANOVA</a:t>
            </a:r>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quarter" idx="13"/>
          </p:nvPr>
        </p:nvSpPr>
        <p:spPr/>
        <p:txBody>
          <a:bodyPr/>
          <a:lstStyle/>
          <a:p>
            <a:r>
              <a:rPr lang="en-US" dirty="0"/>
              <a:t>Omnibus Table - SPSS</a:t>
            </a:r>
          </a:p>
        </p:txBody>
      </p:sp>
      <p:pic>
        <p:nvPicPr>
          <p:cNvPr id="6" name="Picture 5">
            <a:extLst>
              <a:ext uri="{FF2B5EF4-FFF2-40B4-BE49-F238E27FC236}">
                <a16:creationId xmlns="" xmlns:a16="http://schemas.microsoft.com/office/drawing/2014/main" id="{D67AB9DC-8278-4E36-B169-FC387B20D7D6}"/>
              </a:ext>
            </a:extLst>
          </p:cNvPr>
          <p:cNvPicPr>
            <a:picLocks noChangeAspect="1"/>
          </p:cNvPicPr>
          <p:nvPr/>
        </p:nvPicPr>
        <p:blipFill>
          <a:blip r:embed="rId2"/>
          <a:stretch>
            <a:fillRect/>
          </a:stretch>
        </p:blipFill>
        <p:spPr>
          <a:xfrm>
            <a:off x="746798" y="1497971"/>
            <a:ext cx="10641007" cy="4669384"/>
          </a:xfrm>
          <a:prstGeom prst="rect">
            <a:avLst/>
          </a:prstGeom>
        </p:spPr>
      </p:pic>
      <p:cxnSp>
        <p:nvCxnSpPr>
          <p:cNvPr id="8" name="Straight Connector 7"/>
          <p:cNvCxnSpPr/>
          <p:nvPr/>
        </p:nvCxnSpPr>
        <p:spPr>
          <a:xfrm>
            <a:off x="1546562" y="3144441"/>
            <a:ext cx="7524681" cy="1187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602580" y="3506979"/>
            <a:ext cx="7524681" cy="1187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5" name="Slide Number Placeholder 4">
            <a:extLst>
              <a:ext uri="{FF2B5EF4-FFF2-40B4-BE49-F238E27FC236}">
                <a16:creationId xmlns="" xmlns:a16="http://schemas.microsoft.com/office/drawing/2014/main" id="{E911ECB0-235E-4F3B-A8BB-E539BD29CE9D}"/>
              </a:ext>
            </a:extLst>
          </p:cNvPr>
          <p:cNvSpPr>
            <a:spLocks noGrp="1"/>
          </p:cNvSpPr>
          <p:nvPr>
            <p:ph type="sldNum" sz="quarter" idx="12"/>
          </p:nvPr>
        </p:nvSpPr>
        <p:spPr/>
        <p:txBody>
          <a:bodyPr/>
          <a:lstStyle/>
          <a:p>
            <a:fld id="{911E8957-5754-4C19-A51A-9C104D1A0E08}" type="slidenum">
              <a:rPr lang="en-US" smtClean="0"/>
              <a:pPr/>
              <a:t>23</a:t>
            </a:fld>
            <a:endParaRPr lang="en-US" dirty="0"/>
          </a:p>
        </p:txBody>
      </p:sp>
    </p:spTree>
    <p:extLst>
      <p:ext uri="{BB962C8B-B14F-4D97-AF65-F5344CB8AC3E}">
        <p14:creationId xmlns:p14="http://schemas.microsoft.com/office/powerpoint/2010/main" val="1929021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1780"/>
            <a:ext cx="5011597" cy="868680"/>
          </a:xfrm>
        </p:spPr>
        <p:txBody>
          <a:bodyPr/>
          <a:lstStyle/>
          <a:p>
            <a:r>
              <a:rPr lang="en-US" sz="2400" dirty="0" smtClean="0"/>
              <a:t>now insert some numbers</a:t>
            </a:r>
            <a:endParaRPr lang="en-US" sz="2400" dirty="0"/>
          </a:p>
        </p:txBody>
      </p:sp>
      <p:sp>
        <p:nvSpPr>
          <p:cNvPr id="3" name="Content Placeholder 2"/>
          <p:cNvSpPr>
            <a:spLocks noGrp="1"/>
          </p:cNvSpPr>
          <p:nvPr>
            <p:ph idx="1"/>
          </p:nvPr>
        </p:nvSpPr>
        <p:spPr>
          <a:xfrm>
            <a:off x="103928" y="1728625"/>
            <a:ext cx="6011182" cy="4914790"/>
          </a:xfrm>
        </p:spPr>
        <p:txBody>
          <a:bodyPr/>
          <a:lstStyle/>
          <a:p>
            <a:r>
              <a:rPr lang="en-US" dirty="0" smtClean="0"/>
              <a:t>There was a main effect of ________, such that ________ (verb) higher/lower, etc. than ______.</a:t>
            </a:r>
          </a:p>
          <a:p>
            <a:pPr lvl="1">
              <a:buFont typeface="Wingdings" charset="2"/>
              <a:buChar char="Ø"/>
            </a:pPr>
            <a:endParaRPr lang="en-US" dirty="0" smtClean="0"/>
          </a:p>
          <a:p>
            <a:pPr lvl="1">
              <a:buFont typeface="Wingdings" charset="2"/>
              <a:buChar char="Ø"/>
            </a:pPr>
            <a:r>
              <a:rPr lang="en-US" dirty="0"/>
              <a:t> </a:t>
            </a:r>
            <a:r>
              <a:rPr lang="en-US" dirty="0" smtClean="0"/>
              <a:t> There was a main effect of tattoo condition such that those with a tattoo received lower competency ratings (</a:t>
            </a:r>
            <a:r>
              <a:rPr lang="en-US" i="1" dirty="0" smtClean="0"/>
              <a:t>M </a:t>
            </a:r>
            <a:r>
              <a:rPr lang="en-US" dirty="0" smtClean="0"/>
              <a:t>= 6.64; </a:t>
            </a:r>
            <a:r>
              <a:rPr lang="en-US" i="1" dirty="0" smtClean="0"/>
              <a:t>SD</a:t>
            </a:r>
            <a:r>
              <a:rPr lang="en-US" dirty="0" smtClean="0"/>
              <a:t> = 1.60) than did those without a tattoo (</a:t>
            </a:r>
            <a:r>
              <a:rPr lang="en-US" i="1" dirty="0" smtClean="0"/>
              <a:t>M</a:t>
            </a:r>
            <a:r>
              <a:rPr lang="en-US" dirty="0" smtClean="0"/>
              <a:t> = 7.80; </a:t>
            </a:r>
            <a:r>
              <a:rPr lang="en-US" i="1" dirty="0" smtClean="0"/>
              <a:t>SD</a:t>
            </a:r>
            <a:r>
              <a:rPr lang="en-US" dirty="0" smtClean="0"/>
              <a:t> = 1.00), </a:t>
            </a:r>
            <a:r>
              <a:rPr lang="en-US" i="1" dirty="0" smtClean="0"/>
              <a:t>F</a:t>
            </a:r>
            <a:r>
              <a:rPr lang="en-US" dirty="0" smtClean="0"/>
              <a:t>(1, 46) = 16.13, </a:t>
            </a:r>
            <a:r>
              <a:rPr lang="en-US" i="1" dirty="0" smtClean="0"/>
              <a:t>p</a:t>
            </a:r>
            <a:r>
              <a:rPr lang="en-US" dirty="0" smtClean="0"/>
              <a:t> &lt; .001, </a:t>
            </a:r>
            <a:r>
              <a:rPr lang="en-US" i="1" dirty="0" smtClean="0"/>
              <a:t>n</a:t>
            </a:r>
            <a:r>
              <a:rPr lang="en-US" i="1" baseline="30000" dirty="0" smtClean="0"/>
              <a:t>2</a:t>
            </a:r>
            <a:r>
              <a:rPr lang="en-US" i="1" dirty="0" smtClean="0"/>
              <a:t>p</a:t>
            </a:r>
            <a:r>
              <a:rPr lang="en-US" dirty="0" smtClean="0"/>
              <a:t> = .260. </a:t>
            </a:r>
          </a:p>
          <a:p>
            <a:pPr lvl="1">
              <a:buFont typeface="Wingdings" charset="2"/>
              <a:buChar char="Ø"/>
            </a:pPr>
            <a:endParaRPr lang="en-US" dirty="0" smtClean="0"/>
          </a:p>
          <a:p>
            <a:pPr lvl="1">
              <a:buFont typeface="Wingdings" charset="2"/>
              <a:buChar char="Ø"/>
            </a:pPr>
            <a:r>
              <a:rPr lang="en-US" dirty="0"/>
              <a:t> </a:t>
            </a:r>
            <a:r>
              <a:rPr lang="en-US" dirty="0" smtClean="0"/>
              <a:t> You do this one: </a:t>
            </a:r>
          </a:p>
          <a:p>
            <a:pPr lvl="1">
              <a:buFont typeface="Wingdings" charset="2"/>
              <a:buChar char="Ø"/>
            </a:pPr>
            <a:r>
              <a:rPr lang="en-US" dirty="0"/>
              <a:t> </a:t>
            </a:r>
            <a:r>
              <a:rPr lang="en-US" dirty="0" smtClean="0"/>
              <a:t>There was a main effect of gender such that female applicants received lower competency </a:t>
            </a:r>
            <a:r>
              <a:rPr lang="en-US" dirty="0"/>
              <a:t>(</a:t>
            </a:r>
            <a:r>
              <a:rPr lang="en-US" i="1" dirty="0"/>
              <a:t>M </a:t>
            </a:r>
            <a:r>
              <a:rPr lang="en-US" dirty="0"/>
              <a:t>=  </a:t>
            </a:r>
            <a:r>
              <a:rPr lang="en-US" dirty="0" smtClean="0"/>
              <a:t>  ; </a:t>
            </a:r>
            <a:r>
              <a:rPr lang="en-US" i="1" dirty="0"/>
              <a:t>SD</a:t>
            </a:r>
            <a:r>
              <a:rPr lang="en-US" dirty="0"/>
              <a:t> </a:t>
            </a:r>
            <a:r>
              <a:rPr lang="en-US" dirty="0" smtClean="0"/>
              <a:t>=    ) ratings overall than did male applicants, (</a:t>
            </a:r>
            <a:r>
              <a:rPr lang="en-US" i="1" dirty="0"/>
              <a:t>M</a:t>
            </a:r>
            <a:r>
              <a:rPr lang="en-US" dirty="0"/>
              <a:t> = </a:t>
            </a:r>
            <a:r>
              <a:rPr lang="en-US" dirty="0" smtClean="0"/>
              <a:t>    ; </a:t>
            </a:r>
            <a:r>
              <a:rPr lang="en-US" i="1" dirty="0"/>
              <a:t>SD</a:t>
            </a:r>
            <a:r>
              <a:rPr lang="en-US" dirty="0"/>
              <a:t> =  </a:t>
            </a:r>
            <a:r>
              <a:rPr lang="en-US" dirty="0" smtClean="0"/>
              <a:t>  )</a:t>
            </a:r>
            <a:r>
              <a:rPr lang="en-US" dirty="0"/>
              <a:t>, </a:t>
            </a:r>
            <a:r>
              <a:rPr lang="en-US" i="1" dirty="0"/>
              <a:t>F</a:t>
            </a:r>
            <a:r>
              <a:rPr lang="en-US" dirty="0"/>
              <a:t>(1, 46) = </a:t>
            </a:r>
            <a:r>
              <a:rPr lang="en-US" dirty="0" smtClean="0"/>
              <a:t>     , </a:t>
            </a:r>
            <a:r>
              <a:rPr lang="en-US" i="1" dirty="0"/>
              <a:t>p</a:t>
            </a:r>
            <a:r>
              <a:rPr lang="en-US" dirty="0"/>
              <a:t> &lt; </a:t>
            </a:r>
            <a:r>
              <a:rPr lang="en-US" dirty="0" smtClean="0"/>
              <a:t>.     , </a:t>
            </a:r>
            <a:r>
              <a:rPr lang="en-US" i="1" dirty="0"/>
              <a:t>n</a:t>
            </a:r>
            <a:r>
              <a:rPr lang="en-US" i="1" baseline="30000" dirty="0"/>
              <a:t>2</a:t>
            </a:r>
            <a:r>
              <a:rPr lang="en-US" i="1" dirty="0"/>
              <a:t>p</a:t>
            </a:r>
            <a:r>
              <a:rPr lang="en-US" dirty="0"/>
              <a:t> = </a:t>
            </a:r>
            <a:r>
              <a:rPr lang="en-US" dirty="0" smtClean="0"/>
              <a:t>    .  </a:t>
            </a:r>
            <a:endParaRPr lang="en-US" dirty="0"/>
          </a:p>
          <a:p>
            <a:pPr lvl="1">
              <a:buFont typeface="Wingdings" charset="2"/>
              <a:buChar char="Ø"/>
            </a:pPr>
            <a:endParaRPr lang="en-US" dirty="0" smtClean="0"/>
          </a:p>
        </p:txBody>
      </p:sp>
      <p:sp>
        <p:nvSpPr>
          <p:cNvPr id="4" name="Slide Number Placeholder 3"/>
          <p:cNvSpPr>
            <a:spLocks noGrp="1"/>
          </p:cNvSpPr>
          <p:nvPr>
            <p:ph type="sldNum" sz="quarter" idx="12"/>
          </p:nvPr>
        </p:nvSpPr>
        <p:spPr/>
        <p:txBody>
          <a:bodyPr/>
          <a:lstStyle/>
          <a:p>
            <a:fld id="{911E8957-5754-4C19-A51A-9C104D1A0E08}" type="slidenum">
              <a:rPr lang="en-US" smtClean="0"/>
              <a:pPr/>
              <a:t>24</a:t>
            </a:fld>
            <a:endParaRPr lang="en-US" dirty="0"/>
          </a:p>
        </p:txBody>
      </p:sp>
      <p:pic>
        <p:nvPicPr>
          <p:cNvPr id="5" name="Picture 4" descr="Screen Shot 2021-09-20 at 12.11.2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2685" y="2722977"/>
            <a:ext cx="3436533" cy="2016648"/>
          </a:xfrm>
          <a:prstGeom prst="rect">
            <a:avLst/>
          </a:prstGeom>
        </p:spPr>
      </p:pic>
      <p:pic>
        <p:nvPicPr>
          <p:cNvPr id="6" name="Picture 5" descr="Screen Shot 2021-09-20 at 12.11.5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5563" y="4747615"/>
            <a:ext cx="3271420" cy="1825909"/>
          </a:xfrm>
          <a:prstGeom prst="rect">
            <a:avLst/>
          </a:prstGeom>
        </p:spPr>
      </p:pic>
      <p:pic>
        <p:nvPicPr>
          <p:cNvPr id="7" name="Picture 6" descr="Screen Shot 2021-09-20 at 11.41.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3461" y="0"/>
            <a:ext cx="6328539" cy="2457474"/>
          </a:xfrm>
          <a:prstGeom prst="rect">
            <a:avLst/>
          </a:prstGeom>
        </p:spPr>
      </p:pic>
    </p:spTree>
    <p:extLst>
      <p:ext uri="{BB962C8B-B14F-4D97-AF65-F5344CB8AC3E}">
        <p14:creationId xmlns:p14="http://schemas.microsoft.com/office/powerpoint/2010/main" val="4207866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49636"/>
            <a:ext cx="11277600" cy="678611"/>
          </a:xfrm>
        </p:spPr>
        <p:txBody>
          <a:bodyPr/>
          <a:lstStyle/>
          <a:p>
            <a:r>
              <a:rPr lang="en-US" altLang="en-US" dirty="0" smtClean="0"/>
              <a:t>Interactions </a:t>
            </a:r>
            <a:r>
              <a:rPr lang="en-US" altLang="en-US" dirty="0"/>
              <a:t>and </a:t>
            </a:r>
            <a:r>
              <a:rPr lang="en-US" altLang="en-US" dirty="0" smtClean="0">
                <a:solidFill>
                  <a:srgbClr val="FF0000"/>
                </a:solidFill>
              </a:rPr>
              <a:t>“Simple </a:t>
            </a:r>
            <a:r>
              <a:rPr lang="en-US" altLang="en-US" dirty="0">
                <a:solidFill>
                  <a:srgbClr val="FF0000"/>
                </a:solidFill>
              </a:rPr>
              <a:t>Main </a:t>
            </a:r>
            <a:r>
              <a:rPr lang="en-US" altLang="en-US" dirty="0" smtClean="0">
                <a:solidFill>
                  <a:srgbClr val="FF0000"/>
                </a:solidFill>
              </a:rPr>
              <a:t>Effects”</a:t>
            </a:r>
            <a:endParaRPr lang="en-IN" sz="1200" dirty="0">
              <a:solidFill>
                <a:srgbClr val="FF0000"/>
              </a:solidFill>
            </a:endParaRPr>
          </a:p>
        </p:txBody>
      </p:sp>
      <p:sp>
        <p:nvSpPr>
          <p:cNvPr id="3" name="Content Placeholder 2"/>
          <p:cNvSpPr>
            <a:spLocks noGrp="1"/>
          </p:cNvSpPr>
          <p:nvPr>
            <p:ph sz="quarter" idx="11"/>
          </p:nvPr>
        </p:nvSpPr>
        <p:spPr>
          <a:xfrm>
            <a:off x="951114" y="1555597"/>
            <a:ext cx="10855752" cy="4451102"/>
          </a:xfrm>
        </p:spPr>
        <p:txBody>
          <a:bodyPr>
            <a:noAutofit/>
          </a:bodyPr>
          <a:lstStyle/>
          <a:p>
            <a:pPr>
              <a:buFont typeface="Arial"/>
              <a:buChar char="•"/>
            </a:pPr>
            <a:r>
              <a:rPr lang="en-US" altLang="en-US" sz="3200" i="1" dirty="0"/>
              <a:t>Analysis of variance </a:t>
            </a:r>
            <a:r>
              <a:rPr lang="en-US" altLang="en-US" sz="3200" dirty="0"/>
              <a:t>is used to assess the statistical significance of main effects and the </a:t>
            </a:r>
            <a:r>
              <a:rPr lang="en-US" altLang="en-US" sz="3200" dirty="0" smtClean="0"/>
              <a:t>OVERALL interaction </a:t>
            </a:r>
            <a:r>
              <a:rPr lang="en-US" altLang="en-US" sz="3200" dirty="0"/>
              <a:t>in a factorial design.</a:t>
            </a:r>
          </a:p>
          <a:p>
            <a:pPr>
              <a:buFont typeface="Arial"/>
              <a:buChar char="•"/>
            </a:pPr>
            <a:r>
              <a:rPr lang="en-US" altLang="en-US" sz="3200" b="1" dirty="0"/>
              <a:t>Simple main effect </a:t>
            </a:r>
            <a:r>
              <a:rPr lang="en-US" altLang="en-US" sz="3200" dirty="0"/>
              <a:t>analysis examines mean differences at </a:t>
            </a:r>
            <a:r>
              <a:rPr lang="en-US" altLang="en-US" sz="3200" i="1" dirty="0"/>
              <a:t>each level </a:t>
            </a:r>
            <a:r>
              <a:rPr lang="en-US" altLang="en-US" sz="3200" dirty="0"/>
              <a:t>of the independent variable</a:t>
            </a:r>
            <a:r>
              <a:rPr lang="en-US" altLang="en-US" sz="3200" dirty="0" smtClean="0"/>
              <a:t>. These are used to “unpack” (identify what is different from what) when an </a:t>
            </a:r>
            <a:r>
              <a:rPr lang="en-US" altLang="en-US" sz="3200" dirty="0" smtClean="0">
                <a:solidFill>
                  <a:srgbClr val="FF0000"/>
                </a:solidFill>
              </a:rPr>
              <a:t>interaction</a:t>
            </a:r>
            <a:r>
              <a:rPr lang="en-US" altLang="en-US" sz="3200" dirty="0" smtClean="0"/>
              <a:t> is statistically significant.</a:t>
            </a:r>
          </a:p>
          <a:p>
            <a:pPr>
              <a:spcBef>
                <a:spcPts val="1200"/>
              </a:spcBef>
            </a:pPr>
            <a:endParaRPr lang="en-US" sz="3200" dirty="0"/>
          </a:p>
        </p:txBody>
      </p:sp>
    </p:spTree>
    <p:extLst>
      <p:ext uri="{BB962C8B-B14F-4D97-AF65-F5344CB8AC3E}">
        <p14:creationId xmlns:p14="http://schemas.microsoft.com/office/powerpoint/2010/main" val="408893034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2">
            <a:extLst>
              <a:ext uri="{FF2B5EF4-FFF2-40B4-BE49-F238E27FC236}">
                <a16:creationId xmlns="" xmlns:a16="http://schemas.microsoft.com/office/drawing/2014/main" id="{57F54D0C-3A05-445C-8ED4-458ABAF01FA3}"/>
              </a:ext>
            </a:extLst>
          </p:cNvPr>
          <p:cNvGraphicFramePr>
            <a:graphicFrameLocks noGrp="1"/>
          </p:cNvGraphicFramePr>
          <p:nvPr>
            <p:ph sz="quarter" idx="11"/>
            <p:extLst>
              <p:ext uri="{D42A27DB-BD31-4B8C-83A1-F6EECF244321}">
                <p14:modId xmlns:p14="http://schemas.microsoft.com/office/powerpoint/2010/main" val="4103623905"/>
              </p:ext>
            </p:extLst>
          </p:nvPr>
        </p:nvGraphicFramePr>
        <p:xfrm>
          <a:off x="1790014" y="970793"/>
          <a:ext cx="8382000" cy="3693627"/>
        </p:xfrm>
        <a:graphic>
          <a:graphicData uri="http://schemas.openxmlformats.org/drawingml/2006/table">
            <a:tbl>
              <a:tblPr firstRow="1" bandRow="1">
                <a:tableStyleId>{5C22544A-7EE6-4342-B048-85BDC9FD1C3A}</a:tableStyleId>
              </a:tblPr>
              <a:tblGrid>
                <a:gridCol w="2794000">
                  <a:extLst>
                    <a:ext uri="{9D8B030D-6E8A-4147-A177-3AD203B41FA5}">
                      <a16:colId xmlns="" xmlns:a16="http://schemas.microsoft.com/office/drawing/2014/main" val="2944363981"/>
                    </a:ext>
                  </a:extLst>
                </a:gridCol>
                <a:gridCol w="2794000">
                  <a:extLst>
                    <a:ext uri="{9D8B030D-6E8A-4147-A177-3AD203B41FA5}">
                      <a16:colId xmlns="" xmlns:a16="http://schemas.microsoft.com/office/drawing/2014/main" val="400863574"/>
                    </a:ext>
                  </a:extLst>
                </a:gridCol>
                <a:gridCol w="2794000">
                  <a:extLst>
                    <a:ext uri="{9D8B030D-6E8A-4147-A177-3AD203B41FA5}">
                      <a16:colId xmlns="" xmlns:a16="http://schemas.microsoft.com/office/drawing/2014/main" val="1297862395"/>
                    </a:ext>
                  </a:extLst>
                </a:gridCol>
              </a:tblGrid>
              <a:tr h="1231209">
                <a:tc>
                  <a:txBody>
                    <a:bodyPr/>
                    <a:lstStyle/>
                    <a:p>
                      <a:endParaRPr lang="en-US" sz="2000" dirty="0"/>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tc>
                  <a:txBody>
                    <a:bodyPr/>
                    <a:lstStyle/>
                    <a:p>
                      <a:pPr algn="ctr"/>
                      <a:r>
                        <a:rPr lang="en-US" sz="2800" dirty="0"/>
                        <a:t> Female Applicant</a:t>
                      </a:r>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tc>
                  <a:txBody>
                    <a:bodyPr/>
                    <a:lstStyle/>
                    <a:p>
                      <a:pPr algn="ctr"/>
                      <a:r>
                        <a:rPr lang="en-US" sz="2800" dirty="0"/>
                        <a:t>Male Applicant</a:t>
                      </a:r>
                    </a:p>
                  </a:txBody>
                  <a:tcPr marL="121920" marR="12192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076"/>
                    </a:solidFill>
                  </a:tcPr>
                </a:tc>
                <a:extLst>
                  <a:ext uri="{0D108BD9-81ED-4DB2-BD59-A6C34878D82A}">
                    <a16:rowId xmlns="" xmlns:a16="http://schemas.microsoft.com/office/drawing/2014/main" val="2671032907"/>
                  </a:ext>
                </a:extLst>
              </a:tr>
              <a:tr h="1231209">
                <a:tc>
                  <a:txBody>
                    <a:bodyPr/>
                    <a:lstStyle/>
                    <a:p>
                      <a:r>
                        <a:rPr lang="en-US" sz="2800" dirty="0"/>
                        <a:t>No Tattoo</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7.46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tc>
                  <a:txBody>
                    <a:bodyPr/>
                    <a:lstStyle/>
                    <a:p>
                      <a:pPr algn="r"/>
                      <a:r>
                        <a:rPr lang="en-US" sz="2800" dirty="0"/>
                        <a:t>8.17</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3EE"/>
                    </a:solidFill>
                  </a:tcPr>
                </a:tc>
                <a:extLst>
                  <a:ext uri="{0D108BD9-81ED-4DB2-BD59-A6C34878D82A}">
                    <a16:rowId xmlns="" xmlns:a16="http://schemas.microsoft.com/office/drawing/2014/main" val="113265034"/>
                  </a:ext>
                </a:extLst>
              </a:tr>
              <a:tr h="1231209">
                <a:tc>
                  <a:txBody>
                    <a:bodyPr/>
                    <a:lstStyle/>
                    <a:p>
                      <a:r>
                        <a:rPr lang="en-US" sz="2800" dirty="0"/>
                        <a:t>Tattoo</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tc>
                  <a:txBody>
                    <a:bodyPr/>
                    <a:lstStyle/>
                    <a:p>
                      <a:pPr algn="r"/>
                      <a:r>
                        <a:rPr lang="en-US" sz="2800" dirty="0"/>
                        <a:t>5.46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tc>
                  <a:txBody>
                    <a:bodyPr/>
                    <a:lstStyle/>
                    <a:p>
                      <a:pPr algn="r"/>
                      <a:r>
                        <a:rPr lang="en-US" sz="2800" dirty="0"/>
                        <a:t>7.92 </a:t>
                      </a:r>
                    </a:p>
                  </a:txBody>
                  <a:tcPr marL="121920" marR="10972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5DC"/>
                    </a:solidFill>
                  </a:tcPr>
                </a:tc>
                <a:extLst>
                  <a:ext uri="{0D108BD9-81ED-4DB2-BD59-A6C34878D82A}">
                    <a16:rowId xmlns="" xmlns:a16="http://schemas.microsoft.com/office/drawing/2014/main" val="3730880578"/>
                  </a:ext>
                </a:extLst>
              </a:tr>
            </a:tbl>
          </a:graphicData>
        </a:graphic>
      </p:graphicFrame>
      <p:sp>
        <p:nvSpPr>
          <p:cNvPr id="4" name="Title 3">
            <a:extLst>
              <a:ext uri="{FF2B5EF4-FFF2-40B4-BE49-F238E27FC236}">
                <a16:creationId xmlns="" xmlns:a16="http://schemas.microsoft.com/office/drawing/2014/main" id="{B8C788B3-DEF0-4BE1-9796-14A9F04D743D}"/>
              </a:ext>
            </a:extLst>
          </p:cNvPr>
          <p:cNvSpPr>
            <a:spLocks noGrp="1"/>
          </p:cNvSpPr>
          <p:nvPr>
            <p:ph type="title"/>
          </p:nvPr>
        </p:nvSpPr>
        <p:spPr>
          <a:xfrm>
            <a:off x="792018" y="212453"/>
            <a:ext cx="11277600" cy="678611"/>
          </a:xfrm>
        </p:spPr>
        <p:txBody>
          <a:bodyPr/>
          <a:lstStyle/>
          <a:p>
            <a:r>
              <a:rPr lang="en-US" dirty="0" err="1" smtClean="0"/>
              <a:t>SimplE</a:t>
            </a:r>
            <a:r>
              <a:rPr lang="en-US" dirty="0" smtClean="0"/>
              <a:t> Effects</a:t>
            </a:r>
            <a:endParaRPr lang="en-US" dirty="0"/>
          </a:p>
        </p:txBody>
      </p:sp>
      <p:cxnSp>
        <p:nvCxnSpPr>
          <p:cNvPr id="3" name="Straight Arrow Connector 2"/>
          <p:cNvCxnSpPr/>
          <p:nvPr/>
        </p:nvCxnSpPr>
        <p:spPr>
          <a:xfrm>
            <a:off x="5920878" y="3173466"/>
            <a:ext cx="0" cy="600363"/>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cxnSp>
        <p:nvCxnSpPr>
          <p:cNvPr id="18" name="Straight Arrow Connector 17"/>
          <p:cNvCxnSpPr/>
          <p:nvPr/>
        </p:nvCxnSpPr>
        <p:spPr>
          <a:xfrm>
            <a:off x="8642587" y="3192144"/>
            <a:ext cx="0" cy="600363"/>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cxnSp>
        <p:nvCxnSpPr>
          <p:cNvPr id="8" name="Straight Arrow Connector 7"/>
          <p:cNvCxnSpPr/>
          <p:nvPr/>
        </p:nvCxnSpPr>
        <p:spPr>
          <a:xfrm>
            <a:off x="6674753" y="2847782"/>
            <a:ext cx="1593273" cy="0"/>
          </a:xfrm>
          <a:prstGeom prst="straightConnector1">
            <a:avLst/>
          </a:prstGeom>
          <a:ln>
            <a:solidFill>
              <a:srgbClr val="FF0000"/>
            </a:solidFill>
            <a:headEnd type="arrow"/>
            <a:tailEnd type="arrow"/>
          </a:ln>
        </p:spPr>
        <p:style>
          <a:lnRef idx="3">
            <a:schemeClr val="accent1"/>
          </a:lnRef>
          <a:fillRef idx="0">
            <a:schemeClr val="accent1"/>
          </a:fillRef>
          <a:effectRef idx="2">
            <a:schemeClr val="accent1"/>
          </a:effectRef>
          <a:fontRef idx="minor">
            <a:schemeClr val="tx1"/>
          </a:fontRef>
        </p:style>
      </p:cxnSp>
      <p:cxnSp>
        <p:nvCxnSpPr>
          <p:cNvPr id="19" name="Straight Arrow Connector 18"/>
          <p:cNvCxnSpPr/>
          <p:nvPr/>
        </p:nvCxnSpPr>
        <p:spPr>
          <a:xfrm>
            <a:off x="6448950" y="4097000"/>
            <a:ext cx="1593273" cy="0"/>
          </a:xfrm>
          <a:prstGeom prst="straightConnector1">
            <a:avLst/>
          </a:prstGeom>
          <a:ln>
            <a:solidFill>
              <a:srgbClr val="FF00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2" name="TextBox 1"/>
          <p:cNvSpPr txBox="1"/>
          <p:nvPr/>
        </p:nvSpPr>
        <p:spPr>
          <a:xfrm>
            <a:off x="1653402" y="4818116"/>
            <a:ext cx="9385512" cy="1938992"/>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smtClean="0"/>
              <a:t>- The simple effect of tattoo condition within females (7.46 t0 5.46)</a:t>
            </a:r>
          </a:p>
          <a:p>
            <a:r>
              <a:rPr lang="en-US" sz="2400" dirty="0" smtClean="0"/>
              <a:t>- The simple effect of tattoo condition within males (8.17 70 7.92</a:t>
            </a:r>
          </a:p>
          <a:p>
            <a:endParaRPr lang="en-US" sz="2400" dirty="0" smtClean="0"/>
          </a:p>
          <a:p>
            <a:r>
              <a:rPr lang="en-US" sz="2400" dirty="0" smtClean="0"/>
              <a:t>- The simple effect of gender within the no tattoo condition (7.46 to 8.17)</a:t>
            </a:r>
          </a:p>
          <a:p>
            <a:r>
              <a:rPr lang="en-US" sz="2400" dirty="0" smtClean="0"/>
              <a:t>- The simple effect of gender within the tattoo condition (5.46 to 7.92)- </a:t>
            </a:r>
            <a:endParaRPr lang="en-US" sz="2400" dirty="0"/>
          </a:p>
        </p:txBody>
      </p:sp>
    </p:spTree>
    <p:extLst>
      <p:ext uri="{BB962C8B-B14F-4D97-AF65-F5344CB8AC3E}">
        <p14:creationId xmlns:p14="http://schemas.microsoft.com/office/powerpoint/2010/main" val="11536384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16D5D4-B12E-4260-AB32-AE400AF252AA}"/>
              </a:ext>
            </a:extLst>
          </p:cNvPr>
          <p:cNvSpPr>
            <a:spLocks noGrp="1"/>
          </p:cNvSpPr>
          <p:nvPr>
            <p:ph type="title"/>
          </p:nvPr>
        </p:nvSpPr>
        <p:spPr>
          <a:xfrm>
            <a:off x="1117599" y="136092"/>
            <a:ext cx="9723582" cy="868680"/>
          </a:xfrm>
        </p:spPr>
        <p:txBody>
          <a:bodyPr/>
          <a:lstStyle/>
          <a:p>
            <a:r>
              <a:rPr lang="en-US" sz="2400" dirty="0"/>
              <a:t>A visual way to think about simple effects tests</a:t>
            </a:r>
          </a:p>
        </p:txBody>
      </p:sp>
      <p:pic>
        <p:nvPicPr>
          <p:cNvPr id="3" name="Picture 2" descr="Screen Shot 2021-09-20 at 11.53.1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284" y="912102"/>
            <a:ext cx="8127988" cy="5720850"/>
          </a:xfrm>
          <a:prstGeom prst="rect">
            <a:avLst/>
          </a:prstGeom>
        </p:spPr>
      </p:pic>
      <p:sp>
        <p:nvSpPr>
          <p:cNvPr id="9" name="AutoShape 35"/>
          <p:cNvSpPr>
            <a:spLocks/>
          </p:cNvSpPr>
          <p:nvPr/>
        </p:nvSpPr>
        <p:spPr bwMode="auto">
          <a:xfrm rot="5693585">
            <a:off x="5285546" y="813264"/>
            <a:ext cx="537077" cy="2458411"/>
          </a:xfrm>
          <a:prstGeom prst="leftBrace">
            <a:avLst>
              <a:gd name="adj1" fmla="val 26389"/>
              <a:gd name="adj2" fmla="val 50000"/>
            </a:avLst>
          </a:prstGeom>
          <a:noFill/>
          <a:ln w="38100">
            <a:solidFill>
              <a:schemeClr val="tx1"/>
            </a:solidFill>
            <a:round/>
            <a:headEnd type="none" w="sm" len="sm"/>
            <a:tailEnd type="none" w="sm" len="sm"/>
          </a:ln>
        </p:spPr>
        <p:txBody>
          <a:bodyPr wrap="none" anchor="ctr"/>
          <a:lstStyle/>
          <a:p>
            <a:endParaRPr lang="en-US">
              <a:solidFill>
                <a:srgbClr val="FF0000"/>
              </a:solidFill>
            </a:endParaRPr>
          </a:p>
        </p:txBody>
      </p:sp>
      <p:sp>
        <p:nvSpPr>
          <p:cNvPr id="10" name="AutoShape 35"/>
          <p:cNvSpPr>
            <a:spLocks/>
          </p:cNvSpPr>
          <p:nvPr/>
        </p:nvSpPr>
        <p:spPr bwMode="auto">
          <a:xfrm rot="18517681">
            <a:off x="4530455" y="2854413"/>
            <a:ext cx="578834" cy="3185016"/>
          </a:xfrm>
          <a:prstGeom prst="leftBrace">
            <a:avLst>
              <a:gd name="adj1" fmla="val 26389"/>
              <a:gd name="adj2" fmla="val 50000"/>
            </a:avLst>
          </a:prstGeom>
          <a:noFill/>
          <a:ln w="38100">
            <a:solidFill>
              <a:schemeClr val="tx1"/>
            </a:solidFill>
            <a:round/>
            <a:headEnd type="none" w="sm" len="sm"/>
            <a:tailEnd type="none" w="sm" len="sm"/>
          </a:ln>
        </p:spPr>
        <p:txBody>
          <a:bodyPr wrap="none" anchor="ctr"/>
          <a:lstStyle/>
          <a:p>
            <a:endParaRPr lang="en-US">
              <a:solidFill>
                <a:srgbClr val="FF0000"/>
              </a:solidFill>
            </a:endParaRPr>
          </a:p>
        </p:txBody>
      </p:sp>
      <p:cxnSp>
        <p:nvCxnSpPr>
          <p:cNvPr id="18" name="Straight Connector 17"/>
          <p:cNvCxnSpPr>
            <a:stCxn id="9" idx="1"/>
          </p:cNvCxnSpPr>
          <p:nvPr/>
        </p:nvCxnSpPr>
        <p:spPr>
          <a:xfrm flipV="1">
            <a:off x="5576989" y="1504583"/>
            <a:ext cx="34101" cy="270327"/>
          </a:xfrm>
          <a:prstGeom prst="line">
            <a:avLst/>
          </a:prstGeom>
          <a:ln w="38100" cmpd="sng">
            <a:headEnd type="none"/>
            <a:tailEnd type="triangle"/>
          </a:ln>
        </p:spPr>
        <p:style>
          <a:lnRef idx="2">
            <a:schemeClr val="dk1"/>
          </a:lnRef>
          <a:fillRef idx="0">
            <a:schemeClr val="dk1"/>
          </a:fillRef>
          <a:effectRef idx="1">
            <a:schemeClr val="dk1"/>
          </a:effectRef>
          <a:fontRef idx="minor">
            <a:schemeClr val="tx1"/>
          </a:fontRef>
        </p:style>
      </p:cxnSp>
      <p:cxnSp>
        <p:nvCxnSpPr>
          <p:cNvPr id="23" name="Straight Connector 22"/>
          <p:cNvCxnSpPr>
            <a:stCxn id="10" idx="1"/>
          </p:cNvCxnSpPr>
          <p:nvPr/>
        </p:nvCxnSpPr>
        <p:spPr>
          <a:xfrm flipH="1">
            <a:off x="4421910" y="4673018"/>
            <a:ext cx="217290" cy="418527"/>
          </a:xfrm>
          <a:prstGeom prst="line">
            <a:avLst/>
          </a:prstGeom>
          <a:ln w="38100" cmpd="sng">
            <a:headEnd type="none"/>
            <a:tailEnd type="triangle"/>
          </a:ln>
        </p:spPr>
        <p:style>
          <a:lnRef idx="2">
            <a:schemeClr val="dk1"/>
          </a:lnRef>
          <a:fillRef idx="0">
            <a:schemeClr val="dk1"/>
          </a:fillRef>
          <a:effectRef idx="1">
            <a:schemeClr val="dk1"/>
          </a:effectRef>
          <a:fontRef idx="minor">
            <a:schemeClr val="tx1"/>
          </a:fontRef>
        </p:style>
      </p:cxnSp>
      <p:sp>
        <p:nvSpPr>
          <p:cNvPr id="4" name="Slide Number Placeholder 3">
            <a:extLst>
              <a:ext uri="{FF2B5EF4-FFF2-40B4-BE49-F238E27FC236}">
                <a16:creationId xmlns="" xmlns:a16="http://schemas.microsoft.com/office/drawing/2014/main" id="{49B29925-451D-4510-873F-E23C4E023D75}"/>
              </a:ext>
            </a:extLst>
          </p:cNvPr>
          <p:cNvSpPr>
            <a:spLocks noGrp="1"/>
          </p:cNvSpPr>
          <p:nvPr>
            <p:ph type="sldNum" sz="quarter" idx="12"/>
          </p:nvPr>
        </p:nvSpPr>
        <p:spPr/>
        <p:txBody>
          <a:bodyPr/>
          <a:lstStyle/>
          <a:p>
            <a:fld id="{911E8957-5754-4C19-A51A-9C104D1A0E08}" type="slidenum">
              <a:rPr lang="en-US" smtClean="0"/>
              <a:pPr/>
              <a:t>27</a:t>
            </a:fld>
            <a:endParaRPr lang="en-US" dirty="0"/>
          </a:p>
        </p:txBody>
      </p:sp>
    </p:spTree>
    <p:extLst>
      <p:ext uri="{BB962C8B-B14F-4D97-AF65-F5344CB8AC3E}">
        <p14:creationId xmlns:p14="http://schemas.microsoft.com/office/powerpoint/2010/main" val="12527502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16D5D4-B12E-4260-AB32-AE400AF252AA}"/>
              </a:ext>
            </a:extLst>
          </p:cNvPr>
          <p:cNvSpPr>
            <a:spLocks noGrp="1"/>
          </p:cNvSpPr>
          <p:nvPr>
            <p:ph type="title"/>
          </p:nvPr>
        </p:nvSpPr>
        <p:spPr>
          <a:xfrm>
            <a:off x="1117599" y="136092"/>
            <a:ext cx="9723582" cy="868680"/>
          </a:xfrm>
        </p:spPr>
        <p:txBody>
          <a:bodyPr/>
          <a:lstStyle/>
          <a:p>
            <a:r>
              <a:rPr lang="en-US" sz="2400" dirty="0"/>
              <a:t>A visual way to think about simple effects tests</a:t>
            </a:r>
          </a:p>
        </p:txBody>
      </p:sp>
      <p:pic>
        <p:nvPicPr>
          <p:cNvPr id="3" name="Picture 2" descr="Screen Shot 2021-09-20 at 11.53.1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3284" y="912102"/>
            <a:ext cx="8127988" cy="5720850"/>
          </a:xfrm>
          <a:prstGeom prst="rect">
            <a:avLst/>
          </a:prstGeom>
        </p:spPr>
      </p:pic>
      <p:sp>
        <p:nvSpPr>
          <p:cNvPr id="9" name="AutoShape 35"/>
          <p:cNvSpPr>
            <a:spLocks/>
          </p:cNvSpPr>
          <p:nvPr/>
        </p:nvSpPr>
        <p:spPr bwMode="auto">
          <a:xfrm rot="1499863">
            <a:off x="3404248" y="2109415"/>
            <a:ext cx="618816" cy="936349"/>
          </a:xfrm>
          <a:prstGeom prst="leftBrace">
            <a:avLst>
              <a:gd name="adj1" fmla="val 26389"/>
              <a:gd name="adj2" fmla="val 50000"/>
            </a:avLst>
          </a:prstGeom>
          <a:noFill/>
          <a:ln w="38100">
            <a:solidFill>
              <a:schemeClr val="tx1"/>
            </a:solidFill>
            <a:round/>
            <a:headEnd type="none" w="sm" len="sm"/>
            <a:tailEnd type="none" w="sm" len="sm"/>
          </a:ln>
        </p:spPr>
        <p:txBody>
          <a:bodyPr wrap="none" anchor="ctr"/>
          <a:lstStyle/>
          <a:p>
            <a:endParaRPr lang="en-US">
              <a:solidFill>
                <a:srgbClr val="FF0000"/>
              </a:solidFill>
            </a:endParaRPr>
          </a:p>
        </p:txBody>
      </p:sp>
      <p:sp>
        <p:nvSpPr>
          <p:cNvPr id="10" name="AutoShape 35"/>
          <p:cNvSpPr>
            <a:spLocks/>
          </p:cNvSpPr>
          <p:nvPr/>
        </p:nvSpPr>
        <p:spPr bwMode="auto">
          <a:xfrm rot="11296447">
            <a:off x="6617265" y="2594386"/>
            <a:ext cx="578834" cy="2624065"/>
          </a:xfrm>
          <a:prstGeom prst="leftBrace">
            <a:avLst>
              <a:gd name="adj1" fmla="val 26389"/>
              <a:gd name="adj2" fmla="val 50000"/>
            </a:avLst>
          </a:prstGeom>
          <a:noFill/>
          <a:ln w="38100">
            <a:solidFill>
              <a:schemeClr val="tx1"/>
            </a:solidFill>
            <a:round/>
            <a:headEnd type="none" w="sm" len="sm"/>
            <a:tailEnd type="none" w="sm" len="sm"/>
          </a:ln>
        </p:spPr>
        <p:txBody>
          <a:bodyPr wrap="none" anchor="ctr"/>
          <a:lstStyle/>
          <a:p>
            <a:endParaRPr lang="en-US">
              <a:solidFill>
                <a:srgbClr val="FF0000"/>
              </a:solidFill>
            </a:endParaRPr>
          </a:p>
        </p:txBody>
      </p:sp>
      <p:cxnSp>
        <p:nvCxnSpPr>
          <p:cNvPr id="18" name="Straight Connector 17"/>
          <p:cNvCxnSpPr>
            <a:stCxn id="9" idx="1"/>
          </p:cNvCxnSpPr>
          <p:nvPr/>
        </p:nvCxnSpPr>
        <p:spPr>
          <a:xfrm flipH="1" flipV="1">
            <a:off x="3394363" y="1493038"/>
            <a:ext cx="38869" cy="953802"/>
          </a:xfrm>
          <a:prstGeom prst="line">
            <a:avLst/>
          </a:prstGeom>
          <a:ln w="38100" cmpd="sng">
            <a:headEnd type="none"/>
            <a:tailEnd type="triangle"/>
          </a:ln>
        </p:spPr>
        <p:style>
          <a:lnRef idx="2">
            <a:schemeClr val="dk1"/>
          </a:lnRef>
          <a:fillRef idx="0">
            <a:schemeClr val="dk1"/>
          </a:fillRef>
          <a:effectRef idx="1">
            <a:schemeClr val="dk1"/>
          </a:effectRef>
          <a:fontRef idx="minor">
            <a:schemeClr val="tx1"/>
          </a:fontRef>
        </p:style>
      </p:cxnSp>
      <p:cxnSp>
        <p:nvCxnSpPr>
          <p:cNvPr id="23" name="Straight Connector 22"/>
          <p:cNvCxnSpPr/>
          <p:nvPr/>
        </p:nvCxnSpPr>
        <p:spPr>
          <a:xfrm>
            <a:off x="7204364" y="3948545"/>
            <a:ext cx="311727" cy="265546"/>
          </a:xfrm>
          <a:prstGeom prst="line">
            <a:avLst/>
          </a:prstGeom>
          <a:ln w="38100" cmpd="sng">
            <a:headEnd type="none"/>
            <a:tailEnd type="triangle"/>
          </a:ln>
        </p:spPr>
        <p:style>
          <a:lnRef idx="2">
            <a:schemeClr val="dk1"/>
          </a:lnRef>
          <a:fillRef idx="0">
            <a:schemeClr val="dk1"/>
          </a:fillRef>
          <a:effectRef idx="1">
            <a:schemeClr val="dk1"/>
          </a:effectRef>
          <a:fontRef idx="minor">
            <a:schemeClr val="tx1"/>
          </a:fontRef>
        </p:style>
      </p:cxnSp>
      <p:sp>
        <p:nvSpPr>
          <p:cNvPr id="4" name="Slide Number Placeholder 3">
            <a:extLst>
              <a:ext uri="{FF2B5EF4-FFF2-40B4-BE49-F238E27FC236}">
                <a16:creationId xmlns="" xmlns:a16="http://schemas.microsoft.com/office/drawing/2014/main" id="{64DC8350-A0B6-4A6A-BD20-1E58B72B274A}"/>
              </a:ext>
            </a:extLst>
          </p:cNvPr>
          <p:cNvSpPr>
            <a:spLocks noGrp="1"/>
          </p:cNvSpPr>
          <p:nvPr>
            <p:ph type="sldNum" sz="quarter" idx="12"/>
          </p:nvPr>
        </p:nvSpPr>
        <p:spPr/>
        <p:txBody>
          <a:bodyPr/>
          <a:lstStyle/>
          <a:p>
            <a:fld id="{911E8957-5754-4C19-A51A-9C104D1A0E08}" type="slidenum">
              <a:rPr lang="en-US" smtClean="0"/>
              <a:pPr/>
              <a:t>28</a:t>
            </a:fld>
            <a:endParaRPr lang="en-US" dirty="0"/>
          </a:p>
        </p:txBody>
      </p:sp>
    </p:spTree>
    <p:extLst>
      <p:ext uri="{BB962C8B-B14F-4D97-AF65-F5344CB8AC3E}">
        <p14:creationId xmlns:p14="http://schemas.microsoft.com/office/powerpoint/2010/main" val="21550561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57E3693-A160-4468-B0A5-7991A443BDDD}"/>
              </a:ext>
            </a:extLst>
          </p:cNvPr>
          <p:cNvSpPr>
            <a:spLocks noGrp="1"/>
          </p:cNvSpPr>
          <p:nvPr>
            <p:ph type="title"/>
          </p:nvPr>
        </p:nvSpPr>
        <p:spPr>
          <a:xfrm>
            <a:off x="355615" y="119410"/>
            <a:ext cx="6229888" cy="868680"/>
          </a:xfrm>
        </p:spPr>
        <p:txBody>
          <a:bodyPr/>
          <a:lstStyle/>
          <a:p>
            <a:r>
              <a:rPr lang="en-US" sz="2800" dirty="0"/>
              <a:t>Interpreting Interactions: Simple effects tests</a:t>
            </a:r>
          </a:p>
        </p:txBody>
      </p:sp>
      <p:sp>
        <p:nvSpPr>
          <p:cNvPr id="4" name="Text Placeholder 3">
            <a:extLst>
              <a:ext uri="{FF2B5EF4-FFF2-40B4-BE49-F238E27FC236}">
                <a16:creationId xmlns="" xmlns:a16="http://schemas.microsoft.com/office/drawing/2014/main" id="{8013028D-931F-4645-BB5E-16F870562DAF}"/>
              </a:ext>
            </a:extLst>
          </p:cNvPr>
          <p:cNvSpPr>
            <a:spLocks noGrp="1"/>
          </p:cNvSpPr>
          <p:nvPr>
            <p:ph type="body" sz="quarter" idx="13"/>
          </p:nvPr>
        </p:nvSpPr>
        <p:spPr>
          <a:xfrm>
            <a:off x="539041" y="825527"/>
            <a:ext cx="10160000" cy="381000"/>
          </a:xfrm>
        </p:spPr>
        <p:txBody>
          <a:bodyPr/>
          <a:lstStyle/>
          <a:p>
            <a:r>
              <a:rPr lang="en-US" dirty="0" smtClean="0"/>
              <a:t>In SPSS</a:t>
            </a:r>
            <a:endParaRPr lang="en-US" dirty="0"/>
          </a:p>
        </p:txBody>
      </p:sp>
      <p:sp>
        <p:nvSpPr>
          <p:cNvPr id="3" name="Slide Number Placeholder 2">
            <a:extLst>
              <a:ext uri="{FF2B5EF4-FFF2-40B4-BE49-F238E27FC236}">
                <a16:creationId xmlns="" xmlns:a16="http://schemas.microsoft.com/office/drawing/2014/main" id="{4309578E-0377-4DE8-8A94-81E6099AC809}"/>
              </a:ext>
            </a:extLst>
          </p:cNvPr>
          <p:cNvSpPr>
            <a:spLocks noGrp="1"/>
          </p:cNvSpPr>
          <p:nvPr>
            <p:ph type="sldNum" sz="quarter" idx="12"/>
          </p:nvPr>
        </p:nvSpPr>
        <p:spPr/>
        <p:txBody>
          <a:bodyPr/>
          <a:lstStyle/>
          <a:p>
            <a:fld id="{911E8957-5754-4C19-A51A-9C104D1A0E08}" type="slidenum">
              <a:rPr lang="en-US" smtClean="0"/>
              <a:pPr/>
              <a:t>29</a:t>
            </a:fld>
            <a:endParaRPr lang="en-US" dirty="0"/>
          </a:p>
        </p:txBody>
      </p:sp>
      <p:pic>
        <p:nvPicPr>
          <p:cNvPr id="9" name="Picture 8">
            <a:extLst>
              <a:ext uri="{FF2B5EF4-FFF2-40B4-BE49-F238E27FC236}">
                <a16:creationId xmlns="" xmlns:a16="http://schemas.microsoft.com/office/drawing/2014/main" id="{994BD2F7-A1EC-4FBB-96F4-C70F668B3D16}"/>
              </a:ext>
            </a:extLst>
          </p:cNvPr>
          <p:cNvPicPr>
            <a:picLocks noChangeAspect="1"/>
          </p:cNvPicPr>
          <p:nvPr/>
        </p:nvPicPr>
        <p:blipFill>
          <a:blip r:embed="rId2"/>
          <a:stretch>
            <a:fillRect/>
          </a:stretch>
        </p:blipFill>
        <p:spPr>
          <a:xfrm>
            <a:off x="284127" y="1197541"/>
            <a:ext cx="5290031" cy="2111519"/>
          </a:xfrm>
          <a:prstGeom prst="rect">
            <a:avLst/>
          </a:prstGeom>
        </p:spPr>
      </p:pic>
      <p:pic>
        <p:nvPicPr>
          <p:cNvPr id="11" name="Picture 10">
            <a:extLst>
              <a:ext uri="{FF2B5EF4-FFF2-40B4-BE49-F238E27FC236}">
                <a16:creationId xmlns="" xmlns:a16="http://schemas.microsoft.com/office/drawing/2014/main" id="{BC7D0285-4818-4395-9865-716E7B70F419}"/>
              </a:ext>
            </a:extLst>
          </p:cNvPr>
          <p:cNvPicPr>
            <a:picLocks noChangeAspect="1"/>
          </p:cNvPicPr>
          <p:nvPr/>
        </p:nvPicPr>
        <p:blipFill>
          <a:blip r:embed="rId3"/>
          <a:stretch>
            <a:fillRect/>
          </a:stretch>
        </p:blipFill>
        <p:spPr>
          <a:xfrm>
            <a:off x="0" y="3967527"/>
            <a:ext cx="5930537" cy="2452478"/>
          </a:xfrm>
          <a:prstGeom prst="rect">
            <a:avLst/>
          </a:prstGeom>
        </p:spPr>
      </p:pic>
      <p:pic>
        <p:nvPicPr>
          <p:cNvPr id="8" name="Picture 7" descr="Screen Shot 2021-09-20 at 11.41.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0340" y="129340"/>
            <a:ext cx="5117337" cy="1987145"/>
          </a:xfrm>
          <a:prstGeom prst="rect">
            <a:avLst/>
          </a:prstGeom>
        </p:spPr>
      </p:pic>
      <p:pic>
        <p:nvPicPr>
          <p:cNvPr id="13" name="Picture 12">
            <a:extLst>
              <a:ext uri="{FF2B5EF4-FFF2-40B4-BE49-F238E27FC236}">
                <a16:creationId xmlns="" xmlns:a16="http://schemas.microsoft.com/office/drawing/2014/main" id="{B40EA2B5-6F34-4D5C-8D81-6D1DCFE20709}"/>
              </a:ext>
            </a:extLst>
          </p:cNvPr>
          <p:cNvPicPr>
            <a:picLocks noChangeAspect="1"/>
          </p:cNvPicPr>
          <p:nvPr/>
        </p:nvPicPr>
        <p:blipFill>
          <a:blip r:embed="rId5"/>
          <a:stretch>
            <a:fillRect/>
          </a:stretch>
        </p:blipFill>
        <p:spPr>
          <a:xfrm>
            <a:off x="5962650" y="3780053"/>
            <a:ext cx="6229350" cy="2619375"/>
          </a:xfrm>
          <a:prstGeom prst="rect">
            <a:avLst/>
          </a:prstGeom>
        </p:spPr>
      </p:pic>
    </p:spTree>
    <p:extLst>
      <p:ext uri="{BB962C8B-B14F-4D97-AF65-F5344CB8AC3E}">
        <p14:creationId xmlns:p14="http://schemas.microsoft.com/office/powerpoint/2010/main" val="3088437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Intuitive Interactions</a:t>
            </a:r>
          </a:p>
        </p:txBody>
      </p:sp>
      <p:pic>
        <p:nvPicPr>
          <p:cNvPr id="4" name="Picture 3" descr="Figure 12.3 is a line graph of a crossover interaction. The line graph has ice cream and pancakes on the X axis as 2 separate groups. The y axis is labeled Liking for food. The graph has two curves labeled: cold and hot. The cold curve begins high on ice cream, and has a negative linear slope, ending low on pancakes. The hot curve begins low on ice cream, and has a positive linear slope, ending high on pancakes.">
            <a:extLst>
              <a:ext uri="{FF2B5EF4-FFF2-40B4-BE49-F238E27FC236}">
                <a16:creationId xmlns:a16="http://schemas.microsoft.com/office/drawing/2014/main" xmlns="" id="{839C4CE3-5091-B140-9F86-13B5672F227C}"/>
              </a:ext>
            </a:extLst>
          </p:cNvPr>
          <p:cNvPicPr>
            <a:picLocks noChangeAspect="1"/>
          </p:cNvPicPr>
          <p:nvPr/>
        </p:nvPicPr>
        <p:blipFill rotWithShape="1">
          <a:blip r:embed="rId3"/>
          <a:srcRect r="1178" b="13662"/>
          <a:stretch/>
        </p:blipFill>
        <p:spPr>
          <a:xfrm>
            <a:off x="119485" y="1889804"/>
            <a:ext cx="5454673" cy="3448442"/>
          </a:xfrm>
          <a:prstGeom prst="rect">
            <a:avLst/>
          </a:prstGeom>
        </p:spPr>
      </p:pic>
      <p:pic>
        <p:nvPicPr>
          <p:cNvPr id="6" name="Picture 5" descr="Figure 12.4 is a line graph of a spreading interaction. The line graph has &quot;No bacon&quot; and  &quot;bacon&quot; on the X axis as 2 separate groups, and the rated delicousness of sandwich on the Y axis, from 0 to 10. There are two separate curve on the graph: no avocado and avocado. The no avocado curve starts around 2 for no bacon and ends right below 4 on bacon, showing a positive slope. The avocado curve starts around 3 with no bacon and ends right below 10 on no bacon, showing a positive slope. ">
            <a:extLst>
              <a:ext uri="{FF2B5EF4-FFF2-40B4-BE49-F238E27FC236}">
                <a16:creationId xmlns:a16="http://schemas.microsoft.com/office/drawing/2014/main" xmlns="" id="{2A73158C-9C8C-204B-BF2C-E13101434F19}"/>
              </a:ext>
            </a:extLst>
          </p:cNvPr>
          <p:cNvPicPr>
            <a:picLocks noChangeAspect="1"/>
          </p:cNvPicPr>
          <p:nvPr/>
        </p:nvPicPr>
        <p:blipFill rotWithShape="1">
          <a:blip r:embed="rId4"/>
          <a:srcRect l="-507" r="-1" b="13250"/>
          <a:stretch/>
        </p:blipFill>
        <p:spPr>
          <a:xfrm>
            <a:off x="5868153" y="2297048"/>
            <a:ext cx="5900584" cy="2900099"/>
          </a:xfrm>
          <a:prstGeom prst="rect">
            <a:avLst/>
          </a:prstGeom>
        </p:spPr>
      </p:pic>
    </p:spTree>
    <p:extLst>
      <p:ext uri="{BB962C8B-B14F-4D97-AF65-F5344CB8AC3E}">
        <p14:creationId xmlns:p14="http://schemas.microsoft.com/office/powerpoint/2010/main" val="812118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964" y="297729"/>
            <a:ext cx="10160000" cy="868680"/>
          </a:xfrm>
        </p:spPr>
        <p:txBody>
          <a:bodyPr/>
          <a:lstStyle/>
          <a:p>
            <a:r>
              <a:rPr lang="en-US" sz="3200" dirty="0"/>
              <a:t>Interpreting Interactions</a:t>
            </a:r>
          </a:p>
        </p:txBody>
      </p:sp>
      <p:sp>
        <p:nvSpPr>
          <p:cNvPr id="4" name="Text Placeholder 3"/>
          <p:cNvSpPr>
            <a:spLocks noGrp="1"/>
          </p:cNvSpPr>
          <p:nvPr>
            <p:ph type="body" sz="quarter" idx="13"/>
          </p:nvPr>
        </p:nvSpPr>
        <p:spPr/>
        <p:txBody>
          <a:bodyPr/>
          <a:lstStyle/>
          <a:p>
            <a:r>
              <a:rPr lang="en-US" dirty="0"/>
              <a:t>Simple Effects Tests (Table) in </a:t>
            </a:r>
            <a:r>
              <a:rPr lang="en-US" dirty="0" err="1" smtClean="0"/>
              <a:t>Jamovi</a:t>
            </a:r>
            <a:r>
              <a:rPr lang="en-US" dirty="0" smtClean="0"/>
              <a:t> (which I find much harder to decipher)</a:t>
            </a:r>
            <a:endParaRPr lang="en-US" dirty="0"/>
          </a:p>
        </p:txBody>
      </p:sp>
      <p:pic>
        <p:nvPicPr>
          <p:cNvPr id="7" name="Picture 6" descr="Screen Shot 2021-09-20 at 11.50.5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13" y="3066981"/>
            <a:ext cx="11607800" cy="3525983"/>
          </a:xfrm>
          <a:prstGeom prst="rect">
            <a:avLst/>
          </a:prstGeom>
        </p:spPr>
      </p:pic>
      <p:sp>
        <p:nvSpPr>
          <p:cNvPr id="8" name="TextBox 7"/>
          <p:cNvSpPr txBox="1"/>
          <p:nvPr/>
        </p:nvSpPr>
        <p:spPr>
          <a:xfrm>
            <a:off x="1329280" y="1721178"/>
            <a:ext cx="9672893" cy="1200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a:t>From the initial omnibus table, we know that the two main effects are significant and can interpret them because there are only two conditions in each. But in terms of the interaction, all we know is that the interaction is statistically significant. We do not know why yet. Thus, we have to do follow-up tests called “simple effects” tests.</a:t>
            </a:r>
          </a:p>
        </p:txBody>
      </p:sp>
      <p:sp>
        <p:nvSpPr>
          <p:cNvPr id="3" name="Slide Number Placeholder 2">
            <a:extLst>
              <a:ext uri="{FF2B5EF4-FFF2-40B4-BE49-F238E27FC236}">
                <a16:creationId xmlns="" xmlns:a16="http://schemas.microsoft.com/office/drawing/2014/main" id="{E42A0447-613F-43CD-8605-10E74FDCE2C7}"/>
              </a:ext>
            </a:extLst>
          </p:cNvPr>
          <p:cNvSpPr>
            <a:spLocks noGrp="1"/>
          </p:cNvSpPr>
          <p:nvPr>
            <p:ph type="sldNum" sz="quarter" idx="12"/>
          </p:nvPr>
        </p:nvSpPr>
        <p:spPr/>
        <p:txBody>
          <a:bodyPr/>
          <a:lstStyle/>
          <a:p>
            <a:fld id="{911E8957-5754-4C19-A51A-9C104D1A0E08}" type="slidenum">
              <a:rPr lang="en-US" smtClean="0"/>
              <a:pPr/>
              <a:t>30</a:t>
            </a:fld>
            <a:endParaRPr lang="en-US" dirty="0"/>
          </a:p>
        </p:txBody>
      </p:sp>
    </p:spTree>
    <p:extLst>
      <p:ext uri="{BB962C8B-B14F-4D97-AF65-F5344CB8AC3E}">
        <p14:creationId xmlns:p14="http://schemas.microsoft.com/office/powerpoint/2010/main" val="1924045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2546" y="0"/>
            <a:ext cx="10972800" cy="824352"/>
          </a:xfrm>
        </p:spPr>
        <p:txBody>
          <a:bodyPr/>
          <a:lstStyle/>
          <a:p>
            <a:r>
              <a:rPr lang="en-US" sz="2000" dirty="0" smtClean="0"/>
              <a:t>Range of Possible </a:t>
            </a:r>
            <a:r>
              <a:rPr lang="en-US" sz="2000" dirty="0"/>
              <a:t>Main Effects and Interactions in a 2 x 2 Factorial Design</a:t>
            </a:r>
          </a:p>
        </p:txBody>
      </p:sp>
      <p:pic>
        <p:nvPicPr>
          <p:cNvPr id="9" name="Picture 8" descr="Figure 12.19 shows four tables and four line graphs all showing the range of possible outcomes for a single factoral design. Column headers are Summary of effects, Cell means and marginal means, and Line graph of the results. Column 1 row 2 contains the following info. Main effect for cell phone: No. Main effect for age: No. Age times cell phone interaction: Yes, younger drivers on a cell phone cause more accidents; older drivers on a cell phone cause fewer accidents. Column 2 row 2 contains a table with the following data. The dependent variable is number of accidents. The number of younger drivers on cell phones is 10 and 4 not on cell phones. The number of older drivers on cell phones is 4 and 10 not on cell phones. The average for each of these categories is 7. Column 3 row 2 contains a line graph with the categories On cell phone and Not on phone on the x axis and Accidents on the y axis ranging from 0 to 12. The line for younger drivers goes from 10 on cell phone to 4 not on phone. The line for older drivers goes from 4 on cell phone to 10 not on cell phone. Column 1 row 3 contains the following. Main effect for cell phone: No. Main effect for age: Yes, younger drivers have more accidents. Age times cell phone interaction: No. Column 2 row 3 contains a table with the following data. Dependent variable is number of accidents. Number of younger drivers on cell phones is 10 and not on phone 10. Number of older drivers on cell phones is 4 and not on phones is 4. The average of young drivers is 10, and 4 for older drivers. The average for on cell phones and not on phones is 7. Column 3 row 3 contains a line graph with On cell phone and Not on cell phone on the x axis and Accidents on the y axis ranging from 0 to 12. The line for younger drivers is horizontal across at 10 accidents. The line for older drivers is horizontal across at 4 accidents. Column 1 row 4 contains the following info. Main effect for cell phone: Yes, cell phones cause more accidents. Main effect for age: No. Age times cell phone interaction: No. Column 2 row 4 contains a table with the following data. Dependent variable is number of accidents. The number of younger drivers on cell phones is 10 and 4 not on cell phones, and is the same for older drivers. The average for younger and older drivers is 7. The average for on cell phone is 10 and not on cell phone is 4. Column 3 row 4 contains a line graph with On cell phone and Not on phone on the x axis and Accidents on the y axis ranging from 0 to 12. The line for younger and older drivers coincide and go from 10 to 4 accidents. Column 1 row 5 contains the following info. Main effect for cell phone: Yes, cell phones cause more accidents. Main effect for age: Yes, younger drivers have more accidents. Age times cell phone interaction: Yes, for younger drivers, cell phones do not make a difference, but for older drivers, cell phones cause more accidents. Column 2 row 5 contains a table with the following data. Dependent variable is number of accidents. The number of younger drivers on cell phones and not on phones is 10. The number of older drivers on cell phones is 10 and 4 not on cell phones. The average on cell phones is 10 and 7 not on cell phones. The average of younger drivers is 10 and 7 for older drivers. Column 3 row 5 is contains a line graph with On cell phone and Not on phone on the x axis and Accidents on the y axis ranging from 0 to 12. The line for younger drivers is horizontal across at 10 accidents. The line for older drivers goes from 10 to 4 accidents. Column 3 row 6 contains the following info: Main effect for cell phone: Yes, cell phones cause more accidents. Main effect for age: Yes, older drivers have more accidents. Age times cell phone interaction: Yes, impact of a cell phone is larger for older than for younger drivers. Column 2 row 6 contains a table with the following data. Dependent variable is number of accidents. The number of younger drivers on cell phone is 8 and 2 for not on phone. The number of older drivers on cell phone is 12 and 3 for not on phone. The average of younger drivers is 5. The average of older drivers is 7.5. The average of on cell phone is 10 and the average of not on phone is 2.5. Column 3 row 6 contains a line graph with On cell phone and Not on phone on the x axis and Accidents on the y axis ranging from 0 to 12. The line for younger drivers goes from 8 to 2 accidents. The line for older drivers goes from 12 to 3 accidents. Column 1 row 7 contains the following info. Main effect for cell phone: No. Main effect for age: No. Age times cell phone interaction: No. Column 2 row 7 contains a table with the following data. Dependent variable is number of accidents. The number of younger drivers on cell phone and not on phone is 5. The number of older drivers on cell phones and not on phone is 5. The average is 5 for all categories. Column 3 row 7 contains a line graph with On cell phone and Not on phone on the x axis and Accidents on the y axis. The lines for younger drivers and older drivers coincide and are horizontal across at 5 accidents. Column 1 row 8 contains the following data. Main effect for cell phone: Yes, cell phones cause more accidents. Main effect for age: No. Age times cell phone interaction: Yes, for younger drivers, cell phones make no difference, but for older drivers, cell phones cause more accidents. Column 2 row 8 contains a table with the following data. Dependent variable is number of accidents. The number of younger drivers on cell phone and not on phone is 5. The number of older drivers on cell phone is 8 and for not on phone 2. The average of younger and older drivers is 5. The average for on cell phone is 6.5 and the average for not on phone is 3.5. Column 3 row 8 contains a line graph with On cell phone and Not on phone on the x axis and Accidents on the y axis ranging from 0 to 12. The line for younger drivers is horizontal across at 5 accidents and the line for older drivers goes from 8 to 2. Column 1 row 9 contains the following info. Main effect for cell phone: No. Main effect for age: Yes, younger drivers have more accidents. Age times cell phone interaction: Yes, for younger drivers, cell phones cause more accidents, but for older drivers, cell phones cause fewer accidents. Column 2 row 9 contains a table with the following data. Dependent variable is number of accidents. The number of younger drivers on cell phone is 8 and 5 for not on phone. The number of older drivers on cell phone is 2 and 5 for not on cell phone. The average of younger drivers is 6.5 and the average for older drivers is 3.5. The average for on cell phone and not on cell phone is 5. Column 3 row 9 contains a line graph with On cell phone and Not on phone on the x axis and Accidents on the y axis ranging from 0 to 12. The line for younger drivers goes from 8 to 5 and the line for older drivers goes from 2 to 5.">
            <a:extLst>
              <a:ext uri="{FF2B5EF4-FFF2-40B4-BE49-F238E27FC236}">
                <a16:creationId xmlns:a16="http://schemas.microsoft.com/office/drawing/2014/main" xmlns="" id="{B53A432F-057D-D947-9BE4-22343DFA1B06}"/>
              </a:ext>
            </a:extLst>
          </p:cNvPr>
          <p:cNvPicPr>
            <a:picLocks noChangeAspect="1"/>
          </p:cNvPicPr>
          <p:nvPr/>
        </p:nvPicPr>
        <p:blipFill rotWithShape="1">
          <a:blip r:embed="rId3"/>
          <a:srcRect r="452" b="5275"/>
          <a:stretch/>
        </p:blipFill>
        <p:spPr>
          <a:xfrm>
            <a:off x="205173" y="783876"/>
            <a:ext cx="5745299" cy="5753712"/>
          </a:xfrm>
          <a:prstGeom prst="rect">
            <a:avLst/>
          </a:prstGeom>
        </p:spPr>
      </p:pic>
      <p:pic>
        <p:nvPicPr>
          <p:cNvPr id="8" name="Picture 7" descr="Figure 12.19 shows four tables and four line graphs all showing the range of possible outcomes for a single factoral design. Column headers are Summary of effects, Cell means and marginal means, and Line graph of the results. Column 1 row 2 contains the following info. Main effect for cell phone: No. Main effect for age: No. Age times cell phone interaction: Yes, younger drivers on a cell phone cause more accidents; older drivers on a cell phone cause fewer accidents. Column 2 row 2 contains a table with the following data. The dependent variable is number of accidents. The number of younger drivers on cell phones is 10 and 4 not on cell phones. The number of older drivers on cell phones is 4 and 10 not on cell phones. The average for each of these categories is 7. Column 3 row 2 contains a line graph with the categories On cell phone and Not on phone on the x axis and Accidents on the y axis ranging from 0 to 12. The line for younger drivers goes from 10 on cell phone to 4 not on phone. The line for older drivers goes from 4 on cell phone to 10 not on cell phone. Column 1 row 3 contains the following. Main effect for cell phone: No. Main effect for age: Yes, younger drivers have more accidents. Age times cell phone interaction: No. Column 2 row 3 contains a table with the following data. Dependent variable is number of accidents. Number of younger drivers on cell phones is 10 and not on phone 10. Number of older drivers on cell phones is 4 and not on phones is 4. The average of young drivers is 10, and 4 for older drivers. The average for on cell phones and not on phones is 7. Column 3 row 3 contains a line graph with On cell phone and Not on cell phone on the x axis and Accidents on the y axis ranging from 0 to 12. The line for younger drivers is horizontal across at 10 accidents. The line for older drivers is horizontal across at 4 accidents. Column 1 row 4 contains the following info. Main effect for cell phone: Yes, cell phones cause more accidents. Main effect for age: No. Age times cell phone interaction: No. Column 2 row 4 contains a table with the following data. Dependent variable is number of accidents. The number of younger drivers on cell phones is 10 and 4 not on cell phones, and is the same for older drivers. The average for younger and older drivers is 7. The average for on cell phone is 10 and not on cell phone is 4. Column 3 row 4 contains a line graph with On cell phone and Not on phone on the x axis and Accidents on the y axis ranging from 0 to 12. The line for younger and older drivers coincide and go from 10 to 4 accidents. Column 1 row 5 contains the following info. Main effect for cell phone: Yes, cell phones cause more accidents. Main effect for age: Yes, younger drivers have more accidents. Age times cell phone interaction: Yes, for younger drivers, cell phones do not make a difference, but for older drivers, cell phones cause more accidents. Column 2 row 5 contains a table with the following data. Dependent variable is number of accidents. The number of younger drivers on cell phones and not on phones is 10. The number of older drivers on cell phones is 10 and 4 not on cell phones. The average on cell phones is 10 and 7 not on cell phones. The average of younger drivers is 10 and 7 for older drivers. Column 3 row 5 is contains a line graph with On cell phone and Not on phone on the x axis and Accidents on the y axis ranging from 0 to 12. The line for younger drivers is horizontal across at 10 accidents. The line for older drivers goes from 10 to 4 accidents. Column 3 row 6 contains the following info: Main effect for cell phone: Yes, cell phones cause more accidents. Main effect for age: Yes, older drivers have more accidents. Age times cell phone interaction: Yes, impact of a cell phone is larger for older than for younger drivers. Column 2 row 6 contains a table with the following data. Dependent variable is number of accidents. The number of younger drivers on cell phone is 8 and 2 for not on phone. The number of older drivers on cell phone is 12 and 3 for not on phone. The average of younger drivers is 5. The average of older drivers is 7.5. The average of on cell phone is 10 and the average of not on phone is 2.5. Column 3 row 6 contains a line graph with On cell phone and Not on phone on the x axis and Accidents on the y axis ranging from 0 to 12. The line for younger drivers goes from 8 to 2 accidents. The line for older drivers goes from 12 to 3 accidents. Column 1 row 7 contains the following info. Main effect for cell phone: No. Main effect for age: No. Age times cell phone interaction: No. Column 2 row 7 contains a table with the following data. Dependent variable is number of accidents. The number of younger drivers on cell phone and not on phone is 5. The number of older drivers on cell phones and not on phone is 5. The average is 5 for all categories. Column 3 row 7 contains a line graph with On cell phone and Not on phone on the x axis and Accidents on the y axis. The lines for younger drivers and older drivers coincide and are horizontal across at 5 accidents. Column 1 row 8 contains the following data. Main effect for cell phone: Yes, cell phones cause more accidents. Main effect for age: No. Age times cell phone interaction: Yes, for younger drivers, cell phones make no difference, but for older drivers, cell phones cause more accidents. Column 2 row 8 contains a table with the following data. Dependent variable is number of accidents. The number of younger drivers on cell phone and not on phone is 5. The number of older drivers on cell phone is 8 and for not on phone 2. The average of younger and older drivers is 5. The average for on cell phone is 6.5 and the average for not on phone is 3.5. Column 3 row 8 contains a line graph with On cell phone and Not on phone on the x axis and Accidents on the y axis ranging from 0 to 12. The line for younger drivers is horizontal across at 5 accidents and the line for older drivers goes from 8 to 2. Column 1 row 9 contains the following info. Main effect for cell phone: No. Main effect for age: Yes, younger drivers have more accidents. Age times cell phone interaction: Yes, for younger drivers, cell phones cause more accidents, but for older drivers, cell phones cause fewer accidents. Column 2 row 9 contains a table with the following data. Dependent variable is number of accidents. The number of younger drivers on cell phone is 8 and 5 for not on phone. The number of older drivers on cell phone is 2 and 5 for not on cell phone. The average of younger drivers is 6.5 and the average for older drivers is 3.5. The average for on cell phone and not on cell phone is 5. Column 3 row 9 contains a line graph with On cell phone and Not on phone on the x axis and Accidents on the y axis ranging from 0 to 12. The line for younger drivers goes from 8 to 5 and the line for older drivers goes from 2 to 5.">
            <a:extLst>
              <a:ext uri="{FF2B5EF4-FFF2-40B4-BE49-F238E27FC236}">
                <a16:creationId xmlns:a16="http://schemas.microsoft.com/office/drawing/2014/main" xmlns="" id="{A916B292-A150-484D-9573-71F0816F5A75}"/>
              </a:ext>
            </a:extLst>
          </p:cNvPr>
          <p:cNvPicPr>
            <a:picLocks noChangeAspect="1"/>
          </p:cNvPicPr>
          <p:nvPr/>
        </p:nvPicPr>
        <p:blipFill rotWithShape="1">
          <a:blip r:embed="rId4"/>
          <a:srcRect l="80" b="4053"/>
          <a:stretch/>
        </p:blipFill>
        <p:spPr>
          <a:xfrm>
            <a:off x="6209187" y="867675"/>
            <a:ext cx="5622135" cy="5646396"/>
          </a:xfrm>
          <a:prstGeom prst="rect">
            <a:avLst/>
          </a:prstGeom>
        </p:spPr>
      </p:pic>
    </p:spTree>
    <p:extLst>
      <p:ext uri="{BB962C8B-B14F-4D97-AF65-F5344CB8AC3E}">
        <p14:creationId xmlns:p14="http://schemas.microsoft.com/office/powerpoint/2010/main" val="293782786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Common Pitfalls and How to Avoid Them</a:t>
            </a:r>
          </a:p>
        </p:txBody>
      </p:sp>
      <p:sp>
        <p:nvSpPr>
          <p:cNvPr id="4" name="Content Placeholder 3"/>
          <p:cNvSpPr>
            <a:spLocks noGrp="1"/>
          </p:cNvSpPr>
          <p:nvPr>
            <p:ph idx="1"/>
          </p:nvPr>
        </p:nvSpPr>
        <p:spPr/>
        <p:txBody>
          <a:bodyPr>
            <a:normAutofit/>
          </a:bodyPr>
          <a:lstStyle/>
          <a:p>
            <a:pPr marL="347472" indent="-347472">
              <a:lnSpc>
                <a:spcPct val="100000"/>
              </a:lnSpc>
              <a:spcBef>
                <a:spcPts val="768"/>
              </a:spcBef>
            </a:pPr>
            <a:r>
              <a:rPr lang="en-US" b="1" dirty="0"/>
              <a:t>Problem:</a:t>
            </a:r>
            <a:r>
              <a:rPr lang="en-US" dirty="0"/>
              <a:t> Identifying interactions</a:t>
            </a:r>
          </a:p>
          <a:p>
            <a:pPr marL="347472" indent="-347472">
              <a:lnSpc>
                <a:spcPct val="100000"/>
              </a:lnSpc>
              <a:spcBef>
                <a:spcPts val="768"/>
              </a:spcBef>
            </a:pPr>
            <a:r>
              <a:rPr lang="en-US" b="1" dirty="0"/>
              <a:t>Solution:</a:t>
            </a:r>
            <a:r>
              <a:rPr lang="en-US" dirty="0"/>
              <a:t> Create a graph of the condition means of a factorial design to determine whether an interaction is present </a:t>
            </a:r>
          </a:p>
          <a:p>
            <a:pPr marL="347472" indent="-347472">
              <a:lnSpc>
                <a:spcPct val="100000"/>
              </a:lnSpc>
              <a:spcBef>
                <a:spcPts val="768"/>
              </a:spcBef>
            </a:pPr>
            <a:r>
              <a:rPr lang="en-US" dirty="0"/>
              <a:t>Line graph </a:t>
            </a:r>
            <a:r>
              <a:rPr lang="en-US" dirty="0">
                <a:sym typeface="Wingdings" panose="05000000000000000000" pitchFamily="2" charset="2"/>
              </a:rPr>
              <a:t> </a:t>
            </a:r>
            <a:r>
              <a:rPr lang="en-US" dirty="0"/>
              <a:t>Interaction in nonparallel </a:t>
            </a:r>
            <a:r>
              <a:rPr lang="en-US" dirty="0" smtClean="0"/>
              <a:t>lines</a:t>
            </a:r>
          </a:p>
          <a:p>
            <a:pPr marL="347472" indent="-347472">
              <a:lnSpc>
                <a:spcPct val="100000"/>
              </a:lnSpc>
              <a:spcBef>
                <a:spcPts val="768"/>
              </a:spcBef>
            </a:pPr>
            <a:endParaRPr lang="en-US" dirty="0"/>
          </a:p>
          <a:p>
            <a:pPr marL="347472" indent="-347472">
              <a:lnSpc>
                <a:spcPct val="100000"/>
              </a:lnSpc>
              <a:spcBef>
                <a:spcPts val="768"/>
              </a:spcBef>
            </a:pPr>
            <a:r>
              <a:rPr lang="en-US" b="1" dirty="0"/>
              <a:t>Problem: </a:t>
            </a:r>
            <a:r>
              <a:rPr lang="en-US" dirty="0"/>
              <a:t>Understanding difference between main effects and interactions</a:t>
            </a:r>
          </a:p>
          <a:p>
            <a:pPr marL="347472" indent="-347472">
              <a:lnSpc>
                <a:spcPct val="100000"/>
              </a:lnSpc>
              <a:spcBef>
                <a:spcPts val="768"/>
              </a:spcBef>
            </a:pPr>
            <a:r>
              <a:rPr lang="en-US" b="1" dirty="0"/>
              <a:t>Solution:</a:t>
            </a:r>
            <a:r>
              <a:rPr lang="en-US" dirty="0"/>
              <a:t> A separate graph or averaging the mean values across levels of other IVs can help see the effects of an IV on the levels of other IVs</a:t>
            </a:r>
          </a:p>
          <a:p>
            <a:pPr marL="347472" indent="-347472">
              <a:lnSpc>
                <a:spcPct val="100000"/>
              </a:lnSpc>
              <a:spcBef>
                <a:spcPts val="768"/>
              </a:spcBef>
            </a:pP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240821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Increasing the Number of Levels of an Independent Variable: Beyond 2 </a:t>
            </a:r>
            <a:r>
              <a:rPr lang="en-US" dirty="0">
                <a:cs typeface="Calibri" panose="020F0502020204030204" pitchFamily="34" charset="0"/>
              </a:rPr>
              <a:t>× 2</a:t>
            </a:r>
            <a:endParaRPr lang="en-IN" sz="1200" dirty="0"/>
          </a:p>
        </p:txBody>
      </p:sp>
      <p:sp>
        <p:nvSpPr>
          <p:cNvPr id="3" name="Content Placeholder 2"/>
          <p:cNvSpPr>
            <a:spLocks noGrp="1"/>
          </p:cNvSpPr>
          <p:nvPr>
            <p:ph sz="quarter" idx="11"/>
          </p:nvPr>
        </p:nvSpPr>
        <p:spPr>
          <a:xfrm>
            <a:off x="434919" y="1026263"/>
            <a:ext cx="11277600" cy="4583896"/>
          </a:xfrm>
        </p:spPr>
        <p:txBody>
          <a:bodyPr>
            <a:noAutofit/>
          </a:bodyPr>
          <a:lstStyle/>
          <a:p>
            <a:pPr>
              <a:spcBef>
                <a:spcPts val="1200"/>
              </a:spcBef>
            </a:pPr>
            <a:r>
              <a:rPr lang="en-US" dirty="0"/>
              <a:t>One way to increase complexity is to increase the number of levels of one or more of the independent variables.</a:t>
            </a:r>
          </a:p>
          <a:p>
            <a:pPr lvl="1">
              <a:spcBef>
                <a:spcPts val="1200"/>
              </a:spcBef>
            </a:pPr>
            <a:r>
              <a:rPr lang="en-US" dirty="0"/>
              <a:t>For example, a 2 </a:t>
            </a:r>
            <a:r>
              <a:rPr lang="en-US" dirty="0">
                <a:cs typeface="Calibri" panose="020F0502020204030204" pitchFamily="34" charset="0"/>
              </a:rPr>
              <a:t>× 3 design contains two independent variables: independent variable A with two levels, and independent variable B with three levels, resulting in six conditions</a:t>
            </a:r>
            <a:r>
              <a:rPr lang="en-US" dirty="0" smtClean="0">
                <a:cs typeface="Calibri" panose="020F0502020204030204" pitchFamily="34" charset="0"/>
              </a:rPr>
              <a:t>.</a:t>
            </a:r>
          </a:p>
          <a:p>
            <a:pPr lvl="1">
              <a:spcBef>
                <a:spcPts val="1200"/>
              </a:spcBef>
            </a:pPr>
            <a:r>
              <a:rPr lang="en-US" altLang="en-US" dirty="0"/>
              <a:t>Researchers investigated whether those with anxiety disorders versus those without are more anxious when alone or with others who are or are not reactive to the situation. They set up a design depicted below and measured cortisol levels (an indicant of stress), higher = more cortisol/stressed.</a:t>
            </a:r>
            <a:endParaRPr lang="en-US" dirty="0"/>
          </a:p>
          <a:p>
            <a:pPr lvl="1">
              <a:spcBef>
                <a:spcPts val="1200"/>
              </a:spcBef>
            </a:pPr>
            <a:endParaRPr lang="en-US" dirty="0"/>
          </a:p>
        </p:txBody>
      </p:sp>
      <p:graphicFrame>
        <p:nvGraphicFramePr>
          <p:cNvPr id="4" name="Group 30"/>
          <p:cNvGraphicFramePr>
            <a:graphicFrameLocks/>
          </p:cNvGraphicFramePr>
          <p:nvPr>
            <p:extLst>
              <p:ext uri="{D42A27DB-BD31-4B8C-83A1-F6EECF244321}">
                <p14:modId xmlns:p14="http://schemas.microsoft.com/office/powerpoint/2010/main" val="2906493169"/>
              </p:ext>
            </p:extLst>
          </p:nvPr>
        </p:nvGraphicFramePr>
        <p:xfrm>
          <a:off x="2281321" y="4136031"/>
          <a:ext cx="8991600" cy="2577151"/>
        </p:xfrm>
        <a:graphic>
          <a:graphicData uri="http://schemas.openxmlformats.org/drawingml/2006/table">
            <a:tbl>
              <a:tblPr/>
              <a:tblGrid>
                <a:gridCol w="1798320">
                  <a:extLst>
                    <a:ext uri="{9D8B030D-6E8A-4147-A177-3AD203B41FA5}">
                      <a16:colId xmlns="" xmlns:a16="http://schemas.microsoft.com/office/drawing/2014/main" val="20000"/>
                    </a:ext>
                  </a:extLst>
                </a:gridCol>
                <a:gridCol w="1813560">
                  <a:extLst>
                    <a:ext uri="{9D8B030D-6E8A-4147-A177-3AD203B41FA5}">
                      <a16:colId xmlns="" xmlns:a16="http://schemas.microsoft.com/office/drawing/2014/main" val="20001"/>
                    </a:ext>
                  </a:extLst>
                </a:gridCol>
                <a:gridCol w="1783080">
                  <a:extLst>
                    <a:ext uri="{9D8B030D-6E8A-4147-A177-3AD203B41FA5}">
                      <a16:colId xmlns="" xmlns:a16="http://schemas.microsoft.com/office/drawing/2014/main" val="20002"/>
                    </a:ext>
                  </a:extLst>
                </a:gridCol>
                <a:gridCol w="1798320">
                  <a:extLst>
                    <a:ext uri="{9D8B030D-6E8A-4147-A177-3AD203B41FA5}">
                      <a16:colId xmlns="" xmlns:a16="http://schemas.microsoft.com/office/drawing/2014/main" val="20003"/>
                    </a:ext>
                  </a:extLst>
                </a:gridCol>
                <a:gridCol w="1798320"/>
              </a:tblGrid>
              <a:tr h="9150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Alone</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Others are not reactive</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Others are reactive</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548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Anxiety DO</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28</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18</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30</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25.34</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53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None</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18</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12</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22</a:t>
                      </a:r>
                      <a:endParaRPr kumimoji="0" lang="en-US" sz="24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17.34</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53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ndParaRP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23</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15</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26</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21.34</a:t>
                      </a:r>
                      <a:endParaRPr kumimoji="0" lang="en-US" sz="2000" b="0" i="0" u="none" strike="noStrike" cap="none" normalizeH="0" baseline="0" dirty="0">
                        <a:ln>
                          <a:noFill/>
                        </a:ln>
                        <a:solidFill>
                          <a:schemeClr val="tx1"/>
                        </a:solidFill>
                        <a:effectLst/>
                        <a:latin typeface="Arial" charset="0"/>
                      </a:endParaRP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82168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400303373"/>
              </p:ext>
            </p:extLst>
          </p:nvPr>
        </p:nvGraphicFramePr>
        <p:xfrm>
          <a:off x="579311" y="321698"/>
          <a:ext cx="8088080" cy="3176231"/>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12"/>
          </p:nvPr>
        </p:nvSpPr>
        <p:spPr/>
        <p:txBody>
          <a:bodyPr/>
          <a:lstStyle/>
          <a:p>
            <a:fld id="{4FAB73BC-B049-4115-A692-8D63A059BFB8}" type="slidenum">
              <a:rPr lang="en-US" smtClean="0"/>
              <a:t>34</a:t>
            </a:fld>
            <a:endParaRPr lang="en-US" dirty="0"/>
          </a:p>
        </p:txBody>
      </p:sp>
      <p:sp>
        <p:nvSpPr>
          <p:cNvPr id="7" name="TextBox 6"/>
          <p:cNvSpPr txBox="1"/>
          <p:nvPr/>
        </p:nvSpPr>
        <p:spPr>
          <a:xfrm rot="16200000">
            <a:off x="-250816" y="1748414"/>
            <a:ext cx="1271602" cy="338554"/>
          </a:xfrm>
          <a:prstGeom prst="rect">
            <a:avLst/>
          </a:prstGeom>
          <a:noFill/>
        </p:spPr>
        <p:txBody>
          <a:bodyPr wrap="none" rtlCol="0">
            <a:spAutoFit/>
          </a:bodyPr>
          <a:lstStyle/>
          <a:p>
            <a:r>
              <a:rPr lang="en-US" sz="1600" dirty="0" smtClean="0"/>
              <a:t>Cortisol Level</a:t>
            </a:r>
            <a:endParaRPr lang="en-US" sz="1600" dirty="0"/>
          </a:p>
        </p:txBody>
      </p:sp>
      <p:graphicFrame>
        <p:nvGraphicFramePr>
          <p:cNvPr id="5" name="Content Placeholder 5"/>
          <p:cNvGraphicFramePr>
            <a:graphicFrameLocks/>
          </p:cNvGraphicFramePr>
          <p:nvPr>
            <p:extLst>
              <p:ext uri="{D42A27DB-BD31-4B8C-83A1-F6EECF244321}">
                <p14:modId xmlns:p14="http://schemas.microsoft.com/office/powerpoint/2010/main" val="3861903866"/>
              </p:ext>
            </p:extLst>
          </p:nvPr>
        </p:nvGraphicFramePr>
        <p:xfrm>
          <a:off x="3489711" y="3542488"/>
          <a:ext cx="8702289" cy="3315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404729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8" name="Rectangle 10"/>
          <p:cNvSpPr>
            <a:spLocks noGrp="1" noChangeArrowheads="1"/>
          </p:cNvSpPr>
          <p:nvPr>
            <p:ph type="title" idx="4294967295"/>
          </p:nvPr>
        </p:nvSpPr>
        <p:spPr>
          <a:xfrm>
            <a:off x="0" y="330200"/>
            <a:ext cx="10625667" cy="1143000"/>
          </a:xfrm>
        </p:spPr>
        <p:txBody>
          <a:bodyPr rtlCol="0">
            <a:normAutofit/>
          </a:bodyPr>
          <a:lstStyle/>
          <a:p>
            <a:pPr fontAlgn="auto">
              <a:spcAft>
                <a:spcPts val="0"/>
              </a:spcAft>
              <a:defRPr/>
            </a:pPr>
            <a:r>
              <a:rPr lang="en-GB" sz="2800" dirty="0" smtClean="0">
                <a:solidFill>
                  <a:schemeClr val="tx2">
                    <a:lumMod val="75000"/>
                  </a:schemeClr>
                </a:solidFill>
                <a:ea typeface="+mj-ea"/>
              </a:rPr>
              <a:t>Is there likely to be a significant interaction effect?</a:t>
            </a:r>
            <a:endParaRPr lang="en-GB" sz="2800" dirty="0">
              <a:solidFill>
                <a:schemeClr val="tx2">
                  <a:lumMod val="75000"/>
                </a:schemeClr>
              </a:solidFill>
              <a:ea typeface="+mj-ea"/>
            </a:endParaRPr>
          </a:p>
        </p:txBody>
      </p:sp>
      <p:pic>
        <p:nvPicPr>
          <p:cNvPr id="14" name="Picture 13"/>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1371601"/>
            <a:ext cx="7190317"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83201" y="1371601"/>
            <a:ext cx="7190316"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97235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818411"/>
          </a:xfrm>
        </p:spPr>
        <p:txBody>
          <a:bodyPr>
            <a:normAutofit/>
          </a:bodyPr>
          <a:lstStyle/>
          <a:p>
            <a:r>
              <a:rPr lang="en-US" sz="3200" dirty="0" smtClean="0"/>
              <a:t>Factorial Designs:</a:t>
            </a:r>
            <a:endParaRPr lang="en-US" sz="3200" dirty="0"/>
          </a:p>
        </p:txBody>
      </p:sp>
      <p:sp>
        <p:nvSpPr>
          <p:cNvPr id="3" name="Content Placeholder 2"/>
          <p:cNvSpPr>
            <a:spLocks noGrp="1"/>
          </p:cNvSpPr>
          <p:nvPr>
            <p:ph idx="1"/>
          </p:nvPr>
        </p:nvSpPr>
        <p:spPr>
          <a:xfrm>
            <a:off x="822968" y="1414679"/>
            <a:ext cx="10889960" cy="4991465"/>
          </a:xfrm>
        </p:spPr>
        <p:txBody>
          <a:bodyPr>
            <a:normAutofit/>
          </a:bodyPr>
          <a:lstStyle/>
          <a:p>
            <a:r>
              <a:rPr lang="en-US" sz="3200" dirty="0" smtClean="0"/>
              <a:t>As you’ll recall, we can also manipulate each IV in various ways:</a:t>
            </a:r>
          </a:p>
          <a:p>
            <a:endParaRPr lang="en-US" sz="3200" dirty="0"/>
          </a:p>
          <a:p>
            <a:r>
              <a:rPr lang="en-US" sz="3200" dirty="0" smtClean="0"/>
              <a:t>All between-subjects</a:t>
            </a:r>
          </a:p>
          <a:p>
            <a:r>
              <a:rPr lang="en-US" sz="3200" dirty="0" smtClean="0"/>
              <a:t>All repeated measures (or within-subjects)</a:t>
            </a:r>
          </a:p>
          <a:p>
            <a:r>
              <a:rPr lang="en-US" sz="3200" dirty="0" smtClean="0"/>
              <a:t>One B/t and one W/in = “Mixed” factorial design</a:t>
            </a:r>
          </a:p>
          <a:p>
            <a:pPr marL="0" indent="0">
              <a:buNone/>
            </a:pPr>
            <a:endParaRPr lang="en-US" sz="3200" dirty="0"/>
          </a:p>
        </p:txBody>
      </p:sp>
    </p:spTree>
    <p:extLst>
      <p:ext uri="{BB962C8B-B14F-4D97-AF65-F5344CB8AC3E}">
        <p14:creationId xmlns:p14="http://schemas.microsoft.com/office/powerpoint/2010/main" val="303180134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Factorial designs</a:t>
            </a:r>
            <a:endParaRPr lang="en-US" sz="2600" dirty="0"/>
          </a:p>
        </p:txBody>
      </p:sp>
      <p:sp>
        <p:nvSpPr>
          <p:cNvPr id="3" name="Content Placeholder 2"/>
          <p:cNvSpPr>
            <a:spLocks noGrp="1"/>
          </p:cNvSpPr>
          <p:nvPr>
            <p:ph idx="1"/>
          </p:nvPr>
        </p:nvSpPr>
        <p:spPr>
          <a:xfrm>
            <a:off x="257232" y="1266662"/>
            <a:ext cx="11934768" cy="5591338"/>
          </a:xfrm>
        </p:spPr>
        <p:txBody>
          <a:bodyPr>
            <a:normAutofit/>
          </a:bodyPr>
          <a:lstStyle/>
          <a:p>
            <a:pPr>
              <a:lnSpc>
                <a:spcPct val="120000"/>
              </a:lnSpc>
              <a:spcAft>
                <a:spcPts val="1200"/>
              </a:spcAft>
            </a:pPr>
            <a:r>
              <a:rPr lang="en-US" sz="2400" dirty="0" smtClean="0"/>
              <a:t>Types of factorial designs</a:t>
            </a:r>
          </a:p>
          <a:p>
            <a:pPr lvl="1">
              <a:lnSpc>
                <a:spcPct val="120000"/>
              </a:lnSpc>
              <a:spcAft>
                <a:spcPts val="1200"/>
              </a:spcAft>
            </a:pPr>
            <a:r>
              <a:rPr lang="en-US" sz="2200" dirty="0" smtClean="0">
                <a:solidFill>
                  <a:schemeClr val="accent2"/>
                </a:solidFill>
              </a:rPr>
              <a:t>Between-subjects design:                                                      </a:t>
            </a:r>
          </a:p>
          <a:p>
            <a:pPr lvl="1">
              <a:lnSpc>
                <a:spcPct val="120000"/>
              </a:lnSpc>
              <a:spcAft>
                <a:spcPts val="1200"/>
              </a:spcAft>
            </a:pPr>
            <a:r>
              <a:rPr lang="en-US" sz="2200" b="1" dirty="0" smtClean="0"/>
              <a:t>Every</a:t>
            </a:r>
            <a:r>
              <a:rPr lang="en-US" sz="2200" dirty="0" smtClean="0"/>
              <a:t> IV is manipulated in a between-subjects fashion</a:t>
            </a:r>
          </a:p>
        </p:txBody>
      </p:sp>
      <p:pic>
        <p:nvPicPr>
          <p:cNvPr id="4" name="Picture 3" descr="c11f019-a.jpg"/>
          <p:cNvPicPr>
            <a:picLocks noChangeAspect="1"/>
          </p:cNvPicPr>
          <p:nvPr/>
        </p:nvPicPr>
        <p:blipFill rotWithShape="1">
          <a:blip r:embed="rId3">
            <a:extLst>
              <a:ext uri="{28A0092B-C50C-407E-A947-70E740481C1C}">
                <a14:useLocalDpi xmlns:a14="http://schemas.microsoft.com/office/drawing/2010/main" val="0"/>
              </a:ext>
            </a:extLst>
          </a:blip>
          <a:srcRect l="-4069" t="-3406" r="-3834" b="-3812"/>
          <a:stretch/>
        </p:blipFill>
        <p:spPr>
          <a:xfrm>
            <a:off x="6491261" y="3325896"/>
            <a:ext cx="3409760" cy="3011666"/>
          </a:xfrm>
          <a:prstGeom prst="rect">
            <a:avLst/>
          </a:prstGeom>
          <a:ln>
            <a:solidFill>
              <a:schemeClr val="tx2"/>
            </a:solidFill>
          </a:ln>
        </p:spPr>
      </p:pic>
      <p:sp>
        <p:nvSpPr>
          <p:cNvPr id="5" name="Rectangle 4"/>
          <p:cNvSpPr/>
          <p:nvPr/>
        </p:nvSpPr>
        <p:spPr>
          <a:xfrm>
            <a:off x="7490529" y="3430483"/>
            <a:ext cx="1673412" cy="319750"/>
          </a:xfrm>
          <a:prstGeom prst="rect">
            <a:avLst/>
          </a:prstGeom>
          <a:solidFill>
            <a:schemeClr val="bg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7131944" y="3391640"/>
            <a:ext cx="1595309" cy="307777"/>
          </a:xfrm>
          <a:prstGeom prst="rect">
            <a:avLst/>
          </a:prstGeom>
          <a:noFill/>
        </p:spPr>
        <p:txBody>
          <a:bodyPr wrap="none" rtlCol="0">
            <a:spAutoFit/>
          </a:bodyPr>
          <a:lstStyle/>
          <a:p>
            <a:r>
              <a:rPr lang="en-US" sz="1400" b="1" dirty="0" smtClean="0">
                <a:latin typeface="Arial Unicode MS"/>
                <a:cs typeface="Arial Unicode MS"/>
              </a:rPr>
              <a:t>Between subjects</a:t>
            </a:r>
            <a:endParaRPr lang="en-US" sz="1400" b="1" dirty="0">
              <a:latin typeface="Arial Unicode MS"/>
              <a:cs typeface="Arial Unicode MS"/>
            </a:endParaRPr>
          </a:p>
        </p:txBody>
      </p:sp>
      <p:sp>
        <p:nvSpPr>
          <p:cNvPr id="9" name="Right Arrow 8"/>
          <p:cNvSpPr/>
          <p:nvPr/>
        </p:nvSpPr>
        <p:spPr>
          <a:xfrm>
            <a:off x="1314841" y="3325897"/>
            <a:ext cx="4960471" cy="3009165"/>
          </a:xfrm>
          <a:prstGeom prst="rightArrow">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524001" y="4114800"/>
            <a:ext cx="2513028" cy="400110"/>
          </a:xfrm>
          <a:prstGeom prst="rect">
            <a:avLst/>
          </a:prstGeom>
          <a:noFill/>
        </p:spPr>
        <p:txBody>
          <a:bodyPr wrap="none" rtlCol="0">
            <a:spAutoFit/>
          </a:bodyPr>
          <a:lstStyle/>
          <a:p>
            <a:r>
              <a:rPr lang="en-US" sz="2000" b="1" dirty="0" smtClean="0">
                <a:solidFill>
                  <a:schemeClr val="tx2"/>
                </a:solidFill>
              </a:rPr>
              <a:t>2 x 2 Factorial Design</a:t>
            </a:r>
            <a:endParaRPr lang="en-US" sz="2000" b="1" dirty="0">
              <a:solidFill>
                <a:schemeClr val="tx2"/>
              </a:solidFill>
            </a:endParaRPr>
          </a:p>
        </p:txBody>
      </p:sp>
      <p:sp>
        <p:nvSpPr>
          <p:cNvPr id="8" name="TextBox 7"/>
          <p:cNvSpPr txBox="1"/>
          <p:nvPr/>
        </p:nvSpPr>
        <p:spPr>
          <a:xfrm>
            <a:off x="1354689" y="4512801"/>
            <a:ext cx="3147015" cy="400110"/>
          </a:xfrm>
          <a:prstGeom prst="rect">
            <a:avLst/>
          </a:prstGeom>
          <a:noFill/>
        </p:spPr>
        <p:txBody>
          <a:bodyPr wrap="none" rtlCol="0">
            <a:spAutoFit/>
          </a:bodyPr>
          <a:lstStyle/>
          <a:p>
            <a:pPr marL="285750" indent="-285750">
              <a:buFont typeface="Wingdings" charset="2"/>
              <a:buChar char="§"/>
            </a:pPr>
            <a:r>
              <a:rPr lang="en-US" sz="2000" dirty="0" smtClean="0">
                <a:solidFill>
                  <a:schemeClr val="tx2"/>
                </a:solidFill>
              </a:rPr>
              <a:t>Bottle size x sale condition</a:t>
            </a:r>
            <a:endParaRPr lang="en-US" sz="2000" dirty="0">
              <a:solidFill>
                <a:schemeClr val="tx2"/>
              </a:solidFill>
            </a:endParaRPr>
          </a:p>
        </p:txBody>
      </p:sp>
      <p:sp>
        <p:nvSpPr>
          <p:cNvPr id="10" name="TextBox 9"/>
          <p:cNvSpPr txBox="1"/>
          <p:nvPr/>
        </p:nvSpPr>
        <p:spPr>
          <a:xfrm>
            <a:off x="1354690" y="4903612"/>
            <a:ext cx="4469599" cy="707886"/>
          </a:xfrm>
          <a:prstGeom prst="rect">
            <a:avLst/>
          </a:prstGeom>
          <a:noFill/>
        </p:spPr>
        <p:txBody>
          <a:bodyPr wrap="square" rtlCol="0">
            <a:spAutoFit/>
          </a:bodyPr>
          <a:lstStyle/>
          <a:p>
            <a:pPr marL="285750" indent="-285750">
              <a:buFont typeface="Wingdings" charset="2"/>
              <a:buChar char="§"/>
            </a:pPr>
            <a:r>
              <a:rPr lang="en-US" sz="2000" dirty="0" smtClean="0">
                <a:solidFill>
                  <a:schemeClr val="tx2"/>
                </a:solidFill>
              </a:rPr>
              <a:t>Participant experiences </a:t>
            </a:r>
          </a:p>
          <a:p>
            <a:r>
              <a:rPr lang="en-US" sz="2000" dirty="0">
                <a:solidFill>
                  <a:schemeClr val="tx2"/>
                </a:solidFill>
              </a:rPr>
              <a:t> </a:t>
            </a:r>
            <a:r>
              <a:rPr lang="en-US" sz="2000" dirty="0" smtClean="0">
                <a:solidFill>
                  <a:schemeClr val="tx2"/>
                </a:solidFill>
              </a:rPr>
              <a:t>   1 of 4 conditions</a:t>
            </a:r>
            <a:endParaRPr lang="en-US" sz="2000" dirty="0">
              <a:solidFill>
                <a:schemeClr val="tx2"/>
              </a:solidFill>
            </a:endParaRPr>
          </a:p>
        </p:txBody>
      </p:sp>
    </p:spTree>
    <p:extLst>
      <p:ext uri="{BB962C8B-B14F-4D97-AF65-F5344CB8AC3E}">
        <p14:creationId xmlns:p14="http://schemas.microsoft.com/office/powerpoint/2010/main" val="263045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7" grpId="0"/>
      <p:bldP spid="8"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Factorial designs</a:t>
            </a:r>
            <a:endParaRPr lang="en-US" sz="2600" dirty="0"/>
          </a:p>
        </p:txBody>
      </p:sp>
      <p:sp>
        <p:nvSpPr>
          <p:cNvPr id="3" name="Content Placeholder 2"/>
          <p:cNvSpPr>
            <a:spLocks noGrp="1"/>
          </p:cNvSpPr>
          <p:nvPr>
            <p:ph idx="1"/>
          </p:nvPr>
        </p:nvSpPr>
        <p:spPr>
          <a:xfrm>
            <a:off x="257232" y="1266662"/>
            <a:ext cx="11934768" cy="5591338"/>
          </a:xfrm>
        </p:spPr>
        <p:txBody>
          <a:bodyPr>
            <a:normAutofit/>
          </a:bodyPr>
          <a:lstStyle/>
          <a:p>
            <a:pPr>
              <a:lnSpc>
                <a:spcPct val="120000"/>
              </a:lnSpc>
              <a:spcAft>
                <a:spcPts val="1200"/>
              </a:spcAft>
            </a:pPr>
            <a:r>
              <a:rPr lang="en-US" sz="2400" dirty="0" smtClean="0"/>
              <a:t>Types of factorial designs</a:t>
            </a:r>
          </a:p>
          <a:p>
            <a:pPr lvl="1">
              <a:lnSpc>
                <a:spcPct val="120000"/>
              </a:lnSpc>
              <a:spcAft>
                <a:spcPts val="1200"/>
              </a:spcAft>
            </a:pPr>
            <a:r>
              <a:rPr lang="en-US" sz="2200" dirty="0" smtClean="0">
                <a:solidFill>
                  <a:schemeClr val="accent2"/>
                </a:solidFill>
              </a:rPr>
              <a:t>Within-subjects design:                                                        </a:t>
            </a:r>
          </a:p>
          <a:p>
            <a:pPr lvl="1">
              <a:lnSpc>
                <a:spcPct val="120000"/>
              </a:lnSpc>
              <a:spcAft>
                <a:spcPts val="1200"/>
              </a:spcAft>
            </a:pPr>
            <a:r>
              <a:rPr lang="en-US" sz="2200" b="1" dirty="0" smtClean="0"/>
              <a:t>Every</a:t>
            </a:r>
            <a:r>
              <a:rPr lang="en-US" sz="2200" dirty="0" smtClean="0"/>
              <a:t> IV is manipulated in a within-subjects fashion</a:t>
            </a:r>
          </a:p>
        </p:txBody>
      </p:sp>
      <p:sp>
        <p:nvSpPr>
          <p:cNvPr id="9" name="Right Arrow 8"/>
          <p:cNvSpPr/>
          <p:nvPr/>
        </p:nvSpPr>
        <p:spPr>
          <a:xfrm>
            <a:off x="1314841" y="3325897"/>
            <a:ext cx="4960471" cy="3009165"/>
          </a:xfrm>
          <a:prstGeom prst="rightArrow">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707959" y="4143468"/>
            <a:ext cx="2513028" cy="400110"/>
          </a:xfrm>
          <a:prstGeom prst="rect">
            <a:avLst/>
          </a:prstGeom>
          <a:noFill/>
        </p:spPr>
        <p:txBody>
          <a:bodyPr wrap="none" rtlCol="0">
            <a:spAutoFit/>
          </a:bodyPr>
          <a:lstStyle/>
          <a:p>
            <a:r>
              <a:rPr lang="en-US" sz="2000" b="1" dirty="0" smtClean="0">
                <a:solidFill>
                  <a:schemeClr val="tx2"/>
                </a:solidFill>
              </a:rPr>
              <a:t>2 x 2 Factorial Design</a:t>
            </a:r>
            <a:endParaRPr lang="en-US" sz="2000" b="1" dirty="0">
              <a:solidFill>
                <a:schemeClr val="tx2"/>
              </a:solidFill>
            </a:endParaRPr>
          </a:p>
        </p:txBody>
      </p:sp>
      <p:sp>
        <p:nvSpPr>
          <p:cNvPr id="8" name="TextBox 7"/>
          <p:cNvSpPr txBox="1"/>
          <p:nvPr/>
        </p:nvSpPr>
        <p:spPr>
          <a:xfrm>
            <a:off x="1354689" y="4512801"/>
            <a:ext cx="3147015" cy="400110"/>
          </a:xfrm>
          <a:prstGeom prst="rect">
            <a:avLst/>
          </a:prstGeom>
          <a:noFill/>
        </p:spPr>
        <p:txBody>
          <a:bodyPr wrap="none" rtlCol="0">
            <a:spAutoFit/>
          </a:bodyPr>
          <a:lstStyle/>
          <a:p>
            <a:pPr marL="285750" indent="-285750">
              <a:buFont typeface="Wingdings" charset="2"/>
              <a:buChar char="§"/>
            </a:pPr>
            <a:r>
              <a:rPr lang="en-US" sz="2000" dirty="0" smtClean="0">
                <a:solidFill>
                  <a:schemeClr val="tx2"/>
                </a:solidFill>
              </a:rPr>
              <a:t>Bottle size x sale condition</a:t>
            </a:r>
            <a:endParaRPr lang="en-US" sz="2000" dirty="0">
              <a:solidFill>
                <a:schemeClr val="tx2"/>
              </a:solidFill>
            </a:endParaRPr>
          </a:p>
        </p:txBody>
      </p:sp>
      <p:sp>
        <p:nvSpPr>
          <p:cNvPr id="10" name="TextBox 9"/>
          <p:cNvSpPr txBox="1"/>
          <p:nvPr/>
        </p:nvSpPr>
        <p:spPr>
          <a:xfrm>
            <a:off x="1354690" y="4903612"/>
            <a:ext cx="4469599" cy="707886"/>
          </a:xfrm>
          <a:prstGeom prst="rect">
            <a:avLst/>
          </a:prstGeom>
          <a:noFill/>
        </p:spPr>
        <p:txBody>
          <a:bodyPr wrap="square" rtlCol="0">
            <a:spAutoFit/>
          </a:bodyPr>
          <a:lstStyle/>
          <a:p>
            <a:pPr marL="285750" indent="-285750">
              <a:buFont typeface="Wingdings" charset="2"/>
              <a:buChar char="§"/>
            </a:pPr>
            <a:r>
              <a:rPr lang="en-US" sz="2000" dirty="0" smtClean="0">
                <a:solidFill>
                  <a:schemeClr val="tx2"/>
                </a:solidFill>
              </a:rPr>
              <a:t>Participant experiences </a:t>
            </a:r>
          </a:p>
          <a:p>
            <a:r>
              <a:rPr lang="en-US" sz="2000" dirty="0">
                <a:solidFill>
                  <a:schemeClr val="tx2"/>
                </a:solidFill>
              </a:rPr>
              <a:t> </a:t>
            </a:r>
            <a:r>
              <a:rPr lang="en-US" sz="2000" dirty="0" smtClean="0">
                <a:solidFill>
                  <a:schemeClr val="tx2"/>
                </a:solidFill>
              </a:rPr>
              <a:t>   4 of 4 conditions</a:t>
            </a:r>
            <a:endParaRPr lang="en-US" sz="2000" dirty="0">
              <a:solidFill>
                <a:schemeClr val="tx2"/>
              </a:solidFill>
            </a:endParaRPr>
          </a:p>
        </p:txBody>
      </p:sp>
      <p:pic>
        <p:nvPicPr>
          <p:cNvPr id="11" name="Picture 10" descr="c11f019-b.jpg"/>
          <p:cNvPicPr>
            <a:picLocks noChangeAspect="1"/>
          </p:cNvPicPr>
          <p:nvPr/>
        </p:nvPicPr>
        <p:blipFill rotWithShape="1">
          <a:blip r:embed="rId3">
            <a:extLst>
              <a:ext uri="{28A0092B-C50C-407E-A947-70E740481C1C}">
                <a14:useLocalDpi xmlns:a14="http://schemas.microsoft.com/office/drawing/2010/main" val="0"/>
              </a:ext>
            </a:extLst>
          </a:blip>
          <a:srcRect l="-5325" t="-3633" r="-4286" b="-3700"/>
          <a:stretch/>
        </p:blipFill>
        <p:spPr>
          <a:xfrm>
            <a:off x="6491261" y="3325897"/>
            <a:ext cx="3409760" cy="3143075"/>
          </a:xfrm>
          <a:prstGeom prst="rect">
            <a:avLst/>
          </a:prstGeom>
          <a:ln>
            <a:solidFill>
              <a:srgbClr val="333333"/>
            </a:solidFill>
          </a:ln>
        </p:spPr>
      </p:pic>
      <p:sp>
        <p:nvSpPr>
          <p:cNvPr id="5" name="Rectangle 4"/>
          <p:cNvSpPr/>
          <p:nvPr/>
        </p:nvSpPr>
        <p:spPr>
          <a:xfrm>
            <a:off x="7490529" y="3490247"/>
            <a:ext cx="1673412" cy="319750"/>
          </a:xfrm>
          <a:prstGeom prst="rect">
            <a:avLst/>
          </a:prstGeom>
          <a:solidFill>
            <a:schemeClr val="bg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7311236" y="3391640"/>
            <a:ext cx="1391978" cy="307777"/>
          </a:xfrm>
          <a:prstGeom prst="rect">
            <a:avLst/>
          </a:prstGeom>
          <a:noFill/>
        </p:spPr>
        <p:txBody>
          <a:bodyPr wrap="none" rtlCol="0">
            <a:spAutoFit/>
          </a:bodyPr>
          <a:lstStyle/>
          <a:p>
            <a:r>
              <a:rPr lang="en-US" sz="1400" b="1" dirty="0" smtClean="0">
                <a:latin typeface="Arial Unicode MS"/>
                <a:cs typeface="Arial Unicode MS"/>
              </a:rPr>
              <a:t>Within subjects</a:t>
            </a:r>
            <a:endParaRPr lang="en-US" sz="1400" b="1" dirty="0">
              <a:latin typeface="Arial Unicode MS"/>
              <a:cs typeface="Arial Unicode MS"/>
            </a:endParaRPr>
          </a:p>
        </p:txBody>
      </p:sp>
    </p:spTree>
    <p:extLst>
      <p:ext uri="{BB962C8B-B14F-4D97-AF65-F5344CB8AC3E}">
        <p14:creationId xmlns:p14="http://schemas.microsoft.com/office/powerpoint/2010/main" val="4051929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p:bldP spid="10" grpId="0"/>
      <p:bldP spid="5" grpId="0" animBg="1"/>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smtClean="0"/>
              <a:t>Factorial designs</a:t>
            </a:r>
            <a:endParaRPr lang="en-US" sz="2600" dirty="0"/>
          </a:p>
        </p:txBody>
      </p:sp>
      <p:sp>
        <p:nvSpPr>
          <p:cNvPr id="3" name="Content Placeholder 2"/>
          <p:cNvSpPr>
            <a:spLocks noGrp="1"/>
          </p:cNvSpPr>
          <p:nvPr>
            <p:ph idx="1"/>
          </p:nvPr>
        </p:nvSpPr>
        <p:spPr>
          <a:xfrm>
            <a:off x="257232" y="1266662"/>
            <a:ext cx="11934768" cy="5591338"/>
          </a:xfrm>
        </p:spPr>
        <p:txBody>
          <a:bodyPr>
            <a:normAutofit/>
          </a:bodyPr>
          <a:lstStyle/>
          <a:p>
            <a:pPr>
              <a:lnSpc>
                <a:spcPct val="120000"/>
              </a:lnSpc>
              <a:spcAft>
                <a:spcPts val="1200"/>
              </a:spcAft>
            </a:pPr>
            <a:r>
              <a:rPr lang="en-US" sz="2400" dirty="0" smtClean="0"/>
              <a:t>Types of factorial designs</a:t>
            </a:r>
          </a:p>
          <a:p>
            <a:pPr lvl="1">
              <a:lnSpc>
                <a:spcPct val="120000"/>
              </a:lnSpc>
              <a:spcAft>
                <a:spcPts val="1200"/>
              </a:spcAft>
            </a:pPr>
            <a:r>
              <a:rPr lang="en-US" sz="2200" dirty="0" smtClean="0">
                <a:solidFill>
                  <a:schemeClr val="accent2"/>
                </a:solidFill>
              </a:rPr>
              <a:t>Mixed design:                                                                             </a:t>
            </a:r>
          </a:p>
          <a:p>
            <a:pPr lvl="1">
              <a:lnSpc>
                <a:spcPct val="120000"/>
              </a:lnSpc>
              <a:spcAft>
                <a:spcPts val="1200"/>
              </a:spcAft>
            </a:pPr>
            <a:r>
              <a:rPr lang="en-US" sz="2200" dirty="0" smtClean="0">
                <a:solidFill>
                  <a:schemeClr val="accent2"/>
                </a:solidFill>
              </a:rPr>
              <a:t> </a:t>
            </a:r>
            <a:r>
              <a:rPr lang="en-US" sz="2200" b="1" dirty="0" smtClean="0"/>
              <a:t>At least one </a:t>
            </a:r>
            <a:r>
              <a:rPr lang="en-US" sz="2200" dirty="0" smtClean="0"/>
              <a:t>IV is manipulated in a between-subjects fashion and another in a within-subjects fashion</a:t>
            </a:r>
          </a:p>
        </p:txBody>
      </p:sp>
      <p:sp>
        <p:nvSpPr>
          <p:cNvPr id="9" name="Right Arrow 8"/>
          <p:cNvSpPr/>
          <p:nvPr/>
        </p:nvSpPr>
        <p:spPr>
          <a:xfrm>
            <a:off x="1314841" y="3415543"/>
            <a:ext cx="4960471" cy="3009165"/>
          </a:xfrm>
          <a:prstGeom prst="rightArrow">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707959" y="4233114"/>
            <a:ext cx="2513028" cy="400110"/>
          </a:xfrm>
          <a:prstGeom prst="rect">
            <a:avLst/>
          </a:prstGeom>
          <a:noFill/>
        </p:spPr>
        <p:txBody>
          <a:bodyPr wrap="none" rtlCol="0">
            <a:spAutoFit/>
          </a:bodyPr>
          <a:lstStyle/>
          <a:p>
            <a:r>
              <a:rPr lang="en-US" sz="2000" b="1" dirty="0" smtClean="0">
                <a:solidFill>
                  <a:schemeClr val="tx2"/>
                </a:solidFill>
              </a:rPr>
              <a:t>2 x 2 Factorial Design</a:t>
            </a:r>
            <a:endParaRPr lang="en-US" sz="2000" b="1" dirty="0">
              <a:solidFill>
                <a:schemeClr val="tx2"/>
              </a:solidFill>
            </a:endParaRPr>
          </a:p>
        </p:txBody>
      </p:sp>
      <p:sp>
        <p:nvSpPr>
          <p:cNvPr id="8" name="TextBox 7"/>
          <p:cNvSpPr txBox="1"/>
          <p:nvPr/>
        </p:nvSpPr>
        <p:spPr>
          <a:xfrm>
            <a:off x="1354689" y="4602447"/>
            <a:ext cx="3147015" cy="400110"/>
          </a:xfrm>
          <a:prstGeom prst="rect">
            <a:avLst/>
          </a:prstGeom>
          <a:noFill/>
        </p:spPr>
        <p:txBody>
          <a:bodyPr wrap="none" rtlCol="0">
            <a:spAutoFit/>
          </a:bodyPr>
          <a:lstStyle/>
          <a:p>
            <a:pPr marL="285750" indent="-285750">
              <a:buFont typeface="Wingdings" charset="2"/>
              <a:buChar char="§"/>
            </a:pPr>
            <a:r>
              <a:rPr lang="en-US" sz="2000" dirty="0" smtClean="0">
                <a:solidFill>
                  <a:schemeClr val="tx2"/>
                </a:solidFill>
              </a:rPr>
              <a:t>Bottle size x sale condition</a:t>
            </a:r>
            <a:endParaRPr lang="en-US" sz="2000" dirty="0">
              <a:solidFill>
                <a:schemeClr val="tx2"/>
              </a:solidFill>
            </a:endParaRPr>
          </a:p>
        </p:txBody>
      </p:sp>
      <p:sp>
        <p:nvSpPr>
          <p:cNvPr id="10" name="TextBox 9"/>
          <p:cNvSpPr txBox="1"/>
          <p:nvPr/>
        </p:nvSpPr>
        <p:spPr>
          <a:xfrm>
            <a:off x="1354690" y="4993258"/>
            <a:ext cx="4469599" cy="707886"/>
          </a:xfrm>
          <a:prstGeom prst="rect">
            <a:avLst/>
          </a:prstGeom>
          <a:noFill/>
        </p:spPr>
        <p:txBody>
          <a:bodyPr wrap="square" rtlCol="0">
            <a:spAutoFit/>
          </a:bodyPr>
          <a:lstStyle/>
          <a:p>
            <a:pPr marL="285750" indent="-285750">
              <a:buFont typeface="Wingdings" charset="2"/>
              <a:buChar char="§"/>
            </a:pPr>
            <a:r>
              <a:rPr lang="en-US" sz="2000" dirty="0" smtClean="0">
                <a:solidFill>
                  <a:schemeClr val="tx2"/>
                </a:solidFill>
              </a:rPr>
              <a:t>Participant experiences </a:t>
            </a:r>
          </a:p>
          <a:p>
            <a:r>
              <a:rPr lang="en-US" sz="2000" dirty="0">
                <a:solidFill>
                  <a:schemeClr val="tx2"/>
                </a:solidFill>
              </a:rPr>
              <a:t> </a:t>
            </a:r>
            <a:r>
              <a:rPr lang="en-US" sz="2000" dirty="0" smtClean="0">
                <a:solidFill>
                  <a:schemeClr val="tx2"/>
                </a:solidFill>
              </a:rPr>
              <a:t>   &gt; 1 but &lt; 4 conditions</a:t>
            </a:r>
            <a:endParaRPr lang="en-US" sz="2000" dirty="0">
              <a:solidFill>
                <a:schemeClr val="tx2"/>
              </a:solidFill>
            </a:endParaRPr>
          </a:p>
        </p:txBody>
      </p:sp>
      <p:pic>
        <p:nvPicPr>
          <p:cNvPr id="4" name="Picture 3" descr="c11f019-c.jpg"/>
          <p:cNvPicPr>
            <a:picLocks noChangeAspect="1"/>
          </p:cNvPicPr>
          <p:nvPr/>
        </p:nvPicPr>
        <p:blipFill rotWithShape="1">
          <a:blip r:embed="rId3">
            <a:extLst>
              <a:ext uri="{28A0092B-C50C-407E-A947-70E740481C1C}">
                <a14:useLocalDpi xmlns:a14="http://schemas.microsoft.com/office/drawing/2010/main" val="0"/>
              </a:ext>
            </a:extLst>
          </a:blip>
          <a:srcRect l="-4494" t="-3381" r="-4798" b="-3987"/>
          <a:stretch/>
        </p:blipFill>
        <p:spPr>
          <a:xfrm>
            <a:off x="6491262" y="3421721"/>
            <a:ext cx="3550044" cy="3143075"/>
          </a:xfrm>
          <a:prstGeom prst="rect">
            <a:avLst/>
          </a:prstGeom>
          <a:ln>
            <a:solidFill>
              <a:srgbClr val="333333"/>
            </a:solidFill>
          </a:ln>
        </p:spPr>
      </p:pic>
      <p:sp>
        <p:nvSpPr>
          <p:cNvPr id="5" name="Rectangle 4"/>
          <p:cNvSpPr/>
          <p:nvPr/>
        </p:nvSpPr>
        <p:spPr>
          <a:xfrm>
            <a:off x="7490529" y="3579893"/>
            <a:ext cx="1673412" cy="319750"/>
          </a:xfrm>
          <a:prstGeom prst="rect">
            <a:avLst/>
          </a:prstGeom>
          <a:solidFill>
            <a:schemeClr val="bg1"/>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7470607" y="3541050"/>
            <a:ext cx="1249060" cy="307777"/>
          </a:xfrm>
          <a:prstGeom prst="rect">
            <a:avLst/>
          </a:prstGeom>
          <a:noFill/>
        </p:spPr>
        <p:txBody>
          <a:bodyPr wrap="none" rtlCol="0">
            <a:spAutoFit/>
          </a:bodyPr>
          <a:lstStyle/>
          <a:p>
            <a:r>
              <a:rPr lang="en-US" sz="1400" b="1" dirty="0" smtClean="0">
                <a:latin typeface="Arial Unicode MS"/>
                <a:cs typeface="Arial Unicode MS"/>
              </a:rPr>
              <a:t>Mixed design</a:t>
            </a:r>
            <a:endParaRPr lang="en-US" sz="1400" b="1" dirty="0">
              <a:latin typeface="Arial Unicode MS"/>
              <a:cs typeface="Arial Unicode MS"/>
            </a:endParaRPr>
          </a:p>
        </p:txBody>
      </p:sp>
    </p:spTree>
    <p:extLst>
      <p:ext uri="{BB962C8B-B14F-4D97-AF65-F5344CB8AC3E}">
        <p14:creationId xmlns:p14="http://schemas.microsoft.com/office/powerpoint/2010/main" val="2686115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p:bldP spid="10" grpId="0"/>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0443" y="334497"/>
            <a:ext cx="8886537" cy="1019175"/>
          </a:xfrm>
        </p:spPr>
        <p:txBody>
          <a:bodyPr>
            <a:normAutofit/>
          </a:bodyPr>
          <a:lstStyle/>
          <a:p>
            <a:r>
              <a:rPr lang="en-US" sz="3200" dirty="0"/>
              <a:t>Notation for Factorial Designs</a:t>
            </a:r>
          </a:p>
        </p:txBody>
      </p:sp>
      <p:sp>
        <p:nvSpPr>
          <p:cNvPr id="3" name="Content Placeholder 2"/>
          <p:cNvSpPr>
            <a:spLocks noGrp="1"/>
          </p:cNvSpPr>
          <p:nvPr>
            <p:ph idx="1"/>
          </p:nvPr>
        </p:nvSpPr>
        <p:spPr>
          <a:xfrm>
            <a:off x="482152" y="4385829"/>
            <a:ext cx="11915180" cy="2657936"/>
          </a:xfrm>
        </p:spPr>
        <p:txBody>
          <a:bodyPr>
            <a:normAutofit/>
          </a:bodyPr>
          <a:lstStyle/>
          <a:p>
            <a:pPr marL="45720" indent="0">
              <a:buNone/>
            </a:pPr>
            <a:endParaRPr lang="en-US" dirty="0"/>
          </a:p>
          <a:p>
            <a:r>
              <a:rPr lang="en-US" b="1" dirty="0"/>
              <a:t>All between</a:t>
            </a:r>
          </a:p>
          <a:p>
            <a:r>
              <a:rPr lang="en-US" b="1" dirty="0" smtClean="0"/>
              <a:t>All </a:t>
            </a:r>
            <a:r>
              <a:rPr lang="en-US" b="1" dirty="0"/>
              <a:t>within</a:t>
            </a:r>
          </a:p>
          <a:p>
            <a:r>
              <a:rPr lang="en-US" b="1" dirty="0"/>
              <a:t>Mixed</a:t>
            </a:r>
          </a:p>
        </p:txBody>
      </p:sp>
      <p:graphicFrame>
        <p:nvGraphicFramePr>
          <p:cNvPr id="4" name="Table 3"/>
          <p:cNvGraphicFramePr>
            <a:graphicFrameLocks noGrp="1"/>
          </p:cNvGraphicFramePr>
          <p:nvPr>
            <p:extLst>
              <p:ext uri="{D42A27DB-BD31-4B8C-83A1-F6EECF244321}">
                <p14:modId xmlns:p14="http://schemas.microsoft.com/office/powerpoint/2010/main" val="2563552755"/>
              </p:ext>
            </p:extLst>
          </p:nvPr>
        </p:nvGraphicFramePr>
        <p:xfrm>
          <a:off x="678366" y="1267632"/>
          <a:ext cx="10090728" cy="3154680"/>
        </p:xfrm>
        <a:graphic>
          <a:graphicData uri="http://schemas.openxmlformats.org/drawingml/2006/table">
            <a:tbl>
              <a:tblPr firstRow="1" firstCol="1" bandRow="1">
                <a:tableStyleId>{5C22544A-7EE6-4342-B048-85BDC9FD1C3A}</a:tableStyleId>
              </a:tblPr>
              <a:tblGrid>
                <a:gridCol w="1968405">
                  <a:extLst>
                    <a:ext uri="{9D8B030D-6E8A-4147-A177-3AD203B41FA5}">
                      <a16:colId xmlns="" xmlns:a16="http://schemas.microsoft.com/office/drawing/2014/main" val="20000"/>
                    </a:ext>
                  </a:extLst>
                </a:gridCol>
                <a:gridCol w="2077101">
                  <a:extLst>
                    <a:ext uri="{9D8B030D-6E8A-4147-A177-3AD203B41FA5}">
                      <a16:colId xmlns="" xmlns:a16="http://schemas.microsoft.com/office/drawing/2014/main" val="20001"/>
                    </a:ext>
                  </a:extLst>
                </a:gridCol>
                <a:gridCol w="1972070">
                  <a:extLst>
                    <a:ext uri="{9D8B030D-6E8A-4147-A177-3AD203B41FA5}">
                      <a16:colId xmlns="" xmlns:a16="http://schemas.microsoft.com/office/drawing/2014/main" val="20002"/>
                    </a:ext>
                  </a:extLst>
                </a:gridCol>
                <a:gridCol w="2036576">
                  <a:extLst>
                    <a:ext uri="{9D8B030D-6E8A-4147-A177-3AD203B41FA5}">
                      <a16:colId xmlns="" xmlns:a16="http://schemas.microsoft.com/office/drawing/2014/main" val="20003"/>
                    </a:ext>
                  </a:extLst>
                </a:gridCol>
                <a:gridCol w="2036576"/>
              </a:tblGrid>
              <a:tr h="979729">
                <a:tc>
                  <a:txBody>
                    <a:bodyPr/>
                    <a:lstStyle/>
                    <a:p>
                      <a:pPr marL="0" marR="0" algn="ctr">
                        <a:lnSpc>
                          <a:spcPct val="115000"/>
                        </a:lnSpc>
                        <a:spcBef>
                          <a:spcPts val="0"/>
                        </a:spcBef>
                        <a:spcAft>
                          <a:spcPts val="0"/>
                        </a:spcAft>
                      </a:pPr>
                      <a:r>
                        <a:rPr lang="en-US" sz="2000" dirty="0">
                          <a:effectLst/>
                        </a:rPr>
                        <a:t>Design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15000"/>
                        </a:lnSpc>
                        <a:spcBef>
                          <a:spcPts val="0"/>
                        </a:spcBef>
                        <a:spcAft>
                          <a:spcPts val="0"/>
                        </a:spcAft>
                      </a:pPr>
                      <a:r>
                        <a:rPr lang="en-US" sz="2000" dirty="0">
                          <a:effectLst/>
                        </a:rPr>
                        <a:t>Number of Independent Variables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15000"/>
                        </a:lnSpc>
                        <a:spcBef>
                          <a:spcPts val="0"/>
                        </a:spcBef>
                        <a:spcAft>
                          <a:spcPts val="0"/>
                        </a:spcAft>
                      </a:pPr>
                      <a:r>
                        <a:rPr lang="en-US" sz="2000" dirty="0">
                          <a:effectLst/>
                        </a:rPr>
                        <a:t>Levels in the First Independent Variable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15000"/>
                        </a:lnSpc>
                        <a:spcBef>
                          <a:spcPts val="0"/>
                        </a:spcBef>
                        <a:spcAft>
                          <a:spcPts val="0"/>
                        </a:spcAft>
                      </a:pPr>
                      <a:r>
                        <a:rPr lang="en-US" sz="2000" dirty="0">
                          <a:effectLst/>
                        </a:rPr>
                        <a:t>Levels in the Second Independent Variable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15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Levels in Third</a:t>
                      </a:r>
                      <a:r>
                        <a:rPr lang="en-US" sz="2000" baseline="0" dirty="0" smtClean="0">
                          <a:effectLst/>
                          <a:latin typeface="Calibri" panose="020F0502020204030204" pitchFamily="34" charset="0"/>
                          <a:ea typeface="Calibri" panose="020F0502020204030204" pitchFamily="34" charset="0"/>
                          <a:cs typeface="Times New Roman" panose="02020603050405020304" pitchFamily="18" charset="0"/>
                        </a:rPr>
                        <a:t> IV</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extLst>
                  <a:ext uri="{0D108BD9-81ED-4DB2-BD59-A6C34878D82A}">
                    <a16:rowId xmlns="" xmlns:a16="http://schemas.microsoft.com/office/drawing/2014/main" val="10000"/>
                  </a:ext>
                </a:extLst>
              </a:tr>
              <a:tr h="299895">
                <a:tc>
                  <a:txBody>
                    <a:bodyPr/>
                    <a:lstStyle/>
                    <a:p>
                      <a:pPr marL="0" marR="0" algn="ctr">
                        <a:lnSpc>
                          <a:spcPct val="115000"/>
                        </a:lnSpc>
                        <a:spcBef>
                          <a:spcPts val="0"/>
                        </a:spcBef>
                        <a:spcAft>
                          <a:spcPts val="0"/>
                        </a:spcAft>
                      </a:pPr>
                      <a:r>
                        <a:rPr lang="en-US" sz="2000">
                          <a:effectLst/>
                        </a:rPr>
                        <a:t>2 x 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 xmlns:a16="http://schemas.microsoft.com/office/drawing/2014/main" val="10001"/>
                  </a:ext>
                </a:extLst>
              </a:tr>
              <a:tr h="299895">
                <a:tc>
                  <a:txBody>
                    <a:bodyPr/>
                    <a:lstStyle/>
                    <a:p>
                      <a:pPr marL="0" marR="0" algn="ctr">
                        <a:lnSpc>
                          <a:spcPct val="115000"/>
                        </a:lnSpc>
                        <a:spcBef>
                          <a:spcPts val="0"/>
                        </a:spcBef>
                        <a:spcAft>
                          <a:spcPts val="0"/>
                        </a:spcAft>
                      </a:pPr>
                      <a:r>
                        <a:rPr lang="en-US" sz="2000">
                          <a:effectLst/>
                        </a:rPr>
                        <a:t>2 x 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 xmlns:a16="http://schemas.microsoft.com/office/drawing/2014/main" val="10002"/>
                  </a:ext>
                </a:extLst>
              </a:tr>
              <a:tr h="299895">
                <a:tc>
                  <a:txBody>
                    <a:bodyPr/>
                    <a:lstStyle/>
                    <a:p>
                      <a:pPr marL="0" marR="0" algn="ctr">
                        <a:lnSpc>
                          <a:spcPct val="115000"/>
                        </a:lnSpc>
                        <a:spcBef>
                          <a:spcPts val="0"/>
                        </a:spcBef>
                        <a:spcAft>
                          <a:spcPts val="0"/>
                        </a:spcAft>
                      </a:pPr>
                      <a:r>
                        <a:rPr lang="en-US" sz="2000">
                          <a:effectLst/>
                        </a:rPr>
                        <a:t>2 x 2 x 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 xmlns:a16="http://schemas.microsoft.com/office/drawing/2014/main" val="10003"/>
                  </a:ext>
                </a:extLst>
              </a:tr>
              <a:tr h="299895">
                <a:tc>
                  <a:txBody>
                    <a:bodyPr/>
                    <a:lstStyle/>
                    <a:p>
                      <a:pPr marL="0" marR="0" algn="ctr">
                        <a:lnSpc>
                          <a:spcPct val="115000"/>
                        </a:lnSpc>
                        <a:spcBef>
                          <a:spcPts val="0"/>
                        </a:spcBef>
                        <a:spcAft>
                          <a:spcPts val="0"/>
                        </a:spcAft>
                      </a:pPr>
                      <a:r>
                        <a:rPr lang="en-US" sz="2000">
                          <a:effectLst/>
                        </a:rPr>
                        <a:t>3 x 3 x 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 xmlns:a16="http://schemas.microsoft.com/office/drawing/2014/main" val="10004"/>
                  </a:ext>
                </a:extLst>
              </a:tr>
              <a:tr h="299895">
                <a:tc>
                  <a:txBody>
                    <a:bodyPr/>
                    <a:lstStyle/>
                    <a:p>
                      <a:pPr marL="0" marR="0" algn="ctr">
                        <a:lnSpc>
                          <a:spcPct val="115000"/>
                        </a:lnSpc>
                        <a:spcBef>
                          <a:spcPts val="0"/>
                        </a:spcBef>
                        <a:spcAft>
                          <a:spcPts val="0"/>
                        </a:spcAft>
                      </a:pPr>
                      <a:r>
                        <a:rPr lang="en-US" sz="2000" dirty="0">
                          <a:effectLst/>
                        </a:rPr>
                        <a:t>4 x 3 x 2 x 3 x 2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a:effectLst/>
                        </a:rPr>
                        <a:t>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tc>
                  <a:txBody>
                    <a:bodyPr/>
                    <a:lstStyle/>
                    <a:p>
                      <a:pPr marL="0" marR="0" algn="ctr">
                        <a:lnSpc>
                          <a:spcPct val="115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ridiculous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04062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left)">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Factorial Designs Study </a:t>
            </a:r>
            <a:br>
              <a:rPr lang="en-US" sz="4000" dirty="0"/>
            </a:br>
            <a:r>
              <a:rPr lang="en-US" sz="4000" dirty="0"/>
              <a:t>Two Independent Variables</a:t>
            </a:r>
          </a:p>
        </p:txBody>
      </p:sp>
      <p:sp>
        <p:nvSpPr>
          <p:cNvPr id="7" name="Text Placeholder 6"/>
          <p:cNvSpPr>
            <a:spLocks noGrp="1"/>
          </p:cNvSpPr>
          <p:nvPr>
            <p:ph type="body" sz="quarter" idx="10"/>
          </p:nvPr>
        </p:nvSpPr>
        <p:spPr>
          <a:xfrm>
            <a:off x="585968" y="1494928"/>
            <a:ext cx="10972800" cy="1526943"/>
          </a:xfrm>
        </p:spPr>
        <p:txBody>
          <a:bodyPr/>
          <a:lstStyle/>
          <a:p>
            <a:pPr>
              <a:spcBef>
                <a:spcPts val="0"/>
              </a:spcBef>
              <a:buFont typeface="Arial" panose="020B0604020202020204" pitchFamily="34" charset="0"/>
              <a:buChar char="•"/>
            </a:pPr>
            <a:r>
              <a:rPr lang="en-US" sz="2400" b="1" dirty="0">
                <a:solidFill>
                  <a:srgbClr val="000000"/>
                </a:solidFill>
              </a:rPr>
              <a:t>Factorial design</a:t>
            </a:r>
          </a:p>
          <a:p>
            <a:pPr>
              <a:spcBef>
                <a:spcPts val="0"/>
              </a:spcBef>
              <a:buFont typeface="Arial" panose="020B0604020202020204" pitchFamily="34" charset="0"/>
              <a:buChar char="•"/>
            </a:pPr>
            <a:r>
              <a:rPr lang="en-US" sz="2400" b="1" dirty="0">
                <a:solidFill>
                  <a:srgbClr val="000000"/>
                </a:solidFill>
              </a:rPr>
              <a:t>Cell</a:t>
            </a:r>
          </a:p>
          <a:p>
            <a:pPr>
              <a:spcBef>
                <a:spcPts val="0"/>
              </a:spcBef>
              <a:buFont typeface="Arial" panose="020B0604020202020204" pitchFamily="34" charset="0"/>
              <a:buChar char="•"/>
            </a:pPr>
            <a:r>
              <a:rPr lang="en-US" sz="2400" dirty="0"/>
              <a:t>Using factorial designs to study manipulated variables or participant variables</a:t>
            </a:r>
          </a:p>
          <a:p>
            <a:pPr>
              <a:spcBef>
                <a:spcPts val="0"/>
              </a:spcBef>
            </a:pPr>
            <a:endParaRPr lang="en-US" sz="2200" b="1" dirty="0">
              <a:solidFill>
                <a:srgbClr val="000000"/>
              </a:solidFill>
            </a:endParaRPr>
          </a:p>
          <a:p>
            <a:pPr>
              <a:spcBef>
                <a:spcPts val="0"/>
              </a:spcBef>
              <a:buFont typeface="Arial" panose="020B0604020202020204" pitchFamily="34" charset="0"/>
              <a:buChar char="•"/>
            </a:pPr>
            <a:endParaRPr lang="en-US" sz="2200" b="1" dirty="0">
              <a:solidFill>
                <a:srgbClr val="000000"/>
              </a:solidFill>
            </a:endParaRPr>
          </a:p>
        </p:txBody>
      </p:sp>
      <p:pic>
        <p:nvPicPr>
          <p:cNvPr id="5" name="Picture 4" descr="Figure 12.5 is a flow chart diagram of factorial designs crossing two independent variables. The diagram begins with two independent variables: on cell phone and not on cell phone. The independent variables then have age added to create younger drivers and older drivers. This addition splits the independent variables into younger drivers on and not on cell phones, and older drives on and not on cell phones.">
            <a:extLst>
              <a:ext uri="{FF2B5EF4-FFF2-40B4-BE49-F238E27FC236}">
                <a16:creationId xmlns:a16="http://schemas.microsoft.com/office/drawing/2014/main" xmlns="" id="{5B5C66B5-7976-BE4F-8957-B41E4E011CD7}"/>
              </a:ext>
            </a:extLst>
          </p:cNvPr>
          <p:cNvPicPr>
            <a:picLocks noChangeAspect="1"/>
          </p:cNvPicPr>
          <p:nvPr/>
        </p:nvPicPr>
        <p:blipFill rotWithShape="1">
          <a:blip r:embed="rId3"/>
          <a:srcRect l="449" b="16570"/>
          <a:stretch/>
        </p:blipFill>
        <p:spPr>
          <a:xfrm>
            <a:off x="645573" y="3261824"/>
            <a:ext cx="8608826" cy="2414938"/>
          </a:xfrm>
          <a:prstGeom prst="rect">
            <a:avLst/>
          </a:prstGeom>
        </p:spPr>
      </p:pic>
      <p:pic>
        <p:nvPicPr>
          <p:cNvPr id="6" name="Picture 5" descr="Figure 12.2 is a line graph of cell phone use and driver reaction time. Cell phone condition is on the X axis, and is split between On cell phone and Not on cell phone. Braking onset time in milliseconds is on the Y axis, from 0 to 1,050. The curve on the graph is negative and linear, beginning at 1,000 and on cell phone and ending at 850 and not on phone. There are error bars on this graph. ">
            <a:extLst>
              <a:ext uri="{FF2B5EF4-FFF2-40B4-BE49-F238E27FC236}">
                <a16:creationId xmlns:a16="http://schemas.microsoft.com/office/drawing/2014/main" xmlns="" id="{03ED2DF9-656D-D444-A752-D24F3DADA56D}"/>
              </a:ext>
            </a:extLst>
          </p:cNvPr>
          <p:cNvPicPr>
            <a:picLocks noChangeAspect="1"/>
          </p:cNvPicPr>
          <p:nvPr/>
        </p:nvPicPr>
        <p:blipFill rotWithShape="1">
          <a:blip r:embed="rId4"/>
          <a:srcRect l="-1922" t="1" r="1" b="9888"/>
          <a:stretch/>
        </p:blipFill>
        <p:spPr>
          <a:xfrm>
            <a:off x="9191000" y="89120"/>
            <a:ext cx="2836528" cy="2207545"/>
          </a:xfrm>
          <a:prstGeom prst="rect">
            <a:avLst/>
          </a:prstGeom>
        </p:spPr>
      </p:pic>
    </p:spTree>
    <p:extLst>
      <p:ext uri="{BB962C8B-B14F-4D97-AF65-F5344CB8AC3E}">
        <p14:creationId xmlns:p14="http://schemas.microsoft.com/office/powerpoint/2010/main" val="4012588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itle 1"/>
          <p:cNvSpPr>
            <a:spLocks noGrp="1"/>
          </p:cNvSpPr>
          <p:nvPr>
            <p:ph type="title" idx="4294967295"/>
          </p:nvPr>
        </p:nvSpPr>
        <p:spPr>
          <a:xfrm>
            <a:off x="649357" y="304800"/>
            <a:ext cx="7063408" cy="1143000"/>
          </a:xfrm>
        </p:spPr>
        <p:txBody>
          <a:bodyPr>
            <a:normAutofit/>
          </a:bodyPr>
          <a:lstStyle/>
          <a:p>
            <a:pPr algn="l" eaLnBrk="1" hangingPunct="1"/>
            <a:r>
              <a:rPr lang="en-US" altLang="en-US" sz="3200" dirty="0"/>
              <a:t>Looking for Main Effects</a:t>
            </a:r>
          </a:p>
        </p:txBody>
      </p:sp>
      <p:sp>
        <p:nvSpPr>
          <p:cNvPr id="3" name="Content Placeholder 2"/>
          <p:cNvSpPr>
            <a:spLocks noGrp="1"/>
          </p:cNvSpPr>
          <p:nvPr>
            <p:ph sz="half" idx="4294967295"/>
          </p:nvPr>
        </p:nvSpPr>
        <p:spPr>
          <a:xfrm>
            <a:off x="891812" y="1214582"/>
            <a:ext cx="7692861" cy="5181600"/>
          </a:xfrm>
          <a:prstGeom prst="rect">
            <a:avLst/>
          </a:prstGeom>
        </p:spPr>
        <p:txBody>
          <a:bodyPr>
            <a:normAutofit/>
          </a:bodyPr>
          <a:lstStyle/>
          <a:p>
            <a:pPr marL="0" lvl="1" indent="0">
              <a:lnSpc>
                <a:spcPct val="80000"/>
              </a:lnSpc>
              <a:spcBef>
                <a:spcPts val="1200"/>
              </a:spcBef>
              <a:spcAft>
                <a:spcPts val="200"/>
              </a:spcAft>
              <a:buSzPct val="100000"/>
              <a:buNone/>
            </a:pPr>
            <a:r>
              <a:rPr lang="en-US" sz="2800" dirty="0"/>
              <a:t>M &amp; </a:t>
            </a:r>
            <a:r>
              <a:rPr lang="en-US" sz="2800" dirty="0" err="1"/>
              <a:t>Ms</a:t>
            </a:r>
            <a:r>
              <a:rPr lang="en-US" sz="2800" dirty="0"/>
              <a:t> for </a:t>
            </a:r>
            <a:r>
              <a:rPr lang="en-US" sz="2800" dirty="0" err="1"/>
              <a:t>a</a:t>
            </a:r>
            <a:r>
              <a:rPr lang="en-US" sz="2800" dirty="0" err="1" smtClean="0"/>
              <a:t>ain</a:t>
            </a:r>
            <a:r>
              <a:rPr lang="en-US" sz="2800" dirty="0" smtClean="0"/>
              <a:t> </a:t>
            </a:r>
            <a:r>
              <a:rPr lang="en-US" sz="2800" dirty="0"/>
              <a:t>effects</a:t>
            </a:r>
          </a:p>
          <a:p>
            <a:pPr marL="0" indent="0">
              <a:lnSpc>
                <a:spcPct val="80000"/>
              </a:lnSpc>
              <a:buNone/>
            </a:pPr>
            <a:r>
              <a:rPr lang="en-US" altLang="en-US" sz="2500" dirty="0"/>
              <a:t>Look at </a:t>
            </a:r>
            <a:r>
              <a:rPr lang="en-US" altLang="en-US" sz="2500" dirty="0">
                <a:solidFill>
                  <a:srgbClr val="FF0000"/>
                </a:solidFill>
              </a:rPr>
              <a:t>m</a:t>
            </a:r>
            <a:r>
              <a:rPr lang="en-US" altLang="en-US" sz="2500" dirty="0"/>
              <a:t>arginal </a:t>
            </a:r>
            <a:r>
              <a:rPr lang="en-US" altLang="en-US" sz="2500" dirty="0">
                <a:solidFill>
                  <a:srgbClr val="FF0000"/>
                </a:solidFill>
              </a:rPr>
              <a:t>m</a:t>
            </a:r>
            <a:r>
              <a:rPr lang="en-US" altLang="en-US" sz="2500" dirty="0"/>
              <a:t>eans for EACH IV.  Average one level of each IV across the two levels of the other IV.  </a:t>
            </a:r>
          </a:p>
          <a:p>
            <a:pPr marL="0" indent="0">
              <a:lnSpc>
                <a:spcPct val="80000"/>
              </a:lnSpc>
              <a:buNone/>
            </a:pPr>
            <a:endParaRPr lang="en-US" altLang="en-US" sz="2500" dirty="0"/>
          </a:p>
          <a:p>
            <a:pPr marL="0" indent="0">
              <a:lnSpc>
                <a:spcPct val="80000"/>
              </a:lnSpc>
              <a:buNone/>
            </a:pPr>
            <a:endParaRPr lang="en-US" altLang="en-US" sz="2500" dirty="0"/>
          </a:p>
        </p:txBody>
      </p:sp>
      <p:graphicFrame>
        <p:nvGraphicFramePr>
          <p:cNvPr id="7" name="Table 6"/>
          <p:cNvGraphicFramePr>
            <a:graphicFrameLocks noGrp="1"/>
          </p:cNvGraphicFramePr>
          <p:nvPr>
            <p:extLst>
              <p:ext uri="{D42A27DB-BD31-4B8C-83A1-F6EECF244321}">
                <p14:modId xmlns:p14="http://schemas.microsoft.com/office/powerpoint/2010/main" val="3240448790"/>
              </p:ext>
            </p:extLst>
          </p:nvPr>
        </p:nvGraphicFramePr>
        <p:xfrm>
          <a:off x="1651216" y="2625435"/>
          <a:ext cx="7619782" cy="2830396"/>
        </p:xfrm>
        <a:graphic>
          <a:graphicData uri="http://schemas.openxmlformats.org/drawingml/2006/table">
            <a:tbl>
              <a:tblPr>
                <a:tableStyleId>{5C22544A-7EE6-4342-B048-85BDC9FD1C3A}</a:tableStyleId>
              </a:tblPr>
              <a:tblGrid>
                <a:gridCol w="1693284">
                  <a:extLst>
                    <a:ext uri="{9D8B030D-6E8A-4147-A177-3AD203B41FA5}">
                      <a16:colId xmlns="" xmlns:a16="http://schemas.microsoft.com/office/drawing/2014/main" val="20000"/>
                    </a:ext>
                  </a:extLst>
                </a:gridCol>
                <a:gridCol w="2126014">
                  <a:extLst>
                    <a:ext uri="{9D8B030D-6E8A-4147-A177-3AD203B41FA5}">
                      <a16:colId xmlns="" xmlns:a16="http://schemas.microsoft.com/office/drawing/2014/main" val="20001"/>
                    </a:ext>
                  </a:extLst>
                </a:gridCol>
                <a:gridCol w="1994314">
                  <a:extLst>
                    <a:ext uri="{9D8B030D-6E8A-4147-A177-3AD203B41FA5}">
                      <a16:colId xmlns="" xmlns:a16="http://schemas.microsoft.com/office/drawing/2014/main" val="20002"/>
                    </a:ext>
                  </a:extLst>
                </a:gridCol>
                <a:gridCol w="1806170">
                  <a:extLst>
                    <a:ext uri="{9D8B030D-6E8A-4147-A177-3AD203B41FA5}">
                      <a16:colId xmlns="" xmlns:a16="http://schemas.microsoft.com/office/drawing/2014/main" val="20003"/>
                    </a:ext>
                  </a:extLst>
                </a:gridCol>
              </a:tblGrid>
              <a:tr h="725547">
                <a:tc>
                  <a:txBody>
                    <a:bodyPr/>
                    <a:lstStyle/>
                    <a:p>
                      <a:pPr algn="l" fontAlgn="b"/>
                      <a:r>
                        <a:rPr lang="en-US" sz="2000" u="none" strike="noStrike" dirty="0" smtClean="0">
                          <a:effectLst/>
                        </a:rPr>
                        <a:t>Brake onset time(</a:t>
                      </a:r>
                      <a:r>
                        <a:rPr lang="en-US" sz="2000" u="none" strike="noStrike" dirty="0" err="1" smtClean="0">
                          <a:effectLst/>
                        </a:rPr>
                        <a:t>ms</a:t>
                      </a:r>
                      <a:r>
                        <a:rPr lang="en-US" sz="2000" u="none" strike="noStrike" dirty="0" smtClean="0">
                          <a:effectLst/>
                        </a:rPr>
                        <a:t>)</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smtClean="0">
                          <a:solidFill>
                            <a:schemeClr val="dk1"/>
                          </a:solidFill>
                          <a:effectLst/>
                          <a:latin typeface="+mn-lt"/>
                        </a:rPr>
                        <a:t>Oh phone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smtClean="0">
                          <a:solidFill>
                            <a:srgbClr val="000000"/>
                          </a:solidFill>
                          <a:effectLst/>
                          <a:latin typeface="Calibri"/>
                        </a:rPr>
                        <a:t>Not on phone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1800" b="0" i="0" u="none" strike="noStrike" dirty="0">
                          <a:solidFill>
                            <a:srgbClr val="FF0000"/>
                          </a:solidFill>
                          <a:effectLst/>
                          <a:latin typeface="Calibri"/>
                        </a:rPr>
                        <a:t>Marginal means for </a:t>
                      </a:r>
                      <a:r>
                        <a:rPr lang="en-US" sz="1800" b="0" i="0" u="none" strike="noStrike" dirty="0" smtClean="0">
                          <a:solidFill>
                            <a:srgbClr val="FF0000"/>
                          </a:solidFill>
                          <a:effectLst/>
                          <a:latin typeface="Calibri"/>
                        </a:rPr>
                        <a:t>Age</a:t>
                      </a:r>
                      <a:endParaRPr lang="en-US" sz="1800" b="0" i="0" u="none" strike="noStrike" dirty="0">
                        <a:solidFill>
                          <a:srgbClr val="FF0000"/>
                        </a:solidFill>
                        <a:effectLst/>
                        <a:latin typeface="Calibri"/>
                      </a:endParaRPr>
                    </a:p>
                  </a:txBody>
                  <a:tcPr marL="9525" marR="9525" marT="9523" marB="0" anchor="b">
                    <a:noFill/>
                  </a:tcPr>
                </a:tc>
                <a:extLst>
                  <a:ext uri="{0D108BD9-81ED-4DB2-BD59-A6C34878D82A}">
                    <a16:rowId xmlns="" xmlns:a16="http://schemas.microsoft.com/office/drawing/2014/main" val="10000"/>
                  </a:ext>
                </a:extLst>
              </a:tr>
              <a:tr h="511231">
                <a:tc>
                  <a:txBody>
                    <a:bodyPr/>
                    <a:lstStyle/>
                    <a:p>
                      <a:pPr algn="l" fontAlgn="b"/>
                      <a:r>
                        <a:rPr lang="en-US" sz="2000" b="0" i="0" u="none" strike="noStrike" dirty="0" smtClean="0">
                          <a:solidFill>
                            <a:schemeClr val="dk1"/>
                          </a:solidFill>
                          <a:effectLst/>
                          <a:latin typeface="+mn-lt"/>
                        </a:rPr>
                        <a:t>Younger</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b="0" i="0" u="none" strike="noStrike" dirty="0" smtClean="0">
                          <a:solidFill>
                            <a:schemeClr val="accent2"/>
                          </a:solidFill>
                          <a:effectLst/>
                          <a:latin typeface="+mn-lt"/>
                        </a:rPr>
                        <a:t>912</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smtClean="0">
                          <a:solidFill>
                            <a:schemeClr val="accent2"/>
                          </a:solidFill>
                          <a:effectLst/>
                        </a:rPr>
                        <a:t>780</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smtClean="0">
                          <a:solidFill>
                            <a:srgbClr val="FF0000"/>
                          </a:solidFill>
                          <a:effectLst/>
                        </a:rPr>
                        <a:t>846</a:t>
                      </a:r>
                      <a:endParaRPr lang="en-US" sz="2800" b="0" i="0" u="none" strike="noStrike" dirty="0">
                        <a:solidFill>
                          <a:srgbClr val="FF0000"/>
                        </a:solidFill>
                        <a:effectLst/>
                        <a:latin typeface="Calibri"/>
                      </a:endParaRPr>
                    </a:p>
                  </a:txBody>
                  <a:tcPr marL="9525" marR="9525" marT="9523" marB="0" anchor="b">
                    <a:noFill/>
                  </a:tcPr>
                </a:tc>
                <a:extLst>
                  <a:ext uri="{0D108BD9-81ED-4DB2-BD59-A6C34878D82A}">
                    <a16:rowId xmlns="" xmlns:a16="http://schemas.microsoft.com/office/drawing/2014/main" val="10001"/>
                  </a:ext>
                </a:extLst>
              </a:tr>
              <a:tr h="511231">
                <a:tc>
                  <a:txBody>
                    <a:bodyPr/>
                    <a:lstStyle/>
                    <a:p>
                      <a:pPr algn="l" fontAlgn="b"/>
                      <a:r>
                        <a:rPr lang="en-US" sz="2000" b="0" i="0" u="none" strike="noStrike" dirty="0" smtClean="0">
                          <a:solidFill>
                            <a:srgbClr val="000000"/>
                          </a:solidFill>
                          <a:effectLst/>
                          <a:latin typeface="Calibri"/>
                        </a:rPr>
                        <a:t>Older</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b="0" i="0" u="none" strike="noStrike" dirty="0" smtClean="0">
                          <a:solidFill>
                            <a:schemeClr val="accent2"/>
                          </a:solidFill>
                          <a:effectLst/>
                          <a:latin typeface="+mn-lt"/>
                        </a:rPr>
                        <a:t>1086</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b="0" i="0" u="none" strike="noStrike" dirty="0" smtClean="0">
                          <a:solidFill>
                            <a:schemeClr val="accent2"/>
                          </a:solidFill>
                          <a:effectLst/>
                          <a:latin typeface="+mn-lt"/>
                        </a:rPr>
                        <a:t>914</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b="0" i="0" u="none" strike="noStrike" dirty="0" smtClean="0">
                          <a:solidFill>
                            <a:srgbClr val="FF0000"/>
                          </a:solidFill>
                          <a:effectLst/>
                          <a:latin typeface="+mn-lt"/>
                        </a:rPr>
                        <a:t>1000</a:t>
                      </a:r>
                      <a:endParaRPr lang="en-US" sz="2800" b="0" i="0" u="none" strike="noStrike" dirty="0">
                        <a:solidFill>
                          <a:srgbClr val="FF0000"/>
                        </a:solidFill>
                        <a:effectLst/>
                        <a:latin typeface="Calibri"/>
                      </a:endParaRPr>
                    </a:p>
                  </a:txBody>
                  <a:tcPr marL="9525" marR="9525" marT="9523" marB="0" anchor="b">
                    <a:noFill/>
                  </a:tcPr>
                </a:tc>
                <a:extLst>
                  <a:ext uri="{0D108BD9-81ED-4DB2-BD59-A6C34878D82A}">
                    <a16:rowId xmlns="" xmlns:a16="http://schemas.microsoft.com/office/drawing/2014/main" val="10002"/>
                  </a:ext>
                </a:extLst>
              </a:tr>
              <a:tr h="192709">
                <a:tc>
                  <a:txBody>
                    <a:bodyPr/>
                    <a:lstStyle/>
                    <a:p>
                      <a:pPr algn="l" fontAlgn="b"/>
                      <a:endParaRPr lang="en-US" sz="10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0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0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000" b="0" i="0" u="none" strike="noStrike" dirty="0">
                        <a:solidFill>
                          <a:srgbClr val="000000"/>
                        </a:solidFill>
                        <a:effectLst/>
                        <a:latin typeface="Calibri"/>
                      </a:endParaRPr>
                    </a:p>
                  </a:txBody>
                  <a:tcPr marL="9525" marR="9525" marT="9523" marB="0" anchor="b">
                    <a:noFill/>
                  </a:tcPr>
                </a:tc>
                <a:extLst>
                  <a:ext uri="{0D108BD9-81ED-4DB2-BD59-A6C34878D82A}">
                    <a16:rowId xmlns="" xmlns:a16="http://schemas.microsoft.com/office/drawing/2014/main" val="10003"/>
                  </a:ext>
                </a:extLst>
              </a:tr>
              <a:tr h="889678">
                <a:tc>
                  <a:txBody>
                    <a:bodyPr/>
                    <a:lstStyle/>
                    <a:p>
                      <a:pPr algn="l" fontAlgn="b"/>
                      <a:r>
                        <a:rPr lang="en-US" sz="1800" b="0" i="0" u="none" strike="noStrike" dirty="0">
                          <a:solidFill>
                            <a:srgbClr val="FF0000"/>
                          </a:solidFill>
                          <a:effectLst/>
                          <a:latin typeface="Calibri"/>
                        </a:rPr>
                        <a:t>Marginal</a:t>
                      </a:r>
                      <a:r>
                        <a:rPr lang="en-US" sz="1800" b="0" i="0" u="none" strike="noStrike" baseline="0" dirty="0">
                          <a:solidFill>
                            <a:srgbClr val="FF0000"/>
                          </a:solidFill>
                          <a:effectLst/>
                          <a:latin typeface="Calibri"/>
                        </a:rPr>
                        <a:t> means for </a:t>
                      </a:r>
                      <a:r>
                        <a:rPr lang="en-US" sz="1800" b="0" i="0" u="none" strike="noStrike" baseline="0" dirty="0" smtClean="0">
                          <a:solidFill>
                            <a:srgbClr val="FF0000"/>
                          </a:solidFill>
                          <a:effectLst/>
                          <a:latin typeface="Calibri"/>
                        </a:rPr>
                        <a:t>phone condition</a:t>
                      </a:r>
                      <a:endParaRPr lang="en-US" sz="1800" b="0" i="0" u="none" strike="noStrike" dirty="0">
                        <a:solidFill>
                          <a:srgbClr val="FF0000"/>
                        </a:solidFill>
                        <a:effectLst/>
                        <a:latin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800" b="0" i="0" u="none" strike="noStrike" dirty="0" smtClean="0">
                          <a:solidFill>
                            <a:srgbClr val="FF0000"/>
                          </a:solidFill>
                          <a:effectLst/>
                          <a:latin typeface="+mn-lt"/>
                        </a:rPr>
                        <a:t>999</a:t>
                      </a:r>
                      <a:endParaRPr lang="en-US" sz="2800" b="0" i="0" u="none" strike="noStrike" dirty="0">
                        <a:solidFill>
                          <a:srgbClr val="FF0000"/>
                        </a:solidFill>
                        <a:effectLst/>
                        <a:latin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800" b="0" i="0" u="none" strike="noStrike" dirty="0" smtClean="0">
                          <a:solidFill>
                            <a:srgbClr val="FF0000"/>
                          </a:solidFill>
                          <a:effectLst/>
                          <a:latin typeface="+mn-lt"/>
                        </a:rPr>
                        <a:t>847</a:t>
                      </a:r>
                      <a:endParaRPr lang="en-US" sz="2800" b="0" i="0" u="none" strike="noStrike" dirty="0">
                        <a:solidFill>
                          <a:srgbClr val="FF0000"/>
                        </a:solidFill>
                        <a:effectLst/>
                        <a:latin typeface="Calibri"/>
                      </a:endParaRPr>
                    </a:p>
                  </a:txBody>
                  <a:tcPr marL="9525" marR="9525" marT="9523" marB="0" anchor="b">
                    <a:noFill/>
                  </a:tcPr>
                </a:tc>
                <a:tc>
                  <a:txBody>
                    <a:bodyPr/>
                    <a:lstStyle/>
                    <a:p>
                      <a:pPr algn="ctr" fontAlgn="b"/>
                      <a:endParaRPr lang="en-US" sz="2800" b="0" i="0" u="none" strike="noStrike" dirty="0">
                        <a:solidFill>
                          <a:srgbClr val="000000"/>
                        </a:solidFill>
                        <a:effectLst/>
                        <a:latin typeface="Calibri"/>
                      </a:endParaRPr>
                    </a:p>
                  </a:txBody>
                  <a:tcPr marL="9525" marR="9525" marT="9523" marB="0" anchor="b">
                    <a:noFill/>
                  </a:tcPr>
                </a:tc>
                <a:extLst>
                  <a:ext uri="{0D108BD9-81ED-4DB2-BD59-A6C34878D82A}">
                    <a16:rowId xmlns="" xmlns:a16="http://schemas.microsoft.com/office/drawing/2014/main" val="10004"/>
                  </a:ext>
                </a:extLst>
              </a:tr>
            </a:tbl>
          </a:graphicData>
        </a:graphic>
      </p:graphicFrame>
      <p:sp>
        <p:nvSpPr>
          <p:cNvPr id="6" name="AutoShape 35"/>
          <p:cNvSpPr>
            <a:spLocks/>
          </p:cNvSpPr>
          <p:nvPr/>
        </p:nvSpPr>
        <p:spPr bwMode="auto">
          <a:xfrm rot="10800000">
            <a:off x="8746953" y="3493134"/>
            <a:ext cx="457200" cy="928775"/>
          </a:xfrm>
          <a:prstGeom prst="leftBrace">
            <a:avLst>
              <a:gd name="adj1" fmla="val 26389"/>
              <a:gd name="adj2" fmla="val 50000"/>
            </a:avLst>
          </a:prstGeom>
          <a:noFill/>
          <a:ln w="38100">
            <a:solidFill>
              <a:srgbClr val="000000"/>
            </a:solidFill>
            <a:round/>
            <a:headEnd type="none" w="sm" len="sm"/>
            <a:tailEnd type="none" w="sm" len="sm"/>
          </a:ln>
        </p:spPr>
        <p:txBody>
          <a:bodyPr wrap="none" anchor="ctr"/>
          <a:lstStyle/>
          <a:p>
            <a:endParaRPr lang="en-US">
              <a:ln>
                <a:solidFill>
                  <a:schemeClr val="tx1"/>
                </a:solidFill>
              </a:ln>
            </a:endParaRPr>
          </a:p>
        </p:txBody>
      </p:sp>
      <p:sp>
        <p:nvSpPr>
          <p:cNvPr id="9" name="AutoShape 35"/>
          <p:cNvSpPr>
            <a:spLocks/>
          </p:cNvSpPr>
          <p:nvPr/>
        </p:nvSpPr>
        <p:spPr bwMode="auto">
          <a:xfrm rot="16200000">
            <a:off x="5167883" y="4951901"/>
            <a:ext cx="528522" cy="1858817"/>
          </a:xfrm>
          <a:prstGeom prst="leftBrace">
            <a:avLst>
              <a:gd name="adj1" fmla="val 26389"/>
              <a:gd name="adj2" fmla="val 50000"/>
            </a:avLst>
          </a:prstGeom>
          <a:noFill/>
          <a:ln w="38100">
            <a:solidFill>
              <a:schemeClr val="tx1"/>
            </a:solidFill>
            <a:round/>
            <a:headEnd type="none" w="sm" len="sm"/>
            <a:tailEnd type="none" w="sm" len="sm"/>
          </a:ln>
        </p:spPr>
        <p:txBody>
          <a:bodyPr wrap="none" anchor="ctr"/>
          <a:lstStyle/>
          <a:p>
            <a:endParaRPr lang="en-US">
              <a:solidFill>
                <a:srgbClr val="FF0000"/>
              </a:solidFill>
            </a:endParaRPr>
          </a:p>
        </p:txBody>
      </p:sp>
      <p:pic>
        <p:nvPicPr>
          <p:cNvPr id="8" name="Picture 6" descr="M&amp;amp;M&amp;#39;s - Wikipedia">
            <a:extLst>
              <a:ext uri="{FF2B5EF4-FFF2-40B4-BE49-F238E27FC236}">
                <a16:creationId xmlns="" xmlns:a16="http://schemas.microsoft.com/office/drawing/2014/main" id="{4FCFE3C6-81C5-4E9F-BE48-C3C1476F2B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5791" y="139777"/>
            <a:ext cx="2900061" cy="2199871"/>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 xmlns:a16="http://schemas.microsoft.com/office/drawing/2014/main" id="{64F06091-5471-4FD1-96E0-0BAADB1E2E48}"/>
              </a:ext>
            </a:extLst>
          </p:cNvPr>
          <p:cNvSpPr>
            <a:spLocks noGrp="1"/>
          </p:cNvSpPr>
          <p:nvPr>
            <p:ph type="sldNum" sz="quarter" idx="12"/>
          </p:nvPr>
        </p:nvSpPr>
        <p:spPr/>
        <p:txBody>
          <a:bodyPr/>
          <a:lstStyle/>
          <a:p>
            <a:fld id="{4FAB73BC-B049-4115-A692-8D63A059BFB8}" type="slidenum">
              <a:rPr lang="en-US" smtClean="0"/>
              <a:t>6</a:t>
            </a:fld>
            <a:endParaRPr lang="en-US" dirty="0"/>
          </a:p>
        </p:txBody>
      </p:sp>
    </p:spTree>
    <p:extLst>
      <p:ext uri="{BB962C8B-B14F-4D97-AF65-F5344CB8AC3E}">
        <p14:creationId xmlns:p14="http://schemas.microsoft.com/office/powerpoint/2010/main" val="109359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itle 1"/>
          <p:cNvSpPr>
            <a:spLocks noGrp="1"/>
          </p:cNvSpPr>
          <p:nvPr>
            <p:ph type="title" idx="4294967295"/>
          </p:nvPr>
        </p:nvSpPr>
        <p:spPr>
          <a:xfrm>
            <a:off x="214243" y="0"/>
            <a:ext cx="7063408" cy="1143000"/>
          </a:xfrm>
        </p:spPr>
        <p:txBody>
          <a:bodyPr>
            <a:normAutofit/>
          </a:bodyPr>
          <a:lstStyle/>
          <a:p>
            <a:pPr algn="l" eaLnBrk="1" hangingPunct="1"/>
            <a:r>
              <a:rPr lang="en-US" altLang="en-US" sz="3200" dirty="0"/>
              <a:t>Describing Main Effects</a:t>
            </a:r>
          </a:p>
        </p:txBody>
      </p:sp>
      <p:sp>
        <p:nvSpPr>
          <p:cNvPr id="3" name="Content Placeholder 2"/>
          <p:cNvSpPr>
            <a:spLocks noGrp="1"/>
          </p:cNvSpPr>
          <p:nvPr>
            <p:ph sz="half" idx="4294967295"/>
          </p:nvPr>
        </p:nvSpPr>
        <p:spPr>
          <a:xfrm>
            <a:off x="440038" y="1480127"/>
            <a:ext cx="6110185" cy="5181600"/>
          </a:xfrm>
          <a:prstGeom prst="rect">
            <a:avLst/>
          </a:prstGeom>
        </p:spPr>
        <p:txBody>
          <a:bodyPr>
            <a:normAutofit fontScale="77500" lnSpcReduction="20000"/>
          </a:bodyPr>
          <a:lstStyle/>
          <a:p>
            <a:r>
              <a:rPr lang="en-US" altLang="en-US" sz="2800" dirty="0">
                <a:latin typeface="Calibri"/>
                <a:cs typeface="Calibri"/>
              </a:rPr>
              <a:t>“There is (is not) a main effect for ____ (IV name) such that ____ (one level of the IV) is higher (lower, same, etc.) than ____ (other level of </a:t>
            </a:r>
            <a:r>
              <a:rPr lang="en-US" altLang="en-US" sz="2800" i="1" dirty="0">
                <a:latin typeface="Calibri"/>
                <a:cs typeface="Calibri"/>
              </a:rPr>
              <a:t>the same </a:t>
            </a:r>
            <a:r>
              <a:rPr lang="en-US" altLang="en-US" sz="2800" dirty="0">
                <a:latin typeface="Calibri"/>
                <a:cs typeface="Calibri"/>
              </a:rPr>
              <a:t>IV).”</a:t>
            </a:r>
          </a:p>
          <a:p>
            <a:pPr marL="0" indent="0">
              <a:lnSpc>
                <a:spcPct val="80000"/>
              </a:lnSpc>
              <a:buNone/>
            </a:pPr>
            <a:endParaRPr lang="en-US" altLang="en-US" sz="2500" dirty="0">
              <a:solidFill>
                <a:srgbClr val="604A7B"/>
              </a:solidFill>
              <a:latin typeface="Calibri"/>
              <a:cs typeface="Calibri"/>
            </a:endParaRPr>
          </a:p>
          <a:p>
            <a:pPr marL="0" indent="0">
              <a:lnSpc>
                <a:spcPct val="120000"/>
              </a:lnSpc>
              <a:buNone/>
            </a:pPr>
            <a:r>
              <a:rPr lang="en-US" altLang="en-US" sz="2500" dirty="0">
                <a:solidFill>
                  <a:srgbClr val="604A7B"/>
                </a:solidFill>
                <a:latin typeface="Calibri"/>
                <a:cs typeface="Calibri"/>
              </a:rPr>
              <a:t>“There is a main effect for </a:t>
            </a:r>
            <a:r>
              <a:rPr lang="en-US" altLang="en-US" sz="2500" dirty="0" smtClean="0">
                <a:solidFill>
                  <a:srgbClr val="604A7B"/>
                </a:solidFill>
                <a:latin typeface="Calibri"/>
                <a:cs typeface="Calibri"/>
              </a:rPr>
              <a:t>brake onset time such </a:t>
            </a:r>
            <a:r>
              <a:rPr lang="en-US" altLang="en-US" sz="2500" dirty="0">
                <a:solidFill>
                  <a:srgbClr val="604A7B"/>
                </a:solidFill>
                <a:latin typeface="Calibri"/>
                <a:cs typeface="Calibri"/>
              </a:rPr>
              <a:t>that </a:t>
            </a:r>
            <a:r>
              <a:rPr lang="en-US" altLang="en-US" sz="2500" dirty="0" smtClean="0">
                <a:solidFill>
                  <a:srgbClr val="604A7B"/>
                </a:solidFill>
                <a:latin typeface="Calibri"/>
                <a:cs typeface="Calibri"/>
              </a:rPr>
              <a:t>those on a cell phone took longer to brake than did those not on a cell phone.”</a:t>
            </a:r>
            <a:endParaRPr lang="en-US" altLang="en-US" sz="2500" dirty="0">
              <a:solidFill>
                <a:srgbClr val="604A7B"/>
              </a:solidFill>
              <a:latin typeface="Calibri"/>
              <a:cs typeface="Calibri"/>
            </a:endParaRPr>
          </a:p>
          <a:p>
            <a:pPr marL="0" indent="0">
              <a:lnSpc>
                <a:spcPct val="80000"/>
              </a:lnSpc>
              <a:buNone/>
            </a:pPr>
            <a:endParaRPr lang="en-US" altLang="en-US" sz="2500" dirty="0" smtClean="0">
              <a:solidFill>
                <a:srgbClr val="FF0000"/>
              </a:solidFill>
              <a:latin typeface="Calibri"/>
              <a:cs typeface="Calibri"/>
            </a:endParaRPr>
          </a:p>
          <a:p>
            <a:pPr marL="0" indent="0">
              <a:lnSpc>
                <a:spcPct val="80000"/>
              </a:lnSpc>
              <a:buNone/>
            </a:pPr>
            <a:r>
              <a:rPr lang="en-US" altLang="en-US" sz="2500" dirty="0" smtClean="0">
                <a:solidFill>
                  <a:srgbClr val="FF0000"/>
                </a:solidFill>
                <a:latin typeface="Calibri"/>
                <a:cs typeface="Calibri"/>
              </a:rPr>
              <a:t>THIS ONE BELOW ISN’T TRUE, but for example’s sake</a:t>
            </a:r>
            <a:r>
              <a:rPr lang="mr-IN" altLang="en-US" sz="2500" dirty="0" smtClean="0">
                <a:solidFill>
                  <a:srgbClr val="FF0000"/>
                </a:solidFill>
                <a:latin typeface="Calibri"/>
                <a:cs typeface="Calibri"/>
              </a:rPr>
              <a:t>…</a:t>
            </a:r>
            <a:endParaRPr lang="en-US" altLang="en-US" sz="2500" dirty="0" smtClean="0">
              <a:solidFill>
                <a:srgbClr val="FF0000"/>
              </a:solidFill>
              <a:latin typeface="Calibri"/>
              <a:cs typeface="Calibri"/>
            </a:endParaRPr>
          </a:p>
          <a:p>
            <a:pPr marL="0" indent="0">
              <a:lnSpc>
                <a:spcPct val="120000"/>
              </a:lnSpc>
              <a:buNone/>
            </a:pPr>
            <a:r>
              <a:rPr lang="en-US" altLang="en-US" sz="2500" dirty="0" smtClean="0">
                <a:solidFill>
                  <a:srgbClr val="604A7B"/>
                </a:solidFill>
                <a:latin typeface="Calibri"/>
                <a:cs typeface="Calibri"/>
              </a:rPr>
              <a:t>There </a:t>
            </a:r>
            <a:r>
              <a:rPr lang="en-US" altLang="en-US" sz="2500" dirty="0">
                <a:solidFill>
                  <a:srgbClr val="604A7B"/>
                </a:solidFill>
                <a:latin typeface="Calibri"/>
                <a:cs typeface="Calibri"/>
              </a:rPr>
              <a:t>is no main effect for </a:t>
            </a:r>
            <a:r>
              <a:rPr lang="en-US" altLang="en-US" sz="2500" dirty="0" smtClean="0">
                <a:solidFill>
                  <a:srgbClr val="604A7B"/>
                </a:solidFill>
                <a:latin typeface="Calibri"/>
                <a:cs typeface="Calibri"/>
              </a:rPr>
              <a:t>the phone condition such that those on a cell phone took a similar time to brake than did those not on a cell phone. </a:t>
            </a:r>
            <a:endParaRPr lang="en-US" altLang="en-US" sz="2500" dirty="0">
              <a:solidFill>
                <a:srgbClr val="604A7B"/>
              </a:solidFill>
              <a:latin typeface="Calibri"/>
              <a:cs typeface="Calibri"/>
            </a:endParaRPr>
          </a:p>
          <a:p>
            <a:pPr marL="0" indent="0">
              <a:lnSpc>
                <a:spcPct val="80000"/>
              </a:lnSpc>
              <a:buNone/>
            </a:pPr>
            <a:endParaRPr lang="en-US" altLang="en-US" sz="2500" dirty="0">
              <a:latin typeface="Calibri"/>
              <a:cs typeface="Calibri"/>
            </a:endParaRPr>
          </a:p>
          <a:p>
            <a:pPr marL="0" indent="0">
              <a:lnSpc>
                <a:spcPct val="120000"/>
              </a:lnSpc>
              <a:buNone/>
            </a:pPr>
            <a:r>
              <a:rPr lang="en-US" altLang="en-US" sz="2500" dirty="0">
                <a:latin typeface="Calibri"/>
                <a:cs typeface="Calibri"/>
              </a:rPr>
              <a:t>When describing a main effect for </a:t>
            </a:r>
            <a:r>
              <a:rPr lang="en-US" altLang="en-US" sz="2500" dirty="0" smtClean="0">
                <a:latin typeface="Calibri"/>
                <a:cs typeface="Calibri"/>
              </a:rPr>
              <a:t>ONE IV, </a:t>
            </a:r>
            <a:r>
              <a:rPr lang="en-US" altLang="en-US" sz="2500" dirty="0">
                <a:latin typeface="Calibri"/>
                <a:cs typeface="Calibri"/>
              </a:rPr>
              <a:t>you do NOT mention </a:t>
            </a:r>
            <a:r>
              <a:rPr lang="en-US" altLang="en-US" sz="2500" dirty="0" smtClean="0">
                <a:latin typeface="Calibri"/>
                <a:cs typeface="Calibri"/>
              </a:rPr>
              <a:t>The OTHER ONE.</a:t>
            </a:r>
            <a:endParaRPr lang="en-US" altLang="en-US" sz="2500" dirty="0">
              <a:latin typeface="Calibri"/>
              <a:cs typeface="Calibri"/>
            </a:endParaRPr>
          </a:p>
          <a:p>
            <a:pPr marL="0" indent="0">
              <a:lnSpc>
                <a:spcPct val="80000"/>
              </a:lnSpc>
              <a:buNone/>
            </a:pPr>
            <a:endParaRPr lang="en-US" altLang="en-US" sz="2500" dirty="0">
              <a:latin typeface="Calibri"/>
              <a:cs typeface="Calibri"/>
            </a:endParaRPr>
          </a:p>
          <a:p>
            <a:pPr marL="0" indent="0">
              <a:lnSpc>
                <a:spcPct val="80000"/>
              </a:lnSpc>
              <a:buNone/>
            </a:pPr>
            <a:endParaRPr lang="en-US" altLang="en-US" sz="2500" dirty="0">
              <a:latin typeface="Calibri"/>
              <a:cs typeface="Calibri"/>
            </a:endParaRPr>
          </a:p>
          <a:p>
            <a:pPr marL="0" indent="0">
              <a:lnSpc>
                <a:spcPct val="80000"/>
              </a:lnSpc>
              <a:buNone/>
            </a:pPr>
            <a:endParaRPr lang="en-US" altLang="en-US" sz="2500" dirty="0">
              <a:latin typeface="Calibri"/>
              <a:cs typeface="Calibri"/>
            </a:endParaRPr>
          </a:p>
        </p:txBody>
      </p:sp>
      <p:sp>
        <p:nvSpPr>
          <p:cNvPr id="2" name="Slide Number Placeholder 1">
            <a:extLst>
              <a:ext uri="{FF2B5EF4-FFF2-40B4-BE49-F238E27FC236}">
                <a16:creationId xmlns="" xmlns:a16="http://schemas.microsoft.com/office/drawing/2014/main" id="{68C697F2-1413-4C41-9592-10343C9E3F18}"/>
              </a:ext>
            </a:extLst>
          </p:cNvPr>
          <p:cNvSpPr>
            <a:spLocks noGrp="1"/>
          </p:cNvSpPr>
          <p:nvPr>
            <p:ph type="sldNum" sz="quarter" idx="12"/>
          </p:nvPr>
        </p:nvSpPr>
        <p:spPr/>
        <p:txBody>
          <a:bodyPr/>
          <a:lstStyle/>
          <a:p>
            <a:fld id="{4FAB73BC-B049-4115-A692-8D63A059BFB8}" type="slidenum">
              <a:rPr lang="en-US" smtClean="0"/>
              <a:t>7</a:t>
            </a:fld>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875547487"/>
              </p:ext>
            </p:extLst>
          </p:nvPr>
        </p:nvGraphicFramePr>
        <p:xfrm>
          <a:off x="6808940" y="915325"/>
          <a:ext cx="5383060" cy="2273753"/>
        </p:xfrm>
        <a:graphic>
          <a:graphicData uri="http://schemas.openxmlformats.org/drawingml/2006/table">
            <a:tbl>
              <a:tblPr>
                <a:tableStyleId>{5C22544A-7EE6-4342-B048-85BDC9FD1C3A}</a:tableStyleId>
              </a:tblPr>
              <a:tblGrid>
                <a:gridCol w="1196235">
                  <a:extLst>
                    <a:ext uri="{9D8B030D-6E8A-4147-A177-3AD203B41FA5}">
                      <a16:colId xmlns="" xmlns:a16="http://schemas.microsoft.com/office/drawing/2014/main" val="20000"/>
                    </a:ext>
                  </a:extLst>
                </a:gridCol>
                <a:gridCol w="1501941">
                  <a:extLst>
                    <a:ext uri="{9D8B030D-6E8A-4147-A177-3AD203B41FA5}">
                      <a16:colId xmlns="" xmlns:a16="http://schemas.microsoft.com/office/drawing/2014/main" val="20001"/>
                    </a:ext>
                  </a:extLst>
                </a:gridCol>
                <a:gridCol w="1408900">
                  <a:extLst>
                    <a:ext uri="{9D8B030D-6E8A-4147-A177-3AD203B41FA5}">
                      <a16:colId xmlns="" xmlns:a16="http://schemas.microsoft.com/office/drawing/2014/main" val="20002"/>
                    </a:ext>
                  </a:extLst>
                </a:gridCol>
                <a:gridCol w="1275984">
                  <a:extLst>
                    <a:ext uri="{9D8B030D-6E8A-4147-A177-3AD203B41FA5}">
                      <a16:colId xmlns="" xmlns:a16="http://schemas.microsoft.com/office/drawing/2014/main" val="20003"/>
                    </a:ext>
                  </a:extLst>
                </a:gridCol>
              </a:tblGrid>
              <a:tr h="495821">
                <a:tc>
                  <a:txBody>
                    <a:bodyPr/>
                    <a:lstStyle/>
                    <a:p>
                      <a:pPr algn="l" fontAlgn="b"/>
                      <a:r>
                        <a:rPr lang="en-US" sz="1400" u="none" strike="noStrike" dirty="0" smtClean="0">
                          <a:effectLst/>
                        </a:rPr>
                        <a:t>Brake onset time(</a:t>
                      </a:r>
                      <a:r>
                        <a:rPr lang="en-US" sz="1400" u="none" strike="noStrike" dirty="0" err="1" smtClean="0">
                          <a:effectLst/>
                        </a:rPr>
                        <a:t>ms</a:t>
                      </a:r>
                      <a:r>
                        <a:rPr lang="en-US" sz="1400" u="none" strike="noStrike" dirty="0" smtClean="0">
                          <a:effectLst/>
                        </a:rPr>
                        <a:t>)</a:t>
                      </a:r>
                      <a:endParaRPr lang="en-US" sz="1400" b="0" i="0" u="none" strike="noStrike" dirty="0">
                        <a:solidFill>
                          <a:srgbClr val="000000"/>
                        </a:solidFill>
                        <a:effectLst/>
                        <a:latin typeface="Calibri"/>
                      </a:endParaRPr>
                    </a:p>
                  </a:txBody>
                  <a:tcPr marL="9525" marR="9525" marT="9523" marB="0" anchor="b"/>
                </a:tc>
                <a:tc>
                  <a:txBody>
                    <a:bodyPr/>
                    <a:lstStyle/>
                    <a:p>
                      <a:pPr algn="ctr" fontAlgn="b"/>
                      <a:r>
                        <a:rPr lang="en-US" sz="1400" b="0" i="0" u="none" strike="noStrike" dirty="0" smtClean="0">
                          <a:solidFill>
                            <a:schemeClr val="dk1"/>
                          </a:solidFill>
                          <a:effectLst/>
                          <a:latin typeface="+mn-lt"/>
                        </a:rPr>
                        <a:t>Oh phone</a:t>
                      </a:r>
                      <a:endParaRPr lang="en-US" sz="1400" b="0" i="0" u="none" strike="noStrike" dirty="0">
                        <a:solidFill>
                          <a:srgbClr val="000000"/>
                        </a:solidFill>
                        <a:effectLst/>
                        <a:latin typeface="Calibri"/>
                      </a:endParaRPr>
                    </a:p>
                  </a:txBody>
                  <a:tcPr marL="9525" marR="9525" marT="9523" marB="0" anchor="b"/>
                </a:tc>
                <a:tc>
                  <a:txBody>
                    <a:bodyPr/>
                    <a:lstStyle/>
                    <a:p>
                      <a:pPr algn="ctr" fontAlgn="b"/>
                      <a:r>
                        <a:rPr lang="en-US" sz="1400" b="0" i="0" u="none" strike="noStrike" dirty="0" smtClean="0">
                          <a:solidFill>
                            <a:srgbClr val="000000"/>
                          </a:solidFill>
                          <a:effectLst/>
                          <a:latin typeface="Calibri"/>
                        </a:rPr>
                        <a:t>Not on phone</a:t>
                      </a:r>
                      <a:endParaRPr lang="en-US" sz="1400" b="0" i="0" u="none" strike="noStrike" dirty="0">
                        <a:solidFill>
                          <a:srgbClr val="000000"/>
                        </a:solidFill>
                        <a:effectLst/>
                        <a:latin typeface="Calibri"/>
                      </a:endParaRPr>
                    </a:p>
                  </a:txBody>
                  <a:tcPr marL="9525" marR="9525" marT="9523" marB="0" anchor="b"/>
                </a:tc>
                <a:tc>
                  <a:txBody>
                    <a:bodyPr/>
                    <a:lstStyle/>
                    <a:p>
                      <a:pPr algn="ctr" fontAlgn="b"/>
                      <a:r>
                        <a:rPr lang="en-US" sz="1400" b="0" i="0" u="none" strike="noStrike" dirty="0">
                          <a:solidFill>
                            <a:srgbClr val="FF0000"/>
                          </a:solidFill>
                          <a:effectLst/>
                          <a:latin typeface="Calibri"/>
                        </a:rPr>
                        <a:t>Marginal means for </a:t>
                      </a:r>
                      <a:r>
                        <a:rPr lang="en-US" sz="1400" b="0" i="0" u="none" strike="noStrike" dirty="0" smtClean="0">
                          <a:solidFill>
                            <a:srgbClr val="FF0000"/>
                          </a:solidFill>
                          <a:effectLst/>
                          <a:latin typeface="Calibri"/>
                        </a:rPr>
                        <a:t>Age</a:t>
                      </a:r>
                      <a:endParaRPr lang="en-US" sz="1400" b="0" i="0" u="none" strike="noStrike" dirty="0">
                        <a:solidFill>
                          <a:srgbClr val="FF0000"/>
                        </a:solidFill>
                        <a:effectLst/>
                        <a:latin typeface="Calibri"/>
                      </a:endParaRPr>
                    </a:p>
                  </a:txBody>
                  <a:tcPr marL="9525" marR="9525" marT="9523" marB="0" anchor="b">
                    <a:noFill/>
                  </a:tcPr>
                </a:tc>
                <a:extLst>
                  <a:ext uri="{0D108BD9-81ED-4DB2-BD59-A6C34878D82A}">
                    <a16:rowId xmlns="" xmlns:a16="http://schemas.microsoft.com/office/drawing/2014/main" val="10000"/>
                  </a:ext>
                </a:extLst>
              </a:tr>
              <a:tr h="349362">
                <a:tc>
                  <a:txBody>
                    <a:bodyPr/>
                    <a:lstStyle/>
                    <a:p>
                      <a:pPr algn="l" fontAlgn="b"/>
                      <a:r>
                        <a:rPr lang="en-US" sz="1400" b="0" i="0" u="none" strike="noStrike" dirty="0" smtClean="0">
                          <a:solidFill>
                            <a:schemeClr val="dk1"/>
                          </a:solidFill>
                          <a:effectLst/>
                          <a:latin typeface="+mn-lt"/>
                        </a:rPr>
                        <a:t>Younger</a:t>
                      </a:r>
                      <a:endParaRPr lang="en-US" sz="1400" b="0" i="0" u="none" strike="noStrike" dirty="0">
                        <a:solidFill>
                          <a:srgbClr val="000000"/>
                        </a:solidFill>
                        <a:effectLst/>
                        <a:latin typeface="Calibri"/>
                      </a:endParaRPr>
                    </a:p>
                  </a:txBody>
                  <a:tcPr marL="9525" marR="9525" marT="9523" marB="0" anchor="b"/>
                </a:tc>
                <a:tc>
                  <a:txBody>
                    <a:bodyPr/>
                    <a:lstStyle/>
                    <a:p>
                      <a:pPr algn="ctr" fontAlgn="b"/>
                      <a:r>
                        <a:rPr lang="en-US" sz="1400" b="0" i="0" u="none" strike="noStrike" dirty="0" smtClean="0">
                          <a:solidFill>
                            <a:schemeClr val="accent2"/>
                          </a:solidFill>
                          <a:effectLst/>
                          <a:latin typeface="+mn-lt"/>
                        </a:rPr>
                        <a:t>912</a:t>
                      </a:r>
                      <a:endParaRPr lang="en-US" sz="1400" b="0" i="0" u="none" strike="noStrike" dirty="0">
                        <a:solidFill>
                          <a:schemeClr val="accent2"/>
                        </a:solidFill>
                        <a:effectLst/>
                        <a:latin typeface="Calibri"/>
                      </a:endParaRPr>
                    </a:p>
                  </a:txBody>
                  <a:tcPr marL="9525" marR="9525" marT="9523" marB="0" anchor="b"/>
                </a:tc>
                <a:tc>
                  <a:txBody>
                    <a:bodyPr/>
                    <a:lstStyle/>
                    <a:p>
                      <a:pPr algn="ctr" fontAlgn="b"/>
                      <a:r>
                        <a:rPr lang="en-US" sz="1400" u="none" strike="noStrike" dirty="0" smtClean="0">
                          <a:solidFill>
                            <a:schemeClr val="accent2"/>
                          </a:solidFill>
                          <a:effectLst/>
                        </a:rPr>
                        <a:t>780</a:t>
                      </a:r>
                      <a:endParaRPr lang="en-US" sz="1400" b="0" i="0" u="none" strike="noStrike" dirty="0">
                        <a:solidFill>
                          <a:schemeClr val="accent2"/>
                        </a:solidFill>
                        <a:effectLst/>
                        <a:latin typeface="Calibri"/>
                      </a:endParaRPr>
                    </a:p>
                  </a:txBody>
                  <a:tcPr marL="9525" marR="9525" marT="9523" marB="0" anchor="b"/>
                </a:tc>
                <a:tc>
                  <a:txBody>
                    <a:bodyPr/>
                    <a:lstStyle/>
                    <a:p>
                      <a:pPr algn="ctr" fontAlgn="b"/>
                      <a:r>
                        <a:rPr lang="en-US" sz="1400" u="none" strike="noStrike" dirty="0" smtClean="0">
                          <a:solidFill>
                            <a:srgbClr val="FF0000"/>
                          </a:solidFill>
                          <a:effectLst/>
                        </a:rPr>
                        <a:t>846</a:t>
                      </a:r>
                      <a:endParaRPr lang="en-US" sz="1400" b="0" i="0" u="none" strike="noStrike" dirty="0">
                        <a:solidFill>
                          <a:srgbClr val="FF0000"/>
                        </a:solidFill>
                        <a:effectLst/>
                        <a:latin typeface="Calibri"/>
                      </a:endParaRPr>
                    </a:p>
                  </a:txBody>
                  <a:tcPr marL="9525" marR="9525" marT="9523" marB="0" anchor="b">
                    <a:noFill/>
                  </a:tcPr>
                </a:tc>
                <a:extLst>
                  <a:ext uri="{0D108BD9-81ED-4DB2-BD59-A6C34878D82A}">
                    <a16:rowId xmlns="" xmlns:a16="http://schemas.microsoft.com/office/drawing/2014/main" val="10001"/>
                  </a:ext>
                </a:extLst>
              </a:tr>
              <a:tr h="349362">
                <a:tc>
                  <a:txBody>
                    <a:bodyPr/>
                    <a:lstStyle/>
                    <a:p>
                      <a:pPr algn="l" fontAlgn="b"/>
                      <a:r>
                        <a:rPr lang="en-US" sz="1400" b="0" i="0" u="none" strike="noStrike" dirty="0" smtClean="0">
                          <a:solidFill>
                            <a:srgbClr val="000000"/>
                          </a:solidFill>
                          <a:effectLst/>
                          <a:latin typeface="Calibri"/>
                        </a:rPr>
                        <a:t>Older</a:t>
                      </a:r>
                      <a:endParaRPr lang="en-US" sz="1400" b="0" i="0" u="none" strike="noStrike" dirty="0">
                        <a:solidFill>
                          <a:srgbClr val="000000"/>
                        </a:solidFill>
                        <a:effectLst/>
                        <a:latin typeface="Calibri"/>
                      </a:endParaRPr>
                    </a:p>
                  </a:txBody>
                  <a:tcPr marL="9525" marR="9525" marT="9523" marB="0" anchor="b"/>
                </a:tc>
                <a:tc>
                  <a:txBody>
                    <a:bodyPr/>
                    <a:lstStyle/>
                    <a:p>
                      <a:pPr algn="ctr" fontAlgn="b"/>
                      <a:r>
                        <a:rPr lang="en-US" sz="1400" b="0" i="0" u="none" strike="noStrike" dirty="0" smtClean="0">
                          <a:solidFill>
                            <a:schemeClr val="accent2"/>
                          </a:solidFill>
                          <a:effectLst/>
                          <a:latin typeface="+mn-lt"/>
                        </a:rPr>
                        <a:t>1086</a:t>
                      </a:r>
                      <a:endParaRPr lang="en-US" sz="1400" b="0" i="0" u="none" strike="noStrike" dirty="0">
                        <a:solidFill>
                          <a:schemeClr val="accent2"/>
                        </a:solidFill>
                        <a:effectLst/>
                        <a:latin typeface="Calibri"/>
                      </a:endParaRPr>
                    </a:p>
                  </a:txBody>
                  <a:tcPr marL="9525" marR="9525" marT="9523" marB="0" anchor="b"/>
                </a:tc>
                <a:tc>
                  <a:txBody>
                    <a:bodyPr/>
                    <a:lstStyle/>
                    <a:p>
                      <a:pPr algn="ctr" fontAlgn="b"/>
                      <a:r>
                        <a:rPr lang="en-US" sz="1400" b="0" i="0" u="none" strike="noStrike" dirty="0" smtClean="0">
                          <a:solidFill>
                            <a:schemeClr val="accent2"/>
                          </a:solidFill>
                          <a:effectLst/>
                          <a:latin typeface="+mn-lt"/>
                        </a:rPr>
                        <a:t>914</a:t>
                      </a:r>
                      <a:endParaRPr lang="en-US" sz="1400" b="0" i="0" u="none" strike="noStrike" dirty="0">
                        <a:solidFill>
                          <a:schemeClr val="accent2"/>
                        </a:solidFill>
                        <a:effectLst/>
                        <a:latin typeface="Calibri"/>
                      </a:endParaRPr>
                    </a:p>
                  </a:txBody>
                  <a:tcPr marL="9525" marR="9525" marT="9523" marB="0" anchor="b"/>
                </a:tc>
                <a:tc>
                  <a:txBody>
                    <a:bodyPr/>
                    <a:lstStyle/>
                    <a:p>
                      <a:pPr algn="ctr" fontAlgn="b"/>
                      <a:r>
                        <a:rPr lang="en-US" sz="1400" b="0" i="0" u="none" strike="noStrike" dirty="0" smtClean="0">
                          <a:solidFill>
                            <a:srgbClr val="FF0000"/>
                          </a:solidFill>
                          <a:effectLst/>
                          <a:latin typeface="+mn-lt"/>
                        </a:rPr>
                        <a:t>1000</a:t>
                      </a:r>
                      <a:endParaRPr lang="en-US" sz="1400" b="0" i="0" u="none" strike="noStrike" dirty="0">
                        <a:solidFill>
                          <a:srgbClr val="FF0000"/>
                        </a:solidFill>
                        <a:effectLst/>
                        <a:latin typeface="Calibri"/>
                      </a:endParaRPr>
                    </a:p>
                  </a:txBody>
                  <a:tcPr marL="9525" marR="9525" marT="9523" marB="0" anchor="b">
                    <a:noFill/>
                  </a:tcPr>
                </a:tc>
                <a:extLst>
                  <a:ext uri="{0D108BD9-81ED-4DB2-BD59-A6C34878D82A}">
                    <a16:rowId xmlns="" xmlns:a16="http://schemas.microsoft.com/office/drawing/2014/main" val="10002"/>
                  </a:ext>
                </a:extLst>
              </a:tr>
              <a:tr h="220291">
                <a:tc>
                  <a:txBody>
                    <a:bodyPr/>
                    <a:lstStyle/>
                    <a:p>
                      <a:pPr algn="l" fontAlgn="b"/>
                      <a:endParaRPr lang="en-US" sz="14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4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4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400" b="0" i="0" u="none" strike="noStrike" dirty="0">
                        <a:solidFill>
                          <a:srgbClr val="000000"/>
                        </a:solidFill>
                        <a:effectLst/>
                        <a:latin typeface="Calibri"/>
                      </a:endParaRPr>
                    </a:p>
                  </a:txBody>
                  <a:tcPr marL="9525" marR="9525" marT="9523" marB="0" anchor="b">
                    <a:noFill/>
                  </a:tcPr>
                </a:tc>
                <a:extLst>
                  <a:ext uri="{0D108BD9-81ED-4DB2-BD59-A6C34878D82A}">
                    <a16:rowId xmlns="" xmlns:a16="http://schemas.microsoft.com/office/drawing/2014/main" val="10003"/>
                  </a:ext>
                </a:extLst>
              </a:tr>
              <a:tr h="856326">
                <a:tc>
                  <a:txBody>
                    <a:bodyPr/>
                    <a:lstStyle/>
                    <a:p>
                      <a:pPr algn="l" fontAlgn="b"/>
                      <a:r>
                        <a:rPr lang="en-US" sz="1400" b="0" i="0" u="none" strike="noStrike" dirty="0">
                          <a:solidFill>
                            <a:srgbClr val="FF0000"/>
                          </a:solidFill>
                          <a:effectLst/>
                          <a:latin typeface="Calibri"/>
                        </a:rPr>
                        <a:t>Marginal</a:t>
                      </a:r>
                      <a:r>
                        <a:rPr lang="en-US" sz="1400" b="0" i="0" u="none" strike="noStrike" baseline="0" dirty="0">
                          <a:solidFill>
                            <a:srgbClr val="FF0000"/>
                          </a:solidFill>
                          <a:effectLst/>
                          <a:latin typeface="Calibri"/>
                        </a:rPr>
                        <a:t> means for </a:t>
                      </a:r>
                      <a:r>
                        <a:rPr lang="en-US" sz="1400" b="0" i="0" u="none" strike="noStrike" baseline="0" dirty="0" smtClean="0">
                          <a:solidFill>
                            <a:srgbClr val="FF0000"/>
                          </a:solidFill>
                          <a:effectLst/>
                          <a:latin typeface="Calibri"/>
                        </a:rPr>
                        <a:t>phone condition</a:t>
                      </a:r>
                      <a:endParaRPr lang="en-US" sz="1400" b="0" i="0" u="none" strike="noStrike" dirty="0">
                        <a:solidFill>
                          <a:srgbClr val="FF0000"/>
                        </a:solidFill>
                        <a:effectLst/>
                        <a:latin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b="0" i="0" u="none" strike="noStrike" dirty="0" smtClean="0">
                          <a:solidFill>
                            <a:srgbClr val="FF0000"/>
                          </a:solidFill>
                          <a:effectLst/>
                          <a:latin typeface="+mn-lt"/>
                        </a:rPr>
                        <a:t>999</a:t>
                      </a:r>
                      <a:endParaRPr lang="en-US" sz="1400" b="0" i="0" u="none" strike="noStrike" dirty="0">
                        <a:solidFill>
                          <a:srgbClr val="FF0000"/>
                        </a:solidFill>
                        <a:effectLst/>
                        <a:latin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b="0" i="0" u="none" strike="noStrike" dirty="0" smtClean="0">
                          <a:solidFill>
                            <a:srgbClr val="FF0000"/>
                          </a:solidFill>
                          <a:effectLst/>
                          <a:latin typeface="+mn-lt"/>
                        </a:rPr>
                        <a:t>847</a:t>
                      </a:r>
                      <a:endParaRPr lang="en-US" sz="1400" b="0" i="0" u="none" strike="noStrike" dirty="0">
                        <a:solidFill>
                          <a:srgbClr val="FF0000"/>
                        </a:solidFill>
                        <a:effectLst/>
                        <a:latin typeface="Calibri"/>
                      </a:endParaRPr>
                    </a:p>
                  </a:txBody>
                  <a:tcPr marL="9525" marR="9525" marT="9523" marB="0" anchor="b">
                    <a:noFill/>
                  </a:tcPr>
                </a:tc>
                <a:tc>
                  <a:txBody>
                    <a:bodyPr/>
                    <a:lstStyle/>
                    <a:p>
                      <a:pPr algn="ctr" fontAlgn="b"/>
                      <a:endParaRPr lang="en-US" sz="1400" b="0" i="0" u="none" strike="noStrike" dirty="0">
                        <a:solidFill>
                          <a:srgbClr val="000000"/>
                        </a:solidFill>
                        <a:effectLst/>
                        <a:latin typeface="Calibri"/>
                      </a:endParaRPr>
                    </a:p>
                  </a:txBody>
                  <a:tcPr marL="9525" marR="9525" marT="9523" marB="0" anchor="b">
                    <a:noFill/>
                  </a:tcPr>
                </a:tc>
                <a:extLst>
                  <a:ext uri="{0D108BD9-81ED-4DB2-BD59-A6C34878D82A}">
                    <a16:rowId xmlns="" xmlns:a16="http://schemas.microsoft.com/office/drawing/2014/main" val="10004"/>
                  </a:ext>
                </a:extLst>
              </a:tr>
            </a:tbl>
          </a:graphicData>
        </a:graphic>
      </p:graphicFrame>
      <p:pic>
        <p:nvPicPr>
          <p:cNvPr id="10" name="Picture 9" descr="Figure 12.7 includes a table and line graph of brake times in relation to cellphone use. The table is titled D V: Braking onset time in milliseconds, and has 3 columns and 3 rows. The other column headers are: Independent variable 1: cell phone condition on phone, and Independent variable 1: cell phone condition not on phone. The row headers are: Independent variable 2: driver age younger drivers, and Independent variable 2: driver age older drivers. The line graph has Cell phone condition split into two groups on the X axis: On cell phone and Not on phone. Braking onset time in milliseconds is on the Y axis, from 0 to 1,200. There are two curves on the graph: Younger drivers and Older drivers. Older drivers have a negative linear slope beginning at on cell phone and around 1,100 milliseconds, and ending at not on phone and 912 milliseconds. Younger drivers also have a negative linear slope beginning on cell phone and 912 milliseconds, and ending at not on phone and 780 milliseconds. The graph has error bars. ">
            <a:extLst>
              <a:ext uri="{FF2B5EF4-FFF2-40B4-BE49-F238E27FC236}">
                <a16:creationId xmlns:a16="http://schemas.microsoft.com/office/drawing/2014/main" xmlns="" id="{558645B8-D325-7842-93E6-BE5ECA790517}"/>
              </a:ext>
            </a:extLst>
          </p:cNvPr>
          <p:cNvPicPr>
            <a:picLocks noChangeAspect="1"/>
          </p:cNvPicPr>
          <p:nvPr/>
        </p:nvPicPr>
        <p:blipFill rotWithShape="1">
          <a:blip r:embed="rId3"/>
          <a:srcRect l="48262" r="151" b="11181"/>
          <a:stretch/>
        </p:blipFill>
        <p:spPr>
          <a:xfrm>
            <a:off x="7492090" y="3433409"/>
            <a:ext cx="3560294" cy="3047880"/>
          </a:xfrm>
          <a:prstGeom prst="rect">
            <a:avLst/>
          </a:prstGeom>
        </p:spPr>
      </p:pic>
    </p:spTree>
    <p:extLst>
      <p:ext uri="{BB962C8B-B14F-4D97-AF65-F5344CB8AC3E}">
        <p14:creationId xmlns:p14="http://schemas.microsoft.com/office/powerpoint/2010/main" val="25129224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itle 1"/>
          <p:cNvSpPr>
            <a:spLocks noGrp="1"/>
          </p:cNvSpPr>
          <p:nvPr>
            <p:ph type="title" idx="4294967295"/>
          </p:nvPr>
        </p:nvSpPr>
        <p:spPr>
          <a:xfrm>
            <a:off x="367120" y="198976"/>
            <a:ext cx="9934487" cy="1143000"/>
          </a:xfrm>
        </p:spPr>
        <p:txBody>
          <a:bodyPr>
            <a:normAutofit/>
          </a:bodyPr>
          <a:lstStyle/>
          <a:p>
            <a:pPr algn="l" eaLnBrk="1" hangingPunct="1"/>
            <a:r>
              <a:rPr lang="en-US" altLang="en-US" sz="3200" dirty="0" smtClean="0"/>
              <a:t>Another example: Looking </a:t>
            </a:r>
            <a:r>
              <a:rPr lang="en-US" altLang="en-US" sz="3200" dirty="0"/>
              <a:t>for Main Effects</a:t>
            </a:r>
          </a:p>
        </p:txBody>
      </p:sp>
      <p:sp>
        <p:nvSpPr>
          <p:cNvPr id="3" name="Content Placeholder 2"/>
          <p:cNvSpPr>
            <a:spLocks noGrp="1"/>
          </p:cNvSpPr>
          <p:nvPr>
            <p:ph sz="half" idx="4294967295"/>
          </p:nvPr>
        </p:nvSpPr>
        <p:spPr>
          <a:xfrm>
            <a:off x="891812" y="1214582"/>
            <a:ext cx="9949370" cy="5181600"/>
          </a:xfrm>
          <a:prstGeom prst="rect">
            <a:avLst/>
          </a:prstGeom>
        </p:spPr>
        <p:txBody>
          <a:bodyPr>
            <a:normAutofit/>
          </a:bodyPr>
          <a:lstStyle/>
          <a:p>
            <a:pPr marL="0" lvl="1" indent="0">
              <a:lnSpc>
                <a:spcPct val="80000"/>
              </a:lnSpc>
              <a:spcBef>
                <a:spcPts val="1200"/>
              </a:spcBef>
              <a:spcAft>
                <a:spcPts val="200"/>
              </a:spcAft>
              <a:buSzPct val="100000"/>
              <a:buNone/>
            </a:pPr>
            <a:r>
              <a:rPr lang="en-US" sz="2800" dirty="0"/>
              <a:t>M &amp; </a:t>
            </a:r>
            <a:r>
              <a:rPr lang="en-US" sz="2800" dirty="0" err="1"/>
              <a:t>Ms</a:t>
            </a:r>
            <a:r>
              <a:rPr lang="en-US" sz="2800" dirty="0"/>
              <a:t> for main effects</a:t>
            </a:r>
          </a:p>
          <a:p>
            <a:pPr marL="0" indent="0">
              <a:lnSpc>
                <a:spcPct val="80000"/>
              </a:lnSpc>
              <a:buNone/>
            </a:pPr>
            <a:r>
              <a:rPr lang="en-US" altLang="en-US" sz="2500" dirty="0"/>
              <a:t>Look at marginal means for EACH IV.  Average one level of each IV across the two levels of the other IV.  </a:t>
            </a:r>
          </a:p>
          <a:p>
            <a:pPr marL="0" indent="0">
              <a:lnSpc>
                <a:spcPct val="80000"/>
              </a:lnSpc>
              <a:buNone/>
            </a:pPr>
            <a:endParaRPr lang="en-US" altLang="en-US" sz="2500" dirty="0"/>
          </a:p>
          <a:p>
            <a:pPr marL="0" indent="0">
              <a:lnSpc>
                <a:spcPct val="80000"/>
              </a:lnSpc>
              <a:buNone/>
            </a:pPr>
            <a:endParaRPr lang="en-US" altLang="en-US" sz="2500" dirty="0"/>
          </a:p>
        </p:txBody>
      </p:sp>
      <p:graphicFrame>
        <p:nvGraphicFramePr>
          <p:cNvPr id="7" name="Table 6"/>
          <p:cNvGraphicFramePr>
            <a:graphicFrameLocks noGrp="1"/>
          </p:cNvGraphicFramePr>
          <p:nvPr/>
        </p:nvGraphicFramePr>
        <p:xfrm>
          <a:off x="1651216" y="2625435"/>
          <a:ext cx="7619782" cy="2527819"/>
        </p:xfrm>
        <a:graphic>
          <a:graphicData uri="http://schemas.openxmlformats.org/drawingml/2006/table">
            <a:tbl>
              <a:tblPr>
                <a:tableStyleId>{5C22544A-7EE6-4342-B048-85BDC9FD1C3A}</a:tableStyleId>
              </a:tblPr>
              <a:tblGrid>
                <a:gridCol w="1693284">
                  <a:extLst>
                    <a:ext uri="{9D8B030D-6E8A-4147-A177-3AD203B41FA5}">
                      <a16:colId xmlns="" xmlns:a16="http://schemas.microsoft.com/office/drawing/2014/main" val="20000"/>
                    </a:ext>
                  </a:extLst>
                </a:gridCol>
                <a:gridCol w="2126014">
                  <a:extLst>
                    <a:ext uri="{9D8B030D-6E8A-4147-A177-3AD203B41FA5}">
                      <a16:colId xmlns="" xmlns:a16="http://schemas.microsoft.com/office/drawing/2014/main" val="20001"/>
                    </a:ext>
                  </a:extLst>
                </a:gridCol>
                <a:gridCol w="1994314">
                  <a:extLst>
                    <a:ext uri="{9D8B030D-6E8A-4147-A177-3AD203B41FA5}">
                      <a16:colId xmlns="" xmlns:a16="http://schemas.microsoft.com/office/drawing/2014/main" val="20002"/>
                    </a:ext>
                  </a:extLst>
                </a:gridCol>
                <a:gridCol w="1806170">
                  <a:extLst>
                    <a:ext uri="{9D8B030D-6E8A-4147-A177-3AD203B41FA5}">
                      <a16:colId xmlns="" xmlns:a16="http://schemas.microsoft.com/office/drawing/2014/main" val="20003"/>
                    </a:ext>
                  </a:extLst>
                </a:gridCol>
              </a:tblGrid>
              <a:tr h="736366">
                <a:tc>
                  <a:txBody>
                    <a:bodyPr/>
                    <a:lstStyle/>
                    <a:p>
                      <a:pPr algn="l" fontAlgn="b"/>
                      <a:r>
                        <a:rPr lang="en-US" sz="2000" u="none" strike="noStrike" dirty="0">
                          <a:effectLst/>
                        </a:rPr>
                        <a:t> test type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chemeClr val="dk1"/>
                          </a:solidFill>
                          <a:effectLst/>
                          <a:latin typeface="+mn-lt"/>
                        </a:rPr>
                        <a:t>Vocab.</a:t>
                      </a:r>
                      <a:r>
                        <a:rPr lang="en-US" sz="2000" b="0" i="0" u="none" strike="noStrike" baseline="0" dirty="0">
                          <a:solidFill>
                            <a:schemeClr val="dk1"/>
                          </a:solidFill>
                          <a:effectLst/>
                          <a:latin typeface="+mn-lt"/>
                        </a:rPr>
                        <a:t> training</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rgbClr val="000000"/>
                          </a:solidFill>
                          <a:effectLst/>
                          <a:latin typeface="Calibri"/>
                        </a:rPr>
                        <a:t>No training</a:t>
                      </a:r>
                    </a:p>
                  </a:txBody>
                  <a:tcPr marL="9525" marR="9525" marT="9523" marB="0" anchor="b"/>
                </a:tc>
                <a:tc>
                  <a:txBody>
                    <a:bodyPr/>
                    <a:lstStyle/>
                    <a:p>
                      <a:pPr algn="ctr" fontAlgn="b"/>
                      <a:r>
                        <a:rPr lang="en-US" sz="1800" b="0" i="0" u="none" strike="noStrike" dirty="0">
                          <a:solidFill>
                            <a:srgbClr val="3E8853"/>
                          </a:solidFill>
                          <a:effectLst/>
                          <a:latin typeface="Calibri"/>
                        </a:rPr>
                        <a:t>Marginal means for test type</a:t>
                      </a:r>
                    </a:p>
                  </a:txBody>
                  <a:tcPr marL="9525" marR="9525" marT="9523" marB="0" anchor="b">
                    <a:noFill/>
                  </a:tcPr>
                </a:tc>
                <a:extLst>
                  <a:ext uri="{0D108BD9-81ED-4DB2-BD59-A6C34878D82A}">
                    <a16:rowId xmlns="" xmlns:a16="http://schemas.microsoft.com/office/drawing/2014/main" val="10000"/>
                  </a:ext>
                </a:extLst>
              </a:tr>
              <a:tr h="518854">
                <a:tc>
                  <a:txBody>
                    <a:bodyPr/>
                    <a:lstStyle/>
                    <a:p>
                      <a:pPr algn="l" fontAlgn="b"/>
                      <a:r>
                        <a:rPr lang="en-US" sz="2000" b="0" i="0" u="none" strike="noStrike" dirty="0">
                          <a:solidFill>
                            <a:schemeClr val="dk1"/>
                          </a:solidFill>
                          <a:effectLst/>
                          <a:latin typeface="+mn-lt"/>
                        </a:rPr>
                        <a:t>Verbal</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5</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2</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5"/>
                          </a:solidFill>
                          <a:effectLst/>
                        </a:rPr>
                        <a:t>3.5</a:t>
                      </a:r>
                      <a:endParaRPr lang="en-US" sz="2800" b="0" i="0" u="none" strike="noStrike" dirty="0">
                        <a:solidFill>
                          <a:schemeClr val="accent5"/>
                        </a:solidFill>
                        <a:effectLst/>
                        <a:latin typeface="Calibri"/>
                      </a:endParaRPr>
                    </a:p>
                  </a:txBody>
                  <a:tcPr marL="9525" marR="9525" marT="9523" marB="0" anchor="b">
                    <a:noFill/>
                  </a:tcPr>
                </a:tc>
                <a:extLst>
                  <a:ext uri="{0D108BD9-81ED-4DB2-BD59-A6C34878D82A}">
                    <a16:rowId xmlns="" xmlns:a16="http://schemas.microsoft.com/office/drawing/2014/main" val="10001"/>
                  </a:ext>
                </a:extLst>
              </a:tr>
              <a:tr h="518854">
                <a:tc>
                  <a:txBody>
                    <a:bodyPr/>
                    <a:lstStyle/>
                    <a:p>
                      <a:pPr algn="l" fontAlgn="b"/>
                      <a:r>
                        <a:rPr lang="en-US" sz="2000" b="0" i="0" u="none" strike="noStrike" dirty="0">
                          <a:solidFill>
                            <a:srgbClr val="000000"/>
                          </a:solidFill>
                          <a:effectLst/>
                          <a:latin typeface="Calibri"/>
                        </a:rPr>
                        <a:t>Math </a:t>
                      </a: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5"/>
                          </a:solidFill>
                          <a:effectLst/>
                        </a:rPr>
                        <a:t>3.0</a:t>
                      </a:r>
                      <a:endParaRPr lang="en-US" sz="2800" b="0" i="0" u="none" strike="noStrike" dirty="0">
                        <a:solidFill>
                          <a:schemeClr val="accent5"/>
                        </a:solidFill>
                        <a:effectLst/>
                        <a:latin typeface="Calibri"/>
                      </a:endParaRPr>
                    </a:p>
                  </a:txBody>
                  <a:tcPr marL="9525" marR="9525" marT="9523" marB="0" anchor="b">
                    <a:noFill/>
                  </a:tcPr>
                </a:tc>
                <a:extLst>
                  <a:ext uri="{0D108BD9-81ED-4DB2-BD59-A6C34878D82A}">
                    <a16:rowId xmlns="" xmlns:a16="http://schemas.microsoft.com/office/drawing/2014/main" val="10002"/>
                  </a:ext>
                </a:extLst>
              </a:tr>
              <a:tr h="195582">
                <a:tc>
                  <a:txBody>
                    <a:bodyPr/>
                    <a:lstStyle/>
                    <a:p>
                      <a:pPr algn="l" fontAlgn="b"/>
                      <a:endParaRPr lang="en-US" sz="10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0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000" b="0" i="0" u="none" strike="noStrike" dirty="0">
                        <a:solidFill>
                          <a:srgbClr val="000000"/>
                        </a:solidFill>
                        <a:effectLst/>
                        <a:latin typeface="Calibri"/>
                      </a:endParaRPr>
                    </a:p>
                  </a:txBody>
                  <a:tcPr marL="9525" marR="9525" marT="9523" marB="0" anchor="b">
                    <a:noFill/>
                  </a:tcPr>
                </a:tc>
                <a:tc>
                  <a:txBody>
                    <a:bodyPr/>
                    <a:lstStyle/>
                    <a:p>
                      <a:pPr algn="ctr" fontAlgn="b"/>
                      <a:endParaRPr lang="en-US" sz="1000" b="0" i="0" u="none" strike="noStrike" dirty="0">
                        <a:solidFill>
                          <a:srgbClr val="000000"/>
                        </a:solidFill>
                        <a:effectLst/>
                        <a:latin typeface="Calibri"/>
                      </a:endParaRPr>
                    </a:p>
                  </a:txBody>
                  <a:tcPr marL="9525" marR="9525" marT="9523" marB="0" anchor="b">
                    <a:noFill/>
                  </a:tcPr>
                </a:tc>
                <a:extLst>
                  <a:ext uri="{0D108BD9-81ED-4DB2-BD59-A6C34878D82A}">
                    <a16:rowId xmlns="" xmlns:a16="http://schemas.microsoft.com/office/drawing/2014/main" val="10003"/>
                  </a:ext>
                </a:extLst>
              </a:tr>
              <a:tr h="518854">
                <a:tc>
                  <a:txBody>
                    <a:bodyPr/>
                    <a:lstStyle/>
                    <a:p>
                      <a:pPr algn="l" fontAlgn="b"/>
                      <a:r>
                        <a:rPr lang="en-US" sz="1800" b="0" i="0" u="none" strike="noStrike" dirty="0">
                          <a:solidFill>
                            <a:srgbClr val="FF0000"/>
                          </a:solidFill>
                          <a:effectLst/>
                          <a:latin typeface="Calibri"/>
                        </a:rPr>
                        <a:t>Marginal</a:t>
                      </a:r>
                      <a:r>
                        <a:rPr lang="en-US" sz="1800" b="0" i="0" u="none" strike="noStrike" baseline="0" dirty="0">
                          <a:solidFill>
                            <a:srgbClr val="FF0000"/>
                          </a:solidFill>
                          <a:effectLst/>
                          <a:latin typeface="Calibri"/>
                        </a:rPr>
                        <a:t> means for training type</a:t>
                      </a:r>
                      <a:endParaRPr lang="en-US" sz="1800" b="0" i="0" u="none" strike="noStrike" dirty="0">
                        <a:solidFill>
                          <a:srgbClr val="FF0000"/>
                        </a:solidFill>
                        <a:effectLst/>
                        <a:latin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800" u="none" strike="noStrike" dirty="0">
                          <a:solidFill>
                            <a:srgbClr val="FF0000"/>
                          </a:solidFill>
                          <a:effectLst/>
                        </a:rPr>
                        <a:t>4</a:t>
                      </a:r>
                      <a:endParaRPr lang="en-US" sz="2800" b="0" i="0" u="none" strike="noStrike" dirty="0">
                        <a:solidFill>
                          <a:srgbClr val="FF0000"/>
                        </a:solidFill>
                        <a:effectLst/>
                        <a:latin typeface="Calibri"/>
                      </a:endParaRPr>
                    </a:p>
                  </a:txBody>
                  <a:tcPr marL="9525" marR="9525" marT="9523" marB="0" anchor="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800" u="none" strike="noStrike" dirty="0">
                          <a:solidFill>
                            <a:srgbClr val="FF0000"/>
                          </a:solidFill>
                          <a:effectLst/>
                        </a:rPr>
                        <a:t>2.5</a:t>
                      </a:r>
                      <a:endParaRPr lang="en-US" sz="2800" b="0" i="0" u="none" strike="noStrike" dirty="0">
                        <a:solidFill>
                          <a:srgbClr val="FF0000"/>
                        </a:solidFill>
                        <a:effectLst/>
                        <a:latin typeface="Calibri"/>
                      </a:endParaRPr>
                    </a:p>
                  </a:txBody>
                  <a:tcPr marL="9525" marR="9525" marT="9523" marB="0" anchor="b">
                    <a:noFill/>
                  </a:tcPr>
                </a:tc>
                <a:tc>
                  <a:txBody>
                    <a:bodyPr/>
                    <a:lstStyle/>
                    <a:p>
                      <a:pPr algn="ctr" fontAlgn="b"/>
                      <a:endParaRPr lang="en-US" sz="2800" b="0" i="0" u="none" strike="noStrike" dirty="0">
                        <a:solidFill>
                          <a:srgbClr val="000000"/>
                        </a:solidFill>
                        <a:effectLst/>
                        <a:latin typeface="Calibri"/>
                      </a:endParaRPr>
                    </a:p>
                  </a:txBody>
                  <a:tcPr marL="9525" marR="9525" marT="9523" marB="0" anchor="b">
                    <a:noFill/>
                  </a:tcPr>
                </a:tc>
                <a:extLst>
                  <a:ext uri="{0D108BD9-81ED-4DB2-BD59-A6C34878D82A}">
                    <a16:rowId xmlns="" xmlns:a16="http://schemas.microsoft.com/office/drawing/2014/main" val="10004"/>
                  </a:ext>
                </a:extLst>
              </a:tr>
            </a:tbl>
          </a:graphicData>
        </a:graphic>
      </p:graphicFrame>
      <p:sp>
        <p:nvSpPr>
          <p:cNvPr id="6" name="AutoShape 35"/>
          <p:cNvSpPr>
            <a:spLocks/>
          </p:cNvSpPr>
          <p:nvPr/>
        </p:nvSpPr>
        <p:spPr bwMode="auto">
          <a:xfrm rot="10800000">
            <a:off x="8746953" y="3493134"/>
            <a:ext cx="457200" cy="928775"/>
          </a:xfrm>
          <a:prstGeom prst="leftBrace">
            <a:avLst>
              <a:gd name="adj1" fmla="val 26389"/>
              <a:gd name="adj2" fmla="val 50000"/>
            </a:avLst>
          </a:prstGeom>
          <a:noFill/>
          <a:ln w="38100">
            <a:solidFill>
              <a:srgbClr val="000000"/>
            </a:solidFill>
            <a:round/>
            <a:headEnd type="none" w="sm" len="sm"/>
            <a:tailEnd type="none" w="sm" len="sm"/>
          </a:ln>
        </p:spPr>
        <p:txBody>
          <a:bodyPr wrap="none" anchor="ctr"/>
          <a:lstStyle/>
          <a:p>
            <a:endParaRPr lang="en-US">
              <a:ln>
                <a:solidFill>
                  <a:schemeClr val="tx1"/>
                </a:solidFill>
              </a:ln>
            </a:endParaRPr>
          </a:p>
        </p:txBody>
      </p:sp>
      <p:sp>
        <p:nvSpPr>
          <p:cNvPr id="9" name="AutoShape 35"/>
          <p:cNvSpPr>
            <a:spLocks/>
          </p:cNvSpPr>
          <p:nvPr/>
        </p:nvSpPr>
        <p:spPr bwMode="auto">
          <a:xfrm rot="16200000">
            <a:off x="5167882" y="4622670"/>
            <a:ext cx="528522" cy="1858817"/>
          </a:xfrm>
          <a:prstGeom prst="leftBrace">
            <a:avLst>
              <a:gd name="adj1" fmla="val 26389"/>
              <a:gd name="adj2" fmla="val 50000"/>
            </a:avLst>
          </a:prstGeom>
          <a:noFill/>
          <a:ln w="38100">
            <a:solidFill>
              <a:schemeClr val="tx1"/>
            </a:solidFill>
            <a:round/>
            <a:headEnd type="none" w="sm" len="sm"/>
            <a:tailEnd type="none" w="sm" len="sm"/>
          </a:ln>
        </p:spPr>
        <p:txBody>
          <a:bodyPr wrap="none" anchor="ctr"/>
          <a:lstStyle/>
          <a:p>
            <a:endParaRPr lang="en-US">
              <a:solidFill>
                <a:srgbClr val="FF0000"/>
              </a:solidFill>
            </a:endParaRPr>
          </a:p>
        </p:txBody>
      </p:sp>
      <p:pic>
        <p:nvPicPr>
          <p:cNvPr id="8" name="Picture 6" descr="M&amp;amp;M&amp;#39;s - Wikipedia">
            <a:extLst>
              <a:ext uri="{FF2B5EF4-FFF2-40B4-BE49-F238E27FC236}">
                <a16:creationId xmlns="" xmlns:a16="http://schemas.microsoft.com/office/drawing/2014/main" id="{4FCFE3C6-81C5-4E9F-BE48-C3C1476F2B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1546" y="4537363"/>
            <a:ext cx="2900061" cy="2199871"/>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 xmlns:a16="http://schemas.microsoft.com/office/drawing/2014/main" id="{64F06091-5471-4FD1-96E0-0BAADB1E2E48}"/>
              </a:ext>
            </a:extLst>
          </p:cNvPr>
          <p:cNvSpPr>
            <a:spLocks noGrp="1"/>
          </p:cNvSpPr>
          <p:nvPr>
            <p:ph type="sldNum" sz="quarter" idx="12"/>
          </p:nvPr>
        </p:nvSpPr>
        <p:spPr/>
        <p:txBody>
          <a:bodyPr/>
          <a:lstStyle/>
          <a:p>
            <a:fld id="{4FAB73BC-B049-4115-A692-8D63A059BFB8}" type="slidenum">
              <a:rPr lang="en-US" smtClean="0"/>
              <a:t>8</a:t>
            </a:fld>
            <a:endParaRPr lang="en-US" dirty="0"/>
          </a:p>
        </p:txBody>
      </p:sp>
    </p:spTree>
    <p:extLst>
      <p:ext uri="{BB962C8B-B14F-4D97-AF65-F5344CB8AC3E}">
        <p14:creationId xmlns:p14="http://schemas.microsoft.com/office/powerpoint/2010/main" val="30221172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Title 1"/>
          <p:cNvSpPr>
            <a:spLocks noGrp="1"/>
          </p:cNvSpPr>
          <p:nvPr>
            <p:ph type="title" idx="4294967295"/>
          </p:nvPr>
        </p:nvSpPr>
        <p:spPr>
          <a:xfrm>
            <a:off x="273043" y="140185"/>
            <a:ext cx="7063408" cy="1143000"/>
          </a:xfrm>
        </p:spPr>
        <p:txBody>
          <a:bodyPr>
            <a:normAutofit/>
          </a:bodyPr>
          <a:lstStyle/>
          <a:p>
            <a:pPr algn="l" eaLnBrk="1" hangingPunct="1"/>
            <a:r>
              <a:rPr lang="en-US" altLang="en-US" sz="3200" dirty="0" smtClean="0"/>
              <a:t>Another Example: Describing </a:t>
            </a:r>
            <a:r>
              <a:rPr lang="en-US" altLang="en-US" sz="3200" dirty="0"/>
              <a:t>Main Effects</a:t>
            </a:r>
          </a:p>
        </p:txBody>
      </p:sp>
      <p:sp>
        <p:nvSpPr>
          <p:cNvPr id="3" name="Content Placeholder 2"/>
          <p:cNvSpPr>
            <a:spLocks noGrp="1"/>
          </p:cNvSpPr>
          <p:nvPr>
            <p:ph sz="half" idx="4294967295"/>
          </p:nvPr>
        </p:nvSpPr>
        <p:spPr>
          <a:xfrm>
            <a:off x="522357" y="1480127"/>
            <a:ext cx="5896916" cy="5181600"/>
          </a:xfrm>
          <a:prstGeom prst="rect">
            <a:avLst/>
          </a:prstGeom>
        </p:spPr>
        <p:txBody>
          <a:bodyPr>
            <a:normAutofit lnSpcReduction="10000"/>
          </a:bodyPr>
          <a:lstStyle/>
          <a:p>
            <a:r>
              <a:rPr lang="en-US" altLang="en-US" sz="2800" dirty="0"/>
              <a:t>“There is (is not) a main effect for ____ (IV name) such that ____ (one level of the IV) is higher (lower, same, etc.) than ____ (other level of </a:t>
            </a:r>
            <a:r>
              <a:rPr lang="en-US" altLang="en-US" sz="2800" i="1" dirty="0"/>
              <a:t>the same </a:t>
            </a:r>
            <a:r>
              <a:rPr lang="en-US" altLang="en-US" sz="2800" dirty="0"/>
              <a:t>IV).”</a:t>
            </a:r>
          </a:p>
          <a:p>
            <a:pPr marL="0" indent="0">
              <a:lnSpc>
                <a:spcPct val="80000"/>
              </a:lnSpc>
              <a:buNone/>
            </a:pPr>
            <a:endParaRPr lang="en-US" altLang="en-US" sz="2500" dirty="0">
              <a:solidFill>
                <a:srgbClr val="604A7B"/>
              </a:solidFill>
            </a:endParaRPr>
          </a:p>
          <a:p>
            <a:pPr marL="0" indent="0">
              <a:lnSpc>
                <a:spcPct val="80000"/>
              </a:lnSpc>
              <a:buNone/>
            </a:pPr>
            <a:r>
              <a:rPr lang="en-US" altLang="en-US" sz="2500" dirty="0">
                <a:solidFill>
                  <a:srgbClr val="604A7B"/>
                </a:solidFill>
              </a:rPr>
              <a:t>“There is a main effect for training type such that the vocabulary-training group scored higher on the tests than the no-training group.”</a:t>
            </a:r>
          </a:p>
          <a:p>
            <a:pPr marL="0" indent="0">
              <a:lnSpc>
                <a:spcPct val="80000"/>
              </a:lnSpc>
              <a:buNone/>
            </a:pPr>
            <a:r>
              <a:rPr lang="en-US" altLang="en-US" sz="2500" dirty="0">
                <a:solidFill>
                  <a:srgbClr val="604A7B"/>
                </a:solidFill>
              </a:rPr>
              <a:t>“There is no main effect for test type.”</a:t>
            </a:r>
          </a:p>
          <a:p>
            <a:pPr marL="0" indent="0">
              <a:lnSpc>
                <a:spcPct val="80000"/>
              </a:lnSpc>
              <a:buNone/>
            </a:pPr>
            <a:endParaRPr lang="en-US" altLang="en-US" sz="2500" dirty="0"/>
          </a:p>
          <a:p>
            <a:pPr marL="0" indent="0">
              <a:lnSpc>
                <a:spcPct val="80000"/>
              </a:lnSpc>
              <a:buNone/>
            </a:pPr>
            <a:r>
              <a:rPr lang="en-US" altLang="en-US" sz="2500" dirty="0"/>
              <a:t>When describing a main effect for training type, you do NOT mention test type (and the reverse is also true).</a:t>
            </a:r>
          </a:p>
          <a:p>
            <a:pPr marL="0" indent="0">
              <a:lnSpc>
                <a:spcPct val="80000"/>
              </a:lnSpc>
              <a:buNone/>
            </a:pPr>
            <a:endParaRPr lang="en-US" altLang="en-US" sz="2500" dirty="0"/>
          </a:p>
          <a:p>
            <a:pPr marL="0" indent="0">
              <a:lnSpc>
                <a:spcPct val="80000"/>
              </a:lnSpc>
              <a:buNone/>
            </a:pPr>
            <a:endParaRPr lang="en-US" altLang="en-US" sz="2500" dirty="0"/>
          </a:p>
          <a:p>
            <a:pPr marL="0" indent="0">
              <a:lnSpc>
                <a:spcPct val="80000"/>
              </a:lnSpc>
              <a:buNone/>
            </a:pPr>
            <a:endParaRPr lang="en-US" altLang="en-US" sz="2500" dirty="0"/>
          </a:p>
        </p:txBody>
      </p:sp>
      <p:graphicFrame>
        <p:nvGraphicFramePr>
          <p:cNvPr id="7" name="Table 6"/>
          <p:cNvGraphicFramePr>
            <a:graphicFrameLocks noGrp="1"/>
          </p:cNvGraphicFramePr>
          <p:nvPr>
            <p:extLst>
              <p:ext uri="{D42A27DB-BD31-4B8C-83A1-F6EECF244321}">
                <p14:modId xmlns:p14="http://schemas.microsoft.com/office/powerpoint/2010/main" val="3212367205"/>
              </p:ext>
            </p:extLst>
          </p:nvPr>
        </p:nvGraphicFramePr>
        <p:xfrm>
          <a:off x="6581127" y="951346"/>
          <a:ext cx="4401520" cy="2040096"/>
        </p:xfrm>
        <a:graphic>
          <a:graphicData uri="http://schemas.openxmlformats.org/drawingml/2006/table">
            <a:tbl>
              <a:tblPr>
                <a:tableStyleId>{5C22544A-7EE6-4342-B048-85BDC9FD1C3A}</a:tableStyleId>
              </a:tblPr>
              <a:tblGrid>
                <a:gridCol w="978115">
                  <a:extLst>
                    <a:ext uri="{9D8B030D-6E8A-4147-A177-3AD203B41FA5}">
                      <a16:colId xmlns="" xmlns:a16="http://schemas.microsoft.com/office/drawing/2014/main" val="20000"/>
                    </a:ext>
                  </a:extLst>
                </a:gridCol>
                <a:gridCol w="1228079">
                  <a:extLst>
                    <a:ext uri="{9D8B030D-6E8A-4147-A177-3AD203B41FA5}">
                      <a16:colId xmlns="" xmlns:a16="http://schemas.microsoft.com/office/drawing/2014/main" val="20001"/>
                    </a:ext>
                  </a:extLst>
                </a:gridCol>
                <a:gridCol w="1152003">
                  <a:extLst>
                    <a:ext uri="{9D8B030D-6E8A-4147-A177-3AD203B41FA5}">
                      <a16:colId xmlns="" xmlns:a16="http://schemas.microsoft.com/office/drawing/2014/main" val="20002"/>
                    </a:ext>
                  </a:extLst>
                </a:gridCol>
                <a:gridCol w="1043323">
                  <a:extLst>
                    <a:ext uri="{9D8B030D-6E8A-4147-A177-3AD203B41FA5}">
                      <a16:colId xmlns="" xmlns:a16="http://schemas.microsoft.com/office/drawing/2014/main" val="20003"/>
                    </a:ext>
                  </a:extLst>
                </a:gridCol>
              </a:tblGrid>
              <a:tr h="655170">
                <a:tc>
                  <a:txBody>
                    <a:bodyPr/>
                    <a:lstStyle/>
                    <a:p>
                      <a:pPr algn="l" fontAlgn="b"/>
                      <a:r>
                        <a:rPr lang="en-US" sz="2000" u="none" strike="noStrike" dirty="0">
                          <a:effectLst/>
                        </a:rPr>
                        <a:t> test type</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chemeClr val="dk1"/>
                          </a:solidFill>
                          <a:effectLst/>
                          <a:latin typeface="+mn-lt"/>
                        </a:rPr>
                        <a:t>Vocab.</a:t>
                      </a:r>
                      <a:r>
                        <a:rPr lang="en-US" sz="2000" b="0" i="0" u="none" strike="noStrike" baseline="0" dirty="0">
                          <a:solidFill>
                            <a:schemeClr val="dk1"/>
                          </a:solidFill>
                          <a:effectLst/>
                          <a:latin typeface="+mn-lt"/>
                        </a:rPr>
                        <a:t> training</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000" b="0" i="0" u="none" strike="noStrike" dirty="0">
                          <a:solidFill>
                            <a:srgbClr val="000000"/>
                          </a:solidFill>
                          <a:effectLst/>
                          <a:latin typeface="Calibri"/>
                        </a:rPr>
                        <a:t>No training</a:t>
                      </a: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0"/>
                  </a:ext>
                </a:extLst>
              </a:tr>
              <a:tr h="461642">
                <a:tc>
                  <a:txBody>
                    <a:bodyPr/>
                    <a:lstStyle/>
                    <a:p>
                      <a:pPr algn="l" fontAlgn="b"/>
                      <a:r>
                        <a:rPr lang="en-US" sz="2000" b="0" i="0" u="none" strike="noStrike" dirty="0">
                          <a:solidFill>
                            <a:schemeClr val="dk1"/>
                          </a:solidFill>
                          <a:effectLst/>
                          <a:latin typeface="+mn-lt"/>
                        </a:rPr>
                        <a:t>Verbal</a:t>
                      </a:r>
                      <a:endParaRPr lang="en-US" sz="20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5</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2.0</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3.5</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1"/>
                  </a:ext>
                </a:extLst>
              </a:tr>
              <a:tr h="461642">
                <a:tc>
                  <a:txBody>
                    <a:bodyPr/>
                    <a:lstStyle/>
                    <a:p>
                      <a:pPr algn="l" fontAlgn="b"/>
                      <a:r>
                        <a:rPr lang="en-US" sz="2000" b="0" i="0" u="none" strike="noStrike" dirty="0">
                          <a:solidFill>
                            <a:srgbClr val="000000"/>
                          </a:solidFill>
                          <a:effectLst/>
                          <a:latin typeface="Calibri"/>
                        </a:rPr>
                        <a:t>Math </a:t>
                      </a:r>
                    </a:p>
                  </a:txBody>
                  <a:tcPr marL="9525" marR="9525" marT="9523" marB="0" anchor="b"/>
                </a:tc>
                <a:tc>
                  <a:txBody>
                    <a:bodyPr/>
                    <a:lstStyle/>
                    <a:p>
                      <a:pPr algn="ctr" fontAlgn="b"/>
                      <a:r>
                        <a:rPr lang="en-US" sz="2800" u="none" strike="noStrike" dirty="0">
                          <a:solidFill>
                            <a:schemeClr val="accent2"/>
                          </a:solidFill>
                          <a:effectLst/>
                        </a:rPr>
                        <a:t>3</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solidFill>
                            <a:schemeClr val="accent2"/>
                          </a:solidFill>
                          <a:effectLst/>
                        </a:rPr>
                        <a:t>3.0</a:t>
                      </a:r>
                      <a:endParaRPr lang="en-US" sz="2800" b="0" i="0" u="none" strike="noStrike" dirty="0">
                        <a:solidFill>
                          <a:schemeClr val="accent2"/>
                        </a:solidFill>
                        <a:effectLst/>
                        <a:latin typeface="Calibri"/>
                      </a:endParaRPr>
                    </a:p>
                  </a:txBody>
                  <a:tcPr marL="9525" marR="9525" marT="9523" marB="0" anchor="b"/>
                </a:tc>
                <a:tc>
                  <a:txBody>
                    <a:bodyPr/>
                    <a:lstStyle/>
                    <a:p>
                      <a:pPr algn="ctr" fontAlgn="b"/>
                      <a:r>
                        <a:rPr lang="en-US" sz="2800" u="none" strike="noStrike" dirty="0">
                          <a:effectLst/>
                        </a:rPr>
                        <a:t>3.0</a:t>
                      </a:r>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2"/>
                  </a:ext>
                </a:extLst>
              </a:tr>
              <a:tr h="461642">
                <a:tc>
                  <a:txBody>
                    <a:bodyPr/>
                    <a:lstStyle/>
                    <a:p>
                      <a:pPr algn="l" fontAlgn="b"/>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4</a:t>
                      </a:r>
                      <a:endParaRPr lang="en-US" sz="2800" b="0" i="0" u="none" strike="noStrike" dirty="0">
                        <a:solidFill>
                          <a:srgbClr val="000000"/>
                        </a:solidFill>
                        <a:effectLst/>
                        <a:latin typeface="Calibri"/>
                      </a:endParaRPr>
                    </a:p>
                  </a:txBody>
                  <a:tcPr marL="9525" marR="9525" marT="9523" marB="0" anchor="b"/>
                </a:tc>
                <a:tc>
                  <a:txBody>
                    <a:bodyPr/>
                    <a:lstStyle/>
                    <a:p>
                      <a:pPr algn="ctr" fontAlgn="b"/>
                      <a:r>
                        <a:rPr lang="en-US" sz="2800" u="none" strike="noStrike" dirty="0">
                          <a:effectLst/>
                        </a:rPr>
                        <a:t>2.5</a:t>
                      </a:r>
                      <a:endParaRPr lang="en-US" sz="2800" b="0" i="0" u="none" strike="noStrike" dirty="0">
                        <a:solidFill>
                          <a:srgbClr val="000000"/>
                        </a:solidFill>
                        <a:effectLst/>
                        <a:latin typeface="Calibri"/>
                      </a:endParaRPr>
                    </a:p>
                  </a:txBody>
                  <a:tcPr marL="9525" marR="9525" marT="9523" marB="0" anchor="b"/>
                </a:tc>
                <a:tc>
                  <a:txBody>
                    <a:bodyPr/>
                    <a:lstStyle/>
                    <a:p>
                      <a:pPr algn="ctr" fontAlgn="b"/>
                      <a:endParaRPr lang="en-US" sz="2800" b="0" i="0" u="none" strike="noStrike" dirty="0">
                        <a:solidFill>
                          <a:srgbClr val="000000"/>
                        </a:solidFill>
                        <a:effectLst/>
                        <a:latin typeface="Calibri"/>
                      </a:endParaRPr>
                    </a:p>
                  </a:txBody>
                  <a:tcPr marL="9525" marR="9525" marT="9523" marB="0" anchor="b"/>
                </a:tc>
                <a:extLst>
                  <a:ext uri="{0D108BD9-81ED-4DB2-BD59-A6C34878D82A}">
                    <a16:rowId xmlns="" xmlns:a16="http://schemas.microsoft.com/office/drawing/2014/main" val="10003"/>
                  </a:ext>
                </a:extLst>
              </a:tr>
            </a:tbl>
          </a:graphicData>
        </a:graphic>
      </p:graphicFrame>
      <p:graphicFrame>
        <p:nvGraphicFramePr>
          <p:cNvPr id="8" name="Chart 7"/>
          <p:cNvGraphicFramePr>
            <a:graphicFrameLocks/>
          </p:cNvGraphicFramePr>
          <p:nvPr>
            <p:extLst>
              <p:ext uri="{D42A27DB-BD31-4B8C-83A1-F6EECF244321}">
                <p14:modId xmlns:p14="http://schemas.microsoft.com/office/powerpoint/2010/main" val="818059388"/>
              </p:ext>
            </p:extLst>
          </p:nvPr>
        </p:nvGraphicFramePr>
        <p:xfrm>
          <a:off x="7005782" y="3546763"/>
          <a:ext cx="4191001" cy="2971800"/>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a:extLst>
              <a:ext uri="{FF2B5EF4-FFF2-40B4-BE49-F238E27FC236}">
                <a16:creationId xmlns="" xmlns:a16="http://schemas.microsoft.com/office/drawing/2014/main" id="{68C697F2-1413-4C41-9592-10343C9E3F18}"/>
              </a:ext>
            </a:extLst>
          </p:cNvPr>
          <p:cNvSpPr>
            <a:spLocks noGrp="1"/>
          </p:cNvSpPr>
          <p:nvPr>
            <p:ph type="sldNum" sz="quarter" idx="12"/>
          </p:nvPr>
        </p:nvSpPr>
        <p:spPr/>
        <p:txBody>
          <a:bodyPr/>
          <a:lstStyle/>
          <a:p>
            <a:fld id="{4FAB73BC-B049-4115-A692-8D63A059BFB8}" type="slidenum">
              <a:rPr lang="en-US" smtClean="0"/>
              <a:t>9</a:t>
            </a:fld>
            <a:endParaRPr lang="en-US" dirty="0"/>
          </a:p>
        </p:txBody>
      </p:sp>
    </p:spTree>
    <p:extLst>
      <p:ext uri="{BB962C8B-B14F-4D97-AF65-F5344CB8AC3E}">
        <p14:creationId xmlns:p14="http://schemas.microsoft.com/office/powerpoint/2010/main" val="42405351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8A2F88-55C5-4ED1-9541-807C65424763}">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B61EAB5F-88FC-4FAE-AE3C-037A3C365E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44C90D-2A62-4985-9618-3460247437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Integral design</Template>
  <TotalTime>1670</TotalTime>
  <Words>2276</Words>
  <Application>Microsoft Macintosh PowerPoint</Application>
  <PresentationFormat>Custom</PresentationFormat>
  <Paragraphs>416</Paragraphs>
  <Slides>39</Slides>
  <Notes>27</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Integral</vt:lpstr>
      <vt:lpstr>Experimental Designs: Factorial Designs</vt:lpstr>
      <vt:lpstr>Learning Objectives</vt:lpstr>
      <vt:lpstr>Intuitive Interactions</vt:lpstr>
      <vt:lpstr>Notation for Factorial Designs</vt:lpstr>
      <vt:lpstr>Factorial Designs Study  Two Independent Variables</vt:lpstr>
      <vt:lpstr>Looking for Main Effects</vt:lpstr>
      <vt:lpstr>Describing Main Effects</vt:lpstr>
      <vt:lpstr>Another example: Looking for Main Effects</vt:lpstr>
      <vt:lpstr>Another Example: Describing Main Effects</vt:lpstr>
      <vt:lpstr>Interpretation of Factorial Designs</vt:lpstr>
      <vt:lpstr>PowerPoint Presentation</vt:lpstr>
      <vt:lpstr>Describing Interactions</vt:lpstr>
      <vt:lpstr>Describing interactions</vt:lpstr>
      <vt:lpstr>More examples</vt:lpstr>
      <vt:lpstr>Trick or Treat? </vt:lpstr>
      <vt:lpstr>Describing Main Effects &amp; Interactions</vt:lpstr>
      <vt:lpstr>Factorial experiment: Extended Example </vt:lpstr>
      <vt:lpstr>Describe the Main effects and Interaction  (*Assume diffs larger than  are Signf.)</vt:lpstr>
      <vt:lpstr>PowerPoint Presentation</vt:lpstr>
      <vt:lpstr>Descriptive STATS</vt:lpstr>
      <vt:lpstr>Factorial Designs: Possible Outcomes in a 2 x 2 Design</vt:lpstr>
      <vt:lpstr>Factorial ANOVA</vt:lpstr>
      <vt:lpstr>Factorial ANOVA</vt:lpstr>
      <vt:lpstr>now insert some numbers</vt:lpstr>
      <vt:lpstr>Interactions and “Simple Main Effects”</vt:lpstr>
      <vt:lpstr>SimplE Effects</vt:lpstr>
      <vt:lpstr>A visual way to think about simple effects tests</vt:lpstr>
      <vt:lpstr>A visual way to think about simple effects tests</vt:lpstr>
      <vt:lpstr>Interpreting Interactions: Simple effects tests</vt:lpstr>
      <vt:lpstr>Interpreting Interactions</vt:lpstr>
      <vt:lpstr>Range of Possible Main Effects and Interactions in a 2 x 2 Factorial Design</vt:lpstr>
      <vt:lpstr>Common Pitfalls and How to Avoid Them</vt:lpstr>
      <vt:lpstr>Increasing the Number of Levels of an Independent Variable: Beyond 2 × 2</vt:lpstr>
      <vt:lpstr>PowerPoint Presentation</vt:lpstr>
      <vt:lpstr>Is there likely to be a significant interaction effect?</vt:lpstr>
      <vt:lpstr>Factorial Designs:</vt:lpstr>
      <vt:lpstr>Factorial designs</vt:lpstr>
      <vt:lpstr>Factorial designs</vt:lpstr>
      <vt:lpstr>Factorial designs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Experimental Designs: Factorial Designs</dc:title>
  <dc:creator>Pitts, Shane</dc:creator>
  <cp:lastModifiedBy>Shane Pitts</cp:lastModifiedBy>
  <cp:revision>255</cp:revision>
  <dcterms:created xsi:type="dcterms:W3CDTF">2021-09-17T13:42:36Z</dcterms:created>
  <dcterms:modified xsi:type="dcterms:W3CDTF">2022-02-28T20:02:34Z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