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62" r:id="rId4"/>
    <p:sldId id="265" r:id="rId5"/>
    <p:sldId id="269" r:id="rId6"/>
    <p:sldId id="270" r:id="rId7"/>
    <p:sldId id="258" r:id="rId8"/>
    <p:sldId id="264" r:id="rId9"/>
    <p:sldId id="259" r:id="rId10"/>
    <p:sldId id="260" r:id="rId11"/>
    <p:sldId id="266" r:id="rId12"/>
    <p:sldId id="267" r:id="rId13"/>
    <p:sldId id="268" r:id="rId14"/>
    <p:sldId id="273" r:id="rId15"/>
    <p:sldId id="277" r:id="rId16"/>
    <p:sldId id="279" r:id="rId17"/>
    <p:sldId id="274" r:id="rId18"/>
    <p:sldId id="275" r:id="rId19"/>
    <p:sldId id="276" r:id="rId20"/>
    <p:sldId id="280" r:id="rId21"/>
    <p:sldId id="281" r:id="rId22"/>
    <p:sldId id="282" r:id="rId23"/>
    <p:sldId id="284" r:id="rId24"/>
    <p:sldId id="283" r:id="rId25"/>
    <p:sldId id="272" r:id="rId26"/>
    <p:sldId id="285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75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F21AC-F62A-42FF-9109-B46907D01E0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6BA24-0DDD-4490-A45D-2AEB8C966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69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34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6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91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083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6BA24-0DDD-4490-A45D-2AEB8C9661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3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solidFill>
            <a:schemeClr val="tx1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solidFill>
            <a:schemeClr val="tx1"/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8E8F38-F040-4DB3-A631-C2006DA438D5}" type="datetimeFigureOut">
              <a:rPr lang="en-US" smtClean="0"/>
              <a:pPr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06876E5-B332-4264-ACCC-A3822A91F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1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30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3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63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5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69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3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57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26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8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8F38-F040-4DB3-A631-C2006DA438D5}" type="datetimeFigureOut">
              <a:rPr lang="en-US" smtClean="0"/>
              <a:t>9/16/2019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876E5-B332-4264-ACCC-A3822A91F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9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youtube.com/watch?v=bOkj7lJpeoc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komonews.com/news/local/lawsuit-against-seattles-famous-crow-feeding-family-dismissed" TargetMode="External"/><Relationship Id="rId2" Type="http://schemas.openxmlformats.org/officeDocument/2006/relationships/hyperlink" Target="https://www.youtube.com/watch?v=HWXe7Js6GnI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dWw9GLcOeA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62675" y="3295650"/>
            <a:ext cx="2247900" cy="104775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Presented by Dr. </a:t>
            </a:r>
            <a:r>
              <a:rPr lang="en-US" smtClean="0">
                <a:solidFill>
                  <a:schemeClr val="bg1"/>
                </a:solidFill>
              </a:rPr>
              <a:t>Megan Gibbons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/>
              <a:t>Birmingham-Southern College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0" y="749300"/>
            <a:ext cx="9103260" cy="14239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887" y="2477293"/>
            <a:ext cx="2786063" cy="37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Marzluff</a:t>
            </a:r>
            <a:r>
              <a:rPr lang="en-US" dirty="0"/>
              <a:t> et al. 2010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Studying crows on UW campus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Post-banding behavior</a:t>
            </a:r>
          </a:p>
        </p:txBody>
      </p:sp>
      <p:pic>
        <p:nvPicPr>
          <p:cNvPr id="9218" name="Picture 2" descr="Image result for scolding crow seatt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472" y="4281714"/>
            <a:ext cx="3273877" cy="218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banding crow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4281714"/>
            <a:ext cx="3880150" cy="218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Image result for color bands crow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581" y="725329"/>
            <a:ext cx="2605768" cy="296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53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Study: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Hypothesis:  crows can recognize the faces of ‘dangerous’ individual people</a:t>
            </a:r>
          </a:p>
          <a:p>
            <a:r>
              <a:rPr lang="en-US" dirty="0"/>
              <a:t>Three experiments:</a:t>
            </a:r>
          </a:p>
          <a:p>
            <a:pPr marL="914400" lvl="1" indent="-457200">
              <a:buAutoNum type="arabicPeriod"/>
            </a:pPr>
            <a:r>
              <a:rPr lang="en-US" dirty="0"/>
              <a:t>Recognition and memory of an extraordinary face</a:t>
            </a:r>
          </a:p>
          <a:p>
            <a:pPr marL="914400" lvl="1" indent="-457200">
              <a:buAutoNum type="arabicPeriod"/>
            </a:pPr>
            <a:r>
              <a:rPr lang="en-US" dirty="0"/>
              <a:t>Recognition of ordinary faces</a:t>
            </a:r>
          </a:p>
          <a:p>
            <a:pPr marL="914400" lvl="1" indent="-457200">
              <a:buAutoNum type="arabicPeriod"/>
            </a:pPr>
            <a:r>
              <a:rPr lang="en-US" dirty="0"/>
              <a:t>Discrimination among faces</a:t>
            </a:r>
          </a:p>
          <a:p>
            <a:r>
              <a:rPr lang="en-US" dirty="0"/>
              <a:t>Interview and video (</a:t>
            </a:r>
            <a:r>
              <a:rPr lang="en-US" dirty="0">
                <a:hlinkClick r:id="rId2"/>
              </a:rPr>
              <a:t>click</a:t>
            </a:r>
            <a:r>
              <a:rPr lang="en-US" dirty="0"/>
              <a:t>)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032" y="3708400"/>
            <a:ext cx="2985418" cy="2768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58013" y="6477000"/>
            <a:ext cx="10294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</a:rPr>
              <a:t>S. Duncan, Seattle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Experiment 1: extraordinary 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374"/>
            <a:ext cx="7886700" cy="435133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Question: can crows recognize and remember an “extraordinary” </a:t>
            </a:r>
            <a:r>
              <a:rPr lang="en-US" dirty="0"/>
              <a:t>(why?) </a:t>
            </a:r>
            <a:r>
              <a:rPr lang="en-US" dirty="0">
                <a:solidFill>
                  <a:schemeClr val="bg1"/>
                </a:solidFill>
              </a:rPr>
              <a:t>dangerous face?</a:t>
            </a:r>
          </a:p>
          <a:p>
            <a:r>
              <a:rPr lang="en-US" dirty="0">
                <a:solidFill>
                  <a:schemeClr val="bg1"/>
                </a:solidFill>
              </a:rPr>
              <a:t>Crows captured, banded</a:t>
            </a:r>
          </a:p>
          <a:p>
            <a:r>
              <a:rPr lang="en-US" dirty="0"/>
              <a:t>Trappers wore “extraordinary” mask </a:t>
            </a:r>
          </a:p>
          <a:p>
            <a:r>
              <a:rPr lang="en-US" dirty="0"/>
              <a:t>Exposed crows:  banded (7) and witnessing (5-15%; scolding)</a:t>
            </a:r>
          </a:p>
        </p:txBody>
      </p:sp>
      <p:pic>
        <p:nvPicPr>
          <p:cNvPr id="10242" name="Picture 2" descr="Image result for caveman face mas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086" y="4412864"/>
            <a:ext cx="1810815" cy="228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crows mobb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41" y="4412864"/>
            <a:ext cx="3422650" cy="228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59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Experiment 1: trials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and after banding for 2.7 years</a:t>
            </a:r>
          </a:p>
          <a:p>
            <a:r>
              <a:rPr lang="en-US" dirty="0"/>
              <a:t>Surveys: 2.5 km, 1-2 </a:t>
            </a:r>
            <a:r>
              <a:rPr lang="en-US" dirty="0" err="1"/>
              <a:t>hrs</a:t>
            </a:r>
            <a:r>
              <a:rPr lang="en-US" dirty="0"/>
              <a:t>, 20-30 terr. </a:t>
            </a:r>
          </a:p>
          <a:p>
            <a:r>
              <a:rPr lang="en-US" dirty="0"/>
              <a:t>Observers: mask treatments; authors and ‘blind’ observers; variety of body forms, etc.</a:t>
            </a:r>
          </a:p>
          <a:p>
            <a:r>
              <a:rPr lang="en-US" dirty="0" err="1"/>
              <a:t>Pretrapping</a:t>
            </a:r>
            <a:r>
              <a:rPr lang="en-US" dirty="0"/>
              <a:t>: none, neutral, dangerous</a:t>
            </a:r>
          </a:p>
          <a:p>
            <a:r>
              <a:rPr lang="en-US" dirty="0"/>
              <a:t>Post-trapping: see fig.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E478C5-80CE-4B72-888E-A8BFFE3EFB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854"/>
          <a:stretch/>
        </p:blipFill>
        <p:spPr>
          <a:xfrm>
            <a:off x="1159785" y="4811090"/>
            <a:ext cx="6824429" cy="18282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26576" y="4244652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1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2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D2E5D-A24A-4232-AD45-69B59AF17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1: 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B43EA-9724-47D3-92C8-B1E94CECB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2313333" cy="4351338"/>
          </a:xfrm>
        </p:spPr>
        <p:txBody>
          <a:bodyPr/>
          <a:lstStyle/>
          <a:p>
            <a:r>
              <a:rPr lang="en-US" dirty="0"/>
              <a:t>Treatments &gt; controls</a:t>
            </a:r>
          </a:p>
          <a:p>
            <a:r>
              <a:rPr lang="en-US" dirty="0"/>
              <a:t>Hypothesis supported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DB617-CB22-42F4-8E1D-F1B0F326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599" y="1505744"/>
            <a:ext cx="5343525" cy="4991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5700" y="1003300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2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2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BE729-1155-40E1-A8AC-C8C1DCCF5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1: Results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DE674-D59F-4A02-8FD6-962831C7A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Persistence of effect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44F51C-A6F8-4D59-AA0A-E443D8953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447" y="481012"/>
            <a:ext cx="4676775" cy="5895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37638" y="19347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3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24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BA765-5632-4F15-B073-6A82CEB7C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2: Ordinary 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4D3469-1522-48CC-9EAB-D79CDDD25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Question: can crows recognize and remember dangerous ordinary face?</a:t>
            </a:r>
          </a:p>
          <a:p>
            <a:r>
              <a:rPr lang="en-US" dirty="0"/>
              <a:t>Design:</a:t>
            </a:r>
          </a:p>
          <a:p>
            <a:pPr lvl="1"/>
            <a:r>
              <a:rPr lang="en-US" dirty="0"/>
              <a:t>Similar to expt. 1</a:t>
            </a:r>
          </a:p>
          <a:p>
            <a:pPr lvl="1"/>
            <a:r>
              <a:rPr lang="en-US" dirty="0"/>
              <a:t>Different observers (all blind)</a:t>
            </a:r>
          </a:p>
          <a:p>
            <a:pPr lvl="1"/>
            <a:r>
              <a:rPr lang="en-US" dirty="0"/>
              <a:t>Different masks (all ordinary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Red arm bands (no hat) [birds have color vision]</a:t>
            </a:r>
            <a:endParaRPr lang="en-US" dirty="0"/>
          </a:p>
          <a:p>
            <a:pPr lvl="1"/>
            <a:r>
              <a:rPr lang="en-US" dirty="0"/>
              <a:t>4 new sites varying in human density/land use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C3B93A-8791-48D1-898D-A121FE167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383"/>
          <a:stretch/>
        </p:blipFill>
        <p:spPr>
          <a:xfrm>
            <a:off x="848138" y="4732496"/>
            <a:ext cx="7246783" cy="2125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8985" y="4366727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1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9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740E5-6085-4EE5-B854-DD7BA7B0A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2: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77A6F-B1FF-4EC9-8DA0-F057DEE2A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Scolding birds</a:t>
            </a:r>
          </a:p>
          <a:p>
            <a:pPr lvl="1"/>
            <a:r>
              <a:rPr lang="en-US" dirty="0"/>
              <a:t>Dangerous mask (black bar)</a:t>
            </a:r>
          </a:p>
          <a:p>
            <a:pPr lvl="1"/>
            <a:r>
              <a:rPr lang="en-US" dirty="0"/>
              <a:t>Neutral masks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6BC37B-D1A8-40E2-BA9C-5F1A9C9FDB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7568"/>
          <a:stretch/>
        </p:blipFill>
        <p:spPr>
          <a:xfrm>
            <a:off x="6002936" y="598141"/>
            <a:ext cx="2512414" cy="58947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18676" y="134293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4a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8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5E967-829A-47E7-A85B-E3DAAA74A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2: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C0D61-9435-4C84-9616-64C409FB1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750" y="1908507"/>
            <a:ext cx="3665373" cy="4351338"/>
          </a:xfrm>
        </p:spPr>
        <p:txBody>
          <a:bodyPr/>
          <a:lstStyle/>
          <a:p>
            <a:r>
              <a:rPr lang="en-US" dirty="0"/>
              <a:t>Scolding birds</a:t>
            </a:r>
          </a:p>
          <a:p>
            <a:pPr lvl="1"/>
            <a:r>
              <a:rPr lang="en-US" dirty="0"/>
              <a:t>Dangerous mask (black bar)</a:t>
            </a:r>
          </a:p>
          <a:p>
            <a:pPr lvl="1"/>
            <a:r>
              <a:rPr lang="en-US" dirty="0"/>
              <a:t>Neutral masks</a:t>
            </a:r>
          </a:p>
          <a:p>
            <a:r>
              <a:rPr lang="en-US" dirty="0"/>
              <a:t>Mobs formed</a:t>
            </a:r>
          </a:p>
          <a:p>
            <a:pPr lvl="1"/>
            <a:r>
              <a:rPr lang="en-US" dirty="0" smtClean="0"/>
              <a:t>Dangerous mask</a:t>
            </a:r>
            <a:endParaRPr lang="en-US" dirty="0" smtClean="0"/>
          </a:p>
          <a:p>
            <a:r>
              <a:rPr lang="en-US" dirty="0" smtClean="0"/>
              <a:t>Also: </a:t>
            </a:r>
          </a:p>
          <a:p>
            <a:pPr lvl="1"/>
            <a:r>
              <a:rPr lang="en-US" dirty="0" smtClean="0"/>
              <a:t>Arm band: no effect</a:t>
            </a:r>
          </a:p>
          <a:p>
            <a:pPr lvl="1"/>
            <a:r>
              <a:rPr lang="en-US" dirty="0" smtClean="0"/>
              <a:t>Less scolding/mobbing at site 3, </a:t>
            </a:r>
            <a:r>
              <a:rPr lang="en-US" dirty="0" err="1" smtClean="0"/>
              <a:t>Maltby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E8F83F-0A42-40A5-AD0A-682408EE0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23" y="582930"/>
            <a:ext cx="4791788" cy="58947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46287" y="121265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4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4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1E7C0-E763-40E9-885A-15461B372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3: </a:t>
            </a:r>
            <a:r>
              <a:rPr lang="en-US" dirty="0" err="1"/>
              <a:t>Discrim</a:t>
            </a:r>
            <a:r>
              <a:rPr lang="en-US" dirty="0"/>
              <a:t>. among Ordinary 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18D75-70DB-4D18-874F-14F07FE59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Question:  Can crows discriminate between dangerous vs neutral ordinary </a:t>
            </a:r>
            <a:r>
              <a:rPr lang="en-US" dirty="0" smtClean="0"/>
              <a:t>masks?</a:t>
            </a:r>
            <a:endParaRPr lang="en-US" dirty="0"/>
          </a:p>
          <a:p>
            <a:r>
              <a:rPr lang="en-US" dirty="0"/>
              <a:t>Design: </a:t>
            </a:r>
          </a:p>
          <a:p>
            <a:pPr lvl="1"/>
            <a:r>
              <a:rPr lang="en-US" dirty="0"/>
              <a:t>Same sites as </a:t>
            </a:r>
            <a:r>
              <a:rPr lang="en-US" dirty="0" err="1"/>
              <a:t>expt</a:t>
            </a:r>
            <a:r>
              <a:rPr lang="en-US" dirty="0"/>
              <a:t> 2. </a:t>
            </a:r>
          </a:p>
          <a:p>
            <a:pPr lvl="1"/>
            <a:r>
              <a:rPr lang="en-US" dirty="0"/>
              <a:t>Crows presented with 2 masked people: dangerous and neutral</a:t>
            </a:r>
          </a:p>
          <a:p>
            <a:pPr lvl="1"/>
            <a:r>
              <a:rPr lang="en-US" dirty="0"/>
              <a:t>Interlopers changed positions</a:t>
            </a:r>
          </a:p>
          <a:p>
            <a:pPr lvl="1"/>
            <a:r>
              <a:rPr lang="en-US" dirty="0"/>
              <a:t>Hidden observer recorded interaction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C3B93A-8791-48D1-898D-A121FE167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383" r="83488"/>
          <a:stretch/>
        </p:blipFill>
        <p:spPr>
          <a:xfrm>
            <a:off x="2154445" y="4631690"/>
            <a:ext cx="1196562" cy="2125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C3B93A-8791-48D1-898D-A121FE167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61" t="48383" r="66314"/>
          <a:stretch/>
        </p:blipFill>
        <p:spPr>
          <a:xfrm>
            <a:off x="4876801" y="4631690"/>
            <a:ext cx="1270000" cy="21255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6200" y="6070600"/>
            <a:ext cx="377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8624" y="4561840"/>
            <a:ext cx="117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dangerous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26159" y="4547948"/>
            <a:ext cx="859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neutral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85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Ethology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of animal behavior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Communication</a:t>
            </a:r>
          </a:p>
          <a:p>
            <a:pPr lvl="1"/>
            <a:r>
              <a:rPr lang="en-US" dirty="0"/>
              <a:t>Learning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Emotions</a:t>
            </a:r>
          </a:p>
          <a:p>
            <a:pPr lvl="1"/>
            <a:r>
              <a:rPr lang="en-US" dirty="0"/>
              <a:t>Culture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Sexuality</a:t>
            </a:r>
          </a:p>
          <a:p>
            <a:pPr lvl="1"/>
            <a:r>
              <a:rPr lang="en-US" dirty="0"/>
              <a:t>Play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upload.wikimedia.org/wikipedia/commons/thumb/c/ce/Ethology_diversity_2.jpg/800px-Ethology_diversity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007" y="611311"/>
            <a:ext cx="3712476" cy="537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13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843C4-68A4-4B30-9594-E1B4F30B9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 3: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12AA3-EA2D-4776-804E-5D8BAEF07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3829050" cy="4351338"/>
          </a:xfrm>
        </p:spPr>
        <p:txBody>
          <a:bodyPr/>
          <a:lstStyle/>
          <a:p>
            <a:r>
              <a:rPr lang="en-US" dirty="0" smtClean="0"/>
              <a:t>Sites: </a:t>
            </a:r>
          </a:p>
          <a:p>
            <a:pPr lvl="1"/>
            <a:r>
              <a:rPr lang="en-US" dirty="0" smtClean="0"/>
              <a:t>1: urban, </a:t>
            </a:r>
            <a:r>
              <a:rPr lang="en-US" dirty="0" err="1" smtClean="0"/>
              <a:t>prev</a:t>
            </a:r>
            <a:r>
              <a:rPr lang="en-US" dirty="0" smtClean="0"/>
              <a:t> trapping</a:t>
            </a:r>
          </a:p>
          <a:p>
            <a:pPr lvl="1"/>
            <a:r>
              <a:rPr lang="en-US" dirty="0" smtClean="0"/>
              <a:t>2: urban, no </a:t>
            </a:r>
            <a:r>
              <a:rPr lang="en-US" dirty="0" err="1" smtClean="0"/>
              <a:t>prev</a:t>
            </a:r>
            <a:r>
              <a:rPr lang="en-US" dirty="0" smtClean="0"/>
              <a:t> trapping</a:t>
            </a:r>
          </a:p>
          <a:p>
            <a:pPr lvl="1"/>
            <a:r>
              <a:rPr lang="en-US" dirty="0" smtClean="0"/>
              <a:t>3: large lots, </a:t>
            </a:r>
            <a:r>
              <a:rPr lang="en-US" dirty="0" err="1" smtClean="0"/>
              <a:t>prev</a:t>
            </a:r>
            <a:r>
              <a:rPr lang="en-US" dirty="0" smtClean="0"/>
              <a:t> trapping</a:t>
            </a:r>
          </a:p>
          <a:p>
            <a:pPr lvl="1"/>
            <a:r>
              <a:rPr lang="en-US" dirty="0" smtClean="0"/>
              <a:t>4: dense suburban, no prev. trapping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3" y="987426"/>
            <a:ext cx="4059279" cy="51895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23476" y="445444"/>
            <a:ext cx="115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Fig. 5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3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D136E-F31C-4833-A09D-815D29976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Conclusions: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2F319-BE71-4BC2-99CF-222A00B04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findings:</a:t>
            </a:r>
          </a:p>
          <a:p>
            <a:pPr lvl="1"/>
            <a:r>
              <a:rPr lang="en-US" i="1" dirty="0" smtClean="0"/>
              <a:t>Rapid</a:t>
            </a:r>
            <a:r>
              <a:rPr lang="en-US" dirty="0" smtClean="0"/>
              <a:t> learning to brief, single experience</a:t>
            </a:r>
          </a:p>
          <a:p>
            <a:pPr lvl="1"/>
            <a:r>
              <a:rPr lang="en-US" i="1" dirty="0" smtClean="0"/>
              <a:t>Long-term</a:t>
            </a:r>
            <a:r>
              <a:rPr lang="en-US" dirty="0" smtClean="0"/>
              <a:t> memory retention</a:t>
            </a:r>
          </a:p>
          <a:p>
            <a:pPr lvl="1"/>
            <a:r>
              <a:rPr lang="en-US" dirty="0" smtClean="0"/>
              <a:t>Fine feature discrimination between individuals of a </a:t>
            </a:r>
            <a:r>
              <a:rPr lang="en-US" i="1" dirty="0" smtClean="0"/>
              <a:t>different species</a:t>
            </a:r>
            <a:r>
              <a:rPr lang="en-US" dirty="0" smtClean="0"/>
              <a:t> in </a:t>
            </a:r>
            <a:r>
              <a:rPr lang="en-US" i="1" dirty="0" smtClean="0"/>
              <a:t>wild free-ranging </a:t>
            </a:r>
            <a:r>
              <a:rPr lang="en-US" dirty="0" smtClean="0"/>
              <a:t>birds</a:t>
            </a:r>
          </a:p>
          <a:p>
            <a:r>
              <a:rPr lang="en-US" dirty="0" smtClean="0"/>
              <a:t>Additionally: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hreat recognition learned by other crows not exposed to stimulus</a:t>
            </a:r>
          </a:p>
          <a:p>
            <a:pPr lvl="1"/>
            <a:r>
              <a:rPr lang="en-US" dirty="0" smtClean="0"/>
              <a:t>Attention to faces, not other attributes (e.g., hat vs arm band)</a:t>
            </a:r>
          </a:p>
          <a:p>
            <a:pPr lvl="1"/>
            <a:r>
              <a:rPr lang="en-US" dirty="0" smtClean="0"/>
              <a:t>Landscape/population effect:  Site 3, </a:t>
            </a:r>
            <a:r>
              <a:rPr lang="en-US" dirty="0" err="1" smtClean="0"/>
              <a:t>Maltby</a:t>
            </a:r>
            <a:r>
              <a:rPr lang="en-US" dirty="0" smtClean="0"/>
              <a:t> (rural)</a:t>
            </a:r>
          </a:p>
          <a:p>
            <a:pPr lvl="1"/>
            <a:r>
              <a:rPr lang="en-US" dirty="0" smtClean="0"/>
              <a:t>Crows recognized inverted faces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36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1AB-B4B5-44C9-8F3B-B75B3A510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Anomalies and biases – part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8FC14-267E-4D91-8B31-E16CE8C7D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birds scolded neutral masks.  Why?</a:t>
            </a:r>
          </a:p>
          <a:p>
            <a:pPr lvl="1"/>
            <a:r>
              <a:rPr lang="en-US" dirty="0"/>
              <a:t>Poor discriminators?</a:t>
            </a:r>
          </a:p>
          <a:p>
            <a:pPr lvl="1"/>
            <a:r>
              <a:rPr lang="en-US" dirty="0" smtClean="0"/>
              <a:t>Naive </a:t>
            </a:r>
            <a:r>
              <a:rPr lang="en-US" dirty="0"/>
              <a:t>observers failed to discriminate ‘calls’ vs ‘scolds</a:t>
            </a:r>
            <a:r>
              <a:rPr lang="en-US" dirty="0" smtClean="0"/>
              <a:t>’</a:t>
            </a:r>
          </a:p>
          <a:p>
            <a:pPr lvl="2"/>
            <a:r>
              <a:rPr lang="en-US" dirty="0" smtClean="0"/>
              <a:t>Observers did underestimate scolding of dangerous mask</a:t>
            </a:r>
          </a:p>
          <a:p>
            <a:pPr lvl="1"/>
            <a:r>
              <a:rPr lang="en-US" dirty="0" smtClean="0"/>
              <a:t>Crows are noting eye structure, thus seeing past the mask</a:t>
            </a:r>
            <a:endParaRPr lang="en-US" dirty="0"/>
          </a:p>
          <a:p>
            <a:pPr lvl="1"/>
            <a:r>
              <a:rPr lang="en-US" dirty="0" smtClean="0"/>
              <a:t>Concern </a:t>
            </a:r>
            <a:r>
              <a:rPr lang="en-US" dirty="0" smtClean="0"/>
              <a:t>about that individual (regardless of mask)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25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Anomalies and biases – part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design biases noted by authors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Bold crows were those trapped </a:t>
            </a:r>
          </a:p>
          <a:p>
            <a:pPr lvl="2"/>
            <a:r>
              <a:rPr lang="en-US" dirty="0" smtClean="0"/>
              <a:t>But, more birds scolded than were ever trapped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Previous trapping at some sites may have produced the prolonged response</a:t>
            </a:r>
          </a:p>
          <a:p>
            <a:pPr lvl="2"/>
            <a:r>
              <a:rPr lang="en-US" dirty="0" smtClean="0"/>
              <a:t>But, scolding longevity more related to the mask and observers, than past research activity (</a:t>
            </a:r>
            <a:r>
              <a:rPr lang="en-US" dirty="0" err="1" smtClean="0"/>
              <a:t>unpub</a:t>
            </a:r>
            <a:r>
              <a:rPr lang="en-US" dirty="0" smtClean="0"/>
              <a:t>. Data) :/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Trapper masks (unnaturally stiff, etc.) may have taught crows to pay attention to human faces </a:t>
            </a:r>
          </a:p>
          <a:p>
            <a:pPr lvl="2"/>
            <a:r>
              <a:rPr lang="en-US" dirty="0" smtClean="0"/>
              <a:t>Scolding of past unmasked trappers less than masked trappers</a:t>
            </a:r>
          </a:p>
          <a:p>
            <a:r>
              <a:rPr lang="en-US" dirty="0" smtClean="0"/>
              <a:t>Further experiments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62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30BB0-C299-4F57-99E2-E52143EB1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 of crow-human interactions?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46CB0-6D9C-4C7F-9793-BB57572E4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Valuable, insightful study</a:t>
            </a:r>
          </a:p>
          <a:p>
            <a:r>
              <a:rPr lang="en-US" dirty="0" smtClean="0"/>
              <a:t>Mutual coevolution</a:t>
            </a:r>
          </a:p>
          <a:p>
            <a:r>
              <a:rPr lang="en-US" dirty="0" smtClean="0"/>
              <a:t>But it will be complicated</a:t>
            </a:r>
          </a:p>
          <a:p>
            <a:pPr lvl="1"/>
            <a:r>
              <a:rPr lang="en-US" dirty="0" smtClean="0"/>
              <a:t>Abby Mann: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www.youtube.com/watch?v=HWXe7Js6GnI</a:t>
            </a:r>
            <a:endParaRPr lang="en-US" dirty="0" smtClean="0"/>
          </a:p>
          <a:p>
            <a:pPr lvl="1"/>
            <a:r>
              <a:rPr lang="en-US" dirty="0" smtClean="0"/>
              <a:t>Lawsuit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komonews.com/news/local/lawsuit-against-seattles-famous-crow-feeding-family-dismissed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10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Adachi, I., </a:t>
            </a:r>
            <a:r>
              <a:rPr lang="en-US" dirty="0" err="1"/>
              <a:t>Kuwahata</a:t>
            </a:r>
            <a:r>
              <a:rPr lang="en-US" dirty="0"/>
              <a:t>, H. &amp; Fujita, K. 2007. Dogs recall their owner’s face upon hearing the owner’s voice. Animal Cognition, 10, 17–21.</a:t>
            </a:r>
          </a:p>
          <a:p>
            <a:r>
              <a:rPr lang="en-US" dirty="0"/>
              <a:t>Davis, H. 2002. Prediction and preparation: Pavlovian implications of research animals discriminating among humans. Institute for Laboratory Animal Research Journal, 43, 19–26.</a:t>
            </a:r>
          </a:p>
          <a:p>
            <a:r>
              <a:rPr lang="en-US" dirty="0" smtClean="0"/>
              <a:t>Hunt</a:t>
            </a:r>
            <a:r>
              <a:rPr lang="en-US" dirty="0"/>
              <a:t>, Gavin R. (January 1996). "Manufacture and use of hook-tools by New Caledonian crows". Nature. 379 (6562): 249–251. </a:t>
            </a:r>
            <a:r>
              <a:rPr lang="en-US" dirty="0" smtClean="0"/>
              <a:t>doi:10.1038/379249a0</a:t>
            </a:r>
          </a:p>
          <a:p>
            <a:r>
              <a:rPr lang="en-US" dirty="0"/>
              <a:t>Levey, D. J., </a:t>
            </a:r>
            <a:r>
              <a:rPr lang="en-US" dirty="0" err="1"/>
              <a:t>Londono</a:t>
            </a:r>
            <a:r>
              <a:rPr lang="en-US" dirty="0"/>
              <a:t>, G. A., </a:t>
            </a:r>
            <a:r>
              <a:rPr lang="en-US" dirty="0" err="1"/>
              <a:t>Ungvari</a:t>
            </a:r>
            <a:r>
              <a:rPr lang="en-US" dirty="0"/>
              <a:t>-Martin, J., </a:t>
            </a:r>
            <a:r>
              <a:rPr lang="en-US" dirty="0" err="1"/>
              <a:t>Hiersoux</a:t>
            </a:r>
            <a:r>
              <a:rPr lang="en-US" dirty="0"/>
              <a:t>, M. R., Jankowski, J. E., </a:t>
            </a:r>
            <a:r>
              <a:rPr lang="en-US" dirty="0" err="1"/>
              <a:t>Poulsen</a:t>
            </a:r>
            <a:r>
              <a:rPr lang="en-US" dirty="0"/>
              <a:t>, J. R., </a:t>
            </a:r>
            <a:r>
              <a:rPr lang="en-US" dirty="0" err="1"/>
              <a:t>Stracey</a:t>
            </a:r>
            <a:r>
              <a:rPr lang="en-US" dirty="0"/>
              <a:t>, C. M. &amp; Robinson, S. K. 2009. Urban mockingbirds quickly learn to identify individual humans. Proceedings of the National Academy of Sciences, U.S.A., 106, 8959–8962.</a:t>
            </a:r>
          </a:p>
          <a:p>
            <a:r>
              <a:rPr lang="en-US" dirty="0" smtClean="0"/>
              <a:t>Lorenz</a:t>
            </a:r>
            <a:r>
              <a:rPr lang="en-US" dirty="0"/>
              <a:t>, K. Z. 1952. King Solomon’s Ring. New York: T.Y. Crowell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240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075" y="547110"/>
            <a:ext cx="4276725" cy="56298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0319" y="6358947"/>
            <a:ext cx="4652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American Crows in Seattle, photo by Yours Truly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0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Limited time on my part.</a:t>
            </a:r>
          </a:p>
          <a:p>
            <a:r>
              <a:rPr lang="en-US" dirty="0" smtClean="0"/>
              <a:t>My </a:t>
            </a:r>
            <a:r>
              <a:rPr lang="en-US" dirty="0"/>
              <a:t>background was theoretical, and not well </a:t>
            </a:r>
            <a:r>
              <a:rPr lang="en-US" dirty="0" smtClean="0"/>
              <a:t>researched, despite any appearance otherwise.  Any insightful questions about ethology will reveal that.  </a:t>
            </a:r>
          </a:p>
          <a:p>
            <a:r>
              <a:rPr lang="en-US" dirty="0" smtClean="0"/>
              <a:t>Not a lot of lit cited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37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Learning in </a:t>
            </a:r>
            <a:r>
              <a:rPr lang="en-US" dirty="0" smtClean="0">
                <a:solidFill>
                  <a:schemeClr val="bg1"/>
                </a:solidFill>
              </a:rPr>
              <a:t>animals: </a:t>
            </a:r>
            <a:r>
              <a:rPr lang="en-US" dirty="0" smtClean="0"/>
              <a:t>a </a:t>
            </a:r>
            <a:r>
              <a:rPr lang="en-US" dirty="0"/>
              <a:t>change in </a:t>
            </a:r>
            <a:r>
              <a:rPr lang="en-US" b="1" dirty="0"/>
              <a:t>behavior</a:t>
            </a:r>
            <a:r>
              <a:rPr lang="en-US" dirty="0"/>
              <a:t> that occurs as a result of experience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Perception</a:t>
            </a:r>
          </a:p>
          <a:p>
            <a:r>
              <a:rPr lang="en-US" dirty="0"/>
              <a:t>Attention</a:t>
            </a:r>
          </a:p>
          <a:p>
            <a:r>
              <a:rPr lang="en-US" u="sng" dirty="0"/>
              <a:t>Memory</a:t>
            </a:r>
          </a:p>
          <a:p>
            <a:r>
              <a:rPr lang="en-US" dirty="0">
                <a:solidFill>
                  <a:schemeClr val="bg1"/>
                </a:solidFill>
              </a:rPr>
              <a:t>Tool use</a:t>
            </a:r>
          </a:p>
        </p:txBody>
      </p:sp>
      <p:pic>
        <p:nvPicPr>
          <p:cNvPr id="2050" name="Picture 2" descr="Image result for tool use in anim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744" y="1423581"/>
            <a:ext cx="4313887" cy="242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tool use in anima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3548"/>
            <a:ext cx="4294631" cy="267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squirrel digg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073548"/>
            <a:ext cx="3513992" cy="267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Coevolution with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history </a:t>
            </a:r>
          </a:p>
          <a:p>
            <a:r>
              <a:rPr lang="en-US" dirty="0"/>
              <a:t>Domestication</a:t>
            </a:r>
          </a:p>
          <a:p>
            <a:endParaRPr lang="en-US" dirty="0"/>
          </a:p>
        </p:txBody>
      </p:sp>
      <p:pic>
        <p:nvPicPr>
          <p:cNvPr id="3076" name="Picture 4" descr="Image result for herding shee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8" y="3736156"/>
            <a:ext cx="4209312" cy="28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African american boy and pet do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032" y="3736156"/>
            <a:ext cx="4207667" cy="28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frican american girl and c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336" y="222901"/>
            <a:ext cx="2334363" cy="351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28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Coevolution with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Evolving interactions</a:t>
            </a:r>
          </a:p>
          <a:p>
            <a:endParaRPr lang="en-US" dirty="0"/>
          </a:p>
        </p:txBody>
      </p:sp>
      <p:pic>
        <p:nvPicPr>
          <p:cNvPr id="3082" name="Picture 10" descr="Image result for wildland urban interf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2441575"/>
            <a:ext cx="4008967" cy="300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downtown moo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3696952"/>
            <a:ext cx="3816119" cy="277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29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Coevolution with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Humans: friend, foe, neutral</a:t>
            </a:r>
          </a:p>
          <a:p>
            <a:r>
              <a:rPr lang="en-US" dirty="0"/>
              <a:t>Natural selection should favor distinguishing</a:t>
            </a:r>
          </a:p>
        </p:txBody>
      </p:sp>
      <p:pic>
        <p:nvPicPr>
          <p:cNvPr id="4098" name="Picture 2" descr="Image result for people and racco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2" y="3698875"/>
            <a:ext cx="3733464" cy="247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man fights with raco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3698876"/>
            <a:ext cx="4137024" cy="247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5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372475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Can animals recognize </a:t>
            </a:r>
            <a:r>
              <a:rPr lang="en-US" dirty="0" err="1">
                <a:solidFill>
                  <a:schemeClr val="bg1"/>
                </a:solidFill>
              </a:rPr>
              <a:t>heterospecific</a:t>
            </a:r>
            <a:r>
              <a:rPr lang="en-US" dirty="0">
                <a:solidFill>
                  <a:schemeClr val="bg1"/>
                </a:solidFill>
              </a:rPr>
              <a:t> individuals?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Domestic animals</a:t>
            </a:r>
            <a:r>
              <a:rPr lang="en-US" baseline="30000" dirty="0"/>
              <a:t>1</a:t>
            </a:r>
          </a:p>
          <a:p>
            <a:r>
              <a:rPr lang="en-US" dirty="0"/>
              <a:t>Lab animals</a:t>
            </a:r>
            <a:r>
              <a:rPr lang="en-US" baseline="30000" dirty="0"/>
              <a:t>2</a:t>
            </a:r>
          </a:p>
          <a:p>
            <a:r>
              <a:rPr lang="en-US" dirty="0"/>
              <a:t>Wild animals?</a:t>
            </a:r>
            <a:endParaRPr lang="en-US" baseline="30000" dirty="0"/>
          </a:p>
          <a:p>
            <a:endParaRPr lang="en-US" dirty="0"/>
          </a:p>
        </p:txBody>
      </p:sp>
      <p:pic>
        <p:nvPicPr>
          <p:cNvPr id="6148" name="Picture 4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87" y="3767600"/>
            <a:ext cx="2409363" cy="240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lab monke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010" y="3767599"/>
            <a:ext cx="4283313" cy="240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71413" y="6380162"/>
            <a:ext cx="3348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>
                <a:solidFill>
                  <a:schemeClr val="bg1"/>
                </a:solidFill>
              </a:rPr>
              <a:t>1 </a:t>
            </a:r>
            <a:r>
              <a:rPr lang="en-US" dirty="0">
                <a:solidFill>
                  <a:schemeClr val="bg1"/>
                </a:solidFill>
              </a:rPr>
              <a:t>Adachi et al. </a:t>
            </a:r>
            <a:r>
              <a:rPr lang="en-US" dirty="0" smtClean="0">
                <a:solidFill>
                  <a:schemeClr val="bg1"/>
                </a:solidFill>
              </a:rPr>
              <a:t>2007; </a:t>
            </a:r>
            <a:r>
              <a:rPr lang="en-US" baseline="30000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chemeClr val="bg1"/>
                </a:solidFill>
              </a:rPr>
              <a:t> Davis 2002</a:t>
            </a:r>
          </a:p>
        </p:txBody>
      </p:sp>
    </p:spTree>
    <p:extLst>
      <p:ext uri="{BB962C8B-B14F-4D97-AF65-F5344CB8AC3E}">
        <p14:creationId xmlns:p14="http://schemas.microsoft.com/office/powerpoint/2010/main" val="404589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Interspecific individual recognition in birds: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Why birds?</a:t>
            </a:r>
          </a:p>
          <a:p>
            <a:r>
              <a:rPr lang="en-US" dirty="0"/>
              <a:t>Konrad Lorenz (1952) [Hooded Crow]</a:t>
            </a:r>
          </a:p>
          <a:p>
            <a:r>
              <a:rPr lang="en-US" dirty="0" smtClean="0"/>
              <a:t>Mockingbirds </a:t>
            </a:r>
            <a:r>
              <a:rPr lang="en-US" dirty="0" smtClean="0"/>
              <a:t>at </a:t>
            </a:r>
            <a:r>
              <a:rPr lang="en-US" dirty="0" smtClean="0"/>
              <a:t>UF</a:t>
            </a:r>
            <a:r>
              <a:rPr lang="en-US" baseline="30000" dirty="0" smtClean="0"/>
              <a:t>1</a:t>
            </a:r>
            <a:endParaRPr lang="en-US" baseline="30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33972" y="6488668"/>
            <a:ext cx="188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 smtClean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Levey et al. 2002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AutoShape 6" descr="Image result for mockingbirds at U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0" y="3626128"/>
            <a:ext cx="2590800" cy="2720932"/>
          </a:xfrm>
          <a:prstGeom prst="rect">
            <a:avLst/>
          </a:prstGeom>
        </p:spPr>
      </p:pic>
      <p:pic>
        <p:nvPicPr>
          <p:cNvPr id="1028" name="Picture 4" descr="Image result for hooded cr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292" y="3970458"/>
            <a:ext cx="2128308" cy="15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jackda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70913"/>
            <a:ext cx="2799292" cy="157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583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Corvids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Crows, Ravens, Jays, Rooks, Magpies, Choughs, Nutcrackers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Cosmopolitan</a:t>
            </a:r>
          </a:p>
          <a:p>
            <a:r>
              <a:rPr lang="en-US" dirty="0" smtClean="0"/>
              <a:t>Exceptionally intelligent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/>
              <a:t>New Caledonian Crows</a:t>
            </a:r>
            <a:r>
              <a:rPr lang="en-US" baseline="30000" dirty="0"/>
              <a:t>1</a:t>
            </a:r>
            <a:endParaRPr lang="en-US" baseline="30000" dirty="0">
              <a:solidFill>
                <a:schemeClr val="bg1"/>
              </a:solidFill>
            </a:endParaRPr>
          </a:p>
        </p:txBody>
      </p:sp>
      <p:pic>
        <p:nvPicPr>
          <p:cNvPr id="8194" name="Picture 2" descr="Image result for new caledonian crows tool u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3745216"/>
            <a:ext cx="3848100" cy="256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124" y="3880152"/>
            <a:ext cx="3482889" cy="24317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71413" y="6380162"/>
            <a:ext cx="129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>
                <a:solidFill>
                  <a:schemeClr val="bg1"/>
                </a:solidFill>
              </a:rPr>
              <a:t>1</a:t>
            </a:r>
            <a:r>
              <a:rPr lang="en-US" dirty="0">
                <a:solidFill>
                  <a:schemeClr val="bg1"/>
                </a:solidFill>
              </a:rPr>
              <a:t> Hunt 1996</a:t>
            </a:r>
          </a:p>
        </p:txBody>
      </p:sp>
    </p:spTree>
    <p:extLst>
      <p:ext uri="{BB962C8B-B14F-4D97-AF65-F5344CB8AC3E}">
        <p14:creationId xmlns:p14="http://schemas.microsoft.com/office/powerpoint/2010/main" val="384223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1155</TotalTime>
  <Words>988</Words>
  <Application>Microsoft Office PowerPoint</Application>
  <PresentationFormat>On-screen Show (4:3)</PresentationFormat>
  <Paragraphs>162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Ethology </vt:lpstr>
      <vt:lpstr>Learning in animals: a change in behavior that occurs as a result of experience</vt:lpstr>
      <vt:lpstr>Coevolution with humans</vt:lpstr>
      <vt:lpstr>Coevolution with humans</vt:lpstr>
      <vt:lpstr>Coevolution with humans</vt:lpstr>
      <vt:lpstr>Can animals recognize heterospecific individuals?</vt:lpstr>
      <vt:lpstr>Interspecific individual recognition in birds:</vt:lpstr>
      <vt:lpstr>Corvids</vt:lpstr>
      <vt:lpstr>Marzluff et al. 2010</vt:lpstr>
      <vt:lpstr>The Study:</vt:lpstr>
      <vt:lpstr>Experiment 1: extraordinary face</vt:lpstr>
      <vt:lpstr>Experiment 1: trials</vt:lpstr>
      <vt:lpstr>Experiment 1: Results </vt:lpstr>
      <vt:lpstr>Experiment 1: Results </vt:lpstr>
      <vt:lpstr>Experiment 2: Ordinary Faces</vt:lpstr>
      <vt:lpstr>Experiment 2: Results</vt:lpstr>
      <vt:lpstr>Experiment 2: Results</vt:lpstr>
      <vt:lpstr>Experiment 3: Discrim. among Ordinary Faces</vt:lpstr>
      <vt:lpstr>Experiment 3: Results</vt:lpstr>
      <vt:lpstr>Conclusions: </vt:lpstr>
      <vt:lpstr>Anomalies and biases – part 1</vt:lpstr>
      <vt:lpstr>Anomalies and biases – part 2</vt:lpstr>
      <vt:lpstr>The future of crow-human interactions?</vt:lpstr>
      <vt:lpstr>Literature cited</vt:lpstr>
      <vt:lpstr>PowerPoint Presentation</vt:lpstr>
      <vt:lpstr>FLAWS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;lka;lsdkfjl;aksdf</dc:title>
  <dc:creator>Duncan, Scot</dc:creator>
  <cp:lastModifiedBy>Gibbons, Megan</cp:lastModifiedBy>
  <cp:revision>43</cp:revision>
  <dcterms:created xsi:type="dcterms:W3CDTF">2019-02-13T16:57:45Z</dcterms:created>
  <dcterms:modified xsi:type="dcterms:W3CDTF">2019-09-16T16:28:23Z</dcterms:modified>
</cp:coreProperties>
</file>