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1" r:id="rId1"/>
  </p:sldMasterIdLst>
  <p:notesMasterIdLst>
    <p:notesMasterId r:id="rId19"/>
  </p:notesMasterIdLst>
  <p:handoutMasterIdLst>
    <p:handoutMasterId r:id="rId20"/>
  </p:handout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62" r:id="rId18"/>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83" d="100"/>
          <a:sy n="83" d="100"/>
        </p:scale>
        <p:origin x="45" y="5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56874D2C-3586-43F3-AC18-0D901E529841}" type="datetimeFigureOut">
              <a:rPr lang="en-US" smtClean="0"/>
              <a:t>10/7/2021</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6C1295EB-61E8-4AA6-989E-519E58C69AE3}" type="slidenum">
              <a:rPr lang="en-US" smtClean="0"/>
              <a:t>‹#›</a:t>
            </a:fld>
            <a:endParaRPr lang="en-US" dirty="0"/>
          </a:p>
        </p:txBody>
      </p:sp>
    </p:spTree>
    <p:extLst>
      <p:ext uri="{BB962C8B-B14F-4D97-AF65-F5344CB8AC3E}">
        <p14:creationId xmlns:p14="http://schemas.microsoft.com/office/powerpoint/2010/main" val="8191232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D1291D4-A9E3-4EBB-9354-E5B689E9982D}" type="datetimeFigureOut">
              <a:rPr lang="en-US" smtClean="0"/>
              <a:t>10/7/2021</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A920D713-B474-4751-BD73-99592364DF20}" type="slidenum">
              <a:rPr lang="en-US" smtClean="0"/>
              <a:t>‹#›</a:t>
            </a:fld>
            <a:endParaRPr lang="en-US" dirty="0"/>
          </a:p>
        </p:txBody>
      </p:sp>
    </p:spTree>
    <p:extLst>
      <p:ext uri="{BB962C8B-B14F-4D97-AF65-F5344CB8AC3E}">
        <p14:creationId xmlns:p14="http://schemas.microsoft.com/office/powerpoint/2010/main" val="3434958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defRPr>
            </a:lvl1pPr>
            <a:lvl2pPr marL="757066" indent="-291179">
              <a:spcBef>
                <a:spcPct val="30000"/>
              </a:spcBef>
              <a:defRPr kumimoji="1" sz="1200">
                <a:solidFill>
                  <a:schemeClr val="tx1"/>
                </a:solidFill>
                <a:latin typeface="Times New Roman" panose="02020603050405020304" pitchFamily="18" charset="0"/>
              </a:defRPr>
            </a:lvl2pPr>
            <a:lvl3pPr marL="1164717" indent="-232943">
              <a:spcBef>
                <a:spcPct val="30000"/>
              </a:spcBef>
              <a:defRPr kumimoji="1" sz="1200">
                <a:solidFill>
                  <a:schemeClr val="tx1"/>
                </a:solidFill>
                <a:latin typeface="Times New Roman" panose="02020603050405020304" pitchFamily="18" charset="0"/>
              </a:defRPr>
            </a:lvl3pPr>
            <a:lvl4pPr marL="1630604" indent="-232943">
              <a:spcBef>
                <a:spcPct val="30000"/>
              </a:spcBef>
              <a:defRPr kumimoji="1" sz="1200">
                <a:solidFill>
                  <a:schemeClr val="tx1"/>
                </a:solidFill>
                <a:latin typeface="Times New Roman" panose="02020603050405020304" pitchFamily="18" charset="0"/>
              </a:defRPr>
            </a:lvl4pPr>
            <a:lvl5pPr marL="2096491" indent="-232943">
              <a:spcBef>
                <a:spcPct val="30000"/>
              </a:spcBef>
              <a:defRPr kumimoji="1" sz="1200">
                <a:solidFill>
                  <a:schemeClr val="tx1"/>
                </a:solidFill>
                <a:latin typeface="Times New Roman" panose="02020603050405020304" pitchFamily="18" charset="0"/>
              </a:defRPr>
            </a:lvl5pPr>
            <a:lvl6pPr marL="2562377" indent="-232943" eaLnBrk="0" fontAlgn="base" hangingPunct="0">
              <a:spcBef>
                <a:spcPct val="30000"/>
              </a:spcBef>
              <a:spcAft>
                <a:spcPct val="0"/>
              </a:spcAft>
              <a:defRPr kumimoji="1" sz="1200">
                <a:solidFill>
                  <a:schemeClr val="tx1"/>
                </a:solidFill>
                <a:latin typeface="Times New Roman" panose="02020603050405020304" pitchFamily="18" charset="0"/>
              </a:defRPr>
            </a:lvl6pPr>
            <a:lvl7pPr marL="3028264" indent="-232943" eaLnBrk="0" fontAlgn="base" hangingPunct="0">
              <a:spcBef>
                <a:spcPct val="30000"/>
              </a:spcBef>
              <a:spcAft>
                <a:spcPct val="0"/>
              </a:spcAft>
              <a:defRPr kumimoji="1" sz="1200">
                <a:solidFill>
                  <a:schemeClr val="tx1"/>
                </a:solidFill>
                <a:latin typeface="Times New Roman" panose="02020603050405020304" pitchFamily="18" charset="0"/>
              </a:defRPr>
            </a:lvl7pPr>
            <a:lvl8pPr marL="3494151" indent="-232943" eaLnBrk="0" fontAlgn="base" hangingPunct="0">
              <a:spcBef>
                <a:spcPct val="30000"/>
              </a:spcBef>
              <a:spcAft>
                <a:spcPct val="0"/>
              </a:spcAft>
              <a:defRPr kumimoji="1" sz="1200">
                <a:solidFill>
                  <a:schemeClr val="tx1"/>
                </a:solidFill>
                <a:latin typeface="Times New Roman" panose="02020603050405020304" pitchFamily="18" charset="0"/>
              </a:defRPr>
            </a:lvl8pPr>
            <a:lvl9pPr marL="3960038" indent="-232943"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4F6023FB-98A9-46E3-9CF3-2E49DD4810E2}" type="slidenum">
              <a:rPr kumimoji="0" lang="en-US" altLang="en-US"/>
              <a:pPr>
                <a:spcBef>
                  <a:spcPct val="0"/>
                </a:spcBef>
              </a:pPr>
              <a:t>7</a:t>
            </a:fld>
            <a:endParaRPr kumimoji="0" lang="en-US" altLang="en-US" dirty="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582649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defRPr>
            </a:lvl1pPr>
            <a:lvl2pPr marL="757066" indent="-291179">
              <a:spcBef>
                <a:spcPct val="30000"/>
              </a:spcBef>
              <a:defRPr kumimoji="1" sz="1200">
                <a:solidFill>
                  <a:schemeClr val="tx1"/>
                </a:solidFill>
                <a:latin typeface="Times New Roman" panose="02020603050405020304" pitchFamily="18" charset="0"/>
              </a:defRPr>
            </a:lvl2pPr>
            <a:lvl3pPr marL="1164717" indent="-232943">
              <a:spcBef>
                <a:spcPct val="30000"/>
              </a:spcBef>
              <a:defRPr kumimoji="1" sz="1200">
                <a:solidFill>
                  <a:schemeClr val="tx1"/>
                </a:solidFill>
                <a:latin typeface="Times New Roman" panose="02020603050405020304" pitchFamily="18" charset="0"/>
              </a:defRPr>
            </a:lvl3pPr>
            <a:lvl4pPr marL="1630604" indent="-232943">
              <a:spcBef>
                <a:spcPct val="30000"/>
              </a:spcBef>
              <a:defRPr kumimoji="1" sz="1200">
                <a:solidFill>
                  <a:schemeClr val="tx1"/>
                </a:solidFill>
                <a:latin typeface="Times New Roman" panose="02020603050405020304" pitchFamily="18" charset="0"/>
              </a:defRPr>
            </a:lvl4pPr>
            <a:lvl5pPr marL="2096491" indent="-232943">
              <a:spcBef>
                <a:spcPct val="30000"/>
              </a:spcBef>
              <a:defRPr kumimoji="1" sz="1200">
                <a:solidFill>
                  <a:schemeClr val="tx1"/>
                </a:solidFill>
                <a:latin typeface="Times New Roman" panose="02020603050405020304" pitchFamily="18" charset="0"/>
              </a:defRPr>
            </a:lvl5pPr>
            <a:lvl6pPr marL="2562377" indent="-232943" eaLnBrk="0" fontAlgn="base" hangingPunct="0">
              <a:spcBef>
                <a:spcPct val="30000"/>
              </a:spcBef>
              <a:spcAft>
                <a:spcPct val="0"/>
              </a:spcAft>
              <a:defRPr kumimoji="1" sz="1200">
                <a:solidFill>
                  <a:schemeClr val="tx1"/>
                </a:solidFill>
                <a:latin typeface="Times New Roman" panose="02020603050405020304" pitchFamily="18" charset="0"/>
              </a:defRPr>
            </a:lvl6pPr>
            <a:lvl7pPr marL="3028264" indent="-232943" eaLnBrk="0" fontAlgn="base" hangingPunct="0">
              <a:spcBef>
                <a:spcPct val="30000"/>
              </a:spcBef>
              <a:spcAft>
                <a:spcPct val="0"/>
              </a:spcAft>
              <a:defRPr kumimoji="1" sz="1200">
                <a:solidFill>
                  <a:schemeClr val="tx1"/>
                </a:solidFill>
                <a:latin typeface="Times New Roman" panose="02020603050405020304" pitchFamily="18" charset="0"/>
              </a:defRPr>
            </a:lvl7pPr>
            <a:lvl8pPr marL="3494151" indent="-232943" eaLnBrk="0" fontAlgn="base" hangingPunct="0">
              <a:spcBef>
                <a:spcPct val="30000"/>
              </a:spcBef>
              <a:spcAft>
                <a:spcPct val="0"/>
              </a:spcAft>
              <a:defRPr kumimoji="1" sz="1200">
                <a:solidFill>
                  <a:schemeClr val="tx1"/>
                </a:solidFill>
                <a:latin typeface="Times New Roman" panose="02020603050405020304" pitchFamily="18" charset="0"/>
              </a:defRPr>
            </a:lvl8pPr>
            <a:lvl9pPr marL="3960038" indent="-232943"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79A980BD-355A-4C27-BBBC-5BF8AF418649}" type="slidenum">
              <a:rPr kumimoji="0" lang="en-US" altLang="en-US"/>
              <a:pPr>
                <a:spcBef>
                  <a:spcPct val="0"/>
                </a:spcBef>
              </a:pPr>
              <a:t>8</a:t>
            </a:fld>
            <a:endParaRPr kumimoji="0" lang="en-US" altLang="en-US" dirty="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317724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5923F103-BC34-4FE4-A40E-EDDEECFDA5D0}" type="datetimeFigureOut">
              <a:rPr lang="en-US" smtClean="0"/>
              <a:pPr/>
              <a:t>10/7/2021</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r>
              <a:rPr lang="en-US" dirty="0"/>
              <a:t>
              </a:t>
            </a:r>
          </a:p>
        </p:txBody>
      </p:sp>
      <p:sp>
        <p:nvSpPr>
          <p:cNvPr id="6" name="Slide Number Placeholder 5"/>
          <p:cNvSpPr>
            <a:spLocks noGrp="1"/>
          </p:cNvSpPr>
          <p:nvPr>
            <p:ph type="sldNum" sz="quarter" idx="12"/>
          </p:nvPr>
        </p:nvSpPr>
        <p:spPr>
          <a:xfrm>
            <a:off x="8077200" y="1430866"/>
            <a:ext cx="2743200"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56860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BE451C3-0FF4-47C4-B829-773ADF60F88C}" type="datetimeFigureOut">
              <a:rPr lang="en-US" smtClean="0"/>
              <a:t>10/7/2021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971631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2BE451C3-0FF4-47C4-B829-773ADF60F88C}" type="datetimeFigureOut">
              <a:rPr lang="en-US" smtClean="0"/>
              <a:t>10/7/2021</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r>
              <a:rPr lang="en-US" dirty="0"/>
              <a:t>
              </a:t>
            </a:r>
          </a:p>
        </p:txBody>
      </p:sp>
      <p:sp>
        <p:nvSpPr>
          <p:cNvPr id="7" name="Slide Number Placeholder 6"/>
          <p:cNvSpPr>
            <a:spLocks noGrp="1"/>
          </p:cNvSpPr>
          <p:nvPr>
            <p:ph type="sldNum" sz="quarter" idx="12"/>
          </p:nvPr>
        </p:nvSpPr>
        <p:spPr>
          <a:xfrm>
            <a:off x="10862452" y="381000"/>
            <a:ext cx="64374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787809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2BE451C3-0FF4-47C4-B829-773ADF60F88C}" type="datetimeFigureOut">
              <a:rPr lang="en-US" smtClean="0"/>
              <a:t>10/7/2021</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r>
              <a:rPr lang="en-US" dirty="0"/>
              <a:t>
              </a:t>
            </a:r>
          </a:p>
        </p:txBody>
      </p:sp>
      <p:sp>
        <p:nvSpPr>
          <p:cNvPr id="7" name="Slide Number Placeholder 6"/>
          <p:cNvSpPr>
            <a:spLocks noGrp="1"/>
          </p:cNvSpPr>
          <p:nvPr>
            <p:ph type="sldNum" sz="quarter" idx="12"/>
          </p:nvPr>
        </p:nvSpPr>
        <p:spPr>
          <a:xfrm>
            <a:off x="10862452" y="381000"/>
            <a:ext cx="643748" cy="365125"/>
          </a:xfrm>
        </p:spPr>
        <p:txBody>
          <a:bodyPr/>
          <a:lstStyle/>
          <a:p>
            <a:fld id="{D57F1E4F-1CFF-5643-939E-217C01CDF565}" type="slidenum">
              <a:rPr lang="en-US" smtClean="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5827600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2BE451C3-0FF4-47C4-B829-773ADF60F88C}" type="datetimeFigureOut">
              <a:rPr lang="en-US" smtClean="0"/>
              <a:t>10/7/2021</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r>
              <a:rPr lang="en-US" dirty="0"/>
              <a:t>
              </a:t>
            </a:r>
          </a:p>
        </p:txBody>
      </p:sp>
      <p:sp>
        <p:nvSpPr>
          <p:cNvPr id="7" name="Slide Number Placeholder 6"/>
          <p:cNvSpPr>
            <a:spLocks noGrp="1"/>
          </p:cNvSpPr>
          <p:nvPr>
            <p:ph type="sldNum" sz="quarter" idx="12"/>
          </p:nvPr>
        </p:nvSpPr>
        <p:spPr>
          <a:xfrm>
            <a:off x="10862452" y="381000"/>
            <a:ext cx="64374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15258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2BE451C3-0FF4-47C4-B829-773ADF60F88C}" type="datetimeFigureOut">
              <a:rPr lang="en-US" smtClean="0"/>
              <a:t>10/7/2021</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9826835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2BE451C3-0FF4-47C4-B829-773ADF60F88C}" type="datetimeFigureOut">
              <a:rPr lang="en-US" smtClean="0"/>
              <a:t>10/7/2021</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01443679"/>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10/7/2021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391866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CDA879A6-0FD0-4734-A311-86BFCA472E6E}" type="datetimeFigureOut">
              <a:rPr lang="en-US" smtClean="0"/>
              <a:t>10/7/2021</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r>
              <a:rPr lang="en-US" dirty="0"/>
              <a:t>
              </a:t>
            </a:r>
          </a:p>
        </p:txBody>
      </p:sp>
      <p:sp>
        <p:nvSpPr>
          <p:cNvPr id="6" name="Slide Number Placeholder 5"/>
          <p:cNvSpPr>
            <a:spLocks noGrp="1"/>
          </p:cNvSpPr>
          <p:nvPr>
            <p:ph type="sldNum" sz="quarter" idx="12"/>
          </p:nvPr>
        </p:nvSpPr>
        <p:spPr>
          <a:xfrm>
            <a:off x="10862452" y="381000"/>
            <a:ext cx="64374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91914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10/7/2021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48365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F34E6425-0181-43F2-84FC-787E803FD2F8}" type="datetimeFigureOut">
              <a:rPr lang="en-US" smtClean="0"/>
              <a:t>10/7/2021</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r>
              <a:rPr lang="en-US" dirty="0"/>
              <a:t>
              </a:t>
            </a:r>
          </a:p>
        </p:txBody>
      </p:sp>
      <p:sp>
        <p:nvSpPr>
          <p:cNvPr id="6" name="Slide Number Placeholder 5"/>
          <p:cNvSpPr>
            <a:spLocks noGrp="1"/>
          </p:cNvSpPr>
          <p:nvPr>
            <p:ph type="sldNum" sz="quarter" idx="12"/>
          </p:nvPr>
        </p:nvSpPr>
        <p:spPr>
          <a:xfrm>
            <a:off x="10862452" y="381000"/>
            <a:ext cx="64374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81768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10/7/2021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10/7/2021</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49178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10/7/2021</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47553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10/7/2021</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96657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10/7/2021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09801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10/7/2021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85790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2BE451C3-0FF4-47C4-B829-773ADF60F88C}" type="datetimeFigureOut">
              <a:rPr lang="en-US" smtClean="0"/>
              <a:t>10/7/2021</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dirty="0"/>
              <a:t>
              </a:t>
            </a:r>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40419763"/>
      </p:ext>
    </p:extLst>
  </p:cSld>
  <p:clrMap bg1="dk1" tx1="lt1" bg2="dk2" tx2="lt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Lst>
  <p:hf sldNum="0"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Personal Finance </a:t>
            </a:r>
            <a:br>
              <a:rPr lang="en-US" dirty="0"/>
            </a:br>
            <a:r>
              <a:rPr lang="en-US" sz="4000" dirty="0"/>
              <a:t>plus Chapter 1 &amp; 2</a:t>
            </a:r>
          </a:p>
        </p:txBody>
      </p:sp>
      <p:sp>
        <p:nvSpPr>
          <p:cNvPr id="3" name="Subtitle 2"/>
          <p:cNvSpPr>
            <a:spLocks noGrp="1"/>
          </p:cNvSpPr>
          <p:nvPr>
            <p:ph type="subTitle" idx="1"/>
          </p:nvPr>
        </p:nvSpPr>
        <p:spPr/>
        <p:txBody>
          <a:bodyPr/>
          <a:lstStyle/>
          <a:p>
            <a:r>
              <a:rPr lang="en-US" dirty="0"/>
              <a:t>BA 105</a:t>
            </a:r>
          </a:p>
          <a:p>
            <a:endParaRPr lang="en-US" dirty="0"/>
          </a:p>
        </p:txBody>
      </p:sp>
    </p:spTree>
    <p:extLst>
      <p:ext uri="{BB962C8B-B14F-4D97-AF65-F5344CB8AC3E}">
        <p14:creationId xmlns:p14="http://schemas.microsoft.com/office/powerpoint/2010/main" val="411667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4BD0397-CCA9-4681-8D92-385C8FC9A442}"/>
              </a:ext>
            </a:extLst>
          </p:cNvPr>
          <p:cNvSpPr>
            <a:spLocks noGrp="1"/>
          </p:cNvSpPr>
          <p:nvPr>
            <p:ph idx="1"/>
          </p:nvPr>
        </p:nvSpPr>
        <p:spPr>
          <a:xfrm>
            <a:off x="685800" y="1104182"/>
            <a:ext cx="10820400" cy="5114504"/>
          </a:xfrm>
        </p:spPr>
        <p:txBody>
          <a:bodyPr>
            <a:normAutofit/>
          </a:bodyPr>
          <a:lstStyle/>
          <a:p>
            <a:pPr marL="0" marR="0" indent="0" algn="ctr">
              <a:lnSpc>
                <a:spcPct val="107000"/>
              </a:lnSpc>
              <a:spcBef>
                <a:spcPts val="0"/>
              </a:spcBef>
              <a:spcAft>
                <a:spcPts val="800"/>
              </a:spcAft>
              <a:buNone/>
            </a:pP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Baby Step 3: Save 3–6 Months of Expenses in a Fully Funded Emergency Fund</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4000" dirty="0">
              <a:effectLst/>
              <a:latin typeface="Times New Roman" panose="02020603050405020304" pitchFamily="18" charset="0"/>
              <a:ea typeface="Times New Roman" panose="02020603050405020304" pitchFamily="18" charset="0"/>
            </a:endParaRPr>
          </a:p>
          <a:p>
            <a:pPr marL="0" indent="0">
              <a:buNone/>
            </a:pPr>
            <a:r>
              <a:rPr lang="en-US" sz="3000" dirty="0">
                <a:effectLst/>
                <a:latin typeface="Times New Roman" panose="02020603050405020304" pitchFamily="18" charset="0"/>
                <a:ea typeface="Times New Roman" panose="02020603050405020304" pitchFamily="18" charset="0"/>
              </a:rPr>
              <a:t>You’ve paid off your debt! Don’t slow down now. Take that money you were throwing at your debt and build a fully funded emergency fund that covers 3–6 months of your expenses. This will protect you against life’s bigger surprises, like the loss of a job or your car breaking down, without slipping back into debt.</a:t>
            </a:r>
            <a:endParaRPr lang="en-US" sz="3000" dirty="0"/>
          </a:p>
        </p:txBody>
      </p:sp>
    </p:spTree>
    <p:extLst>
      <p:ext uri="{BB962C8B-B14F-4D97-AF65-F5344CB8AC3E}">
        <p14:creationId xmlns:p14="http://schemas.microsoft.com/office/powerpoint/2010/main" val="582018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8A2236-C4FB-424F-BA48-A012EC2902A4}"/>
              </a:ext>
            </a:extLst>
          </p:cNvPr>
          <p:cNvSpPr>
            <a:spLocks noGrp="1"/>
          </p:cNvSpPr>
          <p:nvPr>
            <p:ph idx="1"/>
          </p:nvPr>
        </p:nvSpPr>
        <p:spPr>
          <a:xfrm>
            <a:off x="685800" y="1334219"/>
            <a:ext cx="10820400" cy="4343877"/>
          </a:xfrm>
        </p:spPr>
        <p:txBody>
          <a:bodyPr/>
          <a:lstStyle/>
          <a:p>
            <a:pPr marL="0" marR="0" indent="0" algn="ctr">
              <a:lnSpc>
                <a:spcPct val="107000"/>
              </a:lnSpc>
              <a:spcBef>
                <a:spcPts val="0"/>
              </a:spcBef>
              <a:spcAft>
                <a:spcPts val="800"/>
              </a:spcAft>
              <a:buNone/>
            </a:pP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Baby Step 4: Invest 15% of Your</a:t>
            </a:r>
            <a:b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b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Household Income in Retirement</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3000" dirty="0">
                <a:effectLst/>
                <a:latin typeface="Times New Roman" panose="02020603050405020304" pitchFamily="18" charset="0"/>
                <a:ea typeface="Times New Roman" panose="02020603050405020304" pitchFamily="18" charset="0"/>
              </a:rPr>
              <a:t>It's time to get serious about retirement—no matter your age. Take 15% of your gross household income and start investing it into your retirement. Start with your company’s 401(k) plan and receive the full employer match. Invest the rest into Roth IRAs—one for you and one for your spouse (if you’re married).</a:t>
            </a:r>
            <a:endParaRPr lang="en-US" sz="3000" dirty="0"/>
          </a:p>
        </p:txBody>
      </p:sp>
    </p:spTree>
    <p:extLst>
      <p:ext uri="{BB962C8B-B14F-4D97-AF65-F5344CB8AC3E}">
        <p14:creationId xmlns:p14="http://schemas.microsoft.com/office/powerpoint/2010/main" val="2318964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ACD49E-9C91-4B1B-A5FE-F1DE17B8DA52}"/>
              </a:ext>
            </a:extLst>
          </p:cNvPr>
          <p:cNvSpPr>
            <a:spLocks noGrp="1"/>
          </p:cNvSpPr>
          <p:nvPr>
            <p:ph idx="1"/>
          </p:nvPr>
        </p:nvSpPr>
        <p:spPr>
          <a:xfrm>
            <a:off x="685800" y="1247956"/>
            <a:ext cx="10820400" cy="4970730"/>
          </a:xfrm>
        </p:spPr>
        <p:txBody>
          <a:bodyPr/>
          <a:lstStyle/>
          <a:p>
            <a:pPr marL="0" marR="0" indent="0" algn="ctr">
              <a:lnSpc>
                <a:spcPct val="107000"/>
              </a:lnSpc>
              <a:spcBef>
                <a:spcPts val="0"/>
              </a:spcBef>
              <a:spcAft>
                <a:spcPts val="800"/>
              </a:spcAft>
              <a:buNone/>
            </a:pP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Baby Step 5: Save for Your</a:t>
            </a:r>
            <a:b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b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Children’s College Fund</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endParaRPr lang="en-US" sz="3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0"/>
              </a:spcAft>
              <a:buNone/>
            </a:pPr>
            <a:r>
              <a:rPr lang="en-US" sz="3000" dirty="0">
                <a:effectLst/>
                <a:latin typeface="Times New Roman" panose="02020603050405020304" pitchFamily="18" charset="0"/>
                <a:ea typeface="Times New Roman" panose="02020603050405020304" pitchFamily="18" charset="0"/>
                <a:cs typeface="Times New Roman" panose="02020603050405020304" pitchFamily="18" charset="0"/>
              </a:rPr>
              <a:t>By this step, you've paid off all debts (except the house) and started saving for retirement. Next, it's time to save for your children’s college expenses (that is, if they make it through Algebra II and Chemistry unscathed). We recommend 529 college savings plans or ESAs (Education Savings Accounts).</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6655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563D45D-B2A2-45ED-8444-BBF9BE24E5A0}"/>
              </a:ext>
            </a:extLst>
          </p:cNvPr>
          <p:cNvSpPr>
            <a:spLocks noGrp="1"/>
          </p:cNvSpPr>
          <p:nvPr>
            <p:ph idx="1"/>
          </p:nvPr>
        </p:nvSpPr>
        <p:spPr>
          <a:xfrm>
            <a:off x="685800" y="1598762"/>
            <a:ext cx="10820400" cy="4619923"/>
          </a:xfrm>
        </p:spPr>
        <p:txBody>
          <a:bodyPr/>
          <a:lstStyle/>
          <a:p>
            <a:pPr marL="0" marR="0" indent="0" algn="ctr">
              <a:lnSpc>
                <a:spcPct val="107000"/>
              </a:lnSpc>
              <a:spcBef>
                <a:spcPts val="0"/>
              </a:spcBef>
              <a:spcAft>
                <a:spcPts val="800"/>
              </a:spcAft>
              <a:buNone/>
            </a:pP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Baby Step 6: Pay Off Your Home Early</a:t>
            </a:r>
          </a:p>
          <a:p>
            <a:pPr marL="0" marR="0" indent="0" algn="ctr">
              <a:lnSpc>
                <a:spcPct val="107000"/>
              </a:lnSpc>
              <a:spcBef>
                <a:spcPts val="0"/>
              </a:spcBef>
              <a:spcAft>
                <a:spcPts val="800"/>
              </a:spcAft>
              <a:buNone/>
            </a:pP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sz="3000" dirty="0">
                <a:effectLst/>
                <a:latin typeface="Times New Roman" panose="02020603050405020304" pitchFamily="18" charset="0"/>
                <a:ea typeface="Times New Roman" panose="02020603050405020304" pitchFamily="18" charset="0"/>
                <a:cs typeface="Times New Roman" panose="02020603050405020304" pitchFamily="18" charset="0"/>
              </a:rPr>
              <a:t>Now, bring it all home. Baby Step 6 is the big dog! Your mortgage is the only thing between you and complete freedom from debt. Can you imagine your life with no house payment? Any extra money you can put toward your mortgage could save you tens (or even hundreds) of thousands in interest.</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281278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671F33-9686-4DF9-8A72-44EFE6810F97}"/>
              </a:ext>
            </a:extLst>
          </p:cNvPr>
          <p:cNvSpPr>
            <a:spLocks noGrp="1"/>
          </p:cNvSpPr>
          <p:nvPr>
            <p:ph idx="1"/>
          </p:nvPr>
        </p:nvSpPr>
        <p:spPr>
          <a:xfrm>
            <a:off x="737558" y="1345722"/>
            <a:ext cx="10820400" cy="4361130"/>
          </a:xfrm>
        </p:spPr>
        <p:txBody>
          <a:bodyPr>
            <a:normAutofit/>
          </a:bodyPr>
          <a:lstStyle/>
          <a:p>
            <a:pPr marL="0" marR="0" indent="0" algn="ctr">
              <a:lnSpc>
                <a:spcPct val="107000"/>
              </a:lnSpc>
              <a:spcBef>
                <a:spcPts val="0"/>
              </a:spcBef>
              <a:spcAft>
                <a:spcPts val="800"/>
              </a:spcAft>
              <a:buNone/>
            </a:pPr>
            <a:r>
              <a:rPr lang="en-US" sz="4000" b="1" dirty="0">
                <a:effectLst/>
                <a:latin typeface="Arial" panose="020B0604020202020204" pitchFamily="34" charset="0"/>
                <a:ea typeface="Times New Roman" panose="02020603050405020304" pitchFamily="18" charset="0"/>
                <a:cs typeface="Times New Roman" panose="02020603050405020304" pitchFamily="18" charset="0"/>
              </a:rPr>
              <a:t>Baby Step 7: Build Wealth and Give</a:t>
            </a:r>
          </a:p>
          <a:p>
            <a:pPr marL="0" marR="0" indent="0" algn="ctr">
              <a:lnSpc>
                <a:spcPct val="107000"/>
              </a:lnSpc>
              <a:spcBef>
                <a:spcPts val="0"/>
              </a:spcBef>
              <a:spcAft>
                <a:spcPts val="800"/>
              </a:spcAft>
              <a:buNone/>
            </a:pP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sz="3000" dirty="0">
                <a:effectLst/>
                <a:latin typeface="Arial" panose="020B0604020202020204" pitchFamily="34" charset="0"/>
                <a:ea typeface="Times New Roman" panose="02020603050405020304" pitchFamily="18" charset="0"/>
                <a:cs typeface="Times New Roman" panose="02020603050405020304" pitchFamily="18" charset="0"/>
              </a:rPr>
              <a:t>You know what people with no debt can do? Anything they want! The last step is the most fun. You can live and give like no one else! Keep building wealth and become insanely generous. Leave an inheritance for your kids and their kids. Now, that's what we call leaving a legacy!</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82404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0C76F-325A-4649-97D5-2ECF4AF48B1B}"/>
              </a:ext>
            </a:extLst>
          </p:cNvPr>
          <p:cNvSpPr>
            <a:spLocks noGrp="1"/>
          </p:cNvSpPr>
          <p:nvPr>
            <p:ph type="title"/>
          </p:nvPr>
        </p:nvSpPr>
        <p:spPr/>
        <p:txBody>
          <a:bodyPr/>
          <a:lstStyle/>
          <a:p>
            <a:r>
              <a:rPr lang="en-US" dirty="0"/>
              <a:t>GET A Financial Life</a:t>
            </a:r>
            <a:br>
              <a:rPr lang="en-US" dirty="0"/>
            </a:br>
            <a:r>
              <a:rPr lang="en-US" dirty="0"/>
              <a:t>Chapter 1 – Crib Notes</a:t>
            </a:r>
          </a:p>
        </p:txBody>
      </p:sp>
      <p:sp>
        <p:nvSpPr>
          <p:cNvPr id="3" name="Content Placeholder 2">
            <a:extLst>
              <a:ext uri="{FF2B5EF4-FFF2-40B4-BE49-F238E27FC236}">
                <a16:creationId xmlns:a16="http://schemas.microsoft.com/office/drawing/2014/main" id="{85AEF240-B574-4F8A-8F0F-AA8DBD0B36DD}"/>
              </a:ext>
            </a:extLst>
          </p:cNvPr>
          <p:cNvSpPr>
            <a:spLocks noGrp="1"/>
          </p:cNvSpPr>
          <p:nvPr>
            <p:ph idx="1"/>
          </p:nvPr>
        </p:nvSpPr>
        <p:spPr/>
        <p:txBody>
          <a:bodyPr/>
          <a:lstStyle/>
          <a:p>
            <a:pPr marL="457200" indent="-457200">
              <a:buAutoNum type="arabicPeriod"/>
            </a:pPr>
            <a:r>
              <a:rPr lang="en-US" dirty="0"/>
              <a:t>Insure yourself against financial ruin. Health Insurance</a:t>
            </a:r>
          </a:p>
          <a:p>
            <a:pPr marL="457200" indent="-457200">
              <a:buAutoNum type="arabicPeriod"/>
            </a:pPr>
            <a:r>
              <a:rPr lang="en-US" dirty="0"/>
              <a:t>Pay off your debts in a smart way.</a:t>
            </a:r>
          </a:p>
          <a:p>
            <a:pPr marL="457200" indent="-457200">
              <a:buAutoNum type="arabicPeriod"/>
            </a:pPr>
            <a:r>
              <a:rPr lang="en-US" dirty="0"/>
              <a:t>Start a retirement savings plan. Tax-favored</a:t>
            </a:r>
          </a:p>
          <a:p>
            <a:pPr marL="457200" indent="-457200">
              <a:buAutoNum type="arabicPeriod"/>
            </a:pPr>
            <a:r>
              <a:rPr lang="en-US" dirty="0"/>
              <a:t>Build an emergence cushion using an automatic savings plan. 3-6mo.</a:t>
            </a:r>
          </a:p>
          <a:p>
            <a:pPr marL="457200" indent="-457200">
              <a:buAutoNum type="arabicPeriod"/>
            </a:pPr>
            <a:r>
              <a:rPr lang="en-US" dirty="0"/>
              <a:t>Invest in stock and bond funds. Mutual funds, ETFs</a:t>
            </a:r>
          </a:p>
          <a:p>
            <a:pPr marL="457200" indent="-457200">
              <a:buAutoNum type="arabicPeriod"/>
            </a:pPr>
            <a:r>
              <a:rPr lang="en-US" dirty="0"/>
              <a:t>Find out your credit score &amp; improve it.</a:t>
            </a:r>
          </a:p>
          <a:p>
            <a:pPr marL="457200" indent="-457200">
              <a:buAutoNum type="arabicPeriod"/>
            </a:pPr>
            <a:r>
              <a:rPr lang="en-US" dirty="0"/>
              <a:t>Think before buying a house. Mortgages</a:t>
            </a:r>
          </a:p>
          <a:p>
            <a:pPr marL="457200" indent="-457200">
              <a:buAutoNum type="arabicPeriod"/>
            </a:pPr>
            <a:r>
              <a:rPr lang="en-US" dirty="0"/>
              <a:t>Get smart about income taxes. Tax deductions</a:t>
            </a:r>
          </a:p>
          <a:p>
            <a:pPr marL="457200" indent="-457200">
              <a:buAutoNum type="arabicPeriod"/>
            </a:pPr>
            <a:endParaRPr lang="en-US" dirty="0"/>
          </a:p>
        </p:txBody>
      </p:sp>
    </p:spTree>
    <p:extLst>
      <p:ext uri="{BB962C8B-B14F-4D97-AF65-F5344CB8AC3E}">
        <p14:creationId xmlns:p14="http://schemas.microsoft.com/office/powerpoint/2010/main" val="38100088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8C125-F03A-4DEA-BD61-B18E778C07EE}"/>
              </a:ext>
            </a:extLst>
          </p:cNvPr>
          <p:cNvSpPr>
            <a:spLocks noGrp="1"/>
          </p:cNvSpPr>
          <p:nvPr>
            <p:ph type="title"/>
          </p:nvPr>
        </p:nvSpPr>
        <p:spPr/>
        <p:txBody>
          <a:bodyPr/>
          <a:lstStyle/>
          <a:p>
            <a:r>
              <a:rPr lang="en-US" dirty="0"/>
              <a:t>Chapter 2 – Taking stock of your financial life</a:t>
            </a:r>
          </a:p>
        </p:txBody>
      </p:sp>
      <p:sp>
        <p:nvSpPr>
          <p:cNvPr id="3" name="Content Placeholder 2">
            <a:extLst>
              <a:ext uri="{FF2B5EF4-FFF2-40B4-BE49-F238E27FC236}">
                <a16:creationId xmlns:a16="http://schemas.microsoft.com/office/drawing/2014/main" id="{0627D066-D818-4E70-8B30-DCEC1C21ABB0}"/>
              </a:ext>
            </a:extLst>
          </p:cNvPr>
          <p:cNvSpPr>
            <a:spLocks noGrp="1"/>
          </p:cNvSpPr>
          <p:nvPr>
            <p:ph idx="1"/>
          </p:nvPr>
        </p:nvSpPr>
        <p:spPr/>
        <p:txBody>
          <a:bodyPr>
            <a:normAutofit lnSpcReduction="10000"/>
          </a:bodyPr>
          <a:lstStyle/>
          <a:p>
            <a:r>
              <a:rPr lang="en-US" dirty="0"/>
              <a:t>Putting a price tag on your goals. (home, car, student loans, credit card balance, emergency fund)</a:t>
            </a:r>
          </a:p>
          <a:p>
            <a:r>
              <a:rPr lang="en-US" dirty="0"/>
              <a:t>How much money do you need to save every month to reach your goals – p. 14</a:t>
            </a:r>
          </a:p>
          <a:p>
            <a:r>
              <a:rPr lang="en-US" dirty="0"/>
              <a:t>Where does your money go? P. 16</a:t>
            </a:r>
          </a:p>
          <a:p>
            <a:r>
              <a:rPr lang="en-US" dirty="0"/>
              <a:t>Three financial rules of thumb</a:t>
            </a:r>
          </a:p>
          <a:p>
            <a:pPr lvl="1"/>
            <a:r>
              <a:rPr lang="en-US" dirty="0"/>
              <a:t>The Debt Rule – debt payments&lt;20% take home pay</a:t>
            </a:r>
          </a:p>
          <a:p>
            <a:pPr lvl="1"/>
            <a:r>
              <a:rPr lang="en-US" dirty="0"/>
              <a:t>The Housing Rule – spend&lt; 30% on housing cost</a:t>
            </a:r>
          </a:p>
          <a:p>
            <a:pPr lvl="1"/>
            <a:r>
              <a:rPr lang="en-US" dirty="0"/>
              <a:t>The Savings Rule – save &gt;=15%</a:t>
            </a:r>
          </a:p>
          <a:p>
            <a:r>
              <a:rPr lang="en-US" dirty="0"/>
              <a:t>Online bill pay &amp; automatic savings</a:t>
            </a:r>
          </a:p>
          <a:p>
            <a:r>
              <a:rPr lang="en-US" dirty="0"/>
              <a:t>Online Budgeting tools – Mint</a:t>
            </a:r>
          </a:p>
          <a:p>
            <a:pPr marL="457200" lvl="1" indent="0">
              <a:buNone/>
            </a:pPr>
            <a:endParaRPr lang="en-US" dirty="0"/>
          </a:p>
        </p:txBody>
      </p:sp>
    </p:spTree>
    <p:extLst>
      <p:ext uri="{BB962C8B-B14F-4D97-AF65-F5344CB8AC3E}">
        <p14:creationId xmlns:p14="http://schemas.microsoft.com/office/powerpoint/2010/main" val="39087478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 Is Up to You!</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1884" y="2089084"/>
            <a:ext cx="4476815" cy="4476815"/>
          </a:xfrm>
          <a:prstGeom prst="rect">
            <a:avLst/>
          </a:prstGeom>
        </p:spPr>
      </p:pic>
    </p:spTree>
    <p:extLst>
      <p:ext uri="{BB962C8B-B14F-4D97-AF65-F5344CB8AC3E}">
        <p14:creationId xmlns:p14="http://schemas.microsoft.com/office/powerpoint/2010/main" val="405617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Spend&lt;Earn</a:t>
            </a:r>
          </a:p>
        </p:txBody>
      </p:sp>
      <p:pic>
        <p:nvPicPr>
          <p:cNvPr id="1026" name="Picture 2" descr="business card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1285" y="2057401"/>
            <a:ext cx="6692900" cy="3777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1730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Earn More</a:t>
            </a:r>
          </a:p>
        </p:txBody>
      </p:sp>
      <p:pic>
        <p:nvPicPr>
          <p:cNvPr id="2050" name="Picture 2" descr="business card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12207" y="2048530"/>
            <a:ext cx="6263481" cy="3535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9914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Live Frugal</a:t>
            </a:r>
          </a:p>
        </p:txBody>
      </p:sp>
      <p:pic>
        <p:nvPicPr>
          <p:cNvPr id="3074" name="Picture 2" descr="business card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0090" y="1881434"/>
            <a:ext cx="7019925" cy="3962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5293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Manage Money</a:t>
            </a:r>
          </a:p>
        </p:txBody>
      </p:sp>
      <p:pic>
        <p:nvPicPr>
          <p:cNvPr id="4098" name="Picture 2" descr="business card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9443" y="2140774"/>
            <a:ext cx="6352381" cy="35855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8927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 Your Own Destiny!</a:t>
            </a:r>
          </a:p>
        </p:txBody>
      </p:sp>
      <p:pic>
        <p:nvPicPr>
          <p:cNvPr id="5122" name="Picture 2" descr="business card 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9058" y="1988910"/>
            <a:ext cx="6188869" cy="3493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282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a:xfrm>
            <a:off x="1935368" y="2257322"/>
            <a:ext cx="6780512" cy="1676400"/>
          </a:xfrm>
        </p:spPr>
        <p:txBody>
          <a:bodyPr>
            <a:normAutofit fontScale="90000"/>
          </a:bodyPr>
          <a:lstStyle/>
          <a:p>
            <a:pPr eaLnBrk="1" hangingPunct="1"/>
            <a:r>
              <a:rPr lang="en-US" altLang="en-US" dirty="0"/>
              <a:t>Baby Steps to Financial Freedom</a:t>
            </a:r>
          </a:p>
        </p:txBody>
      </p:sp>
    </p:spTree>
    <p:extLst>
      <p:ext uri="{BB962C8B-B14F-4D97-AF65-F5344CB8AC3E}">
        <p14:creationId xmlns:p14="http://schemas.microsoft.com/office/powerpoint/2010/main" val="96237932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1348296" y="908650"/>
            <a:ext cx="8504238" cy="5216106"/>
          </a:xfrm>
        </p:spPr>
        <p:txBody>
          <a:bodyPr/>
          <a:lstStyle/>
          <a:p>
            <a:pPr marL="0" marR="0" indent="0" algn="ctr">
              <a:lnSpc>
                <a:spcPct val="107000"/>
              </a:lnSpc>
              <a:spcBef>
                <a:spcPts val="0"/>
              </a:spcBef>
              <a:spcAft>
                <a:spcPts val="800"/>
              </a:spcAft>
              <a:buNone/>
            </a:pP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Baby Step 1: Save $1,000</a:t>
            </a:r>
            <a:b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b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for Your Starter Emergency Fund</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0"/>
              </a:spcAft>
              <a:buNone/>
            </a:pPr>
            <a:r>
              <a:rPr lang="en-US" sz="3000" dirty="0">
                <a:effectLst/>
                <a:latin typeface="Times New Roman" panose="02020603050405020304" pitchFamily="18" charset="0"/>
                <a:ea typeface="Times New Roman" panose="02020603050405020304" pitchFamily="18" charset="0"/>
                <a:cs typeface="Times New Roman" panose="02020603050405020304" pitchFamily="18" charset="0"/>
              </a:rPr>
              <a:t>In this first step, your goal is to save $1,000 as fast as you can. Your emergency fund will cover those unexpected life events you can't plan for. And there are plenty of them. You don’t want to dig a deeper hole while you’re trying to work your way out of debt!</a:t>
            </a:r>
            <a:endParaRPr lang="en-US" altLang="en-US" sz="3000" dirty="0"/>
          </a:p>
        </p:txBody>
      </p:sp>
    </p:spTree>
    <p:extLst>
      <p:ext uri="{BB962C8B-B14F-4D97-AF65-F5344CB8AC3E}">
        <p14:creationId xmlns:p14="http://schemas.microsoft.com/office/powerpoint/2010/main" val="303976771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E3081F-AC82-4C56-8674-2C2083988D36}"/>
              </a:ext>
            </a:extLst>
          </p:cNvPr>
          <p:cNvSpPr>
            <a:spLocks noGrp="1"/>
          </p:cNvSpPr>
          <p:nvPr>
            <p:ph idx="1"/>
          </p:nvPr>
        </p:nvSpPr>
        <p:spPr>
          <a:xfrm>
            <a:off x="685800" y="1472242"/>
            <a:ext cx="10820400" cy="4746443"/>
          </a:xfrm>
        </p:spPr>
        <p:txBody>
          <a:bodyPr>
            <a:normAutofit/>
          </a:bodyPr>
          <a:lstStyle/>
          <a:p>
            <a:pPr marL="0" marR="0" indent="0" algn="ctr">
              <a:lnSpc>
                <a:spcPct val="107000"/>
              </a:lnSpc>
              <a:spcBef>
                <a:spcPts val="0"/>
              </a:spcBef>
              <a:spcAft>
                <a:spcPts val="800"/>
              </a:spcAft>
              <a:buNone/>
            </a:pP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Baby Step 2: Pay Off All Debt</a:t>
            </a:r>
            <a:b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b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(Except the House) Using the Debt Snowball</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0"/>
              </a:spcAft>
              <a:buNone/>
            </a:pPr>
            <a:r>
              <a:rPr lang="en-US" sz="3000" dirty="0">
                <a:effectLst/>
                <a:latin typeface="Times New Roman" panose="02020603050405020304" pitchFamily="18" charset="0"/>
                <a:ea typeface="Times New Roman" panose="02020603050405020304" pitchFamily="18" charset="0"/>
                <a:cs typeface="Times New Roman" panose="02020603050405020304" pitchFamily="18" charset="0"/>
              </a:rPr>
              <a:t>Baby Step 2 section: Next, it’s time to pay off the cars, the credit cards, and your student loans. Start by listing all of your debts except for your mortgage. Put them in order by balance from smallest to largest—regardless of interest rate. This is called the debt snowball method, and you’ll use it to knock out your debts one by one.</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476304059"/>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TM04033937[[fn=Vapor Trail]]</Template>
  <TotalTime>144</TotalTime>
  <Words>751</Words>
  <Application>Microsoft Office PowerPoint</Application>
  <PresentationFormat>Widescreen</PresentationFormat>
  <Paragraphs>50</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Century Gothic</vt:lpstr>
      <vt:lpstr>Times New Roman</vt:lpstr>
      <vt:lpstr>Vapor Trail</vt:lpstr>
      <vt:lpstr>Personal Finance  plus Chapter 1 &amp; 2</vt:lpstr>
      <vt:lpstr>Spend&lt;Earn</vt:lpstr>
      <vt:lpstr>Earn More</vt:lpstr>
      <vt:lpstr>Live Frugal</vt:lpstr>
      <vt:lpstr>Manage Money</vt:lpstr>
      <vt:lpstr>Control Your Own Destiny!</vt:lpstr>
      <vt:lpstr>Baby Steps to Financial Freedom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GET A Financial Life Chapter 1 – Crib Notes</vt:lpstr>
      <vt:lpstr>Chapter 2 – Taking stock of your financial life</vt:lpstr>
      <vt:lpstr>It Is Up to You!</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 Finance 101</dc:title>
  <dc:creator>Robicheaux, Sara Helms</dc:creator>
  <cp:lastModifiedBy>Robicheaux, Sara Helms</cp:lastModifiedBy>
  <cp:revision>14</cp:revision>
  <cp:lastPrinted>2018-03-04T23:18:51Z</cp:lastPrinted>
  <dcterms:created xsi:type="dcterms:W3CDTF">2016-09-12T13:47:34Z</dcterms:created>
  <dcterms:modified xsi:type="dcterms:W3CDTF">2021-10-07T18:41:24Z</dcterms:modified>
</cp:coreProperties>
</file>