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7"/>
  </p:notesMasterIdLst>
  <p:handoutMasterIdLst>
    <p:handoutMasterId r:id="rId48"/>
  </p:handoutMasterIdLst>
  <p:sldIdLst>
    <p:sldId id="256" r:id="rId2"/>
    <p:sldId id="276" r:id="rId3"/>
    <p:sldId id="304" r:id="rId4"/>
    <p:sldId id="257" r:id="rId5"/>
    <p:sldId id="258" r:id="rId6"/>
    <p:sldId id="259" r:id="rId7"/>
    <p:sldId id="260" r:id="rId8"/>
    <p:sldId id="273" r:id="rId9"/>
    <p:sldId id="274" r:id="rId10"/>
    <p:sldId id="265" r:id="rId11"/>
    <p:sldId id="266" r:id="rId12"/>
    <p:sldId id="267" r:id="rId13"/>
    <p:sldId id="268" r:id="rId14"/>
    <p:sldId id="309" r:id="rId15"/>
    <p:sldId id="310" r:id="rId16"/>
    <p:sldId id="305" r:id="rId17"/>
    <p:sldId id="275" r:id="rId18"/>
    <p:sldId id="277" r:id="rId19"/>
    <p:sldId id="269" r:id="rId20"/>
    <p:sldId id="270" r:id="rId21"/>
    <p:sldId id="280" r:id="rId22"/>
    <p:sldId id="281" r:id="rId23"/>
    <p:sldId id="282" r:id="rId24"/>
    <p:sldId id="283" r:id="rId25"/>
    <p:sldId id="284" r:id="rId26"/>
    <p:sldId id="285" r:id="rId27"/>
    <p:sldId id="286" r:id="rId28"/>
    <p:sldId id="287" r:id="rId29"/>
    <p:sldId id="306" r:id="rId30"/>
    <p:sldId id="288" r:id="rId31"/>
    <p:sldId id="289" r:id="rId32"/>
    <p:sldId id="290" r:id="rId33"/>
    <p:sldId id="291" r:id="rId34"/>
    <p:sldId id="294" r:id="rId35"/>
    <p:sldId id="295" r:id="rId36"/>
    <p:sldId id="296" r:id="rId37"/>
    <p:sldId id="297" r:id="rId38"/>
    <p:sldId id="302" r:id="rId39"/>
    <p:sldId id="303" r:id="rId40"/>
    <p:sldId id="298" r:id="rId41"/>
    <p:sldId id="299" r:id="rId42"/>
    <p:sldId id="307" r:id="rId43"/>
    <p:sldId id="308" r:id="rId44"/>
    <p:sldId id="311" r:id="rId45"/>
    <p:sldId id="312"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37" autoAdjust="0"/>
    <p:restoredTop sz="94660"/>
  </p:normalViewPr>
  <p:slideViewPr>
    <p:cSldViewPr>
      <p:cViewPr varScale="1">
        <p:scale>
          <a:sx n="105" d="100"/>
          <a:sy n="105" d="100"/>
        </p:scale>
        <p:origin x="990" y="11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51FBDCA-9EB4-4B13-A0E2-9BDFD8EBC7E3}" type="datetimeFigureOut">
              <a:rPr lang="en-US" smtClean="0"/>
              <a:t>2/28/2022</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327DF8CF-5C95-49C0-9D1E-B8DE3BCF823D}" type="slidenum">
              <a:rPr lang="en-US" smtClean="0"/>
              <a:t>‹#›</a:t>
            </a:fld>
            <a:endParaRPr lang="en-US"/>
          </a:p>
        </p:txBody>
      </p:sp>
    </p:spTree>
    <p:extLst>
      <p:ext uri="{BB962C8B-B14F-4D97-AF65-F5344CB8AC3E}">
        <p14:creationId xmlns:p14="http://schemas.microsoft.com/office/powerpoint/2010/main" val="1529945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FF1442C-1437-4CAB-B4D4-7797E54DBFBD}" type="datetimeFigureOut">
              <a:rPr lang="en-US" smtClean="0"/>
              <a:t>2/28/2022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A44B244-ADBF-47AA-931F-193222A61D0C}" type="slidenum">
              <a:rPr lang="en-US" smtClean="0"/>
              <a:t>‹#›</a:t>
            </a:fld>
            <a:endParaRPr lang="en-US"/>
          </a:p>
        </p:txBody>
      </p:sp>
    </p:spTree>
    <p:extLst>
      <p:ext uri="{BB962C8B-B14F-4D97-AF65-F5344CB8AC3E}">
        <p14:creationId xmlns:p14="http://schemas.microsoft.com/office/powerpoint/2010/main" val="1131293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44B244-ADBF-47AA-931F-193222A61D0C}" type="slidenum">
              <a:rPr lang="en-US" smtClean="0"/>
              <a:t>27</a:t>
            </a:fld>
            <a:endParaRPr lang="en-US"/>
          </a:p>
        </p:txBody>
      </p:sp>
    </p:spTree>
    <p:extLst>
      <p:ext uri="{BB962C8B-B14F-4D97-AF65-F5344CB8AC3E}">
        <p14:creationId xmlns:p14="http://schemas.microsoft.com/office/powerpoint/2010/main" val="1296652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E83DD9E-3D09-4584-BBB5-281A2BC3F7DD}"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86EBB-A8DB-465C-9912-C9E38D63B5F5}"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3DD9E-3D09-4584-BBB5-281A2BC3F7DD}"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3DD9E-3D09-4584-BBB5-281A2BC3F7DD}"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3DD9E-3D09-4584-BBB5-281A2BC3F7DD}"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83DD9E-3D09-4584-BBB5-281A2BC3F7DD}"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86EBB-A8DB-465C-9912-C9E38D63B5F5}"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83DD9E-3D09-4584-BBB5-281A2BC3F7DD}"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83DD9E-3D09-4584-BBB5-281A2BC3F7DD}" type="datetimeFigureOut">
              <a:rPr lang="en-US" smtClean="0"/>
              <a:t>2/28/2022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C86EBB-A8DB-465C-9912-C9E38D63B5F5}"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83DD9E-3D09-4584-BBB5-281A2BC3F7DD}" type="datetimeFigureOut">
              <a:rPr lang="en-US" smtClean="0"/>
              <a:t>2/28/2022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3DD9E-3D09-4584-BBB5-281A2BC3F7DD}" type="datetimeFigureOut">
              <a:rPr lang="en-US" smtClean="0"/>
              <a:t>2/28/2022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3DD9E-3D09-4584-BBB5-281A2BC3F7DD}"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86EBB-A8DB-465C-9912-C9E38D63B5F5}"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3DD9E-3D09-4584-BBB5-281A2BC3F7DD}"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86EBB-A8DB-465C-9912-C9E38D63B5F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E83DD9E-3D09-4584-BBB5-281A2BC3F7DD}" type="datetimeFigureOut">
              <a:rPr lang="en-US" smtClean="0"/>
              <a:t>2/28/2022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DC86EBB-A8DB-465C-9912-C9E38D63B5F5}"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0"/>
            <a:ext cx="7772400" cy="2895599"/>
          </a:xfrm>
        </p:spPr>
        <p:txBody>
          <a:bodyPr anchor="t"/>
          <a:lstStyle/>
          <a:p>
            <a:pPr algn="ctr"/>
            <a:r>
              <a:rPr lang="en-US" sz="7200" dirty="0" smtClean="0">
                <a:latin typeface="Arial Rounded MT Bold" panose="020F0704030504030204" pitchFamily="34" charset="0"/>
              </a:rPr>
              <a:t>Team Trivia Review</a:t>
            </a:r>
            <a:br>
              <a:rPr lang="en-US" sz="7200" dirty="0" smtClean="0">
                <a:latin typeface="Arial Rounded MT Bold" panose="020F0704030504030204" pitchFamily="34" charset="0"/>
              </a:rPr>
            </a:br>
            <a:r>
              <a:rPr lang="en-US" sz="6400" dirty="0" smtClean="0">
                <a:latin typeface="Arial Rounded MT Bold" panose="020F0704030504030204" pitchFamily="34" charset="0"/>
              </a:rPr>
              <a:t>Exam 1</a:t>
            </a:r>
            <a:endParaRPr lang="en-US" sz="6400" dirty="0">
              <a:latin typeface="Arial Rounded MT Bold" panose="020F0704030504030204" pitchFamily="34" charset="0"/>
            </a:endParaRPr>
          </a:p>
        </p:txBody>
      </p:sp>
    </p:spTree>
    <p:extLst>
      <p:ext uri="{BB962C8B-B14F-4D97-AF65-F5344CB8AC3E}">
        <p14:creationId xmlns:p14="http://schemas.microsoft.com/office/powerpoint/2010/main" val="45835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4</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lnSpcReduction="10000"/>
          </a:bodyPr>
          <a:lstStyle/>
          <a:p>
            <a:pPr marL="0" indent="0">
              <a:buNone/>
            </a:pPr>
            <a:r>
              <a:rPr lang="en-US" dirty="0"/>
              <a:t>You and several friends are training for a marathon. You’re trying to see if you can improve your time by doing some track work, so you set up a track workout program over three weeks. </a:t>
            </a:r>
          </a:p>
          <a:p>
            <a:pPr marL="0" indent="0">
              <a:buNone/>
            </a:pPr>
            <a:r>
              <a:rPr lang="en-US" dirty="0"/>
              <a:t>You all measure your performance on the 400 meter dash at the beginning of the three weeks, and then again at the end of the three weeks of track workouts.</a:t>
            </a:r>
          </a:p>
          <a:p>
            <a:pPr marL="0" indent="0">
              <a:buNone/>
            </a:pPr>
            <a:endParaRPr lang="en-US" dirty="0"/>
          </a:p>
          <a:p>
            <a:pPr marL="0" indent="0">
              <a:buNone/>
            </a:pPr>
            <a:r>
              <a:rPr lang="en-US" b="1" dirty="0"/>
              <a:t>Is a between-subjects design or a within-subjects design used in this research?</a:t>
            </a: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49631" y="9906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99199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30000"/>
                                  </p:stCondLst>
                                  <p:childTnLst>
                                    <p:set>
                                      <p:cBhvr>
                                        <p:cTn id="18" dur="1" fill="hold">
                                          <p:stCondLst>
                                            <p:cond delay="9"/>
                                          </p:stCondLst>
                                        </p:cTn>
                                        <p:tgtEl>
                                          <p:spTgt spid="4"/>
                                        </p:tgtEl>
                                        <p:attrNameLst>
                                          <p:attrName>style.visibility</p:attrName>
                                        </p:attrNameLst>
                                      </p:cBhvr>
                                      <p:to>
                                        <p:strVal val="hidden"/>
                                      </p:to>
                                    </p:set>
                                  </p:childTnLst>
                                </p:cTn>
                              </p:par>
                            </p:childTnLst>
                          </p:cTn>
                        </p:par>
                        <p:par>
                          <p:cTn id="19" fill="hold">
                            <p:stCondLst>
                              <p:cond delay="30010"/>
                            </p:stCondLst>
                            <p:childTnLst>
                              <p:par>
                                <p:cTn id="20" presetID="1" presetClass="exit" presetSubtype="0" fill="hold" grpId="0" nodeType="afterEffect">
                                  <p:stCondLst>
                                    <p:cond delay="30000"/>
                                  </p:stCondLst>
                                  <p:childTnLst>
                                    <p:set>
                                      <p:cBhvr>
                                        <p:cTn id="21" dur="1" fill="hold">
                                          <p:stCondLst>
                                            <p:cond delay="0"/>
                                          </p:stCondLst>
                                        </p:cTn>
                                        <p:tgtEl>
                                          <p:spTgt spid="5"/>
                                        </p:tgtEl>
                                        <p:attrNameLst>
                                          <p:attrName>style.visibility</p:attrName>
                                        </p:attrNameLst>
                                      </p:cBhvr>
                                      <p:to>
                                        <p:strVal val="hidden"/>
                                      </p:to>
                                    </p:set>
                                  </p:childTnLst>
                                </p:cTn>
                              </p:par>
                            </p:childTnLst>
                          </p:cTn>
                        </p:par>
                        <p:par>
                          <p:cTn id="22" fill="hold">
                            <p:stCondLst>
                              <p:cond delay="60010"/>
                            </p:stCondLst>
                            <p:childTnLst>
                              <p:par>
                                <p:cTn id="23" presetID="1" presetClass="exit" presetSubtype="0" fill="hold" grpId="0" nodeType="afterEffect">
                                  <p:stCondLst>
                                    <p:cond delay="30000"/>
                                  </p:stCondLst>
                                  <p:childTnLst>
                                    <p:set>
                                      <p:cBhvr>
                                        <p:cTn id="24" dur="1" fill="hold">
                                          <p:stCondLst>
                                            <p:cond delay="0"/>
                                          </p:stCondLst>
                                        </p:cTn>
                                        <p:tgtEl>
                                          <p:spTgt spid="6"/>
                                        </p:tgtEl>
                                        <p:attrNameLst>
                                          <p:attrName>style.visibility</p:attrName>
                                        </p:attrNameLst>
                                      </p:cBhvr>
                                      <p:to>
                                        <p:strVal val="hidden"/>
                                      </p:to>
                                    </p:set>
                                  </p:childTnLst>
                                </p:cTn>
                              </p:par>
                            </p:childTnLst>
                          </p:cTn>
                        </p:par>
                        <p:par>
                          <p:cTn id="25" fill="hold">
                            <p:stCondLst>
                              <p:cond delay="90010"/>
                            </p:stCondLst>
                            <p:childTnLst>
                              <p:par>
                                <p:cTn id="26" presetID="1" presetClass="exit" presetSubtype="0" fill="hold" grpId="0" nodeType="afterEffect">
                                  <p:stCondLst>
                                    <p:cond delay="15000"/>
                                  </p:stCondLst>
                                  <p:childTnLst>
                                    <p:set>
                                      <p:cBhvr>
                                        <p:cTn id="27" dur="1" fill="hold">
                                          <p:stCondLst>
                                            <p:cond delay="0"/>
                                          </p:stCondLst>
                                        </p:cTn>
                                        <p:tgtEl>
                                          <p:spTgt spid="7"/>
                                        </p:tgtEl>
                                        <p:attrNameLst>
                                          <p:attrName>style.visibility</p:attrName>
                                        </p:attrNameLst>
                                      </p:cBhvr>
                                      <p:to>
                                        <p:strVal val="hidden"/>
                                      </p:to>
                                    </p:set>
                                  </p:childTnLst>
                                </p:cTn>
                              </p:par>
                            </p:childTnLst>
                          </p:cTn>
                        </p:par>
                        <p:par>
                          <p:cTn id="28" fill="hold">
                            <p:stCondLst>
                              <p:cond delay="105010"/>
                            </p:stCondLst>
                            <p:childTnLst>
                              <p:par>
                                <p:cTn id="29" presetID="1" presetClass="exit" presetSubtype="0" fill="hold" grpId="0" nodeType="afterEffect">
                                  <p:stCondLst>
                                    <p:cond delay="10000"/>
                                  </p:stCondLst>
                                  <p:childTnLst>
                                    <p:set>
                                      <p:cBhvr>
                                        <p:cTn id="30" dur="1" fill="hold">
                                          <p:stCondLst>
                                            <p:cond delay="0"/>
                                          </p:stCondLst>
                                        </p:cTn>
                                        <p:tgtEl>
                                          <p:spTgt spid="8"/>
                                        </p:tgtEl>
                                        <p:attrNameLst>
                                          <p:attrName>style.visibility</p:attrName>
                                        </p:attrNameLst>
                                      </p:cBhvr>
                                      <p:to>
                                        <p:strVal val="hidden"/>
                                      </p:to>
                                    </p:set>
                                  </p:childTnLst>
                                </p:cTn>
                              </p:par>
                            </p:childTnLst>
                          </p:cTn>
                        </p:par>
                        <p:par>
                          <p:cTn id="31" fill="hold">
                            <p:stCondLst>
                              <p:cond delay="115010"/>
                            </p:stCondLst>
                            <p:childTnLst>
                              <p:par>
                                <p:cTn id="32" presetID="1" presetClass="exit" presetSubtype="0" fill="hold" grpId="0" nodeType="afterEffect">
                                  <p:stCondLst>
                                    <p:cond delay="5000"/>
                                  </p:stCondLst>
                                  <p:childTnLst>
                                    <p:set>
                                      <p:cBhvr>
                                        <p:cTn id="33" dur="1" fill="hold">
                                          <p:stCondLst>
                                            <p:cond delay="0"/>
                                          </p:stCondLst>
                                        </p:cTn>
                                        <p:tgtEl>
                                          <p:spTgt spid="9"/>
                                        </p:tgtEl>
                                        <p:attrNameLst>
                                          <p:attrName>style.visibility</p:attrName>
                                        </p:attrNameLst>
                                      </p:cBhvr>
                                      <p:to>
                                        <p:strVal val="hidden"/>
                                      </p:to>
                                    </p:set>
                                  </p:childTnLst>
                                </p:cTn>
                              </p:par>
                              <p:par>
                                <p:cTn id="34" presetID="1" presetClass="entr" presetSubtype="0" fill="hold" grpId="0" nodeType="withEffect">
                                  <p:stCondLst>
                                    <p:cond delay="500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4 - answer</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a:bodyPr>
          <a:lstStyle/>
          <a:p>
            <a:r>
              <a:rPr lang="en-US" sz="3200" b="1" dirty="0"/>
              <a:t>Within-subjects design</a:t>
            </a:r>
          </a:p>
          <a:p>
            <a:pPr lvl="1"/>
            <a:r>
              <a:rPr lang="en-US" sz="3200" dirty="0"/>
              <a:t>You are measuring speed on the 400m dash at two times (beginning and end) for the same people.</a:t>
            </a:r>
          </a:p>
        </p:txBody>
      </p:sp>
    </p:spTree>
    <p:extLst>
      <p:ext uri="{BB962C8B-B14F-4D97-AF65-F5344CB8AC3E}">
        <p14:creationId xmlns:p14="http://schemas.microsoft.com/office/powerpoint/2010/main" val="2173700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5</a:t>
            </a:r>
            <a:endParaRPr lang="en-US" dirty="0">
              <a:latin typeface="Arial Rounded MT Bold" panose="020F0704030504030204" pitchFamily="34" charset="0"/>
            </a:endParaRPr>
          </a:p>
        </p:txBody>
      </p:sp>
      <p:sp>
        <p:nvSpPr>
          <p:cNvPr id="3" name="Content Placeholder 2"/>
          <p:cNvSpPr>
            <a:spLocks noGrp="1"/>
          </p:cNvSpPr>
          <p:nvPr>
            <p:ph idx="1"/>
          </p:nvPr>
        </p:nvSpPr>
        <p:spPr>
          <a:xfrm>
            <a:off x="381000" y="685800"/>
            <a:ext cx="8458200" cy="4343400"/>
          </a:xfrm>
        </p:spPr>
        <p:txBody>
          <a:bodyPr>
            <a:noAutofit/>
          </a:bodyPr>
          <a:lstStyle/>
          <a:p>
            <a:pPr marL="0" indent="0">
              <a:buNone/>
            </a:pPr>
            <a:r>
              <a:rPr lang="en-US" sz="2800" dirty="0" smtClean="0"/>
              <a:t>Suppose that it is Fall and there are leaves everywhere! A bunch of people rake </a:t>
            </a:r>
            <a:r>
              <a:rPr lang="en-US" sz="2800" dirty="0" smtClean="0"/>
              <a:t>the leaves on their own lawns into a pile. </a:t>
            </a:r>
            <a:r>
              <a:rPr lang="en-US" sz="2800" dirty="0" smtClean="0"/>
              <a:t>Suppose </a:t>
            </a:r>
            <a:r>
              <a:rPr lang="en-US" sz="2800" dirty="0"/>
              <a:t>the # of leaves in </a:t>
            </a:r>
            <a:r>
              <a:rPr lang="en-US" sz="2800" dirty="0" smtClean="0"/>
              <a:t>different </a:t>
            </a:r>
            <a:r>
              <a:rPr lang="en-US" sz="2800" dirty="0"/>
              <a:t>people’s various leaf piles are:</a:t>
            </a:r>
          </a:p>
          <a:p>
            <a:pPr marL="0" indent="0" algn="ctr">
              <a:buNone/>
            </a:pPr>
            <a:r>
              <a:rPr lang="en-US" sz="2800" dirty="0" smtClean="0"/>
              <a:t>82  60  </a:t>
            </a:r>
            <a:r>
              <a:rPr lang="en-US" sz="2800" dirty="0"/>
              <a:t>30  50  10  10  </a:t>
            </a:r>
            <a:r>
              <a:rPr lang="en-US" sz="2800" dirty="0" smtClean="0"/>
              <a:t>80  9</a:t>
            </a:r>
            <a:endParaRPr lang="en-US" sz="2800" dirty="0"/>
          </a:p>
          <a:p>
            <a:pPr marL="0" indent="0">
              <a:buNone/>
            </a:pPr>
            <a:r>
              <a:rPr lang="en-US" sz="3200" b="1" dirty="0"/>
              <a:t>Calculate the </a:t>
            </a:r>
            <a:r>
              <a:rPr lang="en-US" sz="3200" b="1" i="1" dirty="0"/>
              <a:t>median</a:t>
            </a:r>
            <a:r>
              <a:rPr lang="en-US" sz="3200" b="1" dirty="0"/>
              <a:t> # of leaves for this </a:t>
            </a:r>
            <a:r>
              <a:rPr lang="en-US" sz="3200" b="1" dirty="0" smtClean="0"/>
              <a:t>sample.</a:t>
            </a:r>
            <a:endParaRPr lang="en-US" sz="3200" b="1"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71650" y="17526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44813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30000"/>
                                  </p:stCondLst>
                                  <p:childTnLst>
                                    <p:set>
                                      <p:cBhvr>
                                        <p:cTn id="18" dur="1" fill="hold">
                                          <p:stCondLst>
                                            <p:cond delay="9"/>
                                          </p:stCondLst>
                                        </p:cTn>
                                        <p:tgtEl>
                                          <p:spTgt spid="4"/>
                                        </p:tgtEl>
                                        <p:attrNameLst>
                                          <p:attrName>style.visibility</p:attrName>
                                        </p:attrNameLst>
                                      </p:cBhvr>
                                      <p:to>
                                        <p:strVal val="hidden"/>
                                      </p:to>
                                    </p:set>
                                  </p:childTnLst>
                                </p:cTn>
                              </p:par>
                            </p:childTnLst>
                          </p:cTn>
                        </p:par>
                        <p:par>
                          <p:cTn id="19" fill="hold">
                            <p:stCondLst>
                              <p:cond delay="30010"/>
                            </p:stCondLst>
                            <p:childTnLst>
                              <p:par>
                                <p:cTn id="20" presetID="1" presetClass="exit" presetSubtype="0" fill="hold" grpId="0" nodeType="afterEffect">
                                  <p:stCondLst>
                                    <p:cond delay="30000"/>
                                  </p:stCondLst>
                                  <p:childTnLst>
                                    <p:set>
                                      <p:cBhvr>
                                        <p:cTn id="21" dur="1" fill="hold">
                                          <p:stCondLst>
                                            <p:cond delay="0"/>
                                          </p:stCondLst>
                                        </p:cTn>
                                        <p:tgtEl>
                                          <p:spTgt spid="5"/>
                                        </p:tgtEl>
                                        <p:attrNameLst>
                                          <p:attrName>style.visibility</p:attrName>
                                        </p:attrNameLst>
                                      </p:cBhvr>
                                      <p:to>
                                        <p:strVal val="hidden"/>
                                      </p:to>
                                    </p:set>
                                  </p:childTnLst>
                                </p:cTn>
                              </p:par>
                            </p:childTnLst>
                          </p:cTn>
                        </p:par>
                        <p:par>
                          <p:cTn id="22" fill="hold">
                            <p:stCondLst>
                              <p:cond delay="60010"/>
                            </p:stCondLst>
                            <p:childTnLst>
                              <p:par>
                                <p:cTn id="23" presetID="1" presetClass="exit" presetSubtype="0" fill="hold" grpId="0" nodeType="afterEffect">
                                  <p:stCondLst>
                                    <p:cond delay="30000"/>
                                  </p:stCondLst>
                                  <p:childTnLst>
                                    <p:set>
                                      <p:cBhvr>
                                        <p:cTn id="24" dur="1" fill="hold">
                                          <p:stCondLst>
                                            <p:cond delay="0"/>
                                          </p:stCondLst>
                                        </p:cTn>
                                        <p:tgtEl>
                                          <p:spTgt spid="6"/>
                                        </p:tgtEl>
                                        <p:attrNameLst>
                                          <p:attrName>style.visibility</p:attrName>
                                        </p:attrNameLst>
                                      </p:cBhvr>
                                      <p:to>
                                        <p:strVal val="hidden"/>
                                      </p:to>
                                    </p:set>
                                  </p:childTnLst>
                                </p:cTn>
                              </p:par>
                            </p:childTnLst>
                          </p:cTn>
                        </p:par>
                        <p:par>
                          <p:cTn id="25" fill="hold">
                            <p:stCondLst>
                              <p:cond delay="90010"/>
                            </p:stCondLst>
                            <p:childTnLst>
                              <p:par>
                                <p:cTn id="26" presetID="1" presetClass="exit" presetSubtype="0" fill="hold" grpId="0" nodeType="afterEffect">
                                  <p:stCondLst>
                                    <p:cond delay="15000"/>
                                  </p:stCondLst>
                                  <p:childTnLst>
                                    <p:set>
                                      <p:cBhvr>
                                        <p:cTn id="27" dur="1" fill="hold">
                                          <p:stCondLst>
                                            <p:cond delay="0"/>
                                          </p:stCondLst>
                                        </p:cTn>
                                        <p:tgtEl>
                                          <p:spTgt spid="7"/>
                                        </p:tgtEl>
                                        <p:attrNameLst>
                                          <p:attrName>style.visibility</p:attrName>
                                        </p:attrNameLst>
                                      </p:cBhvr>
                                      <p:to>
                                        <p:strVal val="hidden"/>
                                      </p:to>
                                    </p:set>
                                  </p:childTnLst>
                                </p:cTn>
                              </p:par>
                            </p:childTnLst>
                          </p:cTn>
                        </p:par>
                        <p:par>
                          <p:cTn id="28" fill="hold">
                            <p:stCondLst>
                              <p:cond delay="105010"/>
                            </p:stCondLst>
                            <p:childTnLst>
                              <p:par>
                                <p:cTn id="29" presetID="1" presetClass="exit" presetSubtype="0" fill="hold" grpId="0" nodeType="afterEffect">
                                  <p:stCondLst>
                                    <p:cond delay="10000"/>
                                  </p:stCondLst>
                                  <p:childTnLst>
                                    <p:set>
                                      <p:cBhvr>
                                        <p:cTn id="30" dur="1" fill="hold">
                                          <p:stCondLst>
                                            <p:cond delay="0"/>
                                          </p:stCondLst>
                                        </p:cTn>
                                        <p:tgtEl>
                                          <p:spTgt spid="8"/>
                                        </p:tgtEl>
                                        <p:attrNameLst>
                                          <p:attrName>style.visibility</p:attrName>
                                        </p:attrNameLst>
                                      </p:cBhvr>
                                      <p:to>
                                        <p:strVal val="hidden"/>
                                      </p:to>
                                    </p:set>
                                  </p:childTnLst>
                                </p:cTn>
                              </p:par>
                            </p:childTnLst>
                          </p:cTn>
                        </p:par>
                        <p:par>
                          <p:cTn id="31" fill="hold">
                            <p:stCondLst>
                              <p:cond delay="115010"/>
                            </p:stCondLst>
                            <p:childTnLst>
                              <p:par>
                                <p:cTn id="32" presetID="1" presetClass="exit" presetSubtype="0" fill="hold" grpId="0" nodeType="afterEffect">
                                  <p:stCondLst>
                                    <p:cond delay="5000"/>
                                  </p:stCondLst>
                                  <p:childTnLst>
                                    <p:set>
                                      <p:cBhvr>
                                        <p:cTn id="33" dur="1" fill="hold">
                                          <p:stCondLst>
                                            <p:cond delay="0"/>
                                          </p:stCondLst>
                                        </p:cTn>
                                        <p:tgtEl>
                                          <p:spTgt spid="9"/>
                                        </p:tgtEl>
                                        <p:attrNameLst>
                                          <p:attrName>style.visibility</p:attrName>
                                        </p:attrNameLst>
                                      </p:cBhvr>
                                      <p:to>
                                        <p:strVal val="hidden"/>
                                      </p:to>
                                    </p:set>
                                  </p:childTnLst>
                                </p:cTn>
                              </p:par>
                              <p:par>
                                <p:cTn id="34" presetID="1" presetClass="entr" presetSubtype="0" fill="hold" grpId="0" nodeType="withEffect">
                                  <p:stCondLst>
                                    <p:cond delay="500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5 - answer</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a:bodyPr>
          <a:lstStyle/>
          <a:p>
            <a:r>
              <a:rPr lang="en-US" sz="3200" b="1" dirty="0" smtClean="0"/>
              <a:t>40</a:t>
            </a:r>
          </a:p>
          <a:p>
            <a:pPr lvl="1"/>
            <a:r>
              <a:rPr lang="en-US" sz="2800" dirty="0" smtClean="0"/>
              <a:t>There are n = 8 scores.</a:t>
            </a:r>
          </a:p>
          <a:p>
            <a:pPr lvl="1"/>
            <a:r>
              <a:rPr lang="en-US" sz="2800" dirty="0" smtClean="0"/>
              <a:t>The middle score is (8+1</a:t>
            </a:r>
            <a:r>
              <a:rPr lang="en-US" sz="2800" dirty="0"/>
              <a:t>)/2 = </a:t>
            </a:r>
            <a:r>
              <a:rPr lang="en-US" sz="2800" dirty="0" smtClean="0"/>
              <a:t>4.5, so find the average of the 4</a:t>
            </a:r>
            <a:r>
              <a:rPr lang="en-US" sz="2800" baseline="30000" dirty="0" smtClean="0"/>
              <a:t>th</a:t>
            </a:r>
            <a:r>
              <a:rPr lang="en-US" sz="2800" dirty="0" smtClean="0"/>
              <a:t> and 5</a:t>
            </a:r>
            <a:r>
              <a:rPr lang="en-US" sz="2800" baseline="30000" dirty="0" smtClean="0"/>
              <a:t>th</a:t>
            </a:r>
            <a:r>
              <a:rPr lang="en-US" sz="2800" dirty="0" smtClean="0"/>
              <a:t> scores, once the scores are ordered.</a:t>
            </a:r>
          </a:p>
          <a:p>
            <a:pPr lvl="1"/>
            <a:r>
              <a:rPr lang="en-US" sz="2800" dirty="0" smtClean="0"/>
              <a:t>Ordered scores: 9 10 10 30 50 60 80 82</a:t>
            </a:r>
          </a:p>
          <a:p>
            <a:pPr lvl="1"/>
            <a:r>
              <a:rPr lang="en-US" sz="2800" dirty="0" smtClean="0"/>
              <a:t>The average of 30 and 50 is 40.</a:t>
            </a:r>
            <a:endParaRPr lang="en-US" sz="2800" dirty="0"/>
          </a:p>
        </p:txBody>
      </p:sp>
    </p:spTree>
    <p:extLst>
      <p:ext uri="{BB962C8B-B14F-4D97-AF65-F5344CB8AC3E}">
        <p14:creationId xmlns:p14="http://schemas.microsoft.com/office/powerpoint/2010/main" val="409068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6</a:t>
            </a:r>
            <a:endParaRPr lang="en-US" dirty="0">
              <a:latin typeface="Arial Rounded MT Bold" panose="020F0704030504030204" pitchFamily="34" charset="0"/>
            </a:endParaRPr>
          </a:p>
        </p:txBody>
      </p:sp>
      <p:sp>
        <p:nvSpPr>
          <p:cNvPr id="3" name="Content Placeholder 2"/>
          <p:cNvSpPr>
            <a:spLocks noGrp="1"/>
          </p:cNvSpPr>
          <p:nvPr>
            <p:ph idx="1"/>
          </p:nvPr>
        </p:nvSpPr>
        <p:spPr>
          <a:xfrm>
            <a:off x="770792" y="685800"/>
            <a:ext cx="8001000" cy="3886200"/>
          </a:xfrm>
        </p:spPr>
        <p:txBody>
          <a:bodyPr>
            <a:normAutofit/>
          </a:bodyPr>
          <a:lstStyle/>
          <a:p>
            <a:pPr marL="0" indent="0">
              <a:buNone/>
            </a:pPr>
            <a:r>
              <a:rPr lang="en-US" sz="3200" b="1" dirty="0" smtClean="0"/>
              <a:t>If your sample size is 12, your mean is 10, and your sum of squares (SS) is 44, what is your standard deviation?</a:t>
            </a:r>
          </a:p>
          <a:p>
            <a:pPr marL="0" indent="0">
              <a:buNone/>
            </a:pPr>
            <a:endParaRPr lang="en-US" sz="3200" dirty="0" smtClean="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821399" y="13716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118028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30000"/>
                                  </p:stCondLst>
                                  <p:childTnLst>
                                    <p:set>
                                      <p:cBhvr>
                                        <p:cTn id="10" dur="1" fill="hold">
                                          <p:stCondLst>
                                            <p:cond delay="9"/>
                                          </p:stCondLst>
                                        </p:cTn>
                                        <p:tgtEl>
                                          <p:spTgt spid="4"/>
                                        </p:tgtEl>
                                        <p:attrNameLst>
                                          <p:attrName>style.visibility</p:attrName>
                                        </p:attrNameLst>
                                      </p:cBhvr>
                                      <p:to>
                                        <p:strVal val="hidden"/>
                                      </p:to>
                                    </p:set>
                                  </p:childTnLst>
                                </p:cTn>
                              </p:par>
                            </p:childTnLst>
                          </p:cTn>
                        </p:par>
                        <p:par>
                          <p:cTn id="11" fill="hold">
                            <p:stCondLst>
                              <p:cond delay="30010"/>
                            </p:stCondLst>
                            <p:childTnLst>
                              <p:par>
                                <p:cTn id="12" presetID="1" presetClass="exit" presetSubtype="0" fill="hold" grpId="0" nodeType="afterEffect">
                                  <p:stCondLst>
                                    <p:cond delay="30000"/>
                                  </p:stCondLst>
                                  <p:childTnLst>
                                    <p:set>
                                      <p:cBhvr>
                                        <p:cTn id="13" dur="1" fill="hold">
                                          <p:stCondLst>
                                            <p:cond delay="0"/>
                                          </p:stCondLst>
                                        </p:cTn>
                                        <p:tgtEl>
                                          <p:spTgt spid="5"/>
                                        </p:tgtEl>
                                        <p:attrNameLst>
                                          <p:attrName>style.visibility</p:attrName>
                                        </p:attrNameLst>
                                      </p:cBhvr>
                                      <p:to>
                                        <p:strVal val="hidden"/>
                                      </p:to>
                                    </p:set>
                                  </p:childTnLst>
                                </p:cTn>
                              </p:par>
                            </p:childTnLst>
                          </p:cTn>
                        </p:par>
                        <p:par>
                          <p:cTn id="14" fill="hold">
                            <p:stCondLst>
                              <p:cond delay="60010"/>
                            </p:stCondLst>
                            <p:childTnLst>
                              <p:par>
                                <p:cTn id="15" presetID="1" presetClass="exit" presetSubtype="0" fill="hold" grpId="0" nodeType="afterEffect">
                                  <p:stCondLst>
                                    <p:cond delay="30000"/>
                                  </p:stCondLst>
                                  <p:childTnLst>
                                    <p:set>
                                      <p:cBhvr>
                                        <p:cTn id="16" dur="1" fill="hold">
                                          <p:stCondLst>
                                            <p:cond delay="0"/>
                                          </p:stCondLst>
                                        </p:cTn>
                                        <p:tgtEl>
                                          <p:spTgt spid="6"/>
                                        </p:tgtEl>
                                        <p:attrNameLst>
                                          <p:attrName>style.visibility</p:attrName>
                                        </p:attrNameLst>
                                      </p:cBhvr>
                                      <p:to>
                                        <p:strVal val="hidden"/>
                                      </p:to>
                                    </p:set>
                                  </p:childTnLst>
                                </p:cTn>
                              </p:par>
                            </p:childTnLst>
                          </p:cTn>
                        </p:par>
                        <p:par>
                          <p:cTn id="17" fill="hold">
                            <p:stCondLst>
                              <p:cond delay="90010"/>
                            </p:stCondLst>
                            <p:childTnLst>
                              <p:par>
                                <p:cTn id="18" presetID="1" presetClass="exit" presetSubtype="0" fill="hold" grpId="0" nodeType="afterEffect">
                                  <p:stCondLst>
                                    <p:cond delay="15000"/>
                                  </p:stCondLst>
                                  <p:childTnLst>
                                    <p:set>
                                      <p:cBhvr>
                                        <p:cTn id="19" dur="1" fill="hold">
                                          <p:stCondLst>
                                            <p:cond delay="0"/>
                                          </p:stCondLst>
                                        </p:cTn>
                                        <p:tgtEl>
                                          <p:spTgt spid="7"/>
                                        </p:tgtEl>
                                        <p:attrNameLst>
                                          <p:attrName>style.visibility</p:attrName>
                                        </p:attrNameLst>
                                      </p:cBhvr>
                                      <p:to>
                                        <p:strVal val="hidden"/>
                                      </p:to>
                                    </p:set>
                                  </p:childTnLst>
                                </p:cTn>
                              </p:par>
                            </p:childTnLst>
                          </p:cTn>
                        </p:par>
                        <p:par>
                          <p:cTn id="20" fill="hold">
                            <p:stCondLst>
                              <p:cond delay="105010"/>
                            </p:stCondLst>
                            <p:childTnLst>
                              <p:par>
                                <p:cTn id="21" presetID="1" presetClass="exit" presetSubtype="0" fill="hold" grpId="0" nodeType="afterEffect">
                                  <p:stCondLst>
                                    <p:cond delay="10000"/>
                                  </p:stCondLst>
                                  <p:childTnLst>
                                    <p:set>
                                      <p:cBhvr>
                                        <p:cTn id="22" dur="1" fill="hold">
                                          <p:stCondLst>
                                            <p:cond delay="0"/>
                                          </p:stCondLst>
                                        </p:cTn>
                                        <p:tgtEl>
                                          <p:spTgt spid="8"/>
                                        </p:tgtEl>
                                        <p:attrNameLst>
                                          <p:attrName>style.visibility</p:attrName>
                                        </p:attrNameLst>
                                      </p:cBhvr>
                                      <p:to>
                                        <p:strVal val="hidden"/>
                                      </p:to>
                                    </p:set>
                                  </p:childTnLst>
                                </p:cTn>
                              </p:par>
                            </p:childTnLst>
                          </p:cTn>
                        </p:par>
                        <p:par>
                          <p:cTn id="23" fill="hold">
                            <p:stCondLst>
                              <p:cond delay="115010"/>
                            </p:stCondLst>
                            <p:childTnLst>
                              <p:par>
                                <p:cTn id="24" presetID="1" presetClass="exit" presetSubtype="0" fill="hold" grpId="0" nodeType="afterEffect">
                                  <p:stCondLst>
                                    <p:cond delay="5000"/>
                                  </p:stCondLst>
                                  <p:childTnLst>
                                    <p:set>
                                      <p:cBhvr>
                                        <p:cTn id="25" dur="1" fill="hold">
                                          <p:stCondLst>
                                            <p:cond delay="0"/>
                                          </p:stCondLst>
                                        </p:cTn>
                                        <p:tgtEl>
                                          <p:spTgt spid="9"/>
                                        </p:tgtEl>
                                        <p:attrNameLst>
                                          <p:attrName>style.visibility</p:attrName>
                                        </p:attrNameLst>
                                      </p:cBhvr>
                                      <p:to>
                                        <p:strVal val="hidden"/>
                                      </p:to>
                                    </p:set>
                                  </p:childTnLst>
                                </p:cTn>
                              </p:par>
                              <p:par>
                                <p:cTn id="26" presetID="1" presetClass="entr" presetSubtype="0" fill="hold" grpId="0" nodeType="withEffect">
                                  <p:stCondLst>
                                    <p:cond delay="500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Rounded MT Bold" panose="020F0704030504030204" pitchFamily="34" charset="0"/>
              </a:rPr>
              <a:t>Question 6 - answer</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a:bodyPr>
          <a:lstStyle/>
          <a:p>
            <a:r>
              <a:rPr lang="en-US" sz="3200" b="1" dirty="0" smtClean="0"/>
              <a:t>2</a:t>
            </a:r>
          </a:p>
          <a:p>
            <a:pPr lvl="1"/>
            <a:r>
              <a:rPr lang="en-US" sz="2800" dirty="0" smtClean="0"/>
              <a:t>First calculate the variance, </a:t>
            </a:r>
            <a:r>
              <a:rPr lang="en-US" sz="2800" i="1" dirty="0"/>
              <a:t>s</a:t>
            </a:r>
            <a:r>
              <a:rPr lang="en-US" sz="2800" baseline="30000" dirty="0"/>
              <a:t>2 </a:t>
            </a:r>
            <a:endParaRPr lang="en-US" sz="2800" dirty="0" smtClean="0"/>
          </a:p>
          <a:p>
            <a:pPr lvl="2"/>
            <a:r>
              <a:rPr lang="en-US" sz="2600" i="1" dirty="0" smtClean="0"/>
              <a:t>s</a:t>
            </a:r>
            <a:r>
              <a:rPr lang="en-US" sz="2600" baseline="30000" dirty="0" smtClean="0"/>
              <a:t>2 </a:t>
            </a:r>
            <a:r>
              <a:rPr lang="en-US" sz="2600" dirty="0" smtClean="0"/>
              <a:t>= SS/(</a:t>
            </a:r>
            <a:r>
              <a:rPr lang="en-US" sz="2600" i="1" dirty="0" smtClean="0"/>
              <a:t>n</a:t>
            </a:r>
            <a:r>
              <a:rPr lang="en-US" sz="2600" dirty="0" smtClean="0"/>
              <a:t>-1) = 44/(12-1) = 44/11 </a:t>
            </a:r>
          </a:p>
          <a:p>
            <a:pPr lvl="2"/>
            <a:r>
              <a:rPr lang="en-US" sz="2600" i="1" dirty="0"/>
              <a:t>s</a:t>
            </a:r>
            <a:r>
              <a:rPr lang="en-US" sz="2600" baseline="30000" dirty="0"/>
              <a:t>2 </a:t>
            </a:r>
            <a:r>
              <a:rPr lang="en-US" sz="2600" dirty="0" smtClean="0"/>
              <a:t>= 4</a:t>
            </a:r>
          </a:p>
          <a:p>
            <a:pPr lvl="1"/>
            <a:r>
              <a:rPr lang="en-US" sz="2800" dirty="0" smtClean="0"/>
              <a:t>Then take the square root of the variance to calculate the standard deviation, </a:t>
            </a:r>
            <a:r>
              <a:rPr lang="en-US" sz="2800" i="1" dirty="0" smtClean="0"/>
              <a:t>s</a:t>
            </a:r>
          </a:p>
          <a:p>
            <a:pPr lvl="2"/>
            <a:r>
              <a:rPr lang="en-US" sz="2400" i="1" dirty="0" smtClean="0"/>
              <a:t>s = </a:t>
            </a:r>
            <a:r>
              <a:rPr lang="en-US" sz="2400" dirty="0" smtClean="0"/>
              <a:t>√</a:t>
            </a:r>
            <a:r>
              <a:rPr lang="en-US" sz="2400" i="1" dirty="0" smtClean="0"/>
              <a:t>s</a:t>
            </a:r>
            <a:r>
              <a:rPr lang="en-US" sz="2400" i="1" baseline="30000" dirty="0" smtClean="0"/>
              <a:t>2 </a:t>
            </a:r>
            <a:r>
              <a:rPr lang="en-US" sz="2400" dirty="0" smtClean="0"/>
              <a:t>= √4 =</a:t>
            </a:r>
            <a:r>
              <a:rPr lang="en-US" sz="2400" i="1" dirty="0" smtClean="0"/>
              <a:t> </a:t>
            </a:r>
            <a:r>
              <a:rPr lang="en-US" sz="2400" dirty="0" smtClean="0"/>
              <a:t>2</a:t>
            </a:r>
            <a:endParaRPr lang="en-US" sz="2600" dirty="0" smtClean="0"/>
          </a:p>
          <a:p>
            <a:pPr lvl="2"/>
            <a:endParaRPr lang="en-US" sz="2600" dirty="0" smtClean="0"/>
          </a:p>
          <a:p>
            <a:pPr marL="320040" lvl="1" indent="0">
              <a:buNone/>
            </a:pPr>
            <a:endParaRPr lang="en-US" sz="2800" dirty="0" smtClean="0"/>
          </a:p>
        </p:txBody>
      </p:sp>
    </p:spTree>
    <p:extLst>
      <p:ext uri="{BB962C8B-B14F-4D97-AF65-F5344CB8AC3E}">
        <p14:creationId xmlns:p14="http://schemas.microsoft.com/office/powerpoint/2010/main" val="340029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2</a:t>
            </a:r>
            <a:endParaRPr lang="en-US" dirty="0"/>
          </a:p>
        </p:txBody>
      </p:sp>
      <p:pic>
        <p:nvPicPr>
          <p:cNvPr id="4" name="Content Placeholder 3" descr="Boxing Gloves PNG Pic | PNG Al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408" y="990805"/>
            <a:ext cx="4926984" cy="3276190"/>
          </a:xfrm>
        </p:spPr>
      </p:pic>
    </p:spTree>
    <p:extLst>
      <p:ext uri="{BB962C8B-B14F-4D97-AF65-F5344CB8AC3E}">
        <p14:creationId xmlns:p14="http://schemas.microsoft.com/office/powerpoint/2010/main" val="3177956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369292" y="779259"/>
            <a:ext cx="8317508" cy="4983661"/>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buFont typeface="Arial" pitchFamily="34" charset="0"/>
              <a:buNone/>
            </a:pPr>
            <a:r>
              <a:rPr lang="en-US" dirty="0" smtClean="0"/>
              <a:t>These graphs are </a:t>
            </a:r>
            <a:br>
              <a:rPr lang="en-US" dirty="0" smtClean="0"/>
            </a:br>
            <a:r>
              <a:rPr lang="en-US" dirty="0" smtClean="0"/>
              <a:t>histograms of two </a:t>
            </a:r>
            <a:br>
              <a:rPr lang="en-US" dirty="0" smtClean="0"/>
            </a:br>
            <a:r>
              <a:rPr lang="en-US" dirty="0" smtClean="0"/>
              <a:t>different classes’ </a:t>
            </a:r>
            <a:br>
              <a:rPr lang="en-US" dirty="0" smtClean="0"/>
            </a:br>
            <a:r>
              <a:rPr lang="en-US" dirty="0" smtClean="0"/>
              <a:t>midterm exam scores.</a:t>
            </a:r>
          </a:p>
          <a:p>
            <a:pPr marL="0" indent="0">
              <a:buFont typeface="Arial" pitchFamily="34" charset="0"/>
              <a:buNone/>
            </a:pPr>
            <a:r>
              <a:rPr lang="en-US" dirty="0" smtClean="0"/>
              <a:t>Which is </a:t>
            </a:r>
            <a:r>
              <a:rPr lang="en-US" b="1" dirty="0" smtClean="0"/>
              <a:t>FALSE</a:t>
            </a:r>
            <a:r>
              <a:rPr lang="en-US" dirty="0" smtClean="0"/>
              <a:t>?</a:t>
            </a:r>
          </a:p>
          <a:p>
            <a:pPr marL="0" indent="0">
              <a:buFont typeface="Arial" pitchFamily="34" charset="0"/>
              <a:buNone/>
            </a:pPr>
            <a:r>
              <a:rPr lang="en-US" dirty="0" smtClean="0"/>
              <a:t>a) </a:t>
            </a:r>
            <a:r>
              <a:rPr lang="en-US" dirty="0" smtClean="0"/>
              <a:t>The variability in scores is lower for Dr. Pitts’ class.</a:t>
            </a:r>
            <a:endParaRPr lang="en-US" dirty="0" smtClean="0"/>
          </a:p>
          <a:p>
            <a:pPr marL="0" indent="0">
              <a:buFont typeface="Arial" pitchFamily="34" charset="0"/>
              <a:buNone/>
            </a:pPr>
            <a:r>
              <a:rPr lang="en-US" dirty="0" smtClean="0"/>
              <a:t>b) The standard deviation is greater for Dr. Allen’s classes’ midterm exam scores than for Dr. Pitts’ classes’ midterm scores.</a:t>
            </a:r>
          </a:p>
          <a:p>
            <a:pPr marL="0" indent="0">
              <a:buFont typeface="Arial" pitchFamily="34" charset="0"/>
              <a:buNone/>
            </a:pPr>
            <a:r>
              <a:rPr lang="en-US" dirty="0" smtClean="0"/>
              <a:t>c) The mode, median, and mean are likely to be equal to each other in Dr. Allen’s class.</a:t>
            </a:r>
          </a:p>
          <a:p>
            <a:pPr marL="0" indent="0">
              <a:buFont typeface="Arial" pitchFamily="34" charset="0"/>
              <a:buNone/>
            </a:pPr>
            <a:r>
              <a:rPr lang="en-US" dirty="0" smtClean="0"/>
              <a:t>d) None of these are False. (All statements here are true.)</a:t>
            </a:r>
          </a:p>
          <a:p>
            <a:endParaRPr lang="en-US" dirty="0"/>
          </a:p>
        </p:txBody>
      </p:sp>
      <p:sp>
        <p:nvSpPr>
          <p:cNvPr id="2" name="Title 1"/>
          <p:cNvSpPr>
            <a:spLocks noGrp="1"/>
          </p:cNvSpPr>
          <p:nvPr>
            <p:ph type="title"/>
          </p:nvPr>
        </p:nvSpPr>
        <p:spPr/>
        <p:txBody>
          <a:bodyPr/>
          <a:lstStyle/>
          <a:p>
            <a:r>
              <a:rPr lang="en-US" dirty="0" smtClean="0">
                <a:latin typeface="Arial Rounded MT Bold" panose="020F0704030504030204" pitchFamily="34" charset="0"/>
              </a:rPr>
              <a:t>Question 7</a:t>
            </a:r>
            <a:endParaRPr lang="en-US" dirty="0">
              <a:latin typeface="Arial Rounded MT Bold" panose="020F0704030504030204" pitchFamily="34" charset="0"/>
            </a:endParaRPr>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pic>
        <p:nvPicPr>
          <p:cNvPr id="14" name="Picture 13"/>
          <p:cNvPicPr>
            <a:picLocks noChangeAspect="1"/>
          </p:cNvPicPr>
          <p:nvPr/>
        </p:nvPicPr>
        <p:blipFill>
          <a:blip r:embed="rId2"/>
          <a:stretch>
            <a:fillRect/>
          </a:stretch>
        </p:blipFill>
        <p:spPr>
          <a:xfrm>
            <a:off x="3304083" y="533400"/>
            <a:ext cx="5550877" cy="2105319"/>
          </a:xfrm>
          <a:prstGeom prst="rect">
            <a:avLst/>
          </a:prstGeom>
        </p:spPr>
      </p:pic>
      <p:sp>
        <p:nvSpPr>
          <p:cNvPr id="11" name="Rectangle 10"/>
          <p:cNvSpPr/>
          <p:nvPr/>
        </p:nvSpPr>
        <p:spPr>
          <a:xfrm>
            <a:off x="1949631" y="5244285"/>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75224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30000"/>
                                  </p:stCondLst>
                                  <p:childTnLst>
                                    <p:set>
                                      <p:cBhvr>
                                        <p:cTn id="6" dur="1" fill="hold">
                                          <p:stCondLst>
                                            <p:cond delay="9"/>
                                          </p:stCondLst>
                                        </p:cTn>
                                        <p:tgtEl>
                                          <p:spTgt spid="5"/>
                                        </p:tgtEl>
                                        <p:attrNameLst>
                                          <p:attrName>style.visibility</p:attrName>
                                        </p:attrNameLst>
                                      </p:cBhvr>
                                      <p:to>
                                        <p:strVal val="hidden"/>
                                      </p:to>
                                    </p:set>
                                  </p:childTnLst>
                                </p:cTn>
                              </p:par>
                            </p:childTnLst>
                          </p:cTn>
                        </p:par>
                        <p:par>
                          <p:cTn id="7" fill="hold">
                            <p:stCondLst>
                              <p:cond delay="30010"/>
                            </p:stCondLst>
                            <p:childTnLst>
                              <p:par>
                                <p:cTn id="8" presetID="1" presetClass="exit" presetSubtype="0" fill="hold" grpId="0" nodeType="afterEffect">
                                  <p:stCondLst>
                                    <p:cond delay="30000"/>
                                  </p:stCondLst>
                                  <p:childTnLst>
                                    <p:set>
                                      <p:cBhvr>
                                        <p:cTn id="9" dur="1" fill="hold">
                                          <p:stCondLst>
                                            <p:cond delay="0"/>
                                          </p:stCondLst>
                                        </p:cTn>
                                        <p:tgtEl>
                                          <p:spTgt spid="6"/>
                                        </p:tgtEl>
                                        <p:attrNameLst>
                                          <p:attrName>style.visibility</p:attrName>
                                        </p:attrNameLst>
                                      </p:cBhvr>
                                      <p:to>
                                        <p:strVal val="hidden"/>
                                      </p:to>
                                    </p:set>
                                  </p:childTnLst>
                                </p:cTn>
                              </p:par>
                            </p:childTnLst>
                          </p:cTn>
                        </p:par>
                        <p:par>
                          <p:cTn id="10" fill="hold">
                            <p:stCondLst>
                              <p:cond delay="60010"/>
                            </p:stCondLst>
                            <p:childTnLst>
                              <p:par>
                                <p:cTn id="11" presetID="1" presetClass="exit" presetSubtype="0" fill="hold" grpId="0" nodeType="afterEffect">
                                  <p:stCondLst>
                                    <p:cond delay="3000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90010"/>
                            </p:stCondLst>
                            <p:childTnLst>
                              <p:par>
                                <p:cTn id="14" presetID="1" presetClass="exit" presetSubtype="0" fill="hold" grpId="0" nodeType="afterEffect">
                                  <p:stCondLst>
                                    <p:cond delay="1500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105010"/>
                            </p:stCondLst>
                            <p:childTnLst>
                              <p:par>
                                <p:cTn id="17" presetID="1" presetClass="exit" presetSubtype="0" fill="hold" grpId="0" nodeType="afterEffect">
                                  <p:stCondLst>
                                    <p:cond delay="1000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15010"/>
                            </p:stCondLst>
                            <p:childTnLst>
                              <p:par>
                                <p:cTn id="20" presetID="1" presetClass="exit" presetSubtype="0" fill="hold" grpId="0" nodeType="afterEffect">
                                  <p:stCondLst>
                                    <p:cond delay="5000"/>
                                  </p:stCondLst>
                                  <p:childTnLst>
                                    <p:set>
                                      <p:cBhvr>
                                        <p:cTn id="21" dur="1" fill="hold">
                                          <p:stCondLst>
                                            <p:cond delay="0"/>
                                          </p:stCondLst>
                                        </p:cTn>
                                        <p:tgtEl>
                                          <p:spTgt spid="10"/>
                                        </p:tgtEl>
                                        <p:attrNameLst>
                                          <p:attrName>style.visibility</p:attrName>
                                        </p:attrNameLst>
                                      </p:cBhvr>
                                      <p:to>
                                        <p:strVal val="hidden"/>
                                      </p:to>
                                    </p:set>
                                  </p:childTnLst>
                                </p:cTn>
                              </p:par>
                              <p:par>
                                <p:cTn id="22" presetID="1" presetClass="entr" presetSubtype="0" fill="hold" grpId="0" nodeType="withEffect">
                                  <p:stCondLst>
                                    <p:cond delay="500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7 - answer</a:t>
            </a:r>
            <a:endParaRPr lang="en-US" dirty="0">
              <a:latin typeface="Arial Rounded MT Bold" panose="020F0704030504030204" pitchFamily="34" charset="0"/>
            </a:endParaRPr>
          </a:p>
        </p:txBody>
      </p:sp>
      <p:sp>
        <p:nvSpPr>
          <p:cNvPr id="5" name="Content Placeholder 4"/>
          <p:cNvSpPr>
            <a:spLocks noGrp="1"/>
          </p:cNvSpPr>
          <p:nvPr>
            <p:ph idx="1"/>
          </p:nvPr>
        </p:nvSpPr>
        <p:spPr>
          <a:xfrm>
            <a:off x="762000" y="685800"/>
            <a:ext cx="7543800" cy="4343400"/>
          </a:xfrm>
        </p:spPr>
        <p:txBody>
          <a:bodyPr>
            <a:normAutofit fontScale="92500" lnSpcReduction="10000"/>
          </a:bodyPr>
          <a:lstStyle/>
          <a:p>
            <a:pPr lvl="1"/>
            <a:r>
              <a:rPr lang="en-US" sz="2600" b="1" dirty="0"/>
              <a:t>D – None are false</a:t>
            </a:r>
          </a:p>
          <a:p>
            <a:pPr lvl="1"/>
            <a:r>
              <a:rPr lang="en-US" sz="2600" dirty="0">
                <a:sym typeface="Wingdings" panose="05000000000000000000" pitchFamily="2" charset="2"/>
              </a:rPr>
              <a:t>Given that the curve for Pitts’ class is tall and narrow, we know his midterm scores have a </a:t>
            </a:r>
            <a:r>
              <a:rPr lang="en-US" sz="2600" i="1" dirty="0">
                <a:sym typeface="Wingdings" panose="05000000000000000000" pitchFamily="2" charset="2"/>
              </a:rPr>
              <a:t>smaller</a:t>
            </a:r>
            <a:r>
              <a:rPr lang="en-US" sz="2600" dirty="0">
                <a:sym typeface="Wingdings" panose="05000000000000000000" pitchFamily="2" charset="2"/>
              </a:rPr>
              <a:t> standard deviation than Dr. Allen’s midterm scores, which </a:t>
            </a:r>
            <a:r>
              <a:rPr lang="en-US" sz="2600" dirty="0" smtClean="0">
                <a:sym typeface="Wingdings" panose="05000000000000000000" pitchFamily="2" charset="2"/>
              </a:rPr>
              <a:t>means the variability in Dr. Pitts’ class scores is lower.</a:t>
            </a:r>
          </a:p>
          <a:p>
            <a:pPr lvl="1"/>
            <a:r>
              <a:rPr lang="en-US" sz="2600" dirty="0" smtClean="0">
                <a:sym typeface="Wingdings" panose="05000000000000000000" pitchFamily="2" charset="2"/>
              </a:rPr>
              <a:t>Both </a:t>
            </a:r>
            <a:r>
              <a:rPr lang="en-US" sz="2600" dirty="0">
                <a:sym typeface="Wingdings" panose="05000000000000000000" pitchFamily="2" charset="2"/>
              </a:rPr>
              <a:t>Dr. Allen’s and Pitts’ distributions are symmetrical around the center, meaning that for both Allen’s and Pitts’ classes, the mean will be equal to the median, which will be equal to the mode. (These values may not be identical across Allen’s and Pitts’ classes, but within a class, the three values will be equivalent</a:t>
            </a:r>
            <a:r>
              <a:rPr lang="en-US" sz="2600" dirty="0" smtClean="0">
                <a:sym typeface="Wingdings" panose="05000000000000000000" pitchFamily="2" charset="2"/>
              </a:rPr>
              <a:t>.)</a:t>
            </a:r>
            <a:endParaRPr lang="en-US" sz="2600" dirty="0">
              <a:sym typeface="Wingdings" panose="05000000000000000000" pitchFamily="2" charset="2"/>
            </a:endParaRPr>
          </a:p>
        </p:txBody>
      </p:sp>
    </p:spTree>
    <p:extLst>
      <p:ext uri="{BB962C8B-B14F-4D97-AF65-F5344CB8AC3E}">
        <p14:creationId xmlns:p14="http://schemas.microsoft.com/office/powerpoint/2010/main" val="4043589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8</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fontScale="92500"/>
          </a:bodyPr>
          <a:lstStyle/>
          <a:p>
            <a:pPr marL="0" indent="0">
              <a:buNone/>
            </a:pPr>
            <a:r>
              <a:rPr lang="en-US" sz="2800" dirty="0"/>
              <a:t>How do you interpret what’s meant by a z-score </a:t>
            </a:r>
            <a:r>
              <a:rPr lang="en-US" sz="2800" dirty="0" smtClean="0"/>
              <a:t/>
            </a:r>
            <a:br>
              <a:rPr lang="en-US" sz="2800" dirty="0" smtClean="0"/>
            </a:br>
            <a:r>
              <a:rPr lang="en-US" sz="2800" dirty="0" smtClean="0"/>
              <a:t>   of </a:t>
            </a:r>
            <a:r>
              <a:rPr lang="en-US" sz="2800" dirty="0"/>
              <a:t>-2.50?</a:t>
            </a:r>
          </a:p>
          <a:p>
            <a:pPr marL="457200" indent="-457200">
              <a:buFont typeface="+mj-lt"/>
              <a:buAutoNum type="alphaLcParenR"/>
            </a:pPr>
            <a:r>
              <a:rPr lang="en-US" sz="2800" dirty="0"/>
              <a:t>The typical distance between the sample mean and individual participants’ scores, is 2.50 units.</a:t>
            </a:r>
          </a:p>
          <a:p>
            <a:pPr marL="457200" indent="-457200">
              <a:buFont typeface="+mj-lt"/>
              <a:buAutoNum type="alphaLcParenR"/>
            </a:pPr>
            <a:r>
              <a:rPr lang="en-US" sz="2800" dirty="0"/>
              <a:t>The associated raw score is 2.50 standard deviations below the sample mean.</a:t>
            </a:r>
          </a:p>
          <a:p>
            <a:pPr marL="457200" indent="-457200">
              <a:buFont typeface="+mj-lt"/>
              <a:buAutoNum type="alphaLcParenR"/>
            </a:pPr>
            <a:r>
              <a:rPr lang="en-US" sz="2800" dirty="0"/>
              <a:t>0.6% of scores are above that person’s raw score. </a:t>
            </a:r>
          </a:p>
          <a:p>
            <a:pPr marL="457200" indent="-457200">
              <a:buFont typeface="+mj-lt"/>
              <a:buAutoNum type="alphaLcParenR"/>
            </a:pPr>
            <a:r>
              <a:rPr lang="en-US" sz="2800" dirty="0"/>
              <a:t>The associated raw score is 2.50 standard deviations from the lowest score </a:t>
            </a:r>
            <a:r>
              <a:rPr lang="en-US" sz="2800" dirty="0" smtClean="0"/>
              <a:t>in </a:t>
            </a:r>
            <a:r>
              <a:rPr lang="en-US" sz="2800" dirty="0"/>
              <a:t>the distribution</a:t>
            </a:r>
            <a:r>
              <a:rPr lang="en-US" sz="2800" dirty="0" smtClean="0"/>
              <a:t>.</a:t>
            </a:r>
            <a:endParaRPr lang="en-US" sz="2800"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49631" y="1489382"/>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2211595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30000"/>
                                  </p:stCondLst>
                                  <p:childTnLst>
                                    <p:set>
                                      <p:cBhvr>
                                        <p:cTn id="20" dur="1" fill="hold">
                                          <p:stCondLst>
                                            <p:cond delay="9"/>
                                          </p:stCondLst>
                                        </p:cTn>
                                        <p:tgtEl>
                                          <p:spTgt spid="4"/>
                                        </p:tgtEl>
                                        <p:attrNameLst>
                                          <p:attrName>style.visibility</p:attrName>
                                        </p:attrNameLst>
                                      </p:cBhvr>
                                      <p:to>
                                        <p:strVal val="hidden"/>
                                      </p:to>
                                    </p:set>
                                  </p:childTnLst>
                                </p:cTn>
                              </p:par>
                            </p:childTnLst>
                          </p:cTn>
                        </p:par>
                        <p:par>
                          <p:cTn id="21" fill="hold">
                            <p:stCondLst>
                              <p:cond delay="30010"/>
                            </p:stCondLst>
                            <p:childTnLst>
                              <p:par>
                                <p:cTn id="22" presetID="1" presetClass="exit" presetSubtype="0" fill="hold" grpId="0" nodeType="afterEffect">
                                  <p:stCondLst>
                                    <p:cond delay="30000"/>
                                  </p:stCondLst>
                                  <p:childTnLst>
                                    <p:set>
                                      <p:cBhvr>
                                        <p:cTn id="23" dur="1" fill="hold">
                                          <p:stCondLst>
                                            <p:cond delay="0"/>
                                          </p:stCondLst>
                                        </p:cTn>
                                        <p:tgtEl>
                                          <p:spTgt spid="5"/>
                                        </p:tgtEl>
                                        <p:attrNameLst>
                                          <p:attrName>style.visibility</p:attrName>
                                        </p:attrNameLst>
                                      </p:cBhvr>
                                      <p:to>
                                        <p:strVal val="hidden"/>
                                      </p:to>
                                    </p:set>
                                  </p:childTnLst>
                                </p:cTn>
                              </p:par>
                            </p:childTnLst>
                          </p:cTn>
                        </p:par>
                        <p:par>
                          <p:cTn id="24" fill="hold">
                            <p:stCondLst>
                              <p:cond delay="60010"/>
                            </p:stCondLst>
                            <p:childTnLst>
                              <p:par>
                                <p:cTn id="25" presetID="1" presetClass="exit" presetSubtype="0" fill="hold" grpId="0" nodeType="afterEffect">
                                  <p:stCondLst>
                                    <p:cond delay="30000"/>
                                  </p:stCondLst>
                                  <p:childTnLst>
                                    <p:set>
                                      <p:cBhvr>
                                        <p:cTn id="26" dur="1" fill="hold">
                                          <p:stCondLst>
                                            <p:cond delay="0"/>
                                          </p:stCondLst>
                                        </p:cTn>
                                        <p:tgtEl>
                                          <p:spTgt spid="6"/>
                                        </p:tgtEl>
                                        <p:attrNameLst>
                                          <p:attrName>style.visibility</p:attrName>
                                        </p:attrNameLst>
                                      </p:cBhvr>
                                      <p:to>
                                        <p:strVal val="hidden"/>
                                      </p:to>
                                    </p:set>
                                  </p:childTnLst>
                                </p:cTn>
                              </p:par>
                            </p:childTnLst>
                          </p:cTn>
                        </p:par>
                        <p:par>
                          <p:cTn id="27" fill="hold">
                            <p:stCondLst>
                              <p:cond delay="90010"/>
                            </p:stCondLst>
                            <p:childTnLst>
                              <p:par>
                                <p:cTn id="28" presetID="1" presetClass="exit" presetSubtype="0" fill="hold" grpId="0" nodeType="afterEffect">
                                  <p:stCondLst>
                                    <p:cond delay="15000"/>
                                  </p:stCondLst>
                                  <p:childTnLst>
                                    <p:set>
                                      <p:cBhvr>
                                        <p:cTn id="29" dur="1" fill="hold">
                                          <p:stCondLst>
                                            <p:cond delay="0"/>
                                          </p:stCondLst>
                                        </p:cTn>
                                        <p:tgtEl>
                                          <p:spTgt spid="7"/>
                                        </p:tgtEl>
                                        <p:attrNameLst>
                                          <p:attrName>style.visibility</p:attrName>
                                        </p:attrNameLst>
                                      </p:cBhvr>
                                      <p:to>
                                        <p:strVal val="hidden"/>
                                      </p:to>
                                    </p:set>
                                  </p:childTnLst>
                                </p:cTn>
                              </p:par>
                            </p:childTnLst>
                          </p:cTn>
                        </p:par>
                        <p:par>
                          <p:cTn id="30" fill="hold">
                            <p:stCondLst>
                              <p:cond delay="105010"/>
                            </p:stCondLst>
                            <p:childTnLst>
                              <p:par>
                                <p:cTn id="31" presetID="1" presetClass="exit" presetSubtype="0" fill="hold" grpId="0" nodeType="afterEffect">
                                  <p:stCondLst>
                                    <p:cond delay="10000"/>
                                  </p:stCondLst>
                                  <p:childTnLst>
                                    <p:set>
                                      <p:cBhvr>
                                        <p:cTn id="32" dur="1" fill="hold">
                                          <p:stCondLst>
                                            <p:cond delay="0"/>
                                          </p:stCondLst>
                                        </p:cTn>
                                        <p:tgtEl>
                                          <p:spTgt spid="8"/>
                                        </p:tgtEl>
                                        <p:attrNameLst>
                                          <p:attrName>style.visibility</p:attrName>
                                        </p:attrNameLst>
                                      </p:cBhvr>
                                      <p:to>
                                        <p:strVal val="hidden"/>
                                      </p:to>
                                    </p:set>
                                  </p:childTnLst>
                                </p:cTn>
                              </p:par>
                            </p:childTnLst>
                          </p:cTn>
                        </p:par>
                        <p:par>
                          <p:cTn id="33" fill="hold">
                            <p:stCondLst>
                              <p:cond delay="115010"/>
                            </p:stCondLst>
                            <p:childTnLst>
                              <p:par>
                                <p:cTn id="34" presetID="1" presetClass="exit" presetSubtype="0" fill="hold" grpId="0" nodeType="afterEffect">
                                  <p:stCondLst>
                                    <p:cond delay="5000"/>
                                  </p:stCondLst>
                                  <p:childTnLst>
                                    <p:set>
                                      <p:cBhvr>
                                        <p:cTn id="35" dur="1" fill="hold">
                                          <p:stCondLst>
                                            <p:cond delay="0"/>
                                          </p:stCondLst>
                                        </p:cTn>
                                        <p:tgtEl>
                                          <p:spTgt spid="9"/>
                                        </p:tgtEl>
                                        <p:attrNameLst>
                                          <p:attrName>style.visibility</p:attrName>
                                        </p:attrNameLst>
                                      </p:cBhvr>
                                      <p:to>
                                        <p:strVal val="hidden"/>
                                      </p:to>
                                    </p:set>
                                  </p:childTnLst>
                                </p:cTn>
                              </p:par>
                              <p:par>
                                <p:cTn id="36" presetID="1" presetClass="entr" presetSubtype="0" fill="hold" grpId="0" nodeType="withEffect">
                                  <p:stCondLst>
                                    <p:cond delay="500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Rules</a:t>
            </a:r>
            <a:endParaRPr lang="en-US" dirty="0">
              <a:latin typeface="Arial Rounded MT Bold" panose="020F0704030504030204" pitchFamily="34" charset="0"/>
            </a:endParaRPr>
          </a:p>
        </p:txBody>
      </p:sp>
      <p:sp>
        <p:nvSpPr>
          <p:cNvPr id="3" name="Content Placeholder 2"/>
          <p:cNvSpPr>
            <a:spLocks noGrp="1"/>
          </p:cNvSpPr>
          <p:nvPr>
            <p:ph idx="1"/>
          </p:nvPr>
        </p:nvSpPr>
        <p:spPr>
          <a:xfrm>
            <a:off x="152400" y="533400"/>
            <a:ext cx="8610600" cy="5105400"/>
          </a:xfrm>
        </p:spPr>
        <p:txBody>
          <a:bodyPr>
            <a:normAutofit fontScale="77500" lnSpcReduction="20000"/>
          </a:bodyPr>
          <a:lstStyle/>
          <a:p>
            <a:r>
              <a:rPr lang="en-US" dirty="0" smtClean="0"/>
              <a:t>Every team has a chance at every question.</a:t>
            </a:r>
          </a:p>
          <a:p>
            <a:r>
              <a:rPr lang="en-US" dirty="0" smtClean="0"/>
              <a:t>I will read the question and show it on the slide, and then teams have 2 minutes to discuss and turn in their answer to me.</a:t>
            </a:r>
          </a:p>
          <a:p>
            <a:r>
              <a:rPr lang="en-US" dirty="0" smtClean="0"/>
              <a:t>I will grade </a:t>
            </a:r>
            <a:r>
              <a:rPr lang="en-US" dirty="0"/>
              <a:t>only </a:t>
            </a:r>
            <a:r>
              <a:rPr lang="en-US" dirty="0" smtClean="0"/>
              <a:t>answers submitted by the deadline. </a:t>
            </a:r>
          </a:p>
          <a:p>
            <a:r>
              <a:rPr lang="en-US" i="1" dirty="0"/>
              <a:t>Round all values to two decimal places (hundredths) at each step. You do not have to show your work.</a:t>
            </a:r>
          </a:p>
          <a:p>
            <a:r>
              <a:rPr lang="en-US" dirty="0" smtClean="0"/>
              <a:t>Please keep your voices down during the 2 minutes, and discuss only the trivia questions during this class period.</a:t>
            </a:r>
          </a:p>
          <a:p>
            <a:r>
              <a:rPr lang="en-US" dirty="0" smtClean="0"/>
              <a:t>Teams </a:t>
            </a:r>
            <a:r>
              <a:rPr lang="en-US" dirty="0"/>
              <a:t>will </a:t>
            </a:r>
            <a:r>
              <a:rPr lang="en-US" dirty="0" smtClean="0"/>
              <a:t>keep score </a:t>
            </a:r>
            <a:r>
              <a:rPr lang="en-US" dirty="0"/>
              <a:t>on the </a:t>
            </a:r>
            <a:r>
              <a:rPr lang="en-US" dirty="0" smtClean="0"/>
              <a:t>board. 1 </a:t>
            </a:r>
            <a:r>
              <a:rPr lang="en-US" dirty="0" err="1"/>
              <a:t>pt</a:t>
            </a:r>
            <a:r>
              <a:rPr lang="en-US" dirty="0"/>
              <a:t> per correct answer, unless otherwise </a:t>
            </a:r>
            <a:r>
              <a:rPr lang="en-US" dirty="0" smtClean="0"/>
              <a:t>noted.</a:t>
            </a:r>
          </a:p>
          <a:p>
            <a:r>
              <a:rPr lang="en-US" dirty="0" smtClean="0"/>
              <a:t>After time is up, I will explain the answer. </a:t>
            </a:r>
            <a:r>
              <a:rPr lang="en-US" i="1" dirty="0" smtClean="0"/>
              <a:t>Please do not talk during this time. Even if </a:t>
            </a:r>
            <a:r>
              <a:rPr lang="en-US" b="1" i="1" dirty="0" smtClean="0"/>
              <a:t>you</a:t>
            </a:r>
            <a:r>
              <a:rPr lang="en-US" i="1" dirty="0" smtClean="0"/>
              <a:t> knew the answer, keep in mind that not everyone did; also, even if you knew it, you might benefit from additional explanation. I may deduct points for teams who are talking during this time.</a:t>
            </a:r>
          </a:p>
          <a:p>
            <a:r>
              <a:rPr lang="en-US" dirty="0" smtClean="0"/>
              <a:t>If you have a question, please raise your hand and ask it so that all teams will hear your question and my answer.</a:t>
            </a:r>
            <a:endParaRPr lang="en-US" dirty="0"/>
          </a:p>
          <a:p>
            <a:r>
              <a:rPr lang="en-US" dirty="0" smtClean="0"/>
              <a:t>At the end of the class period, the teams will be ranked. The </a:t>
            </a:r>
            <a:r>
              <a:rPr lang="en-US" dirty="0" smtClean="0"/>
              <a:t>top-scoring </a:t>
            </a:r>
            <a:r>
              <a:rPr lang="en-US" dirty="0" smtClean="0"/>
              <a:t>team will earn </a:t>
            </a:r>
            <a:r>
              <a:rPr lang="en-US" dirty="0" smtClean="0"/>
              <a:t>4 </a:t>
            </a:r>
            <a:r>
              <a:rPr lang="en-US" dirty="0" smtClean="0"/>
              <a:t>EC points per student, 2</a:t>
            </a:r>
            <a:r>
              <a:rPr lang="en-US" baseline="30000" dirty="0" smtClean="0"/>
              <a:t>nd</a:t>
            </a:r>
            <a:r>
              <a:rPr lang="en-US" dirty="0" smtClean="0"/>
              <a:t> </a:t>
            </a:r>
            <a:r>
              <a:rPr lang="en-US" dirty="0" smtClean="0"/>
              <a:t>place=3 </a:t>
            </a:r>
            <a:r>
              <a:rPr lang="en-US" dirty="0" smtClean="0"/>
              <a:t>points, 3</a:t>
            </a:r>
            <a:r>
              <a:rPr lang="en-US" baseline="30000" dirty="0" smtClean="0"/>
              <a:t>rd</a:t>
            </a:r>
            <a:r>
              <a:rPr lang="en-US" dirty="0" smtClean="0"/>
              <a:t> place </a:t>
            </a:r>
            <a:r>
              <a:rPr lang="en-US" dirty="0" smtClean="0"/>
              <a:t>=2 </a:t>
            </a:r>
            <a:r>
              <a:rPr lang="en-US" dirty="0" smtClean="0"/>
              <a:t>points, 4</a:t>
            </a:r>
            <a:r>
              <a:rPr lang="en-US" baseline="30000" dirty="0" smtClean="0"/>
              <a:t>th</a:t>
            </a:r>
            <a:r>
              <a:rPr lang="en-US" dirty="0" smtClean="0"/>
              <a:t> place= </a:t>
            </a:r>
            <a:r>
              <a:rPr lang="en-US" dirty="0" smtClean="0"/>
              <a:t>1 point. </a:t>
            </a:r>
            <a:r>
              <a:rPr lang="en-US" dirty="0" smtClean="0"/>
              <a:t>I will record these points on Moodle, separately from your exam 1 score.</a:t>
            </a:r>
          </a:p>
          <a:p>
            <a:pPr marL="0" indent="0">
              <a:buNone/>
            </a:pPr>
            <a:endParaRPr lang="en-US" sz="2800" dirty="0"/>
          </a:p>
        </p:txBody>
      </p:sp>
    </p:spTree>
    <p:extLst>
      <p:ext uri="{BB962C8B-B14F-4D97-AF65-F5344CB8AC3E}">
        <p14:creationId xmlns:p14="http://schemas.microsoft.com/office/powerpoint/2010/main" val="874281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8 -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4343400"/>
          </a:xfrm>
        </p:spPr>
        <p:txBody>
          <a:bodyPr>
            <a:normAutofit/>
          </a:bodyPr>
          <a:lstStyle/>
          <a:p>
            <a:pPr marL="0" indent="0">
              <a:buNone/>
            </a:pPr>
            <a:r>
              <a:rPr lang="en-US" sz="3200" dirty="0" smtClean="0"/>
              <a:t>The question asked: How </a:t>
            </a:r>
            <a:r>
              <a:rPr lang="en-US" sz="3200" dirty="0"/>
              <a:t>do you interpret what’s meant by a z-score </a:t>
            </a:r>
            <a:r>
              <a:rPr lang="en-US" sz="3200" dirty="0" smtClean="0"/>
              <a:t>of </a:t>
            </a:r>
            <a:r>
              <a:rPr lang="en-US" sz="3200" dirty="0"/>
              <a:t>-2.50?</a:t>
            </a:r>
          </a:p>
          <a:p>
            <a:r>
              <a:rPr lang="en-US" sz="3200" dirty="0" smtClean="0"/>
              <a:t>A </a:t>
            </a:r>
            <a:r>
              <a:rPr lang="en-US" sz="3200" dirty="0"/>
              <a:t>z-score is defined as the number of standard deviations, above or below the mean, a given raw score is</a:t>
            </a:r>
            <a:r>
              <a:rPr lang="en-US" sz="3200" dirty="0" smtClean="0"/>
              <a:t>.</a:t>
            </a:r>
          </a:p>
          <a:p>
            <a:pPr marL="0" indent="0">
              <a:buNone/>
            </a:pPr>
            <a:r>
              <a:rPr lang="en-US" sz="3200" dirty="0" smtClean="0"/>
              <a:t>For a score with a z-score of -2.50…</a:t>
            </a:r>
          </a:p>
          <a:p>
            <a:pPr marL="0" indent="0">
              <a:buNone/>
            </a:pPr>
            <a:r>
              <a:rPr lang="en-US" sz="3200" b="1" dirty="0" smtClean="0"/>
              <a:t>B</a:t>
            </a:r>
            <a:r>
              <a:rPr lang="en-US" sz="3200" b="1" dirty="0"/>
              <a:t>) The raw score is 2.50 standard deviations below the sample mean.</a:t>
            </a:r>
          </a:p>
          <a:p>
            <a:endParaRPr lang="en-US" sz="3200" dirty="0"/>
          </a:p>
        </p:txBody>
      </p:sp>
    </p:spTree>
    <p:extLst>
      <p:ext uri="{BB962C8B-B14F-4D97-AF65-F5344CB8AC3E}">
        <p14:creationId xmlns:p14="http://schemas.microsoft.com/office/powerpoint/2010/main" val="205171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9</a:t>
            </a:r>
            <a:endParaRPr lang="en-US" dirty="0">
              <a:latin typeface="Arial Rounded MT Bold" panose="020F0704030504030204" pitchFamily="34" charset="0"/>
            </a:endParaRPr>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pic>
        <p:nvPicPr>
          <p:cNvPr id="13" name="Content Placeholder 12"/>
          <p:cNvPicPr>
            <a:picLocks noGrp="1" noChangeAspect="1"/>
          </p:cNvPicPr>
          <p:nvPr>
            <p:ph idx="1"/>
          </p:nvPr>
        </p:nvPicPr>
        <p:blipFill>
          <a:blip r:embed="rId2"/>
          <a:stretch>
            <a:fillRect/>
          </a:stretch>
        </p:blipFill>
        <p:spPr>
          <a:xfrm>
            <a:off x="148999" y="1157972"/>
            <a:ext cx="8593985" cy="2558355"/>
          </a:xfrm>
          <a:prstGeom prst="rect">
            <a:avLst/>
          </a:prstGeom>
        </p:spPr>
      </p:pic>
      <p:sp>
        <p:nvSpPr>
          <p:cNvPr id="11" name="Rectangle 10"/>
          <p:cNvSpPr/>
          <p:nvPr/>
        </p:nvSpPr>
        <p:spPr>
          <a:xfrm>
            <a:off x="1676400" y="9906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141601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30000"/>
                                  </p:stCondLst>
                                  <p:childTnLst>
                                    <p:set>
                                      <p:cBhvr>
                                        <p:cTn id="6" dur="1" fill="hold">
                                          <p:stCondLst>
                                            <p:cond delay="9"/>
                                          </p:stCondLst>
                                        </p:cTn>
                                        <p:tgtEl>
                                          <p:spTgt spid="5"/>
                                        </p:tgtEl>
                                        <p:attrNameLst>
                                          <p:attrName>style.visibility</p:attrName>
                                        </p:attrNameLst>
                                      </p:cBhvr>
                                      <p:to>
                                        <p:strVal val="hidden"/>
                                      </p:to>
                                    </p:set>
                                  </p:childTnLst>
                                </p:cTn>
                              </p:par>
                            </p:childTnLst>
                          </p:cTn>
                        </p:par>
                        <p:par>
                          <p:cTn id="7" fill="hold">
                            <p:stCondLst>
                              <p:cond delay="30010"/>
                            </p:stCondLst>
                            <p:childTnLst>
                              <p:par>
                                <p:cTn id="8" presetID="1" presetClass="exit" presetSubtype="0" fill="hold" grpId="0" nodeType="afterEffect">
                                  <p:stCondLst>
                                    <p:cond delay="30000"/>
                                  </p:stCondLst>
                                  <p:childTnLst>
                                    <p:set>
                                      <p:cBhvr>
                                        <p:cTn id="9" dur="1" fill="hold">
                                          <p:stCondLst>
                                            <p:cond delay="0"/>
                                          </p:stCondLst>
                                        </p:cTn>
                                        <p:tgtEl>
                                          <p:spTgt spid="6"/>
                                        </p:tgtEl>
                                        <p:attrNameLst>
                                          <p:attrName>style.visibility</p:attrName>
                                        </p:attrNameLst>
                                      </p:cBhvr>
                                      <p:to>
                                        <p:strVal val="hidden"/>
                                      </p:to>
                                    </p:set>
                                  </p:childTnLst>
                                </p:cTn>
                              </p:par>
                            </p:childTnLst>
                          </p:cTn>
                        </p:par>
                        <p:par>
                          <p:cTn id="10" fill="hold">
                            <p:stCondLst>
                              <p:cond delay="60010"/>
                            </p:stCondLst>
                            <p:childTnLst>
                              <p:par>
                                <p:cTn id="11" presetID="1" presetClass="exit" presetSubtype="0" fill="hold" grpId="0" nodeType="afterEffect">
                                  <p:stCondLst>
                                    <p:cond delay="3000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90010"/>
                            </p:stCondLst>
                            <p:childTnLst>
                              <p:par>
                                <p:cTn id="14" presetID="1" presetClass="exit" presetSubtype="0" fill="hold" grpId="0" nodeType="afterEffect">
                                  <p:stCondLst>
                                    <p:cond delay="1500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105010"/>
                            </p:stCondLst>
                            <p:childTnLst>
                              <p:par>
                                <p:cTn id="17" presetID="1" presetClass="exit" presetSubtype="0" fill="hold" grpId="0" nodeType="afterEffect">
                                  <p:stCondLst>
                                    <p:cond delay="1000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15010"/>
                            </p:stCondLst>
                            <p:childTnLst>
                              <p:par>
                                <p:cTn id="20" presetID="1" presetClass="exit" presetSubtype="0" fill="hold" grpId="0" nodeType="afterEffect">
                                  <p:stCondLst>
                                    <p:cond delay="5000"/>
                                  </p:stCondLst>
                                  <p:childTnLst>
                                    <p:set>
                                      <p:cBhvr>
                                        <p:cTn id="21" dur="1" fill="hold">
                                          <p:stCondLst>
                                            <p:cond delay="0"/>
                                          </p:stCondLst>
                                        </p:cTn>
                                        <p:tgtEl>
                                          <p:spTgt spid="10"/>
                                        </p:tgtEl>
                                        <p:attrNameLst>
                                          <p:attrName>style.visibility</p:attrName>
                                        </p:attrNameLst>
                                      </p:cBhvr>
                                      <p:to>
                                        <p:strVal val="hidden"/>
                                      </p:to>
                                    </p:set>
                                  </p:childTnLst>
                                </p:cTn>
                              </p:par>
                              <p:par>
                                <p:cTn id="22" presetID="1" presetClass="entr" presetSubtype="0" fill="hold" grpId="0" nodeType="withEffect">
                                  <p:stCondLst>
                                    <p:cond delay="500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9 - answer</a:t>
            </a:r>
            <a:endParaRPr lang="en-US" dirty="0">
              <a:latin typeface="Arial Rounded MT Bold" panose="020F0704030504030204" pitchFamily="34" charset="0"/>
            </a:endParaRPr>
          </a:p>
        </p:txBody>
      </p:sp>
      <p:sp>
        <p:nvSpPr>
          <p:cNvPr id="5" name="Content Placeholder 4"/>
          <p:cNvSpPr>
            <a:spLocks noGrp="1"/>
          </p:cNvSpPr>
          <p:nvPr>
            <p:ph idx="1"/>
          </p:nvPr>
        </p:nvSpPr>
        <p:spPr/>
        <p:txBody>
          <a:bodyPr/>
          <a:lstStyle/>
          <a:p>
            <a:endParaRPr lang="en-US"/>
          </a:p>
        </p:txBody>
      </p:sp>
      <p:sp>
        <p:nvSpPr>
          <p:cNvPr id="6" name="Content Placeholder 2"/>
          <p:cNvSpPr txBox="1">
            <a:spLocks/>
          </p:cNvSpPr>
          <p:nvPr/>
        </p:nvSpPr>
        <p:spPr>
          <a:xfrm>
            <a:off x="762000" y="685800"/>
            <a:ext cx="7543800" cy="3886200"/>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buFont typeface="Arial" pitchFamily="34" charset="0"/>
              <a:buNone/>
            </a:pPr>
            <a:r>
              <a:rPr lang="en-US" sz="4000" b="1" smtClean="0"/>
              <a:t>C) 2.17</a:t>
            </a:r>
            <a:endParaRPr lang="en-US" sz="4000" b="1" dirty="0"/>
          </a:p>
        </p:txBody>
      </p:sp>
      <p:pic>
        <p:nvPicPr>
          <p:cNvPr id="7" name="Picture 6"/>
          <p:cNvPicPr>
            <a:picLocks noChangeAspect="1"/>
          </p:cNvPicPr>
          <p:nvPr/>
        </p:nvPicPr>
        <p:blipFill>
          <a:blip r:embed="rId2"/>
          <a:stretch>
            <a:fillRect/>
          </a:stretch>
        </p:blipFill>
        <p:spPr>
          <a:xfrm>
            <a:off x="3505200" y="457200"/>
            <a:ext cx="5145485" cy="3550920"/>
          </a:xfrm>
          <a:prstGeom prst="rect">
            <a:avLst/>
          </a:prstGeom>
        </p:spPr>
      </p:pic>
    </p:spTree>
    <p:extLst>
      <p:ext uri="{BB962C8B-B14F-4D97-AF65-F5344CB8AC3E}">
        <p14:creationId xmlns:p14="http://schemas.microsoft.com/office/powerpoint/2010/main" val="3191174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10</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a:bodyPr>
          <a:lstStyle/>
          <a:p>
            <a:r>
              <a:rPr lang="en-US" sz="2800" dirty="0" smtClean="0"/>
              <a:t>Two important aspects of a true experiment are </a:t>
            </a:r>
            <a:r>
              <a:rPr lang="en-US" sz="2800" i="1" dirty="0" smtClean="0"/>
              <a:t>random assignment </a:t>
            </a:r>
            <a:r>
              <a:rPr lang="en-US" sz="2800" dirty="0" smtClean="0"/>
              <a:t>and </a:t>
            </a:r>
            <a:r>
              <a:rPr lang="en-US" sz="2800" i="1" dirty="0" smtClean="0"/>
              <a:t>measurement of a DV.</a:t>
            </a:r>
            <a:endParaRPr lang="en-US" sz="2800" dirty="0" smtClean="0"/>
          </a:p>
          <a:p>
            <a:r>
              <a:rPr lang="en-US" sz="2800" b="1" dirty="0" smtClean="0"/>
              <a:t>What are the other two steps you need to take to run a true experiment?</a:t>
            </a:r>
          </a:p>
          <a:p>
            <a:r>
              <a:rPr lang="en-US" sz="2800" dirty="0" smtClean="0"/>
              <a:t>(You must get both steps correct to earn credit.)</a:t>
            </a:r>
            <a:endParaRPr lang="en-US" sz="2800"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821399" y="12192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863919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30000"/>
                                  </p:stCondLst>
                                  <p:childTnLst>
                                    <p:set>
                                      <p:cBhvr>
                                        <p:cTn id="16" dur="1" fill="hold">
                                          <p:stCondLst>
                                            <p:cond delay="9"/>
                                          </p:stCondLst>
                                        </p:cTn>
                                        <p:tgtEl>
                                          <p:spTgt spid="4"/>
                                        </p:tgtEl>
                                        <p:attrNameLst>
                                          <p:attrName>style.visibility</p:attrName>
                                        </p:attrNameLst>
                                      </p:cBhvr>
                                      <p:to>
                                        <p:strVal val="hidden"/>
                                      </p:to>
                                    </p:set>
                                  </p:childTnLst>
                                </p:cTn>
                              </p:par>
                            </p:childTnLst>
                          </p:cTn>
                        </p:par>
                        <p:par>
                          <p:cTn id="17" fill="hold">
                            <p:stCondLst>
                              <p:cond delay="30010"/>
                            </p:stCondLst>
                            <p:childTnLst>
                              <p:par>
                                <p:cTn id="18" presetID="1" presetClass="exit" presetSubtype="0" fill="hold" grpId="0" nodeType="afterEffect">
                                  <p:stCondLst>
                                    <p:cond delay="30000"/>
                                  </p:stCondLst>
                                  <p:childTnLst>
                                    <p:set>
                                      <p:cBhvr>
                                        <p:cTn id="19" dur="1" fill="hold">
                                          <p:stCondLst>
                                            <p:cond delay="0"/>
                                          </p:stCondLst>
                                        </p:cTn>
                                        <p:tgtEl>
                                          <p:spTgt spid="5"/>
                                        </p:tgtEl>
                                        <p:attrNameLst>
                                          <p:attrName>style.visibility</p:attrName>
                                        </p:attrNameLst>
                                      </p:cBhvr>
                                      <p:to>
                                        <p:strVal val="hidden"/>
                                      </p:to>
                                    </p:set>
                                  </p:childTnLst>
                                </p:cTn>
                              </p:par>
                            </p:childTnLst>
                          </p:cTn>
                        </p:par>
                        <p:par>
                          <p:cTn id="20" fill="hold">
                            <p:stCondLst>
                              <p:cond delay="60010"/>
                            </p:stCondLst>
                            <p:childTnLst>
                              <p:par>
                                <p:cTn id="21" presetID="1" presetClass="exit" presetSubtype="0" fill="hold" grpId="0" nodeType="afterEffect">
                                  <p:stCondLst>
                                    <p:cond delay="30000"/>
                                  </p:stCondLst>
                                  <p:childTnLst>
                                    <p:set>
                                      <p:cBhvr>
                                        <p:cTn id="22" dur="1" fill="hold">
                                          <p:stCondLst>
                                            <p:cond delay="0"/>
                                          </p:stCondLst>
                                        </p:cTn>
                                        <p:tgtEl>
                                          <p:spTgt spid="6"/>
                                        </p:tgtEl>
                                        <p:attrNameLst>
                                          <p:attrName>style.visibility</p:attrName>
                                        </p:attrNameLst>
                                      </p:cBhvr>
                                      <p:to>
                                        <p:strVal val="hidden"/>
                                      </p:to>
                                    </p:set>
                                  </p:childTnLst>
                                </p:cTn>
                              </p:par>
                            </p:childTnLst>
                          </p:cTn>
                        </p:par>
                        <p:par>
                          <p:cTn id="23" fill="hold">
                            <p:stCondLst>
                              <p:cond delay="90010"/>
                            </p:stCondLst>
                            <p:childTnLst>
                              <p:par>
                                <p:cTn id="24" presetID="1" presetClass="exit" presetSubtype="0" fill="hold" grpId="0" nodeType="afterEffect">
                                  <p:stCondLst>
                                    <p:cond delay="15000"/>
                                  </p:stCondLst>
                                  <p:childTnLst>
                                    <p:set>
                                      <p:cBhvr>
                                        <p:cTn id="25" dur="1" fill="hold">
                                          <p:stCondLst>
                                            <p:cond delay="0"/>
                                          </p:stCondLst>
                                        </p:cTn>
                                        <p:tgtEl>
                                          <p:spTgt spid="7"/>
                                        </p:tgtEl>
                                        <p:attrNameLst>
                                          <p:attrName>style.visibility</p:attrName>
                                        </p:attrNameLst>
                                      </p:cBhvr>
                                      <p:to>
                                        <p:strVal val="hidden"/>
                                      </p:to>
                                    </p:set>
                                  </p:childTnLst>
                                </p:cTn>
                              </p:par>
                            </p:childTnLst>
                          </p:cTn>
                        </p:par>
                        <p:par>
                          <p:cTn id="26" fill="hold">
                            <p:stCondLst>
                              <p:cond delay="105010"/>
                            </p:stCondLst>
                            <p:childTnLst>
                              <p:par>
                                <p:cTn id="27" presetID="1" presetClass="exit" presetSubtype="0" fill="hold" grpId="0" nodeType="afterEffect">
                                  <p:stCondLst>
                                    <p:cond delay="10000"/>
                                  </p:stCondLst>
                                  <p:childTnLst>
                                    <p:set>
                                      <p:cBhvr>
                                        <p:cTn id="28" dur="1" fill="hold">
                                          <p:stCondLst>
                                            <p:cond delay="0"/>
                                          </p:stCondLst>
                                        </p:cTn>
                                        <p:tgtEl>
                                          <p:spTgt spid="8"/>
                                        </p:tgtEl>
                                        <p:attrNameLst>
                                          <p:attrName>style.visibility</p:attrName>
                                        </p:attrNameLst>
                                      </p:cBhvr>
                                      <p:to>
                                        <p:strVal val="hidden"/>
                                      </p:to>
                                    </p:set>
                                  </p:childTnLst>
                                </p:cTn>
                              </p:par>
                            </p:childTnLst>
                          </p:cTn>
                        </p:par>
                        <p:par>
                          <p:cTn id="29" fill="hold">
                            <p:stCondLst>
                              <p:cond delay="115010"/>
                            </p:stCondLst>
                            <p:childTnLst>
                              <p:par>
                                <p:cTn id="30" presetID="1" presetClass="exit" presetSubtype="0" fill="hold" grpId="0" nodeType="afterEffect">
                                  <p:stCondLst>
                                    <p:cond delay="5000"/>
                                  </p:stCondLst>
                                  <p:childTnLst>
                                    <p:set>
                                      <p:cBhvr>
                                        <p:cTn id="31" dur="1" fill="hold">
                                          <p:stCondLst>
                                            <p:cond delay="0"/>
                                          </p:stCondLst>
                                        </p:cTn>
                                        <p:tgtEl>
                                          <p:spTgt spid="9"/>
                                        </p:tgtEl>
                                        <p:attrNameLst>
                                          <p:attrName>style.visibility</p:attrName>
                                        </p:attrNameLst>
                                      </p:cBhvr>
                                      <p:to>
                                        <p:strVal val="hidden"/>
                                      </p:to>
                                    </p:set>
                                  </p:childTnLst>
                                </p:cTn>
                              </p:par>
                              <p:par>
                                <p:cTn id="32" presetID="1" presetClass="entr" presetSubtype="0" fill="hold" grpId="0" nodeType="withEffect">
                                  <p:stCondLst>
                                    <p:cond delay="500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10 -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a:bodyPr>
          <a:lstStyle/>
          <a:p>
            <a:r>
              <a:rPr lang="en-US" sz="3200" b="1" dirty="0" smtClean="0"/>
              <a:t>Manipulate an IV </a:t>
            </a:r>
            <a:r>
              <a:rPr lang="en-US" sz="3200" dirty="0" smtClean="0"/>
              <a:t>(i.e., do not measure both of your variables, </a:t>
            </a:r>
            <a:r>
              <a:rPr lang="en-US" sz="3200" i="1" dirty="0" smtClean="0"/>
              <a:t>manipulate</a:t>
            </a:r>
            <a:r>
              <a:rPr lang="en-US" sz="3200" dirty="0" smtClean="0"/>
              <a:t> at least one)</a:t>
            </a:r>
          </a:p>
          <a:p>
            <a:r>
              <a:rPr lang="en-US" sz="3200" b="1" dirty="0" smtClean="0"/>
              <a:t>Standardize your procedures across conditions of the IV.</a:t>
            </a:r>
            <a:endParaRPr lang="en-US" sz="2800" dirty="0"/>
          </a:p>
        </p:txBody>
      </p:sp>
    </p:spTree>
    <p:extLst>
      <p:ext uri="{BB962C8B-B14F-4D97-AF65-F5344CB8AC3E}">
        <p14:creationId xmlns:p14="http://schemas.microsoft.com/office/powerpoint/2010/main" val="3924424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11</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343400"/>
          </a:xfrm>
        </p:spPr>
        <p:txBody>
          <a:bodyPr>
            <a:normAutofit/>
          </a:bodyPr>
          <a:lstStyle/>
          <a:p>
            <a:r>
              <a:rPr lang="en-US" sz="2800" dirty="0"/>
              <a:t>You calculate your sum of squares for a sample of 10 participants, and find your SS to be </a:t>
            </a:r>
            <a:r>
              <a:rPr lang="en-US" sz="2800" i="1" dirty="0"/>
              <a:t>100</a:t>
            </a:r>
            <a:r>
              <a:rPr lang="en-US" sz="2800" dirty="0"/>
              <a:t>.</a:t>
            </a:r>
          </a:p>
          <a:p>
            <a:r>
              <a:rPr lang="en-US" sz="2800" b="1" dirty="0"/>
              <a:t>What is the standard deviation in your sample?</a:t>
            </a: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793321" y="12954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20284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11 -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a:bodyPr>
          <a:lstStyle/>
          <a:p>
            <a:r>
              <a:rPr lang="en-US" sz="3200" b="1" dirty="0"/>
              <a:t>3.33</a:t>
            </a:r>
          </a:p>
          <a:p>
            <a:pPr lvl="1"/>
            <a:r>
              <a:rPr lang="en-US" sz="2800" dirty="0"/>
              <a:t>To obtain the standard deviation from the sum of squares (SS), first find the variance by dividing the SS by N-1. 100 / (10-1) = 11.11. </a:t>
            </a:r>
          </a:p>
          <a:p>
            <a:pPr lvl="1"/>
            <a:r>
              <a:rPr lang="en-US" sz="2800" dirty="0"/>
              <a:t>Then, take the square root of the variance. Square root of 11.11 = 3.33.</a:t>
            </a:r>
          </a:p>
        </p:txBody>
      </p:sp>
    </p:spTree>
    <p:extLst>
      <p:ext uri="{BB962C8B-B14F-4D97-AF65-F5344CB8AC3E}">
        <p14:creationId xmlns:p14="http://schemas.microsoft.com/office/powerpoint/2010/main" val="1719238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12</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a:bodyPr>
          <a:lstStyle/>
          <a:p>
            <a:r>
              <a:rPr lang="en-US" sz="2800" dirty="0"/>
              <a:t>Fred’s z-score is 1.50. The sample </a:t>
            </a:r>
            <a:r>
              <a:rPr lang="en-US" sz="2800" dirty="0" smtClean="0"/>
              <a:t>mean, median, and mode are all 10. </a:t>
            </a:r>
            <a:r>
              <a:rPr lang="en-US" sz="2800" dirty="0"/>
              <a:t>The variance is 16.</a:t>
            </a:r>
          </a:p>
          <a:p>
            <a:endParaRPr lang="en-US" sz="2800" dirty="0"/>
          </a:p>
          <a:p>
            <a:r>
              <a:rPr lang="en-US" sz="2800" dirty="0"/>
              <a:t>Calculate Fred’s </a:t>
            </a:r>
            <a:r>
              <a:rPr lang="en-US" sz="2800" i="1" dirty="0"/>
              <a:t>raw score.</a:t>
            </a:r>
            <a:endParaRPr lang="en-US" sz="2800" dirty="0"/>
          </a:p>
          <a:p>
            <a:endParaRPr lang="en-US" sz="2800" dirty="0"/>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1" name="Rectangle 10"/>
          <p:cNvSpPr/>
          <p:nvPr/>
        </p:nvSpPr>
        <p:spPr>
          <a:xfrm>
            <a:off x="1821399" y="118235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94163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5"/>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6"/>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7"/>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8"/>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9"/>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10"/>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8" grpId="0" animBg="1"/>
      <p:bldP spid="9" grpId="0" animBg="1"/>
      <p:bldP spid="10"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12 -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fontScale="92500" lnSpcReduction="20000"/>
          </a:bodyPr>
          <a:lstStyle/>
          <a:p>
            <a:r>
              <a:rPr lang="en-US" sz="3200" dirty="0"/>
              <a:t>GIVEN: Fred’s z-score is 1.50. The sample mean, median, and mode are all 10. The variance is 16.</a:t>
            </a:r>
          </a:p>
          <a:p>
            <a:r>
              <a:rPr lang="en-US" sz="3200" dirty="0" smtClean="0"/>
              <a:t>To </a:t>
            </a:r>
            <a:r>
              <a:rPr lang="en-US" sz="3200" dirty="0"/>
              <a:t>calculate </a:t>
            </a:r>
            <a:r>
              <a:rPr lang="en-US" sz="3200" i="1" dirty="0"/>
              <a:t>s</a:t>
            </a:r>
            <a:r>
              <a:rPr lang="en-US" sz="3200" dirty="0"/>
              <a:t>, the standard deviation, take the square root of the variance. </a:t>
            </a:r>
            <a:r>
              <a:rPr lang="en-US" sz="3200" i="1" dirty="0"/>
              <a:t>s</a:t>
            </a:r>
            <a:r>
              <a:rPr lang="en-US" sz="3200" dirty="0"/>
              <a:t> = 4</a:t>
            </a:r>
          </a:p>
          <a:p>
            <a:r>
              <a:rPr lang="en-US" sz="3200" dirty="0"/>
              <a:t>z = (x – x-bar) / s </a:t>
            </a:r>
            <a:r>
              <a:rPr lang="en-US" sz="3200" dirty="0">
                <a:sym typeface="Wingdings" panose="05000000000000000000" pitchFamily="2" charset="2"/>
              </a:rPr>
              <a:t> 1.50 = (x – 10) / 4.</a:t>
            </a:r>
          </a:p>
          <a:p>
            <a:r>
              <a:rPr lang="en-US" sz="3200" i="1" dirty="0">
                <a:sym typeface="Wingdings" panose="05000000000000000000" pitchFamily="2" charset="2"/>
              </a:rPr>
              <a:t>Solve for x to calculate Fred’s raw score.</a:t>
            </a:r>
          </a:p>
          <a:p>
            <a:r>
              <a:rPr lang="en-US" sz="3200" dirty="0">
                <a:sym typeface="Wingdings" panose="05000000000000000000" pitchFamily="2" charset="2"/>
              </a:rPr>
              <a:t>(1.50 x 4) = x – 10  6 = x – 10  16 = x</a:t>
            </a:r>
            <a:endParaRPr lang="en-US" sz="3200" dirty="0"/>
          </a:p>
          <a:p>
            <a:r>
              <a:rPr lang="en-US" sz="3200" b="1" dirty="0"/>
              <a:t>ANSWER: 16</a:t>
            </a:r>
          </a:p>
        </p:txBody>
      </p:sp>
    </p:spTree>
    <p:extLst>
      <p:ext uri="{BB962C8B-B14F-4D97-AF65-F5344CB8AC3E}">
        <p14:creationId xmlns:p14="http://schemas.microsoft.com/office/powerpoint/2010/main" val="53919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3</a:t>
            </a:r>
            <a:endParaRPr lang="en-US" dirty="0"/>
          </a:p>
        </p:txBody>
      </p:sp>
      <p:pic>
        <p:nvPicPr>
          <p:cNvPr id="4" name="Content Placeholder 3" descr="Boxing Gloves PNG Pic | PNG Al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408" y="990805"/>
            <a:ext cx="4926984" cy="3276190"/>
          </a:xfrm>
        </p:spPr>
      </p:pic>
    </p:spTree>
    <p:extLst>
      <p:ext uri="{BB962C8B-B14F-4D97-AF65-F5344CB8AC3E}">
        <p14:creationId xmlns:p14="http://schemas.microsoft.com/office/powerpoint/2010/main" val="2331649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1</a:t>
            </a:r>
            <a:endParaRPr lang="en-US" dirty="0"/>
          </a:p>
        </p:txBody>
      </p:sp>
      <p:pic>
        <p:nvPicPr>
          <p:cNvPr id="4" name="Content Placeholder 3" descr="Boxing Gloves PNG Pic | PNG Al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408" y="990805"/>
            <a:ext cx="4926984" cy="3276190"/>
          </a:xfrm>
        </p:spPr>
      </p:pic>
    </p:spTree>
    <p:extLst>
      <p:ext uri="{BB962C8B-B14F-4D97-AF65-F5344CB8AC3E}">
        <p14:creationId xmlns:p14="http://schemas.microsoft.com/office/powerpoint/2010/main" val="15927134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13</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lnSpcReduction="10000"/>
          </a:bodyPr>
          <a:lstStyle/>
          <a:p>
            <a:r>
              <a:rPr lang="en-US" dirty="0"/>
              <a:t>Jorge works at a company based in downtown Atlanta and he asks all his coworkers to record how long it takes them to commute to work on a typical Monday. His own commute takes 55 minutes, the average employee’s commute takes 47 minutes, and the standard deviation in his sample is 9.8. He wants to know what proportion of his coworkers have a longer commute time than he does.</a:t>
            </a:r>
          </a:p>
          <a:p>
            <a:r>
              <a:rPr lang="en-US" b="1" dirty="0"/>
              <a:t>What is the first value Jorge would need to calculate, in order to begin to answer this question? </a:t>
            </a:r>
            <a:r>
              <a:rPr lang="en-US" dirty="0"/>
              <a:t>(The answer to this question is not a number, it is a concept, i.e., you don’t actually need to do the calculation, just tell me what you would calculate first.)</a:t>
            </a:r>
            <a:endParaRPr lang="en-US" b="1"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49631" y="14478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095591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13 -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a:bodyPr>
          <a:lstStyle/>
          <a:p>
            <a:r>
              <a:rPr lang="en-US" sz="3200" dirty="0"/>
              <a:t>You’d first need to calculate </a:t>
            </a:r>
            <a:r>
              <a:rPr lang="en-US" sz="3200" b="1" dirty="0"/>
              <a:t>the z-score</a:t>
            </a:r>
            <a:r>
              <a:rPr lang="en-US" sz="3200" dirty="0"/>
              <a:t> associated with </a:t>
            </a:r>
            <a:r>
              <a:rPr lang="en-US" sz="3200" dirty="0" smtClean="0"/>
              <a:t>Jorge’s raw </a:t>
            </a:r>
            <a:r>
              <a:rPr lang="en-US" sz="3200" dirty="0"/>
              <a:t>score of 55.</a:t>
            </a:r>
            <a:r>
              <a:rPr lang="en-US" sz="3200" b="1" dirty="0"/>
              <a:t> </a:t>
            </a:r>
          </a:p>
        </p:txBody>
      </p:sp>
    </p:spTree>
    <p:extLst>
      <p:ext uri="{BB962C8B-B14F-4D97-AF65-F5344CB8AC3E}">
        <p14:creationId xmlns:p14="http://schemas.microsoft.com/office/powerpoint/2010/main" val="315435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739140" y="1332250"/>
            <a:ext cx="7543800" cy="3886200"/>
          </a:xfrm>
        </p:spPr>
        <p:txBody>
          <a:bodyPr>
            <a:normAutofit fontScale="92500"/>
          </a:bodyPr>
          <a:lstStyle/>
          <a:p>
            <a:r>
              <a:rPr lang="en-US" dirty="0"/>
              <a:t>Same scenario: Jorge works at a company based in downtown Atlanta and he asks all his coworkers to record how long it takes them to commute to work on a typical Monday. His own commute takes 55 minutes, the average employee’s commute takes 47 minutes, and the standard deviation in his sample is 9.8. He wants to know what proportion of his coworkers have a longer commute time than he does.</a:t>
            </a:r>
          </a:p>
          <a:p>
            <a:r>
              <a:rPr lang="en-US" b="1" dirty="0"/>
              <a:t>Now, go through all the steps in order to answer the question, </a:t>
            </a:r>
            <a:r>
              <a:rPr lang="en-US" b="1" i="1" dirty="0"/>
              <a:t>what proportion of Jorge’s coworkers have a longer commute time than him? </a:t>
            </a:r>
            <a:r>
              <a:rPr lang="en-US" b="1" dirty="0"/>
              <a:t>Answer with a proportion (decimal) or a percentage.</a:t>
            </a:r>
          </a:p>
          <a:p>
            <a:endParaRPr lang="en-US" dirty="0"/>
          </a:p>
        </p:txBody>
      </p:sp>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14</a:t>
            </a:r>
            <a:endParaRPr lang="en-US" dirty="0">
              <a:latin typeface="Arial Rounded MT Bold" panose="020F0704030504030204" pitchFamily="34" charset="0"/>
            </a:endParaRP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77063" y="18288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00191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30000"/>
                                  </p:stCondLst>
                                  <p:childTnLst>
                                    <p:set>
                                      <p:cBhvr>
                                        <p:cTn id="10" dur="1" fill="hold">
                                          <p:stCondLst>
                                            <p:cond delay="9"/>
                                          </p:stCondLst>
                                        </p:cTn>
                                        <p:tgtEl>
                                          <p:spTgt spid="4"/>
                                        </p:tgtEl>
                                        <p:attrNameLst>
                                          <p:attrName>style.visibility</p:attrName>
                                        </p:attrNameLst>
                                      </p:cBhvr>
                                      <p:to>
                                        <p:strVal val="hidden"/>
                                      </p:to>
                                    </p:set>
                                  </p:childTnLst>
                                </p:cTn>
                              </p:par>
                            </p:childTnLst>
                          </p:cTn>
                        </p:par>
                        <p:par>
                          <p:cTn id="11" fill="hold">
                            <p:stCondLst>
                              <p:cond delay="30010"/>
                            </p:stCondLst>
                            <p:childTnLst>
                              <p:par>
                                <p:cTn id="12" presetID="1" presetClass="exit" presetSubtype="0" fill="hold" grpId="0" nodeType="afterEffect">
                                  <p:stCondLst>
                                    <p:cond delay="30000"/>
                                  </p:stCondLst>
                                  <p:childTnLst>
                                    <p:set>
                                      <p:cBhvr>
                                        <p:cTn id="13" dur="1" fill="hold">
                                          <p:stCondLst>
                                            <p:cond delay="0"/>
                                          </p:stCondLst>
                                        </p:cTn>
                                        <p:tgtEl>
                                          <p:spTgt spid="5"/>
                                        </p:tgtEl>
                                        <p:attrNameLst>
                                          <p:attrName>style.visibility</p:attrName>
                                        </p:attrNameLst>
                                      </p:cBhvr>
                                      <p:to>
                                        <p:strVal val="hidden"/>
                                      </p:to>
                                    </p:set>
                                  </p:childTnLst>
                                </p:cTn>
                              </p:par>
                            </p:childTnLst>
                          </p:cTn>
                        </p:par>
                        <p:par>
                          <p:cTn id="14" fill="hold">
                            <p:stCondLst>
                              <p:cond delay="60010"/>
                            </p:stCondLst>
                            <p:childTnLst>
                              <p:par>
                                <p:cTn id="15" presetID="1" presetClass="exit" presetSubtype="0" fill="hold" grpId="0" nodeType="afterEffect">
                                  <p:stCondLst>
                                    <p:cond delay="30000"/>
                                  </p:stCondLst>
                                  <p:childTnLst>
                                    <p:set>
                                      <p:cBhvr>
                                        <p:cTn id="16" dur="1" fill="hold">
                                          <p:stCondLst>
                                            <p:cond delay="0"/>
                                          </p:stCondLst>
                                        </p:cTn>
                                        <p:tgtEl>
                                          <p:spTgt spid="6"/>
                                        </p:tgtEl>
                                        <p:attrNameLst>
                                          <p:attrName>style.visibility</p:attrName>
                                        </p:attrNameLst>
                                      </p:cBhvr>
                                      <p:to>
                                        <p:strVal val="hidden"/>
                                      </p:to>
                                    </p:set>
                                  </p:childTnLst>
                                </p:cTn>
                              </p:par>
                            </p:childTnLst>
                          </p:cTn>
                        </p:par>
                        <p:par>
                          <p:cTn id="17" fill="hold">
                            <p:stCondLst>
                              <p:cond delay="90010"/>
                            </p:stCondLst>
                            <p:childTnLst>
                              <p:par>
                                <p:cTn id="18" presetID="1" presetClass="exit" presetSubtype="0" fill="hold" grpId="0" nodeType="afterEffect">
                                  <p:stCondLst>
                                    <p:cond delay="15000"/>
                                  </p:stCondLst>
                                  <p:childTnLst>
                                    <p:set>
                                      <p:cBhvr>
                                        <p:cTn id="19" dur="1" fill="hold">
                                          <p:stCondLst>
                                            <p:cond delay="0"/>
                                          </p:stCondLst>
                                        </p:cTn>
                                        <p:tgtEl>
                                          <p:spTgt spid="7"/>
                                        </p:tgtEl>
                                        <p:attrNameLst>
                                          <p:attrName>style.visibility</p:attrName>
                                        </p:attrNameLst>
                                      </p:cBhvr>
                                      <p:to>
                                        <p:strVal val="hidden"/>
                                      </p:to>
                                    </p:set>
                                  </p:childTnLst>
                                </p:cTn>
                              </p:par>
                            </p:childTnLst>
                          </p:cTn>
                        </p:par>
                        <p:par>
                          <p:cTn id="20" fill="hold">
                            <p:stCondLst>
                              <p:cond delay="105010"/>
                            </p:stCondLst>
                            <p:childTnLst>
                              <p:par>
                                <p:cTn id="21" presetID="1" presetClass="exit" presetSubtype="0" fill="hold" grpId="0" nodeType="afterEffect">
                                  <p:stCondLst>
                                    <p:cond delay="10000"/>
                                  </p:stCondLst>
                                  <p:childTnLst>
                                    <p:set>
                                      <p:cBhvr>
                                        <p:cTn id="22" dur="1" fill="hold">
                                          <p:stCondLst>
                                            <p:cond delay="0"/>
                                          </p:stCondLst>
                                        </p:cTn>
                                        <p:tgtEl>
                                          <p:spTgt spid="8"/>
                                        </p:tgtEl>
                                        <p:attrNameLst>
                                          <p:attrName>style.visibility</p:attrName>
                                        </p:attrNameLst>
                                      </p:cBhvr>
                                      <p:to>
                                        <p:strVal val="hidden"/>
                                      </p:to>
                                    </p:set>
                                  </p:childTnLst>
                                </p:cTn>
                              </p:par>
                            </p:childTnLst>
                          </p:cTn>
                        </p:par>
                        <p:par>
                          <p:cTn id="23" fill="hold">
                            <p:stCondLst>
                              <p:cond delay="115010"/>
                            </p:stCondLst>
                            <p:childTnLst>
                              <p:par>
                                <p:cTn id="24" presetID="1" presetClass="exit" presetSubtype="0" fill="hold" grpId="0" nodeType="afterEffect">
                                  <p:stCondLst>
                                    <p:cond delay="5000"/>
                                  </p:stCondLst>
                                  <p:childTnLst>
                                    <p:set>
                                      <p:cBhvr>
                                        <p:cTn id="25" dur="1" fill="hold">
                                          <p:stCondLst>
                                            <p:cond delay="0"/>
                                          </p:stCondLst>
                                        </p:cTn>
                                        <p:tgtEl>
                                          <p:spTgt spid="9"/>
                                        </p:tgtEl>
                                        <p:attrNameLst>
                                          <p:attrName>style.visibility</p:attrName>
                                        </p:attrNameLst>
                                      </p:cBhvr>
                                      <p:to>
                                        <p:strVal val="hidden"/>
                                      </p:to>
                                    </p:set>
                                  </p:childTnLst>
                                </p:cTn>
                              </p:par>
                              <p:par>
                                <p:cTn id="26" presetID="1" presetClass="entr" presetSubtype="0" fill="hold" grpId="0" nodeType="withEffect">
                                  <p:stCondLst>
                                    <p:cond delay="500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14 -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lnSpcReduction="10000"/>
          </a:bodyPr>
          <a:lstStyle/>
          <a:p>
            <a:pPr lvl="1"/>
            <a:r>
              <a:rPr lang="en-US" sz="2600" b="1" dirty="0" smtClean="0"/>
              <a:t>20.61</a:t>
            </a:r>
            <a:r>
              <a:rPr lang="en-US" sz="2600" b="1" dirty="0"/>
              <a:t>% have a longer </a:t>
            </a:r>
            <a:r>
              <a:rPr lang="en-US" sz="2600" b="1" dirty="0" smtClean="0"/>
              <a:t>commute</a:t>
            </a:r>
          </a:p>
          <a:p>
            <a:pPr lvl="1"/>
            <a:r>
              <a:rPr lang="en-US" sz="2600" b="1" dirty="0" smtClean="0"/>
              <a:t>OR proportion who have a longer commute is .21</a:t>
            </a:r>
            <a:endParaRPr lang="en-US" sz="2600" b="1" dirty="0"/>
          </a:p>
          <a:p>
            <a:pPr lvl="1"/>
            <a:endParaRPr lang="en-US" sz="2600" dirty="0"/>
          </a:p>
          <a:p>
            <a:pPr lvl="1"/>
            <a:r>
              <a:rPr lang="en-US" sz="2600" dirty="0"/>
              <a:t>z = (x – x-bar) / s </a:t>
            </a:r>
            <a:r>
              <a:rPr lang="en-US" sz="2600" dirty="0">
                <a:sym typeface="Wingdings" panose="05000000000000000000" pitchFamily="2" charset="2"/>
              </a:rPr>
              <a:t> (55-47)/9.8 = .8163 ~ </a:t>
            </a:r>
            <a:r>
              <a:rPr lang="en-US" sz="2600" dirty="0" smtClean="0">
                <a:sym typeface="Wingdings" panose="05000000000000000000" pitchFamily="2" charset="2"/>
              </a:rPr>
              <a:t>+0.82</a:t>
            </a:r>
            <a:endParaRPr lang="en-US" sz="2600" dirty="0">
              <a:sym typeface="Wingdings" panose="05000000000000000000" pitchFamily="2" charset="2"/>
            </a:endParaRPr>
          </a:p>
          <a:p>
            <a:pPr lvl="1"/>
            <a:r>
              <a:rPr lang="en-US" sz="2600" i="1" dirty="0">
                <a:sym typeface="Wingdings" panose="05000000000000000000" pitchFamily="2" charset="2"/>
              </a:rPr>
              <a:t>Then,</a:t>
            </a:r>
            <a:r>
              <a:rPr lang="en-US" sz="2600" dirty="0">
                <a:sym typeface="Wingdings" panose="05000000000000000000" pitchFamily="2" charset="2"/>
              </a:rPr>
              <a:t> convert the z-score into a percentage using the table. A z-score of </a:t>
            </a:r>
            <a:r>
              <a:rPr lang="en-US" sz="2600" dirty="0" smtClean="0">
                <a:sym typeface="Wingdings" panose="05000000000000000000" pitchFamily="2" charset="2"/>
              </a:rPr>
              <a:t>+0.82 </a:t>
            </a:r>
            <a:r>
              <a:rPr lang="en-US" sz="2600" dirty="0">
                <a:sym typeface="Wingdings" panose="05000000000000000000" pitchFamily="2" charset="2"/>
              </a:rPr>
              <a:t> .7939 (79.39%)</a:t>
            </a:r>
          </a:p>
          <a:p>
            <a:pPr lvl="1"/>
            <a:r>
              <a:rPr lang="en-US" sz="2600" i="1" dirty="0">
                <a:sym typeface="Wingdings" panose="05000000000000000000" pitchFamily="2" charset="2"/>
              </a:rPr>
              <a:t>Then</a:t>
            </a:r>
            <a:r>
              <a:rPr lang="en-US" sz="2600" dirty="0">
                <a:sym typeface="Wingdings" panose="05000000000000000000" pitchFamily="2" charset="2"/>
              </a:rPr>
              <a:t>, subtract that percentage from 100% in order to find the proportion of employees whose commutes are </a:t>
            </a:r>
            <a:r>
              <a:rPr lang="en-US" sz="2600" i="1" dirty="0">
                <a:sym typeface="Wingdings" panose="05000000000000000000" pitchFamily="2" charset="2"/>
              </a:rPr>
              <a:t>longer</a:t>
            </a:r>
            <a:r>
              <a:rPr lang="en-US" sz="2600" dirty="0">
                <a:sym typeface="Wingdings" panose="05000000000000000000" pitchFamily="2" charset="2"/>
              </a:rPr>
              <a:t> than his. 1-.7939 (or 100% - 79.39%)</a:t>
            </a:r>
          </a:p>
        </p:txBody>
      </p:sp>
    </p:spTree>
    <p:extLst>
      <p:ext uri="{BB962C8B-B14F-4D97-AF65-F5344CB8AC3E}">
        <p14:creationId xmlns:p14="http://schemas.microsoft.com/office/powerpoint/2010/main" val="150373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15</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Autofit/>
          </a:bodyPr>
          <a:lstStyle/>
          <a:p>
            <a:r>
              <a:rPr lang="en-US" sz="2800" dirty="0"/>
              <a:t>Suppose that the average exam score in a class of 20 is 82%. Lily earns an 83%. The standard deviation is 0.50.</a:t>
            </a:r>
          </a:p>
          <a:p>
            <a:r>
              <a:rPr lang="en-US" sz="2800" dirty="0"/>
              <a:t>What </a:t>
            </a:r>
            <a:r>
              <a:rPr lang="en-US" sz="2800" b="1" dirty="0"/>
              <a:t>percentage</a:t>
            </a:r>
            <a:r>
              <a:rPr lang="en-US" sz="2800" dirty="0"/>
              <a:t> </a:t>
            </a:r>
            <a:r>
              <a:rPr lang="en-US" sz="2800" dirty="0" smtClean="0"/>
              <a:t>(%) of </a:t>
            </a:r>
            <a:r>
              <a:rPr lang="en-US" sz="2800" dirty="0"/>
              <a:t>the class scored higher than Lily</a:t>
            </a:r>
            <a:r>
              <a:rPr lang="en-US" sz="2800" dirty="0" smtClean="0"/>
              <a:t>?</a:t>
            </a:r>
          </a:p>
          <a:p>
            <a:r>
              <a:rPr lang="en-US" sz="2800" i="1" dirty="0" smtClean="0"/>
              <a:t>Make sure your units are %</a:t>
            </a:r>
            <a:endParaRPr lang="en-US" sz="2800" i="1"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815303" y="1400282"/>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726644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30000"/>
                                  </p:stCondLst>
                                  <p:childTnLst>
                                    <p:set>
                                      <p:cBhvr>
                                        <p:cTn id="16" dur="1" fill="hold">
                                          <p:stCondLst>
                                            <p:cond delay="9"/>
                                          </p:stCondLst>
                                        </p:cTn>
                                        <p:tgtEl>
                                          <p:spTgt spid="4"/>
                                        </p:tgtEl>
                                        <p:attrNameLst>
                                          <p:attrName>style.visibility</p:attrName>
                                        </p:attrNameLst>
                                      </p:cBhvr>
                                      <p:to>
                                        <p:strVal val="hidden"/>
                                      </p:to>
                                    </p:set>
                                  </p:childTnLst>
                                </p:cTn>
                              </p:par>
                            </p:childTnLst>
                          </p:cTn>
                        </p:par>
                        <p:par>
                          <p:cTn id="17" fill="hold">
                            <p:stCondLst>
                              <p:cond delay="30010"/>
                            </p:stCondLst>
                            <p:childTnLst>
                              <p:par>
                                <p:cTn id="18" presetID="1" presetClass="exit" presetSubtype="0" fill="hold" grpId="0" nodeType="afterEffect">
                                  <p:stCondLst>
                                    <p:cond delay="30000"/>
                                  </p:stCondLst>
                                  <p:childTnLst>
                                    <p:set>
                                      <p:cBhvr>
                                        <p:cTn id="19" dur="1" fill="hold">
                                          <p:stCondLst>
                                            <p:cond delay="0"/>
                                          </p:stCondLst>
                                        </p:cTn>
                                        <p:tgtEl>
                                          <p:spTgt spid="5"/>
                                        </p:tgtEl>
                                        <p:attrNameLst>
                                          <p:attrName>style.visibility</p:attrName>
                                        </p:attrNameLst>
                                      </p:cBhvr>
                                      <p:to>
                                        <p:strVal val="hidden"/>
                                      </p:to>
                                    </p:set>
                                  </p:childTnLst>
                                </p:cTn>
                              </p:par>
                            </p:childTnLst>
                          </p:cTn>
                        </p:par>
                        <p:par>
                          <p:cTn id="20" fill="hold">
                            <p:stCondLst>
                              <p:cond delay="60010"/>
                            </p:stCondLst>
                            <p:childTnLst>
                              <p:par>
                                <p:cTn id="21" presetID="1" presetClass="exit" presetSubtype="0" fill="hold" grpId="0" nodeType="afterEffect">
                                  <p:stCondLst>
                                    <p:cond delay="30000"/>
                                  </p:stCondLst>
                                  <p:childTnLst>
                                    <p:set>
                                      <p:cBhvr>
                                        <p:cTn id="22" dur="1" fill="hold">
                                          <p:stCondLst>
                                            <p:cond delay="0"/>
                                          </p:stCondLst>
                                        </p:cTn>
                                        <p:tgtEl>
                                          <p:spTgt spid="6"/>
                                        </p:tgtEl>
                                        <p:attrNameLst>
                                          <p:attrName>style.visibility</p:attrName>
                                        </p:attrNameLst>
                                      </p:cBhvr>
                                      <p:to>
                                        <p:strVal val="hidden"/>
                                      </p:to>
                                    </p:set>
                                  </p:childTnLst>
                                </p:cTn>
                              </p:par>
                            </p:childTnLst>
                          </p:cTn>
                        </p:par>
                        <p:par>
                          <p:cTn id="23" fill="hold">
                            <p:stCondLst>
                              <p:cond delay="90010"/>
                            </p:stCondLst>
                            <p:childTnLst>
                              <p:par>
                                <p:cTn id="24" presetID="1" presetClass="exit" presetSubtype="0" fill="hold" grpId="0" nodeType="afterEffect">
                                  <p:stCondLst>
                                    <p:cond delay="15000"/>
                                  </p:stCondLst>
                                  <p:childTnLst>
                                    <p:set>
                                      <p:cBhvr>
                                        <p:cTn id="25" dur="1" fill="hold">
                                          <p:stCondLst>
                                            <p:cond delay="0"/>
                                          </p:stCondLst>
                                        </p:cTn>
                                        <p:tgtEl>
                                          <p:spTgt spid="7"/>
                                        </p:tgtEl>
                                        <p:attrNameLst>
                                          <p:attrName>style.visibility</p:attrName>
                                        </p:attrNameLst>
                                      </p:cBhvr>
                                      <p:to>
                                        <p:strVal val="hidden"/>
                                      </p:to>
                                    </p:set>
                                  </p:childTnLst>
                                </p:cTn>
                              </p:par>
                            </p:childTnLst>
                          </p:cTn>
                        </p:par>
                        <p:par>
                          <p:cTn id="26" fill="hold">
                            <p:stCondLst>
                              <p:cond delay="105010"/>
                            </p:stCondLst>
                            <p:childTnLst>
                              <p:par>
                                <p:cTn id="27" presetID="1" presetClass="exit" presetSubtype="0" fill="hold" grpId="0" nodeType="afterEffect">
                                  <p:stCondLst>
                                    <p:cond delay="10000"/>
                                  </p:stCondLst>
                                  <p:childTnLst>
                                    <p:set>
                                      <p:cBhvr>
                                        <p:cTn id="28" dur="1" fill="hold">
                                          <p:stCondLst>
                                            <p:cond delay="0"/>
                                          </p:stCondLst>
                                        </p:cTn>
                                        <p:tgtEl>
                                          <p:spTgt spid="8"/>
                                        </p:tgtEl>
                                        <p:attrNameLst>
                                          <p:attrName>style.visibility</p:attrName>
                                        </p:attrNameLst>
                                      </p:cBhvr>
                                      <p:to>
                                        <p:strVal val="hidden"/>
                                      </p:to>
                                    </p:set>
                                  </p:childTnLst>
                                </p:cTn>
                              </p:par>
                            </p:childTnLst>
                          </p:cTn>
                        </p:par>
                        <p:par>
                          <p:cTn id="29" fill="hold">
                            <p:stCondLst>
                              <p:cond delay="115010"/>
                            </p:stCondLst>
                            <p:childTnLst>
                              <p:par>
                                <p:cTn id="30" presetID="1" presetClass="exit" presetSubtype="0" fill="hold" grpId="0" nodeType="afterEffect">
                                  <p:stCondLst>
                                    <p:cond delay="5000"/>
                                  </p:stCondLst>
                                  <p:childTnLst>
                                    <p:set>
                                      <p:cBhvr>
                                        <p:cTn id="31" dur="1" fill="hold">
                                          <p:stCondLst>
                                            <p:cond delay="0"/>
                                          </p:stCondLst>
                                        </p:cTn>
                                        <p:tgtEl>
                                          <p:spTgt spid="9"/>
                                        </p:tgtEl>
                                        <p:attrNameLst>
                                          <p:attrName>style.visibility</p:attrName>
                                        </p:attrNameLst>
                                      </p:cBhvr>
                                      <p:to>
                                        <p:strVal val="hidden"/>
                                      </p:to>
                                    </p:set>
                                  </p:childTnLst>
                                </p:cTn>
                              </p:par>
                              <p:par>
                                <p:cTn id="32" presetID="1" presetClass="entr" presetSubtype="0" fill="hold" grpId="0" nodeType="withEffect">
                                  <p:stCondLst>
                                    <p:cond delay="500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15 </a:t>
            </a:r>
            <a:r>
              <a:rPr lang="en-US" dirty="0" smtClean="0">
                <a:latin typeface="Arial Rounded MT Bold" panose="020F0704030504030204" pitchFamily="34" charset="0"/>
              </a:rPr>
              <a:t>-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924800" cy="4419600"/>
          </a:xfrm>
        </p:spPr>
        <p:txBody>
          <a:bodyPr>
            <a:normAutofit fontScale="85000" lnSpcReduction="10000"/>
          </a:bodyPr>
          <a:lstStyle/>
          <a:p>
            <a:r>
              <a:rPr lang="en-US" sz="3200" dirty="0"/>
              <a:t>GIVEN: Suppose that the average exam score in a class of 20 is 82%. Lily earns an 83%. The standard deviation is 0.50. What percentage of the class scored higher than Lily?</a:t>
            </a:r>
          </a:p>
          <a:p>
            <a:r>
              <a:rPr lang="en-US" sz="3200" dirty="0"/>
              <a:t>First calculate Lily’s z score: z = (83-82)/0.50 = 2.00</a:t>
            </a:r>
          </a:p>
          <a:p>
            <a:r>
              <a:rPr lang="en-US" sz="3200" dirty="0"/>
              <a:t>Then look up a z of +2.00, which gives .</a:t>
            </a:r>
            <a:r>
              <a:rPr lang="en-US" sz="3200" dirty="0" smtClean="0"/>
              <a:t>9772, meaning 97.72% scored </a:t>
            </a:r>
            <a:r>
              <a:rPr lang="en-US" sz="3200" i="1" dirty="0" smtClean="0"/>
              <a:t>lower</a:t>
            </a:r>
            <a:r>
              <a:rPr lang="en-US" sz="3200" dirty="0" smtClean="0"/>
              <a:t> than Lily.</a:t>
            </a:r>
            <a:endParaRPr lang="en-US" sz="3200" dirty="0"/>
          </a:p>
          <a:p>
            <a:r>
              <a:rPr lang="en-US" sz="3200" dirty="0"/>
              <a:t>To find the percentage of other students scoring </a:t>
            </a:r>
            <a:r>
              <a:rPr lang="en-US" sz="3200" i="1" dirty="0"/>
              <a:t>higher </a:t>
            </a:r>
            <a:r>
              <a:rPr lang="en-US" sz="3200" dirty="0"/>
              <a:t>than Lily, subtract that </a:t>
            </a:r>
            <a:r>
              <a:rPr lang="en-US" sz="3200" dirty="0" smtClean="0"/>
              <a:t>percentage </a:t>
            </a:r>
            <a:r>
              <a:rPr lang="en-US" sz="3200" dirty="0" smtClean="0"/>
              <a:t>from 100</a:t>
            </a:r>
            <a:r>
              <a:rPr lang="en-US" sz="3200" dirty="0" smtClean="0"/>
              <a:t>%.</a:t>
            </a:r>
            <a:endParaRPr lang="en-US" sz="3200" dirty="0"/>
          </a:p>
          <a:p>
            <a:r>
              <a:rPr lang="en-US" sz="3200" dirty="0"/>
              <a:t>Answer</a:t>
            </a:r>
            <a:r>
              <a:rPr lang="en-US" sz="3200" dirty="0" smtClean="0"/>
              <a:t>: </a:t>
            </a:r>
            <a:r>
              <a:rPr lang="en-US" sz="3200" b="1" dirty="0" smtClean="0"/>
              <a:t>2.28</a:t>
            </a:r>
            <a:r>
              <a:rPr lang="en-US" sz="3200" b="1" dirty="0"/>
              <a:t>%</a:t>
            </a:r>
          </a:p>
        </p:txBody>
      </p:sp>
    </p:spTree>
    <p:extLst>
      <p:ext uri="{BB962C8B-B14F-4D97-AF65-F5344CB8AC3E}">
        <p14:creationId xmlns:p14="http://schemas.microsoft.com/office/powerpoint/2010/main" val="2465591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16</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8001000" cy="3886200"/>
          </a:xfrm>
        </p:spPr>
        <p:txBody>
          <a:bodyPr>
            <a:normAutofit lnSpcReduction="10000"/>
          </a:bodyPr>
          <a:lstStyle/>
          <a:p>
            <a:r>
              <a:rPr lang="en-US" sz="3200" dirty="0"/>
              <a:t>Suppose that the average exam score in a class of 20 is 82%. The standard deviation is 2.50.</a:t>
            </a:r>
          </a:p>
          <a:p>
            <a:r>
              <a:rPr lang="en-US" sz="3200" b="1" dirty="0"/>
              <a:t>What exam score cuts off the bottom 20% of students?</a:t>
            </a:r>
          </a:p>
          <a:p>
            <a:r>
              <a:rPr lang="en-US" sz="3200" dirty="0"/>
              <a:t>(Assume that not all exam scores are whole numbers. E.g., an exam score of 90.25 is okay.)</a:t>
            </a: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49631" y="16002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898919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30000"/>
                                  </p:stCondLst>
                                  <p:childTnLst>
                                    <p:set>
                                      <p:cBhvr>
                                        <p:cTn id="18" dur="1" fill="hold">
                                          <p:stCondLst>
                                            <p:cond delay="9"/>
                                          </p:stCondLst>
                                        </p:cTn>
                                        <p:tgtEl>
                                          <p:spTgt spid="4"/>
                                        </p:tgtEl>
                                        <p:attrNameLst>
                                          <p:attrName>style.visibility</p:attrName>
                                        </p:attrNameLst>
                                      </p:cBhvr>
                                      <p:to>
                                        <p:strVal val="hidden"/>
                                      </p:to>
                                    </p:set>
                                  </p:childTnLst>
                                </p:cTn>
                              </p:par>
                            </p:childTnLst>
                          </p:cTn>
                        </p:par>
                        <p:par>
                          <p:cTn id="19" fill="hold">
                            <p:stCondLst>
                              <p:cond delay="30010"/>
                            </p:stCondLst>
                            <p:childTnLst>
                              <p:par>
                                <p:cTn id="20" presetID="1" presetClass="exit" presetSubtype="0" fill="hold" grpId="0" nodeType="afterEffect">
                                  <p:stCondLst>
                                    <p:cond delay="30000"/>
                                  </p:stCondLst>
                                  <p:childTnLst>
                                    <p:set>
                                      <p:cBhvr>
                                        <p:cTn id="21" dur="1" fill="hold">
                                          <p:stCondLst>
                                            <p:cond delay="0"/>
                                          </p:stCondLst>
                                        </p:cTn>
                                        <p:tgtEl>
                                          <p:spTgt spid="5"/>
                                        </p:tgtEl>
                                        <p:attrNameLst>
                                          <p:attrName>style.visibility</p:attrName>
                                        </p:attrNameLst>
                                      </p:cBhvr>
                                      <p:to>
                                        <p:strVal val="hidden"/>
                                      </p:to>
                                    </p:set>
                                  </p:childTnLst>
                                </p:cTn>
                              </p:par>
                            </p:childTnLst>
                          </p:cTn>
                        </p:par>
                        <p:par>
                          <p:cTn id="22" fill="hold">
                            <p:stCondLst>
                              <p:cond delay="60010"/>
                            </p:stCondLst>
                            <p:childTnLst>
                              <p:par>
                                <p:cTn id="23" presetID="1" presetClass="exit" presetSubtype="0" fill="hold" grpId="0" nodeType="afterEffect">
                                  <p:stCondLst>
                                    <p:cond delay="30000"/>
                                  </p:stCondLst>
                                  <p:childTnLst>
                                    <p:set>
                                      <p:cBhvr>
                                        <p:cTn id="24" dur="1" fill="hold">
                                          <p:stCondLst>
                                            <p:cond delay="0"/>
                                          </p:stCondLst>
                                        </p:cTn>
                                        <p:tgtEl>
                                          <p:spTgt spid="6"/>
                                        </p:tgtEl>
                                        <p:attrNameLst>
                                          <p:attrName>style.visibility</p:attrName>
                                        </p:attrNameLst>
                                      </p:cBhvr>
                                      <p:to>
                                        <p:strVal val="hidden"/>
                                      </p:to>
                                    </p:set>
                                  </p:childTnLst>
                                </p:cTn>
                              </p:par>
                            </p:childTnLst>
                          </p:cTn>
                        </p:par>
                        <p:par>
                          <p:cTn id="25" fill="hold">
                            <p:stCondLst>
                              <p:cond delay="90010"/>
                            </p:stCondLst>
                            <p:childTnLst>
                              <p:par>
                                <p:cTn id="26" presetID="1" presetClass="exit" presetSubtype="0" fill="hold" grpId="0" nodeType="afterEffect">
                                  <p:stCondLst>
                                    <p:cond delay="15000"/>
                                  </p:stCondLst>
                                  <p:childTnLst>
                                    <p:set>
                                      <p:cBhvr>
                                        <p:cTn id="27" dur="1" fill="hold">
                                          <p:stCondLst>
                                            <p:cond delay="0"/>
                                          </p:stCondLst>
                                        </p:cTn>
                                        <p:tgtEl>
                                          <p:spTgt spid="7"/>
                                        </p:tgtEl>
                                        <p:attrNameLst>
                                          <p:attrName>style.visibility</p:attrName>
                                        </p:attrNameLst>
                                      </p:cBhvr>
                                      <p:to>
                                        <p:strVal val="hidden"/>
                                      </p:to>
                                    </p:set>
                                  </p:childTnLst>
                                </p:cTn>
                              </p:par>
                            </p:childTnLst>
                          </p:cTn>
                        </p:par>
                        <p:par>
                          <p:cTn id="28" fill="hold">
                            <p:stCondLst>
                              <p:cond delay="105010"/>
                            </p:stCondLst>
                            <p:childTnLst>
                              <p:par>
                                <p:cTn id="29" presetID="1" presetClass="exit" presetSubtype="0" fill="hold" grpId="0" nodeType="afterEffect">
                                  <p:stCondLst>
                                    <p:cond delay="10000"/>
                                  </p:stCondLst>
                                  <p:childTnLst>
                                    <p:set>
                                      <p:cBhvr>
                                        <p:cTn id="30" dur="1" fill="hold">
                                          <p:stCondLst>
                                            <p:cond delay="0"/>
                                          </p:stCondLst>
                                        </p:cTn>
                                        <p:tgtEl>
                                          <p:spTgt spid="8"/>
                                        </p:tgtEl>
                                        <p:attrNameLst>
                                          <p:attrName>style.visibility</p:attrName>
                                        </p:attrNameLst>
                                      </p:cBhvr>
                                      <p:to>
                                        <p:strVal val="hidden"/>
                                      </p:to>
                                    </p:set>
                                  </p:childTnLst>
                                </p:cTn>
                              </p:par>
                            </p:childTnLst>
                          </p:cTn>
                        </p:par>
                        <p:par>
                          <p:cTn id="31" fill="hold">
                            <p:stCondLst>
                              <p:cond delay="115010"/>
                            </p:stCondLst>
                            <p:childTnLst>
                              <p:par>
                                <p:cTn id="32" presetID="1" presetClass="exit" presetSubtype="0" fill="hold" grpId="0" nodeType="afterEffect">
                                  <p:stCondLst>
                                    <p:cond delay="5000"/>
                                  </p:stCondLst>
                                  <p:childTnLst>
                                    <p:set>
                                      <p:cBhvr>
                                        <p:cTn id="33" dur="1" fill="hold">
                                          <p:stCondLst>
                                            <p:cond delay="0"/>
                                          </p:stCondLst>
                                        </p:cTn>
                                        <p:tgtEl>
                                          <p:spTgt spid="9"/>
                                        </p:tgtEl>
                                        <p:attrNameLst>
                                          <p:attrName>style.visibility</p:attrName>
                                        </p:attrNameLst>
                                      </p:cBhvr>
                                      <p:to>
                                        <p:strVal val="hidden"/>
                                      </p:to>
                                    </p:set>
                                  </p:childTnLst>
                                </p:cTn>
                              </p:par>
                              <p:par>
                                <p:cTn id="34" presetID="1" presetClass="entr" presetSubtype="0" fill="hold" grpId="0" nodeType="withEffect">
                                  <p:stCondLst>
                                    <p:cond delay="500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16 </a:t>
            </a:r>
            <a:r>
              <a:rPr lang="en-US" dirty="0" smtClean="0">
                <a:latin typeface="Arial Rounded MT Bold" panose="020F0704030504030204" pitchFamily="34" charset="0"/>
              </a:rPr>
              <a:t>-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924800" cy="4648200"/>
          </a:xfrm>
        </p:spPr>
        <p:txBody>
          <a:bodyPr>
            <a:normAutofit fontScale="85000" lnSpcReduction="20000"/>
          </a:bodyPr>
          <a:lstStyle/>
          <a:p>
            <a:r>
              <a:rPr lang="en-US" sz="2800" dirty="0"/>
              <a:t>GIVEN: Suppose that the average exam score in a class of 20 is 82%. The standard deviation is </a:t>
            </a:r>
            <a:r>
              <a:rPr lang="en-US" sz="2800" dirty="0" smtClean="0"/>
              <a:t>2.50</a:t>
            </a:r>
            <a:r>
              <a:rPr lang="en-US" sz="2800" dirty="0"/>
              <a:t>. What exam score cuts off the bottom 20% of students?</a:t>
            </a:r>
          </a:p>
          <a:p>
            <a:r>
              <a:rPr lang="en-US" sz="2800" dirty="0" smtClean="0"/>
              <a:t>Draw your </a:t>
            </a:r>
            <a:r>
              <a:rPr lang="en-US" sz="2800" i="1" dirty="0" smtClean="0"/>
              <a:t>curve</a:t>
            </a:r>
            <a:r>
              <a:rPr lang="en-US" sz="2800" dirty="0" smtClean="0"/>
              <a:t>. We </a:t>
            </a:r>
            <a:r>
              <a:rPr lang="en-US" sz="2800" dirty="0"/>
              <a:t>need to find the z-score that divides the bottom 20% of students from the top 80%. Look in the middle of the z-table for a proportion that is ~.2000.</a:t>
            </a:r>
          </a:p>
          <a:p>
            <a:r>
              <a:rPr lang="en-US" sz="2800" dirty="0"/>
              <a:t>Looks like z = -0.84 will work, as it’s associated with a probability of .2005 (approximately 20%).</a:t>
            </a:r>
          </a:p>
          <a:p>
            <a:r>
              <a:rPr lang="en-US" sz="2800" dirty="0"/>
              <a:t>Now that we know z, solve for x to get the exam score that’s associated with that z score.</a:t>
            </a:r>
          </a:p>
          <a:p>
            <a:r>
              <a:rPr lang="en-US" sz="2800" dirty="0"/>
              <a:t>z = (x – x-bar)/s </a:t>
            </a:r>
            <a:r>
              <a:rPr lang="en-US" sz="2800" dirty="0">
                <a:sym typeface="Wingdings" panose="05000000000000000000" pitchFamily="2" charset="2"/>
              </a:rPr>
              <a:t> -0.84 = (x – 82) / </a:t>
            </a:r>
            <a:r>
              <a:rPr lang="en-US" sz="2800" dirty="0" smtClean="0">
                <a:sym typeface="Wingdings" panose="05000000000000000000" pitchFamily="2" charset="2"/>
              </a:rPr>
              <a:t>2.50 </a:t>
            </a:r>
            <a:br>
              <a:rPr lang="en-US" sz="2800" dirty="0" smtClean="0">
                <a:sym typeface="Wingdings" panose="05000000000000000000" pitchFamily="2" charset="2"/>
              </a:rPr>
            </a:br>
            <a:r>
              <a:rPr lang="en-US" sz="2800" dirty="0" smtClean="0">
                <a:sym typeface="Wingdings" panose="05000000000000000000" pitchFamily="2" charset="2"/>
              </a:rPr>
              <a:t>	 </a:t>
            </a:r>
            <a:r>
              <a:rPr lang="en-US" sz="2800" dirty="0" smtClean="0">
                <a:sym typeface="Wingdings" panose="05000000000000000000" pitchFamily="2" charset="2"/>
              </a:rPr>
              <a:t>(-0.84 * 2.50) = x – 82  -2.10 </a:t>
            </a:r>
            <a:r>
              <a:rPr lang="en-US" sz="2800" dirty="0">
                <a:sym typeface="Wingdings" panose="05000000000000000000" pitchFamily="2" charset="2"/>
              </a:rPr>
              <a:t>= x – 82</a:t>
            </a:r>
          </a:p>
          <a:p>
            <a:r>
              <a:rPr lang="en-US" sz="2800" b="1" dirty="0">
                <a:sym typeface="Wingdings" panose="05000000000000000000" pitchFamily="2" charset="2"/>
              </a:rPr>
              <a:t>X = </a:t>
            </a:r>
            <a:r>
              <a:rPr lang="en-US" sz="2800" b="1" dirty="0" smtClean="0">
                <a:sym typeface="Wingdings" panose="05000000000000000000" pitchFamily="2" charset="2"/>
              </a:rPr>
              <a:t>79.90</a:t>
            </a:r>
            <a:endParaRPr lang="en-US" sz="2800" b="1" dirty="0"/>
          </a:p>
        </p:txBody>
      </p:sp>
    </p:spTree>
    <p:extLst>
      <p:ext uri="{BB962C8B-B14F-4D97-AF65-F5344CB8AC3E}">
        <p14:creationId xmlns:p14="http://schemas.microsoft.com/office/powerpoint/2010/main" val="61378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17</a:t>
            </a:r>
            <a:endParaRPr lang="en-US" dirty="0">
              <a:latin typeface="Arial Rounded MT Bold" panose="020F0704030504030204" pitchFamily="34" charset="0"/>
            </a:endParaRPr>
          </a:p>
        </p:txBody>
      </p:sp>
      <p:sp>
        <p:nvSpPr>
          <p:cNvPr id="3" name="Content Placeholder 2"/>
          <p:cNvSpPr>
            <a:spLocks noGrp="1"/>
          </p:cNvSpPr>
          <p:nvPr>
            <p:ph idx="1"/>
          </p:nvPr>
        </p:nvSpPr>
        <p:spPr>
          <a:xfrm>
            <a:off x="646447" y="1565456"/>
            <a:ext cx="3501690" cy="3920163"/>
          </a:xfrm>
        </p:spPr>
        <p:txBody>
          <a:bodyPr>
            <a:normAutofit/>
          </a:bodyPr>
          <a:lstStyle/>
          <a:p>
            <a:pPr marL="0" indent="0">
              <a:buNone/>
            </a:pPr>
            <a:r>
              <a:rPr lang="en-US" dirty="0" smtClean="0"/>
              <a:t>This </a:t>
            </a:r>
            <a:r>
              <a:rPr lang="en-US" dirty="0"/>
              <a:t>distribution would be best described as . . .</a:t>
            </a:r>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1" name="Rectangle 10"/>
          <p:cNvSpPr/>
          <p:nvPr/>
        </p:nvSpPr>
        <p:spPr>
          <a:xfrm>
            <a:off x="1949631" y="6858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pic>
        <p:nvPicPr>
          <p:cNvPr id="13" name="Picture 12"/>
          <p:cNvPicPr>
            <a:picLocks noChangeAspect="1"/>
          </p:cNvPicPr>
          <p:nvPr/>
        </p:nvPicPr>
        <p:blipFill>
          <a:blip r:embed="rId2"/>
          <a:stretch>
            <a:fillRect/>
          </a:stretch>
        </p:blipFill>
        <p:spPr>
          <a:xfrm>
            <a:off x="4567495" y="2132350"/>
            <a:ext cx="3886742" cy="3362794"/>
          </a:xfrm>
          <a:prstGeom prst="rect">
            <a:avLst/>
          </a:prstGeom>
        </p:spPr>
      </p:pic>
    </p:spTree>
    <p:extLst>
      <p:ext uri="{BB962C8B-B14F-4D97-AF65-F5344CB8AC3E}">
        <p14:creationId xmlns:p14="http://schemas.microsoft.com/office/powerpoint/2010/main" val="3382489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30000"/>
                                  </p:stCondLst>
                                  <p:childTnLst>
                                    <p:set>
                                      <p:cBhvr>
                                        <p:cTn id="10" dur="1" fill="hold">
                                          <p:stCondLst>
                                            <p:cond delay="9"/>
                                          </p:stCondLst>
                                        </p:cTn>
                                        <p:tgtEl>
                                          <p:spTgt spid="5"/>
                                        </p:tgtEl>
                                        <p:attrNameLst>
                                          <p:attrName>style.visibility</p:attrName>
                                        </p:attrNameLst>
                                      </p:cBhvr>
                                      <p:to>
                                        <p:strVal val="hidden"/>
                                      </p:to>
                                    </p:set>
                                  </p:childTnLst>
                                </p:cTn>
                              </p:par>
                            </p:childTnLst>
                          </p:cTn>
                        </p:par>
                        <p:par>
                          <p:cTn id="11" fill="hold">
                            <p:stCondLst>
                              <p:cond delay="30010"/>
                            </p:stCondLst>
                            <p:childTnLst>
                              <p:par>
                                <p:cTn id="12" presetID="1" presetClass="exit" presetSubtype="0" fill="hold" grpId="0" nodeType="afterEffect">
                                  <p:stCondLst>
                                    <p:cond delay="30000"/>
                                  </p:stCondLst>
                                  <p:childTnLst>
                                    <p:set>
                                      <p:cBhvr>
                                        <p:cTn id="13" dur="1" fill="hold">
                                          <p:stCondLst>
                                            <p:cond delay="0"/>
                                          </p:stCondLst>
                                        </p:cTn>
                                        <p:tgtEl>
                                          <p:spTgt spid="6"/>
                                        </p:tgtEl>
                                        <p:attrNameLst>
                                          <p:attrName>style.visibility</p:attrName>
                                        </p:attrNameLst>
                                      </p:cBhvr>
                                      <p:to>
                                        <p:strVal val="hidden"/>
                                      </p:to>
                                    </p:set>
                                  </p:childTnLst>
                                </p:cTn>
                              </p:par>
                            </p:childTnLst>
                          </p:cTn>
                        </p:par>
                        <p:par>
                          <p:cTn id="14" fill="hold">
                            <p:stCondLst>
                              <p:cond delay="60010"/>
                            </p:stCondLst>
                            <p:childTnLst>
                              <p:par>
                                <p:cTn id="15" presetID="1" presetClass="exit" presetSubtype="0" fill="hold" grpId="0" nodeType="afterEffect">
                                  <p:stCondLst>
                                    <p:cond delay="30000"/>
                                  </p:stCondLst>
                                  <p:childTnLst>
                                    <p:set>
                                      <p:cBhvr>
                                        <p:cTn id="16" dur="1" fill="hold">
                                          <p:stCondLst>
                                            <p:cond delay="0"/>
                                          </p:stCondLst>
                                        </p:cTn>
                                        <p:tgtEl>
                                          <p:spTgt spid="7"/>
                                        </p:tgtEl>
                                        <p:attrNameLst>
                                          <p:attrName>style.visibility</p:attrName>
                                        </p:attrNameLst>
                                      </p:cBhvr>
                                      <p:to>
                                        <p:strVal val="hidden"/>
                                      </p:to>
                                    </p:set>
                                  </p:childTnLst>
                                </p:cTn>
                              </p:par>
                            </p:childTnLst>
                          </p:cTn>
                        </p:par>
                        <p:par>
                          <p:cTn id="17" fill="hold">
                            <p:stCondLst>
                              <p:cond delay="90010"/>
                            </p:stCondLst>
                            <p:childTnLst>
                              <p:par>
                                <p:cTn id="18" presetID="1" presetClass="exit" presetSubtype="0" fill="hold" grpId="0" nodeType="afterEffect">
                                  <p:stCondLst>
                                    <p:cond delay="15000"/>
                                  </p:stCondLst>
                                  <p:childTnLst>
                                    <p:set>
                                      <p:cBhvr>
                                        <p:cTn id="19" dur="1" fill="hold">
                                          <p:stCondLst>
                                            <p:cond delay="0"/>
                                          </p:stCondLst>
                                        </p:cTn>
                                        <p:tgtEl>
                                          <p:spTgt spid="8"/>
                                        </p:tgtEl>
                                        <p:attrNameLst>
                                          <p:attrName>style.visibility</p:attrName>
                                        </p:attrNameLst>
                                      </p:cBhvr>
                                      <p:to>
                                        <p:strVal val="hidden"/>
                                      </p:to>
                                    </p:set>
                                  </p:childTnLst>
                                </p:cTn>
                              </p:par>
                            </p:childTnLst>
                          </p:cTn>
                        </p:par>
                        <p:par>
                          <p:cTn id="20" fill="hold">
                            <p:stCondLst>
                              <p:cond delay="105010"/>
                            </p:stCondLst>
                            <p:childTnLst>
                              <p:par>
                                <p:cTn id="21" presetID="1" presetClass="exit" presetSubtype="0" fill="hold" grpId="0" nodeType="afterEffect">
                                  <p:stCondLst>
                                    <p:cond delay="10000"/>
                                  </p:stCondLst>
                                  <p:childTnLst>
                                    <p:set>
                                      <p:cBhvr>
                                        <p:cTn id="22" dur="1" fill="hold">
                                          <p:stCondLst>
                                            <p:cond delay="0"/>
                                          </p:stCondLst>
                                        </p:cTn>
                                        <p:tgtEl>
                                          <p:spTgt spid="9"/>
                                        </p:tgtEl>
                                        <p:attrNameLst>
                                          <p:attrName>style.visibility</p:attrName>
                                        </p:attrNameLst>
                                      </p:cBhvr>
                                      <p:to>
                                        <p:strVal val="hidden"/>
                                      </p:to>
                                    </p:set>
                                  </p:childTnLst>
                                </p:cTn>
                              </p:par>
                            </p:childTnLst>
                          </p:cTn>
                        </p:par>
                        <p:par>
                          <p:cTn id="23" fill="hold">
                            <p:stCondLst>
                              <p:cond delay="115010"/>
                            </p:stCondLst>
                            <p:childTnLst>
                              <p:par>
                                <p:cTn id="24" presetID="1" presetClass="exit" presetSubtype="0" fill="hold" grpId="0" nodeType="afterEffect">
                                  <p:stCondLst>
                                    <p:cond delay="5000"/>
                                  </p:stCondLst>
                                  <p:childTnLst>
                                    <p:set>
                                      <p:cBhvr>
                                        <p:cTn id="25" dur="1" fill="hold">
                                          <p:stCondLst>
                                            <p:cond delay="0"/>
                                          </p:stCondLst>
                                        </p:cTn>
                                        <p:tgtEl>
                                          <p:spTgt spid="10"/>
                                        </p:tgtEl>
                                        <p:attrNameLst>
                                          <p:attrName>style.visibility</p:attrName>
                                        </p:attrNameLst>
                                      </p:cBhvr>
                                      <p:to>
                                        <p:strVal val="hidden"/>
                                      </p:to>
                                    </p:set>
                                  </p:childTnLst>
                                </p:cTn>
                              </p:par>
                              <p:par>
                                <p:cTn id="26" presetID="1" presetClass="entr" presetSubtype="0" fill="hold" grpId="0" nodeType="withEffect">
                                  <p:stCondLst>
                                    <p:cond delay="500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8" grpId="0" animBg="1"/>
      <p:bldP spid="9" grpId="0" animBg="1"/>
      <p:bldP spid="10" grpId="0" animBg="1"/>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17 </a:t>
            </a:r>
            <a:r>
              <a:rPr lang="en-US" dirty="0" smtClean="0">
                <a:latin typeface="Arial Rounded MT Bold" panose="020F0704030504030204" pitchFamily="34" charset="0"/>
              </a:rPr>
              <a:t>- answer</a:t>
            </a:r>
            <a:endParaRPr lang="en-US" dirty="0">
              <a:latin typeface="Arial Rounded MT Bold" panose="020F0704030504030204" pitchFamily="34" charset="0"/>
            </a:endParaRPr>
          </a:p>
        </p:txBody>
      </p:sp>
      <p:pic>
        <p:nvPicPr>
          <p:cNvPr id="6" name="Picture 5"/>
          <p:cNvPicPr>
            <a:picLocks noChangeAspect="1"/>
          </p:cNvPicPr>
          <p:nvPr/>
        </p:nvPicPr>
        <p:blipFill>
          <a:blip r:embed="rId2"/>
          <a:stretch>
            <a:fillRect/>
          </a:stretch>
        </p:blipFill>
        <p:spPr>
          <a:xfrm>
            <a:off x="4688461" y="533400"/>
            <a:ext cx="4227481" cy="3657600"/>
          </a:xfrm>
          <a:prstGeom prst="rect">
            <a:avLst/>
          </a:prstGeom>
        </p:spPr>
      </p:pic>
      <p:sp>
        <p:nvSpPr>
          <p:cNvPr id="7" name="Content Placeholder 2"/>
          <p:cNvSpPr>
            <a:spLocks noGrp="1"/>
          </p:cNvSpPr>
          <p:nvPr>
            <p:ph idx="1"/>
          </p:nvPr>
        </p:nvSpPr>
        <p:spPr>
          <a:xfrm>
            <a:off x="381000" y="381000"/>
            <a:ext cx="4307461" cy="4876800"/>
          </a:xfrm>
        </p:spPr>
        <p:txBody>
          <a:bodyPr/>
          <a:lstStyle/>
          <a:p>
            <a:r>
              <a:rPr lang="en-US" dirty="0" smtClean="0"/>
              <a:t>Researchers would call such a distribution </a:t>
            </a:r>
            <a:r>
              <a:rPr lang="en-US" i="1" dirty="0" smtClean="0"/>
              <a:t>multimodal.</a:t>
            </a:r>
          </a:p>
          <a:p>
            <a:r>
              <a:rPr lang="en-US" dirty="0" smtClean="0"/>
              <a:t>While the three peaks do not have identical heights (i.e., a slightly different number of participants have each of the three scores), </a:t>
            </a:r>
            <a:r>
              <a:rPr lang="en-US" i="1" dirty="0"/>
              <a:t>multimodal</a:t>
            </a:r>
            <a:r>
              <a:rPr lang="en-US" dirty="0" smtClean="0"/>
              <a:t> is still a fitting term for a distribution that looks like this.</a:t>
            </a:r>
            <a:endParaRPr lang="en-US" dirty="0"/>
          </a:p>
        </p:txBody>
      </p:sp>
    </p:spTree>
    <p:extLst>
      <p:ext uri="{BB962C8B-B14F-4D97-AF65-F5344CB8AC3E}">
        <p14:creationId xmlns:p14="http://schemas.microsoft.com/office/powerpoint/2010/main" val="1175005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1</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848600" cy="3886200"/>
          </a:xfrm>
        </p:spPr>
        <p:txBody>
          <a:bodyPr>
            <a:normAutofit fontScale="92500" lnSpcReduction="20000"/>
          </a:bodyPr>
          <a:lstStyle/>
          <a:p>
            <a:pPr marL="0" indent="0">
              <a:buNone/>
            </a:pPr>
            <a:r>
              <a:rPr lang="en-US" sz="3200" dirty="0" smtClean="0"/>
              <a:t>A researcher wants to know if your political identity (democrat vs. republican vs. independent) influences your support for immigration reform on a scale from 1-</a:t>
            </a:r>
            <a:r>
              <a:rPr lang="en-US" sz="3200" i="1" dirty="0" smtClean="0"/>
              <a:t>strongly oppose reform </a:t>
            </a:r>
            <a:r>
              <a:rPr lang="en-US" sz="3200" dirty="0" smtClean="0"/>
              <a:t>to 10-</a:t>
            </a:r>
            <a:r>
              <a:rPr lang="en-US" sz="3200" i="1" dirty="0" smtClean="0"/>
              <a:t>strongly support reform</a:t>
            </a:r>
            <a:r>
              <a:rPr lang="en-US" sz="3200" dirty="0" smtClean="0"/>
              <a:t>. </a:t>
            </a:r>
          </a:p>
          <a:p>
            <a:pPr marL="0" indent="0">
              <a:buNone/>
            </a:pPr>
            <a:endParaRPr lang="en-US" sz="3200" b="1" dirty="0" smtClean="0"/>
          </a:p>
          <a:p>
            <a:pPr marL="0" indent="0">
              <a:buNone/>
            </a:pPr>
            <a:r>
              <a:rPr lang="en-US" sz="3200" b="1" dirty="0"/>
              <a:t>Would psychology researchers treat the outcome variable as qualitative or quantitative?</a:t>
            </a: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1" name="Rectangle 10"/>
          <p:cNvSpPr/>
          <p:nvPr/>
        </p:nvSpPr>
        <p:spPr>
          <a:xfrm>
            <a:off x="1676400" y="1520031"/>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233972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18</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1143000"/>
            <a:ext cx="8001000" cy="3962400"/>
          </a:xfrm>
        </p:spPr>
        <p:txBody>
          <a:bodyPr>
            <a:normAutofit fontScale="77500" lnSpcReduction="20000"/>
          </a:bodyPr>
          <a:lstStyle/>
          <a:p>
            <a:pPr marL="0" indent="0">
              <a:buNone/>
            </a:pPr>
            <a:r>
              <a:rPr lang="en-US" sz="3200" dirty="0"/>
              <a:t>A developmental psychologist </a:t>
            </a:r>
            <a:r>
              <a:rPr lang="en-US" sz="3200" dirty="0" smtClean="0"/>
              <a:t>records whether participants in a sample of first-year college students are: an </a:t>
            </a:r>
            <a:r>
              <a:rPr lang="en-US" sz="3200" dirty="0"/>
              <a:t>only child, first born, middle child, or last </a:t>
            </a:r>
            <a:r>
              <a:rPr lang="en-US" sz="3200" dirty="0" smtClean="0"/>
              <a:t>born. They learn that most students in the sample are first born.</a:t>
            </a:r>
            <a:endParaRPr lang="en-US" sz="3200" dirty="0"/>
          </a:p>
          <a:p>
            <a:pPr marL="0" indent="0">
              <a:buNone/>
            </a:pPr>
            <a:endParaRPr lang="en-US" sz="3200" dirty="0" smtClean="0"/>
          </a:p>
          <a:p>
            <a:pPr marL="0" indent="0">
              <a:buNone/>
            </a:pPr>
            <a:r>
              <a:rPr lang="en-US" sz="3200" b="1" dirty="0" smtClean="0"/>
              <a:t>Is the measured variable quantitative or qualitative?</a:t>
            </a:r>
          </a:p>
          <a:p>
            <a:pPr marL="0" indent="0">
              <a:buNone/>
            </a:pPr>
            <a:endParaRPr lang="en-US" sz="3200" b="1" dirty="0" smtClean="0"/>
          </a:p>
          <a:p>
            <a:pPr marL="0" indent="0">
              <a:buNone/>
            </a:pPr>
            <a:r>
              <a:rPr lang="en-US" sz="3200" b="1" dirty="0" smtClean="0"/>
              <a:t>What statistic did the psychologist calculate/determine from their data, in order to draw the conclusion they drew?</a:t>
            </a:r>
            <a:endParaRPr lang="en-US" sz="3200" b="1" dirty="0"/>
          </a:p>
          <a:p>
            <a:pPr marL="0" indent="0">
              <a:buNone/>
            </a:pPr>
            <a:endParaRPr lang="en-US" sz="3200"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645330" y="22860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
        <p:nvSpPr>
          <p:cNvPr id="11" name="TextBox 10"/>
          <p:cNvSpPr txBox="1"/>
          <p:nvPr/>
        </p:nvSpPr>
        <p:spPr>
          <a:xfrm rot="5400000">
            <a:off x="6230060" y="2778442"/>
            <a:ext cx="5197705" cy="461665"/>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sz="2400" dirty="0" smtClean="0">
                <a:latin typeface="Bernard MT Condensed" panose="02050806060905020404" pitchFamily="18" charset="0"/>
              </a:rPr>
              <a:t>2-Point </a:t>
            </a:r>
            <a:r>
              <a:rPr lang="en-US" sz="2400" dirty="0" smtClean="0">
                <a:latin typeface="Bernard MT Condensed" panose="02050806060905020404" pitchFamily="18" charset="0"/>
              </a:rPr>
              <a:t>Question – partial credit awarded!</a:t>
            </a:r>
            <a:endParaRPr lang="en-US" sz="2400" dirty="0">
              <a:latin typeface="Bernard MT Condensed" panose="02050806060905020404" pitchFamily="18" charset="0"/>
            </a:endParaRPr>
          </a:p>
        </p:txBody>
      </p:sp>
    </p:spTree>
    <p:extLst>
      <p:ext uri="{BB962C8B-B14F-4D97-AF65-F5344CB8AC3E}">
        <p14:creationId xmlns:p14="http://schemas.microsoft.com/office/powerpoint/2010/main" val="2361866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18 -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191000"/>
          </a:xfrm>
        </p:spPr>
        <p:txBody>
          <a:bodyPr>
            <a:normAutofit fontScale="85000" lnSpcReduction="20000"/>
          </a:bodyPr>
          <a:lstStyle/>
          <a:p>
            <a:r>
              <a:rPr lang="en-US" sz="3200" b="1" dirty="0" smtClean="0"/>
              <a:t>Qualitative</a:t>
            </a:r>
          </a:p>
          <a:p>
            <a:pPr lvl="1"/>
            <a:r>
              <a:rPr lang="en-US" sz="3000" dirty="0" smtClean="0"/>
              <a:t>The possible response options (</a:t>
            </a:r>
            <a:r>
              <a:rPr lang="en-US" sz="2800" dirty="0"/>
              <a:t>an only child, first born, middle child, or last </a:t>
            </a:r>
            <a:r>
              <a:rPr lang="en-US" sz="2800" dirty="0" smtClean="0"/>
              <a:t>born)</a:t>
            </a:r>
            <a:r>
              <a:rPr lang="en-US" sz="3000" dirty="0" smtClean="0"/>
              <a:t> are categories. Not all the categories can be sensibly ordered, and they are not associated with any numbers/values.</a:t>
            </a:r>
          </a:p>
          <a:p>
            <a:pPr lvl="1"/>
            <a:endParaRPr lang="en-US" sz="3000" dirty="0" smtClean="0"/>
          </a:p>
          <a:p>
            <a:r>
              <a:rPr lang="en-US" sz="3200" b="1" dirty="0" smtClean="0"/>
              <a:t>The mode</a:t>
            </a:r>
          </a:p>
          <a:p>
            <a:pPr lvl="1"/>
            <a:r>
              <a:rPr lang="en-US" sz="2800" dirty="0" smtClean="0"/>
              <a:t>The mode examines which response/value/category appears most frequently in the data set. If the psychologist learns </a:t>
            </a:r>
            <a:r>
              <a:rPr lang="en-US" sz="2800" dirty="0"/>
              <a:t>that </a:t>
            </a:r>
            <a:r>
              <a:rPr lang="en-US" sz="2800" i="1" dirty="0"/>
              <a:t>most students in the sample are first </a:t>
            </a:r>
            <a:r>
              <a:rPr lang="en-US" sz="2800" i="1" dirty="0" smtClean="0"/>
              <a:t>born</a:t>
            </a:r>
            <a:r>
              <a:rPr lang="en-US" sz="2800" dirty="0" smtClean="0"/>
              <a:t>, this means they determined the mode of the sample, and the mode is “first born.”</a:t>
            </a:r>
            <a:endParaRPr lang="en-US" sz="2800" dirty="0"/>
          </a:p>
          <a:p>
            <a:pPr lvl="1"/>
            <a:endParaRPr lang="en-US" sz="2800" dirty="0"/>
          </a:p>
        </p:txBody>
      </p:sp>
    </p:spTree>
    <p:extLst>
      <p:ext uri="{BB962C8B-B14F-4D97-AF65-F5344CB8AC3E}">
        <p14:creationId xmlns:p14="http://schemas.microsoft.com/office/powerpoint/2010/main" val="204525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19</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fontScale="92500" lnSpcReduction="20000"/>
          </a:bodyPr>
          <a:lstStyle/>
          <a:p>
            <a:pPr marL="0" indent="0">
              <a:buNone/>
            </a:pPr>
            <a:r>
              <a:rPr lang="en-US" sz="2800" dirty="0"/>
              <a:t>You measure yearly income in a sample of 50 people drawn from the population of Alabama adults. </a:t>
            </a:r>
            <a:r>
              <a:rPr lang="en-US" sz="2800" dirty="0" smtClean="0"/>
              <a:t>These data are </a:t>
            </a:r>
            <a:r>
              <a:rPr lang="en-US" sz="2800" i="1" dirty="0" smtClean="0"/>
              <a:t>not</a:t>
            </a:r>
            <a:r>
              <a:rPr lang="en-US" sz="2800" dirty="0" smtClean="0"/>
              <a:t> normally distributed. You </a:t>
            </a:r>
            <a:r>
              <a:rPr lang="en-US" sz="2800" dirty="0"/>
              <a:t>calculate two different values using your sample data. </a:t>
            </a:r>
          </a:p>
          <a:p>
            <a:pPr marL="0" indent="0">
              <a:buNone/>
            </a:pPr>
            <a:r>
              <a:rPr lang="en-US" sz="2800" dirty="0"/>
              <a:t>The first value is $3500. The conceptual meaning of this value is that the typical distance between participants’ incomes and the mean income in this sample is $3500.</a:t>
            </a:r>
          </a:p>
          <a:p>
            <a:pPr marL="0" indent="0">
              <a:buNone/>
            </a:pPr>
            <a:r>
              <a:rPr lang="en-US" sz="2800" dirty="0"/>
              <a:t>The second value is $40,000. The conceptual meaning of this value is that it’s the value that cuts off the top 50% of scores from the bottom 50% of scores.</a:t>
            </a:r>
          </a:p>
          <a:p>
            <a:r>
              <a:rPr lang="en-US" sz="2800" b="1" dirty="0"/>
              <a:t>What two values did you calculate</a:t>
            </a:r>
            <a:r>
              <a:rPr lang="en-US" sz="2800" b="1" dirty="0" smtClean="0"/>
              <a:t>?</a:t>
            </a:r>
            <a:endParaRPr lang="en-US" sz="2800" b="1" dirty="0"/>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1" name="Rectangle 10"/>
          <p:cNvSpPr/>
          <p:nvPr/>
        </p:nvSpPr>
        <p:spPr>
          <a:xfrm>
            <a:off x="1567958" y="15240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
        <p:nvSpPr>
          <p:cNvPr id="12" name="TextBox 11"/>
          <p:cNvSpPr txBox="1"/>
          <p:nvPr/>
        </p:nvSpPr>
        <p:spPr>
          <a:xfrm rot="5400000">
            <a:off x="6098615" y="2741138"/>
            <a:ext cx="5197705" cy="461665"/>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sz="2400" dirty="0" smtClean="0">
                <a:latin typeface="Bernard MT Condensed" panose="02050806060905020404" pitchFamily="18" charset="0"/>
              </a:rPr>
              <a:t>2-Point </a:t>
            </a:r>
            <a:r>
              <a:rPr lang="en-US" sz="2400" dirty="0" smtClean="0">
                <a:latin typeface="Bernard MT Condensed" panose="02050806060905020404" pitchFamily="18" charset="0"/>
              </a:rPr>
              <a:t>Question – partial credit awarded!</a:t>
            </a:r>
            <a:endParaRPr lang="en-US" sz="2400" dirty="0">
              <a:latin typeface="Bernard MT Condensed" panose="02050806060905020404" pitchFamily="18" charset="0"/>
            </a:endParaRPr>
          </a:p>
        </p:txBody>
      </p:sp>
    </p:spTree>
    <p:extLst>
      <p:ext uri="{BB962C8B-B14F-4D97-AF65-F5344CB8AC3E}">
        <p14:creationId xmlns:p14="http://schemas.microsoft.com/office/powerpoint/2010/main" val="361338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30000"/>
                                  </p:stCondLst>
                                  <p:childTnLst>
                                    <p:set>
                                      <p:cBhvr>
                                        <p:cTn id="22" dur="1" fill="hold">
                                          <p:stCondLst>
                                            <p:cond delay="9"/>
                                          </p:stCondLst>
                                        </p:cTn>
                                        <p:tgtEl>
                                          <p:spTgt spid="5"/>
                                        </p:tgtEl>
                                        <p:attrNameLst>
                                          <p:attrName>style.visibility</p:attrName>
                                        </p:attrNameLst>
                                      </p:cBhvr>
                                      <p:to>
                                        <p:strVal val="hidden"/>
                                      </p:to>
                                    </p:set>
                                  </p:childTnLst>
                                </p:cTn>
                              </p:par>
                            </p:childTnLst>
                          </p:cTn>
                        </p:par>
                        <p:par>
                          <p:cTn id="23" fill="hold">
                            <p:stCondLst>
                              <p:cond delay="30010"/>
                            </p:stCondLst>
                            <p:childTnLst>
                              <p:par>
                                <p:cTn id="24" presetID="1" presetClass="exit" presetSubtype="0" fill="hold" grpId="0" nodeType="afterEffect">
                                  <p:stCondLst>
                                    <p:cond delay="30000"/>
                                  </p:stCondLst>
                                  <p:childTnLst>
                                    <p:set>
                                      <p:cBhvr>
                                        <p:cTn id="25" dur="1" fill="hold">
                                          <p:stCondLst>
                                            <p:cond delay="0"/>
                                          </p:stCondLst>
                                        </p:cTn>
                                        <p:tgtEl>
                                          <p:spTgt spid="6"/>
                                        </p:tgtEl>
                                        <p:attrNameLst>
                                          <p:attrName>style.visibility</p:attrName>
                                        </p:attrNameLst>
                                      </p:cBhvr>
                                      <p:to>
                                        <p:strVal val="hidden"/>
                                      </p:to>
                                    </p:set>
                                  </p:childTnLst>
                                </p:cTn>
                              </p:par>
                            </p:childTnLst>
                          </p:cTn>
                        </p:par>
                        <p:par>
                          <p:cTn id="26" fill="hold">
                            <p:stCondLst>
                              <p:cond delay="60010"/>
                            </p:stCondLst>
                            <p:childTnLst>
                              <p:par>
                                <p:cTn id="27" presetID="1" presetClass="exit" presetSubtype="0" fill="hold" grpId="0" nodeType="afterEffect">
                                  <p:stCondLst>
                                    <p:cond delay="30000"/>
                                  </p:stCondLst>
                                  <p:childTnLst>
                                    <p:set>
                                      <p:cBhvr>
                                        <p:cTn id="28" dur="1" fill="hold">
                                          <p:stCondLst>
                                            <p:cond delay="0"/>
                                          </p:stCondLst>
                                        </p:cTn>
                                        <p:tgtEl>
                                          <p:spTgt spid="7"/>
                                        </p:tgtEl>
                                        <p:attrNameLst>
                                          <p:attrName>style.visibility</p:attrName>
                                        </p:attrNameLst>
                                      </p:cBhvr>
                                      <p:to>
                                        <p:strVal val="hidden"/>
                                      </p:to>
                                    </p:set>
                                  </p:childTnLst>
                                </p:cTn>
                              </p:par>
                            </p:childTnLst>
                          </p:cTn>
                        </p:par>
                        <p:par>
                          <p:cTn id="29" fill="hold">
                            <p:stCondLst>
                              <p:cond delay="90010"/>
                            </p:stCondLst>
                            <p:childTnLst>
                              <p:par>
                                <p:cTn id="30" presetID="1" presetClass="exit" presetSubtype="0" fill="hold" grpId="0" nodeType="afterEffect">
                                  <p:stCondLst>
                                    <p:cond delay="15000"/>
                                  </p:stCondLst>
                                  <p:childTnLst>
                                    <p:set>
                                      <p:cBhvr>
                                        <p:cTn id="31" dur="1" fill="hold">
                                          <p:stCondLst>
                                            <p:cond delay="0"/>
                                          </p:stCondLst>
                                        </p:cTn>
                                        <p:tgtEl>
                                          <p:spTgt spid="8"/>
                                        </p:tgtEl>
                                        <p:attrNameLst>
                                          <p:attrName>style.visibility</p:attrName>
                                        </p:attrNameLst>
                                      </p:cBhvr>
                                      <p:to>
                                        <p:strVal val="hidden"/>
                                      </p:to>
                                    </p:set>
                                  </p:childTnLst>
                                </p:cTn>
                              </p:par>
                            </p:childTnLst>
                          </p:cTn>
                        </p:par>
                        <p:par>
                          <p:cTn id="32" fill="hold">
                            <p:stCondLst>
                              <p:cond delay="105010"/>
                            </p:stCondLst>
                            <p:childTnLst>
                              <p:par>
                                <p:cTn id="33" presetID="1" presetClass="exit" presetSubtype="0" fill="hold" grpId="0" nodeType="afterEffect">
                                  <p:stCondLst>
                                    <p:cond delay="10000"/>
                                  </p:stCondLst>
                                  <p:childTnLst>
                                    <p:set>
                                      <p:cBhvr>
                                        <p:cTn id="34" dur="1" fill="hold">
                                          <p:stCondLst>
                                            <p:cond delay="0"/>
                                          </p:stCondLst>
                                        </p:cTn>
                                        <p:tgtEl>
                                          <p:spTgt spid="9"/>
                                        </p:tgtEl>
                                        <p:attrNameLst>
                                          <p:attrName>style.visibility</p:attrName>
                                        </p:attrNameLst>
                                      </p:cBhvr>
                                      <p:to>
                                        <p:strVal val="hidden"/>
                                      </p:to>
                                    </p:set>
                                  </p:childTnLst>
                                </p:cTn>
                              </p:par>
                            </p:childTnLst>
                          </p:cTn>
                        </p:par>
                        <p:par>
                          <p:cTn id="35" fill="hold">
                            <p:stCondLst>
                              <p:cond delay="115010"/>
                            </p:stCondLst>
                            <p:childTnLst>
                              <p:par>
                                <p:cTn id="36" presetID="1" presetClass="exit" presetSubtype="0" fill="hold" grpId="0" nodeType="afterEffect">
                                  <p:stCondLst>
                                    <p:cond delay="5000"/>
                                  </p:stCondLst>
                                  <p:childTnLst>
                                    <p:set>
                                      <p:cBhvr>
                                        <p:cTn id="37" dur="1" fill="hold">
                                          <p:stCondLst>
                                            <p:cond delay="0"/>
                                          </p:stCondLst>
                                        </p:cTn>
                                        <p:tgtEl>
                                          <p:spTgt spid="10"/>
                                        </p:tgtEl>
                                        <p:attrNameLst>
                                          <p:attrName>style.visibility</p:attrName>
                                        </p:attrNameLst>
                                      </p:cBhvr>
                                      <p:to>
                                        <p:strVal val="hidden"/>
                                      </p:to>
                                    </p:set>
                                  </p:childTnLst>
                                </p:cTn>
                              </p:par>
                              <p:par>
                                <p:cTn id="38" presetID="1" presetClass="entr" presetSubtype="0" fill="hold" grpId="0" nodeType="withEffect">
                                  <p:stCondLst>
                                    <p:cond delay="500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8" grpId="0" animBg="1"/>
      <p:bldP spid="9" grpId="0" animBg="1"/>
      <p:bldP spid="10" grpId="0" animBg="1"/>
      <p:bldP spid="1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19 -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fontScale="92500" lnSpcReduction="10000"/>
          </a:bodyPr>
          <a:lstStyle/>
          <a:p>
            <a:r>
              <a:rPr lang="en-US" sz="3200" b="1" dirty="0"/>
              <a:t>Standard deviation</a:t>
            </a:r>
          </a:p>
          <a:p>
            <a:pPr lvl="1"/>
            <a:r>
              <a:rPr lang="en-US" sz="2800" dirty="0"/>
              <a:t>Remember that the standard deviation in a sample provides a measure of the </a:t>
            </a:r>
            <a:r>
              <a:rPr lang="en-US" sz="2800" i="1" dirty="0"/>
              <a:t>standard</a:t>
            </a:r>
            <a:r>
              <a:rPr lang="en-US" sz="2800" dirty="0"/>
              <a:t> (</a:t>
            </a:r>
            <a:r>
              <a:rPr lang="en-US" sz="2800" i="1" dirty="0"/>
              <a:t>typical</a:t>
            </a:r>
            <a:r>
              <a:rPr lang="en-US" sz="2800" dirty="0"/>
              <a:t>, </a:t>
            </a:r>
            <a:r>
              <a:rPr lang="en-US" sz="2800" i="1" dirty="0"/>
              <a:t>average</a:t>
            </a:r>
            <a:r>
              <a:rPr lang="en-US" sz="2800" dirty="0"/>
              <a:t>) distance of our scores from the mean score of our sample.</a:t>
            </a:r>
          </a:p>
          <a:p>
            <a:r>
              <a:rPr lang="en-US" sz="3200" b="1" dirty="0"/>
              <a:t>Median</a:t>
            </a:r>
          </a:p>
          <a:p>
            <a:pPr lvl="1"/>
            <a:r>
              <a:rPr lang="en-US" sz="2800" dirty="0"/>
              <a:t>The median is also known as the midpoint of your scores, and midpoint means that half the scores are above it and half are below it.</a:t>
            </a:r>
          </a:p>
          <a:p>
            <a:pPr lvl="1"/>
            <a:endParaRPr lang="en-US" sz="2800" dirty="0" smtClean="0"/>
          </a:p>
        </p:txBody>
      </p:sp>
    </p:spTree>
    <p:extLst>
      <p:ext uri="{BB962C8B-B14F-4D97-AF65-F5344CB8AC3E}">
        <p14:creationId xmlns:p14="http://schemas.microsoft.com/office/powerpoint/2010/main" val="880253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0"/>
            <a:ext cx="6781800" cy="1600200"/>
          </a:xfrm>
        </p:spPr>
        <p:txBody>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20</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543800" cy="4267200"/>
          </a:xfrm>
        </p:spPr>
        <p:txBody>
          <a:bodyPr>
            <a:normAutofit/>
          </a:bodyPr>
          <a:lstStyle/>
          <a:p>
            <a:pPr marL="0" indent="0">
              <a:buNone/>
            </a:pPr>
            <a:r>
              <a:rPr lang="en-US" b="1" dirty="0"/>
              <a:t>µ</a:t>
            </a:r>
            <a:r>
              <a:rPr lang="en-US" dirty="0"/>
              <a:t> is the symbol we use to represent what?</a:t>
            </a:r>
          </a:p>
        </p:txBody>
      </p:sp>
      <p:sp>
        <p:nvSpPr>
          <p:cNvPr id="5" name="TextBox 4"/>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6" name="TextBox 5"/>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7" name="TextBox 6"/>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8" name="TextBox 7"/>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9" name="TextBox 8"/>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10" name="TextBox 9"/>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1" name="Rectangle 10"/>
          <p:cNvSpPr/>
          <p:nvPr/>
        </p:nvSpPr>
        <p:spPr>
          <a:xfrm>
            <a:off x="2057400" y="1905625"/>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
        <p:nvSpPr>
          <p:cNvPr id="12" name="TextBox 11"/>
          <p:cNvSpPr txBox="1"/>
          <p:nvPr/>
        </p:nvSpPr>
        <p:spPr>
          <a:xfrm rot="5400000">
            <a:off x="7573182" y="1418418"/>
            <a:ext cx="2231701" cy="461665"/>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sz="2400" dirty="0" smtClean="0">
                <a:latin typeface="Bernard MT Condensed" panose="02050806060905020404" pitchFamily="18" charset="0"/>
              </a:rPr>
              <a:t>2-Point Question!</a:t>
            </a:r>
            <a:endParaRPr lang="en-US" sz="2400" dirty="0">
              <a:latin typeface="Bernard MT Condensed" panose="02050806060905020404" pitchFamily="18" charset="0"/>
            </a:endParaRPr>
          </a:p>
        </p:txBody>
      </p:sp>
    </p:spTree>
    <p:extLst>
      <p:ext uri="{BB962C8B-B14F-4D97-AF65-F5344CB8AC3E}">
        <p14:creationId xmlns:p14="http://schemas.microsoft.com/office/powerpoint/2010/main" val="396463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30000"/>
                                  </p:stCondLst>
                                  <p:childTnLst>
                                    <p:set>
                                      <p:cBhvr>
                                        <p:cTn id="10" dur="1" fill="hold">
                                          <p:stCondLst>
                                            <p:cond delay="9"/>
                                          </p:stCondLst>
                                        </p:cTn>
                                        <p:tgtEl>
                                          <p:spTgt spid="5"/>
                                        </p:tgtEl>
                                        <p:attrNameLst>
                                          <p:attrName>style.visibility</p:attrName>
                                        </p:attrNameLst>
                                      </p:cBhvr>
                                      <p:to>
                                        <p:strVal val="hidden"/>
                                      </p:to>
                                    </p:set>
                                  </p:childTnLst>
                                </p:cTn>
                              </p:par>
                            </p:childTnLst>
                          </p:cTn>
                        </p:par>
                        <p:par>
                          <p:cTn id="11" fill="hold">
                            <p:stCondLst>
                              <p:cond delay="30010"/>
                            </p:stCondLst>
                            <p:childTnLst>
                              <p:par>
                                <p:cTn id="12" presetID="1" presetClass="exit" presetSubtype="0" fill="hold" grpId="0" nodeType="afterEffect">
                                  <p:stCondLst>
                                    <p:cond delay="30000"/>
                                  </p:stCondLst>
                                  <p:childTnLst>
                                    <p:set>
                                      <p:cBhvr>
                                        <p:cTn id="13" dur="1" fill="hold">
                                          <p:stCondLst>
                                            <p:cond delay="0"/>
                                          </p:stCondLst>
                                        </p:cTn>
                                        <p:tgtEl>
                                          <p:spTgt spid="6"/>
                                        </p:tgtEl>
                                        <p:attrNameLst>
                                          <p:attrName>style.visibility</p:attrName>
                                        </p:attrNameLst>
                                      </p:cBhvr>
                                      <p:to>
                                        <p:strVal val="hidden"/>
                                      </p:to>
                                    </p:set>
                                  </p:childTnLst>
                                </p:cTn>
                              </p:par>
                            </p:childTnLst>
                          </p:cTn>
                        </p:par>
                        <p:par>
                          <p:cTn id="14" fill="hold">
                            <p:stCondLst>
                              <p:cond delay="60010"/>
                            </p:stCondLst>
                            <p:childTnLst>
                              <p:par>
                                <p:cTn id="15" presetID="1" presetClass="exit" presetSubtype="0" fill="hold" grpId="0" nodeType="afterEffect">
                                  <p:stCondLst>
                                    <p:cond delay="30000"/>
                                  </p:stCondLst>
                                  <p:childTnLst>
                                    <p:set>
                                      <p:cBhvr>
                                        <p:cTn id="16" dur="1" fill="hold">
                                          <p:stCondLst>
                                            <p:cond delay="0"/>
                                          </p:stCondLst>
                                        </p:cTn>
                                        <p:tgtEl>
                                          <p:spTgt spid="7"/>
                                        </p:tgtEl>
                                        <p:attrNameLst>
                                          <p:attrName>style.visibility</p:attrName>
                                        </p:attrNameLst>
                                      </p:cBhvr>
                                      <p:to>
                                        <p:strVal val="hidden"/>
                                      </p:to>
                                    </p:set>
                                  </p:childTnLst>
                                </p:cTn>
                              </p:par>
                            </p:childTnLst>
                          </p:cTn>
                        </p:par>
                        <p:par>
                          <p:cTn id="17" fill="hold">
                            <p:stCondLst>
                              <p:cond delay="90010"/>
                            </p:stCondLst>
                            <p:childTnLst>
                              <p:par>
                                <p:cTn id="18" presetID="1" presetClass="exit" presetSubtype="0" fill="hold" grpId="0" nodeType="afterEffect">
                                  <p:stCondLst>
                                    <p:cond delay="15000"/>
                                  </p:stCondLst>
                                  <p:childTnLst>
                                    <p:set>
                                      <p:cBhvr>
                                        <p:cTn id="19" dur="1" fill="hold">
                                          <p:stCondLst>
                                            <p:cond delay="0"/>
                                          </p:stCondLst>
                                        </p:cTn>
                                        <p:tgtEl>
                                          <p:spTgt spid="8"/>
                                        </p:tgtEl>
                                        <p:attrNameLst>
                                          <p:attrName>style.visibility</p:attrName>
                                        </p:attrNameLst>
                                      </p:cBhvr>
                                      <p:to>
                                        <p:strVal val="hidden"/>
                                      </p:to>
                                    </p:set>
                                  </p:childTnLst>
                                </p:cTn>
                              </p:par>
                            </p:childTnLst>
                          </p:cTn>
                        </p:par>
                        <p:par>
                          <p:cTn id="20" fill="hold">
                            <p:stCondLst>
                              <p:cond delay="105010"/>
                            </p:stCondLst>
                            <p:childTnLst>
                              <p:par>
                                <p:cTn id="21" presetID="1" presetClass="exit" presetSubtype="0" fill="hold" grpId="0" nodeType="afterEffect">
                                  <p:stCondLst>
                                    <p:cond delay="10000"/>
                                  </p:stCondLst>
                                  <p:childTnLst>
                                    <p:set>
                                      <p:cBhvr>
                                        <p:cTn id="22" dur="1" fill="hold">
                                          <p:stCondLst>
                                            <p:cond delay="0"/>
                                          </p:stCondLst>
                                        </p:cTn>
                                        <p:tgtEl>
                                          <p:spTgt spid="9"/>
                                        </p:tgtEl>
                                        <p:attrNameLst>
                                          <p:attrName>style.visibility</p:attrName>
                                        </p:attrNameLst>
                                      </p:cBhvr>
                                      <p:to>
                                        <p:strVal val="hidden"/>
                                      </p:to>
                                    </p:set>
                                  </p:childTnLst>
                                </p:cTn>
                              </p:par>
                            </p:childTnLst>
                          </p:cTn>
                        </p:par>
                        <p:par>
                          <p:cTn id="23" fill="hold">
                            <p:stCondLst>
                              <p:cond delay="115010"/>
                            </p:stCondLst>
                            <p:childTnLst>
                              <p:par>
                                <p:cTn id="24" presetID="1" presetClass="exit" presetSubtype="0" fill="hold" grpId="0" nodeType="afterEffect">
                                  <p:stCondLst>
                                    <p:cond delay="5000"/>
                                  </p:stCondLst>
                                  <p:childTnLst>
                                    <p:set>
                                      <p:cBhvr>
                                        <p:cTn id="25" dur="1" fill="hold">
                                          <p:stCondLst>
                                            <p:cond delay="0"/>
                                          </p:stCondLst>
                                        </p:cTn>
                                        <p:tgtEl>
                                          <p:spTgt spid="10"/>
                                        </p:tgtEl>
                                        <p:attrNameLst>
                                          <p:attrName>style.visibility</p:attrName>
                                        </p:attrNameLst>
                                      </p:cBhvr>
                                      <p:to>
                                        <p:strVal val="hidden"/>
                                      </p:to>
                                    </p:set>
                                  </p:childTnLst>
                                </p:cTn>
                              </p:par>
                              <p:par>
                                <p:cTn id="26" presetID="1" presetClass="entr" presetSubtype="0" fill="hold" grpId="0" nodeType="withEffect">
                                  <p:stCondLst>
                                    <p:cond delay="500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8" grpId="0" animBg="1"/>
      <p:bldP spid="9" grpId="0" animBg="1"/>
      <p:bldP spid="10" grpId="0" animBg="1"/>
      <p:bldP spid="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Rounded MT Bold" panose="020F0704030504030204" pitchFamily="34" charset="0"/>
              </a:rPr>
              <a:t>Question </a:t>
            </a:r>
            <a:r>
              <a:rPr lang="en-US" dirty="0" smtClean="0">
                <a:latin typeface="Arial Rounded MT Bold" panose="020F0704030504030204" pitchFamily="34" charset="0"/>
              </a:rPr>
              <a:t>20 </a:t>
            </a:r>
            <a:r>
              <a:rPr lang="en-US" dirty="0" smtClean="0">
                <a:latin typeface="Arial Rounded MT Bold" panose="020F0704030504030204" pitchFamily="34" charset="0"/>
              </a:rPr>
              <a:t>-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685800"/>
            <a:ext cx="7772400" cy="3886200"/>
          </a:xfrm>
        </p:spPr>
        <p:txBody>
          <a:bodyPr>
            <a:normAutofit/>
          </a:bodyPr>
          <a:lstStyle/>
          <a:p>
            <a:pPr marL="0" indent="0">
              <a:buNone/>
            </a:pPr>
            <a:r>
              <a:rPr lang="en-US" sz="2800" dirty="0"/>
              <a:t>µ is the symbol we use to represent </a:t>
            </a:r>
            <a:br>
              <a:rPr lang="en-US" sz="2800" dirty="0"/>
            </a:br>
            <a:r>
              <a:rPr lang="en-US" sz="2800" b="1" i="1" dirty="0"/>
              <a:t>the population mean.</a:t>
            </a:r>
            <a:endParaRPr lang="en-US" sz="2800" b="1" dirty="0"/>
          </a:p>
          <a:p>
            <a:pPr marL="0" indent="0">
              <a:buNone/>
            </a:pPr>
            <a:endParaRPr lang="en-US" sz="2800" b="1" i="1" dirty="0"/>
          </a:p>
          <a:p>
            <a:pPr marL="0" indent="0">
              <a:buNone/>
            </a:pPr>
            <a:r>
              <a:rPr lang="en-US" sz="2800" dirty="0"/>
              <a:t>(This symbol is an example of a </a:t>
            </a:r>
            <a:r>
              <a:rPr lang="en-US" sz="2800" i="1" dirty="0"/>
              <a:t>parameter</a:t>
            </a:r>
            <a:r>
              <a:rPr lang="en-US" sz="2800" dirty="0" smtClean="0"/>
              <a:t>. A parameter is a statistic measured with population data.)</a:t>
            </a:r>
            <a:endParaRPr lang="en-US" sz="2800" dirty="0"/>
          </a:p>
        </p:txBody>
      </p:sp>
    </p:spTree>
    <p:extLst>
      <p:ext uri="{BB962C8B-B14F-4D97-AF65-F5344CB8AC3E}">
        <p14:creationId xmlns:p14="http://schemas.microsoft.com/office/powerpoint/2010/main" val="28287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1 - answer</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1752600"/>
            <a:ext cx="7543800" cy="2819400"/>
          </a:xfrm>
        </p:spPr>
        <p:txBody>
          <a:bodyPr>
            <a:normAutofit fontScale="85000" lnSpcReduction="10000"/>
          </a:bodyPr>
          <a:lstStyle/>
          <a:p>
            <a:r>
              <a:rPr lang="en-US" sz="3200" b="1" dirty="0"/>
              <a:t>Quantitative</a:t>
            </a:r>
          </a:p>
          <a:p>
            <a:pPr lvl="1"/>
            <a:r>
              <a:rPr lang="en-US" sz="3200" dirty="0"/>
              <a:t>The outcome variable is </a:t>
            </a:r>
            <a:r>
              <a:rPr lang="en-US" sz="3200" i="1" dirty="0"/>
              <a:t>support for immigration reform</a:t>
            </a:r>
            <a:r>
              <a:rPr lang="en-US" sz="3200" dirty="0"/>
              <a:t>, measured on a scale from 1-</a:t>
            </a:r>
            <a:r>
              <a:rPr lang="en-US" sz="3200" i="1" dirty="0"/>
              <a:t>strongly oppose reform </a:t>
            </a:r>
            <a:r>
              <a:rPr lang="en-US" sz="3200" dirty="0"/>
              <a:t>to 10-</a:t>
            </a:r>
            <a:r>
              <a:rPr lang="en-US" sz="3200" i="1" dirty="0"/>
              <a:t>strongly support reform</a:t>
            </a:r>
            <a:r>
              <a:rPr lang="en-US" sz="3200" dirty="0"/>
              <a:t>. </a:t>
            </a:r>
          </a:p>
          <a:p>
            <a:pPr lvl="1"/>
            <a:r>
              <a:rPr lang="en-US" sz="3200" dirty="0"/>
              <a:t>Scales such as these are typically treated as </a:t>
            </a:r>
            <a:r>
              <a:rPr lang="en-US" sz="3200" i="1" dirty="0"/>
              <a:t>quantitative </a:t>
            </a:r>
            <a:r>
              <a:rPr lang="en-US" sz="3200" dirty="0"/>
              <a:t>variables.</a:t>
            </a:r>
          </a:p>
          <a:p>
            <a:pPr lvl="1"/>
            <a:endParaRPr lang="en-US" sz="3200" dirty="0" smtClean="0"/>
          </a:p>
          <a:p>
            <a:pPr lvl="1"/>
            <a:endParaRPr lang="en-US" sz="3200" dirty="0"/>
          </a:p>
        </p:txBody>
      </p:sp>
    </p:spTree>
    <p:extLst>
      <p:ext uri="{BB962C8B-B14F-4D97-AF65-F5344CB8AC3E}">
        <p14:creationId xmlns:p14="http://schemas.microsoft.com/office/powerpoint/2010/main" val="406783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2</a:t>
            </a:r>
            <a:endParaRPr lang="en-US" dirty="0">
              <a:latin typeface="Arial Rounded MT Bold" panose="020F0704030504030204" pitchFamily="34" charset="0"/>
            </a:endParaRPr>
          </a:p>
        </p:txBody>
      </p:sp>
      <p:sp>
        <p:nvSpPr>
          <p:cNvPr id="3" name="Content Placeholder 2"/>
          <p:cNvSpPr>
            <a:spLocks noGrp="1"/>
          </p:cNvSpPr>
          <p:nvPr>
            <p:ph idx="1"/>
          </p:nvPr>
        </p:nvSpPr>
        <p:spPr>
          <a:xfrm>
            <a:off x="734967" y="914400"/>
            <a:ext cx="8001000" cy="3886200"/>
          </a:xfrm>
        </p:spPr>
        <p:txBody>
          <a:bodyPr>
            <a:normAutofit fontScale="92500" lnSpcReduction="20000"/>
          </a:bodyPr>
          <a:lstStyle/>
          <a:p>
            <a:pPr marL="0" indent="0">
              <a:buNone/>
            </a:pPr>
            <a:r>
              <a:rPr lang="en-US" sz="3200" dirty="0"/>
              <a:t>An experiment compared the gun control support (on a scale from 1 = </a:t>
            </a:r>
            <a:r>
              <a:rPr lang="en-US" sz="3200" i="1" dirty="0"/>
              <a:t>do not support gun control </a:t>
            </a:r>
            <a:r>
              <a:rPr lang="en-US" sz="3200" dirty="0"/>
              <a:t>to 5 = </a:t>
            </a:r>
            <a:r>
              <a:rPr lang="en-US" sz="3200" i="1" dirty="0"/>
              <a:t>strongly support gun control</a:t>
            </a:r>
            <a:r>
              <a:rPr lang="en-US" sz="3200" dirty="0"/>
              <a:t>) of people who were made to feel afraid vs. people who were made to feel angry vs. people who were kept in a neutral mood.</a:t>
            </a:r>
          </a:p>
          <a:p>
            <a:pPr marL="0" indent="0">
              <a:buNone/>
            </a:pPr>
            <a:endParaRPr lang="en-US" sz="3200" dirty="0"/>
          </a:p>
          <a:p>
            <a:pPr marL="0" indent="0">
              <a:buNone/>
            </a:pPr>
            <a:r>
              <a:rPr lang="en-US" sz="3200" b="1" dirty="0"/>
              <a:t>What are the levels of your independent variable?</a:t>
            </a:r>
          </a:p>
          <a:p>
            <a:pPr marL="0" indent="0">
              <a:buNone/>
            </a:pPr>
            <a:endParaRPr lang="en-US" sz="3200" dirty="0"/>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567958" y="15240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1197203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2 - answer</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a:bodyPr>
          <a:lstStyle/>
          <a:p>
            <a:r>
              <a:rPr lang="en-US" sz="3200" dirty="0" smtClean="0"/>
              <a:t>There are 3 levels/conditions of the independent variable (which is </a:t>
            </a:r>
            <a:r>
              <a:rPr lang="en-US" sz="3200" i="1" dirty="0" smtClean="0"/>
              <a:t>emotion</a:t>
            </a:r>
            <a:r>
              <a:rPr lang="en-US" sz="3200" dirty="0" smtClean="0"/>
              <a:t>):</a:t>
            </a:r>
          </a:p>
          <a:p>
            <a:pPr marL="834390" lvl="1" indent="-514350">
              <a:buFont typeface="+mj-lt"/>
              <a:buAutoNum type="arabicPeriod"/>
            </a:pPr>
            <a:r>
              <a:rPr lang="en-US" sz="3000" b="1" dirty="0" smtClean="0"/>
              <a:t>Feeling afraid</a:t>
            </a:r>
          </a:p>
          <a:p>
            <a:pPr marL="834390" lvl="1" indent="-514350">
              <a:buFont typeface="+mj-lt"/>
              <a:buAutoNum type="arabicPeriod"/>
            </a:pPr>
            <a:r>
              <a:rPr lang="en-US" sz="3200" b="1" dirty="0" smtClean="0"/>
              <a:t>Feeling angry</a:t>
            </a:r>
          </a:p>
          <a:p>
            <a:pPr marL="834390" lvl="1" indent="-514350">
              <a:buFont typeface="+mj-lt"/>
              <a:buAutoNum type="arabicPeriod"/>
            </a:pPr>
            <a:r>
              <a:rPr lang="en-US" sz="3200" b="1" dirty="0" smtClean="0"/>
              <a:t>Neutral mood</a:t>
            </a:r>
            <a:endParaRPr lang="en-US" sz="3200" b="1" dirty="0"/>
          </a:p>
        </p:txBody>
      </p:sp>
    </p:spTree>
    <p:extLst>
      <p:ext uri="{BB962C8B-B14F-4D97-AF65-F5344CB8AC3E}">
        <p14:creationId xmlns:p14="http://schemas.microsoft.com/office/powerpoint/2010/main" val="1837194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3</a:t>
            </a:r>
            <a:endParaRPr lang="en-US" dirty="0">
              <a:latin typeface="Arial Rounded MT Bold" panose="020F0704030504030204" pitchFamily="34" charset="0"/>
            </a:endParaRPr>
          </a:p>
        </p:txBody>
      </p:sp>
      <p:sp>
        <p:nvSpPr>
          <p:cNvPr id="3" name="Content Placeholder 2"/>
          <p:cNvSpPr>
            <a:spLocks noGrp="1"/>
          </p:cNvSpPr>
          <p:nvPr>
            <p:ph idx="1"/>
          </p:nvPr>
        </p:nvSpPr>
        <p:spPr>
          <a:xfrm>
            <a:off x="762000" y="1290721"/>
            <a:ext cx="7543800" cy="3886200"/>
          </a:xfrm>
        </p:spPr>
        <p:txBody>
          <a:bodyPr/>
          <a:lstStyle/>
          <a:p>
            <a:pPr marL="0" indent="0">
              <a:buNone/>
            </a:pPr>
            <a:r>
              <a:rPr lang="en-US" dirty="0"/>
              <a:t>You’ve been hired by the local school system to determine the relationship between bullying and grades. You decide to look at the bullies themselves (not </a:t>
            </a:r>
            <a:r>
              <a:rPr lang="en-US" dirty="0" smtClean="0"/>
              <a:t>the students who were bullied). </a:t>
            </a:r>
            <a:r>
              <a:rPr lang="en-US" dirty="0"/>
              <a:t>For each student, you measure the number of times they bullied another student during the semester and their final semester grades (on a 1 to 100% scale).</a:t>
            </a:r>
          </a:p>
          <a:p>
            <a:pPr marL="0" indent="0">
              <a:buNone/>
            </a:pPr>
            <a:endParaRPr lang="en-US" dirty="0"/>
          </a:p>
          <a:p>
            <a:pPr marL="0" indent="0">
              <a:buNone/>
            </a:pPr>
            <a:r>
              <a:rPr lang="en-US" b="1" dirty="0"/>
              <a:t>What kind of research design was used?</a:t>
            </a:r>
          </a:p>
        </p:txBody>
      </p:sp>
      <p:sp>
        <p:nvSpPr>
          <p:cNvPr id="4" name="TextBox 3"/>
          <p:cNvSpPr txBox="1"/>
          <p:nvPr/>
        </p:nvSpPr>
        <p:spPr>
          <a:xfrm>
            <a:off x="1143000" y="164068"/>
            <a:ext cx="806631" cy="369332"/>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dirty="0" smtClean="0"/>
              <a:t>2 </a:t>
            </a:r>
            <a:r>
              <a:rPr lang="en-US" dirty="0" err="1" smtClean="0"/>
              <a:t>mins</a:t>
            </a:r>
            <a:endParaRPr lang="en-US" dirty="0"/>
          </a:p>
        </p:txBody>
      </p:sp>
      <p:sp>
        <p:nvSpPr>
          <p:cNvPr id="5" name="TextBox 4"/>
          <p:cNvSpPr txBox="1"/>
          <p:nvPr/>
        </p:nvSpPr>
        <p:spPr>
          <a:xfrm>
            <a:off x="2209800"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90 secs</a:t>
            </a:r>
            <a:endParaRPr lang="en-US" dirty="0"/>
          </a:p>
        </p:txBody>
      </p:sp>
      <p:sp>
        <p:nvSpPr>
          <p:cNvPr id="6" name="TextBox 5"/>
          <p:cNvSpPr txBox="1"/>
          <p:nvPr/>
        </p:nvSpPr>
        <p:spPr>
          <a:xfrm>
            <a:off x="3327896"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60 secs</a:t>
            </a:r>
            <a:endParaRPr lang="en-US" dirty="0"/>
          </a:p>
        </p:txBody>
      </p:sp>
      <p:sp>
        <p:nvSpPr>
          <p:cNvPr id="7" name="TextBox 6"/>
          <p:cNvSpPr txBox="1"/>
          <p:nvPr/>
        </p:nvSpPr>
        <p:spPr>
          <a:xfrm>
            <a:off x="4445992" y="164068"/>
            <a:ext cx="857927"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30 secs</a:t>
            </a:r>
            <a:endParaRPr lang="en-US" dirty="0"/>
          </a:p>
        </p:txBody>
      </p:sp>
      <p:sp>
        <p:nvSpPr>
          <p:cNvPr id="8" name="TextBox 7"/>
          <p:cNvSpPr txBox="1"/>
          <p:nvPr/>
        </p:nvSpPr>
        <p:spPr>
          <a:xfrm>
            <a:off x="5564088" y="164068"/>
            <a:ext cx="857927" cy="369332"/>
          </a:xfrm>
          <a:prstGeom prst="rect">
            <a:avLst/>
          </a:prstGeom>
          <a:solidFill>
            <a:srgbClr val="FF9966"/>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15 secs</a:t>
            </a:r>
            <a:endParaRPr lang="en-US" dirty="0"/>
          </a:p>
        </p:txBody>
      </p:sp>
      <p:sp>
        <p:nvSpPr>
          <p:cNvPr id="9" name="TextBox 8"/>
          <p:cNvSpPr txBox="1"/>
          <p:nvPr/>
        </p:nvSpPr>
        <p:spPr>
          <a:xfrm>
            <a:off x="6685873" y="164068"/>
            <a:ext cx="74251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smtClean="0"/>
              <a:t>5 secs</a:t>
            </a:r>
            <a:endParaRPr lang="en-US" dirty="0"/>
          </a:p>
        </p:txBody>
      </p:sp>
      <p:sp>
        <p:nvSpPr>
          <p:cNvPr id="10" name="Rectangle 9"/>
          <p:cNvSpPr/>
          <p:nvPr/>
        </p:nvSpPr>
        <p:spPr>
          <a:xfrm>
            <a:off x="1949631" y="914400"/>
            <a:ext cx="5235729" cy="1446550"/>
          </a:xfrm>
          <a:prstGeom prst="rect">
            <a:avLst/>
          </a:prstGeom>
        </p:spPr>
        <p:style>
          <a:lnRef idx="3">
            <a:schemeClr val="lt1"/>
          </a:lnRef>
          <a:fillRef idx="1">
            <a:schemeClr val="dk1"/>
          </a:fillRef>
          <a:effectRef idx="1">
            <a:schemeClr val="dk1"/>
          </a:effectRef>
          <a:fontRef idx="minor">
            <a:schemeClr val="lt1"/>
          </a:fontRef>
        </p:style>
        <p:txBody>
          <a:bodyPr wrap="none" lIns="91440" tIns="45720" rIns="91440" bIns="45720">
            <a:spAutoFit/>
          </a:bodyPr>
          <a:lstStyle/>
          <a:p>
            <a:pPr algn="ctr"/>
            <a:r>
              <a:rPr lang="en-US" sz="8800" b="1" dirty="0" smtClean="0">
                <a:ln w="22225">
                  <a:solidFill>
                    <a:schemeClr val="accent2"/>
                  </a:solidFill>
                  <a:prstDash val="solid"/>
                </a:ln>
                <a:solidFill>
                  <a:schemeClr val="accent2">
                    <a:lumMod val="40000"/>
                    <a:lumOff val="60000"/>
                  </a:schemeClr>
                </a:solidFill>
                <a:latin typeface="Candara" panose="020E0502030303020204" pitchFamily="34" charset="0"/>
              </a:rPr>
              <a:t>Time’s Up!</a:t>
            </a:r>
            <a:endParaRPr lang="en-US" sz="8800" b="1" cap="none" spc="0" dirty="0">
              <a:ln w="22225">
                <a:solidFill>
                  <a:schemeClr val="accent2"/>
                </a:solidFill>
                <a:prstDash val="solid"/>
              </a:ln>
              <a:solidFill>
                <a:schemeClr val="accent2">
                  <a:lumMod val="40000"/>
                  <a:lumOff val="60000"/>
                </a:schemeClr>
              </a:solidFill>
              <a:effectLst/>
              <a:latin typeface="Candara" panose="020E0502030303020204" pitchFamily="34" charset="0"/>
            </a:endParaRPr>
          </a:p>
        </p:txBody>
      </p:sp>
    </p:spTree>
    <p:extLst>
      <p:ext uri="{BB962C8B-B14F-4D97-AF65-F5344CB8AC3E}">
        <p14:creationId xmlns:p14="http://schemas.microsoft.com/office/powerpoint/2010/main" val="3414775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30000"/>
                                  </p:stCondLst>
                                  <p:childTnLst>
                                    <p:set>
                                      <p:cBhvr>
                                        <p:cTn id="14" dur="1" fill="hold">
                                          <p:stCondLst>
                                            <p:cond delay="9"/>
                                          </p:stCondLst>
                                        </p:cTn>
                                        <p:tgtEl>
                                          <p:spTgt spid="4"/>
                                        </p:tgtEl>
                                        <p:attrNameLst>
                                          <p:attrName>style.visibility</p:attrName>
                                        </p:attrNameLst>
                                      </p:cBhvr>
                                      <p:to>
                                        <p:strVal val="hidden"/>
                                      </p:to>
                                    </p:set>
                                  </p:childTnLst>
                                </p:cTn>
                              </p:par>
                            </p:childTnLst>
                          </p:cTn>
                        </p:par>
                        <p:par>
                          <p:cTn id="15" fill="hold">
                            <p:stCondLst>
                              <p:cond delay="30010"/>
                            </p:stCondLst>
                            <p:childTnLst>
                              <p:par>
                                <p:cTn id="16" presetID="1" presetClass="exit" presetSubtype="0" fill="hold" grpId="0" nodeType="afterEffect">
                                  <p:stCondLst>
                                    <p:cond delay="30000"/>
                                  </p:stCondLst>
                                  <p:childTnLst>
                                    <p:set>
                                      <p:cBhvr>
                                        <p:cTn id="17" dur="1" fill="hold">
                                          <p:stCondLst>
                                            <p:cond delay="0"/>
                                          </p:stCondLst>
                                        </p:cTn>
                                        <p:tgtEl>
                                          <p:spTgt spid="5"/>
                                        </p:tgtEl>
                                        <p:attrNameLst>
                                          <p:attrName>style.visibility</p:attrName>
                                        </p:attrNameLst>
                                      </p:cBhvr>
                                      <p:to>
                                        <p:strVal val="hidden"/>
                                      </p:to>
                                    </p:set>
                                  </p:childTnLst>
                                </p:cTn>
                              </p:par>
                            </p:childTnLst>
                          </p:cTn>
                        </p:par>
                        <p:par>
                          <p:cTn id="18" fill="hold">
                            <p:stCondLst>
                              <p:cond delay="60010"/>
                            </p:stCondLst>
                            <p:childTnLst>
                              <p:par>
                                <p:cTn id="19" presetID="1" presetClass="exit" presetSubtype="0" fill="hold" grpId="0" nodeType="afterEffect">
                                  <p:stCondLst>
                                    <p:cond delay="3000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90010"/>
                            </p:stCondLst>
                            <p:childTnLst>
                              <p:par>
                                <p:cTn id="22" presetID="1" presetClass="exit" presetSubtype="0" fill="hold" grpId="0" nodeType="afterEffect">
                                  <p:stCondLst>
                                    <p:cond delay="15000"/>
                                  </p:stCondLst>
                                  <p:childTnLst>
                                    <p:set>
                                      <p:cBhvr>
                                        <p:cTn id="23" dur="1" fill="hold">
                                          <p:stCondLst>
                                            <p:cond delay="0"/>
                                          </p:stCondLst>
                                        </p:cTn>
                                        <p:tgtEl>
                                          <p:spTgt spid="7"/>
                                        </p:tgtEl>
                                        <p:attrNameLst>
                                          <p:attrName>style.visibility</p:attrName>
                                        </p:attrNameLst>
                                      </p:cBhvr>
                                      <p:to>
                                        <p:strVal val="hidden"/>
                                      </p:to>
                                    </p:set>
                                  </p:childTnLst>
                                </p:cTn>
                              </p:par>
                            </p:childTnLst>
                          </p:cTn>
                        </p:par>
                        <p:par>
                          <p:cTn id="24" fill="hold">
                            <p:stCondLst>
                              <p:cond delay="105010"/>
                            </p:stCondLst>
                            <p:childTnLst>
                              <p:par>
                                <p:cTn id="25" presetID="1" presetClass="exit" presetSubtype="0" fill="hold" grpId="0" nodeType="afterEffect">
                                  <p:stCondLst>
                                    <p:cond delay="10000"/>
                                  </p:stCondLst>
                                  <p:childTnLst>
                                    <p:set>
                                      <p:cBhvr>
                                        <p:cTn id="26" dur="1" fill="hold">
                                          <p:stCondLst>
                                            <p:cond delay="0"/>
                                          </p:stCondLst>
                                        </p:cTn>
                                        <p:tgtEl>
                                          <p:spTgt spid="8"/>
                                        </p:tgtEl>
                                        <p:attrNameLst>
                                          <p:attrName>style.visibility</p:attrName>
                                        </p:attrNameLst>
                                      </p:cBhvr>
                                      <p:to>
                                        <p:strVal val="hidden"/>
                                      </p:to>
                                    </p:set>
                                  </p:childTnLst>
                                </p:cTn>
                              </p:par>
                            </p:childTnLst>
                          </p:cTn>
                        </p:par>
                        <p:par>
                          <p:cTn id="27" fill="hold">
                            <p:stCondLst>
                              <p:cond delay="115010"/>
                            </p:stCondLst>
                            <p:childTnLst>
                              <p:par>
                                <p:cTn id="28" presetID="1" presetClass="exit" presetSubtype="0" fill="hold" grpId="0" nodeType="afterEffect">
                                  <p:stCondLst>
                                    <p:cond delay="5000"/>
                                  </p:stCondLst>
                                  <p:childTnLst>
                                    <p:set>
                                      <p:cBhvr>
                                        <p:cTn id="29" dur="1" fill="hold">
                                          <p:stCondLst>
                                            <p:cond delay="0"/>
                                          </p:stCondLst>
                                        </p:cTn>
                                        <p:tgtEl>
                                          <p:spTgt spid="9"/>
                                        </p:tgtEl>
                                        <p:attrNameLst>
                                          <p:attrName>style.visibility</p:attrName>
                                        </p:attrNameLst>
                                      </p:cBhvr>
                                      <p:to>
                                        <p:strVal val="hidden"/>
                                      </p:to>
                                    </p:set>
                                  </p:childTnLst>
                                </p:cTn>
                              </p:par>
                              <p:par>
                                <p:cTn id="30" presetID="1" presetClass="entr" presetSubtype="0" fill="hold" grpId="0" nodeType="withEffect">
                                  <p:stCondLst>
                                    <p:cond delay="500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Question 3 - answer</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normAutofit/>
          </a:bodyPr>
          <a:lstStyle/>
          <a:p>
            <a:r>
              <a:rPr lang="en-US" sz="3600" dirty="0"/>
              <a:t>Correlational</a:t>
            </a:r>
          </a:p>
          <a:p>
            <a:pPr lvl="1"/>
            <a:r>
              <a:rPr lang="en-US" sz="3400" dirty="0"/>
              <a:t>Two variables were </a:t>
            </a:r>
            <a:r>
              <a:rPr lang="en-US" sz="3400" i="1" dirty="0"/>
              <a:t>measured</a:t>
            </a:r>
            <a:endParaRPr lang="en-US" sz="3400" dirty="0"/>
          </a:p>
        </p:txBody>
      </p:sp>
    </p:spTree>
    <p:extLst>
      <p:ext uri="{BB962C8B-B14F-4D97-AF65-F5344CB8AC3E}">
        <p14:creationId xmlns:p14="http://schemas.microsoft.com/office/powerpoint/2010/main" val="203935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Newsprint</Template>
  <TotalTime>941</TotalTime>
  <Words>2783</Words>
  <Application>Microsoft Office PowerPoint</Application>
  <PresentationFormat>On-screen Show (4:3)</PresentationFormat>
  <Paragraphs>328</Paragraphs>
  <Slides>45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Arial Rounded MT Bold</vt:lpstr>
      <vt:lpstr>Bernard MT Condensed</vt:lpstr>
      <vt:lpstr>Calibri</vt:lpstr>
      <vt:lpstr>Candara</vt:lpstr>
      <vt:lpstr>Impact</vt:lpstr>
      <vt:lpstr>Times New Roman</vt:lpstr>
      <vt:lpstr>Wingdings</vt:lpstr>
      <vt:lpstr>NewsPrint</vt:lpstr>
      <vt:lpstr>Team Trivia Review Exam 1</vt:lpstr>
      <vt:lpstr>Rules</vt:lpstr>
      <vt:lpstr>Round 1</vt:lpstr>
      <vt:lpstr>Question 1</vt:lpstr>
      <vt:lpstr>Question 1 - answer</vt:lpstr>
      <vt:lpstr>Question 2</vt:lpstr>
      <vt:lpstr>Question 2 - answer</vt:lpstr>
      <vt:lpstr>Question 3</vt:lpstr>
      <vt:lpstr>Question 3 - answer</vt:lpstr>
      <vt:lpstr>Question 4</vt:lpstr>
      <vt:lpstr>Question 4 - answer</vt:lpstr>
      <vt:lpstr>Question 5</vt:lpstr>
      <vt:lpstr>Question 5 - answer</vt:lpstr>
      <vt:lpstr>Question 6</vt:lpstr>
      <vt:lpstr>Question 6 - answer</vt:lpstr>
      <vt:lpstr>Round 2</vt:lpstr>
      <vt:lpstr>Question 7</vt:lpstr>
      <vt:lpstr>Question 7 - answer</vt:lpstr>
      <vt:lpstr>Question 8</vt:lpstr>
      <vt:lpstr>Question 8 - answer</vt:lpstr>
      <vt:lpstr>Question 9</vt:lpstr>
      <vt:lpstr>Question 9 - answer</vt:lpstr>
      <vt:lpstr>Question 10</vt:lpstr>
      <vt:lpstr>Question 10 - answer</vt:lpstr>
      <vt:lpstr>Question 11</vt:lpstr>
      <vt:lpstr>Question 11 - answer</vt:lpstr>
      <vt:lpstr>Question 12</vt:lpstr>
      <vt:lpstr>Question 12 - answer</vt:lpstr>
      <vt:lpstr>Round 3</vt:lpstr>
      <vt:lpstr>Question 13</vt:lpstr>
      <vt:lpstr>Question 13 - answer</vt:lpstr>
      <vt:lpstr>Question 14</vt:lpstr>
      <vt:lpstr>Question 14 - answer</vt:lpstr>
      <vt:lpstr>Question 15</vt:lpstr>
      <vt:lpstr>Question 15 - answer</vt:lpstr>
      <vt:lpstr>Question 16</vt:lpstr>
      <vt:lpstr>Question 16 - answer</vt:lpstr>
      <vt:lpstr>Question 17</vt:lpstr>
      <vt:lpstr>Question 17 - answer</vt:lpstr>
      <vt:lpstr>Question 18</vt:lpstr>
      <vt:lpstr>Question 18 - answer</vt:lpstr>
      <vt:lpstr>Question 19</vt:lpstr>
      <vt:lpstr>Question 19 - answer</vt:lpstr>
      <vt:lpstr>Question 20</vt:lpstr>
      <vt:lpstr>Question 20 -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Test?</dc:title>
  <dc:creator>Chandler;Valenti</dc:creator>
  <cp:lastModifiedBy>Valenti, Greta Rachel</cp:lastModifiedBy>
  <cp:revision>103</cp:revision>
  <dcterms:created xsi:type="dcterms:W3CDTF">2015-11-16T20:08:33Z</dcterms:created>
  <dcterms:modified xsi:type="dcterms:W3CDTF">2022-02-28T22:43:14Z</dcterms:modified>
</cp:coreProperties>
</file>