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8" r:id="rId3"/>
    <p:sldId id="262" r:id="rId4"/>
    <p:sldId id="260" r:id="rId5"/>
    <p:sldId id="263" r:id="rId6"/>
    <p:sldId id="338" r:id="rId7"/>
    <p:sldId id="268" r:id="rId8"/>
    <p:sldId id="270" r:id="rId9"/>
    <p:sldId id="271" r:id="rId10"/>
    <p:sldId id="272" r:id="rId11"/>
    <p:sldId id="397" r:id="rId12"/>
    <p:sldId id="284" r:id="rId13"/>
    <p:sldId id="275" r:id="rId14"/>
    <p:sldId id="393" r:id="rId15"/>
    <p:sldId id="392" r:id="rId16"/>
    <p:sldId id="316" r:id="rId17"/>
    <p:sldId id="273" r:id="rId18"/>
    <p:sldId id="317" r:id="rId19"/>
    <p:sldId id="398" r:id="rId20"/>
    <p:sldId id="289" r:id="rId21"/>
    <p:sldId id="399" r:id="rId22"/>
    <p:sldId id="321" r:id="rId23"/>
    <p:sldId id="300" r:id="rId24"/>
    <p:sldId id="287" r:id="rId25"/>
    <p:sldId id="290" r:id="rId26"/>
    <p:sldId id="288" r:id="rId27"/>
    <p:sldId id="297" r:id="rId28"/>
    <p:sldId id="298" r:id="rId29"/>
    <p:sldId id="294" r:id="rId30"/>
    <p:sldId id="302" r:id="rId31"/>
    <p:sldId id="401" r:id="rId32"/>
    <p:sldId id="299" r:id="rId33"/>
    <p:sldId id="306" r:id="rId34"/>
    <p:sldId id="307" r:id="rId35"/>
    <p:sldId id="390" r:id="rId36"/>
    <p:sldId id="308" r:id="rId37"/>
    <p:sldId id="31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8" autoAdjust="0"/>
    <p:restoredTop sz="86401" autoAdjust="0"/>
  </p:normalViewPr>
  <p:slideViewPr>
    <p:cSldViewPr snapToGrid="0">
      <p:cViewPr varScale="1">
        <p:scale>
          <a:sx n="96" d="100"/>
          <a:sy n="96" d="100"/>
        </p:scale>
        <p:origin x="199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15EFE-7ACB-419D-9E37-B0D25BC1BF9F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5CC04-8605-4E82-BCC4-69E8C1C89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3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3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5CC04-8605-4E82-BCC4-69E8C1C897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28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43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406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5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112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8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26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8679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50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36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481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5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9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4605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97863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83054-8A26-43B6-9CBF-66C7044D21C6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46B4B0-34E3-45D3-9395-2B7D2191EE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13 </a:t>
            </a:r>
            <a:r>
              <a:rPr lang="en-US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74235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Constant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When a mixture of reactants and products reaches equilibrium at a given temperature, its reaction quotient always has the same value.</a:t>
                </a:r>
              </a:p>
              <a:p>
                <a:r>
                  <a:rPr lang="en-US" sz="2400" dirty="0"/>
                  <a:t>This value is called the equilibrium constant 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(K)</a:t>
                </a:r>
                <a:r>
                  <a:rPr lang="en-US" sz="2400" dirty="0"/>
                  <a:t> and is unitless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at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equilibrium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2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2484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Equilibrium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4762500" y="2933700"/>
                <a:ext cx="4000500" cy="457200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dirty="0"/>
                        <m:t>2 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+ 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⇌ 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2000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2000" dirty="0"/>
                  <a:t>The graph shows the change in the value of the reaction quotient as the reaction approaches equilibrium.</a:t>
                </a: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4762500" y="2933700"/>
                <a:ext cx="4000500" cy="4572000"/>
              </a:xfrm>
              <a:blipFill>
                <a:blip r:embed="rId3"/>
                <a:stretch>
                  <a:fillRect l="-1522" r="-1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-487" t="47705" r="36487" b="-458"/>
          <a:stretch/>
        </p:blipFill>
        <p:spPr>
          <a:xfrm>
            <a:off x="929375" y="2933700"/>
            <a:ext cx="3756925" cy="255520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00250" y="2628900"/>
            <a:ext cx="5810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92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Equilibrium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quarter" idx="2"/>
              </p:nvPr>
            </p:nvSpPr>
            <p:spPr>
              <a:xfrm>
                <a:off x="4150486" y="1708835"/>
                <a:ext cx="4612514" cy="4572000"/>
              </a:xfrm>
            </p:spPr>
            <p:txBody>
              <a:bodyPr>
                <a:noAutofit/>
              </a:bodyPr>
              <a:lstStyle/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dirty="0"/>
                        <m:t>2 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+ 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⇌ 2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SO</m:t>
                      </m:r>
                      <m:r>
                        <m:rPr>
                          <m:nor/>
                        </m:rPr>
                        <a:rPr lang="en-US" sz="2000" baseline="-25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m:rPr>
                          <m:nor/>
                        </m:rPr>
                        <a:rPr lang="en-US" sz="2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 algn="ctr">
                  <a:lnSpc>
                    <a:spcPct val="110000"/>
                  </a:lnSpc>
                  <a:buNone/>
                </a:pPr>
                <a:endParaRPr lang="en-US" sz="2000" dirty="0"/>
              </a:p>
              <a:p>
                <a:pPr marL="457200" indent="-457200">
                  <a:lnSpc>
                    <a:spcPct val="110000"/>
                  </a:lnSpc>
                  <a:buFont typeface="+mj-lt"/>
                  <a:buAutoNum type="alphaLcParenR"/>
                </a:pPr>
                <a:r>
                  <a:rPr lang="en-US" sz="2000" dirty="0"/>
                  <a:t>The change in the concentrations of reactants and products is depicted as the 2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+ 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⇌ 2SO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reaction approaches equilibrium. </a:t>
                </a:r>
              </a:p>
              <a:p>
                <a:pPr marL="457200" indent="-457200">
                  <a:lnSpc>
                    <a:spcPct val="110000"/>
                  </a:lnSpc>
                  <a:buFont typeface="+mj-lt"/>
                  <a:buAutoNum type="alphaLcParenR"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change in concentrations of reactants and products is depicted as the reaction 2 SO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⇌ 2 SO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+ O</a:t>
                </a:r>
                <a:r>
                  <a:rPr lang="en-US" sz="20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(g) </a:t>
                </a:r>
                <a:r>
                  <a:rPr lang="en-US" sz="2000" dirty="0"/>
                  <a:t>approaches equilibrium. </a:t>
                </a: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xfrm>
                <a:off x="4150486" y="1708835"/>
                <a:ext cx="4612514" cy="4572000"/>
              </a:xfrm>
              <a:blipFill>
                <a:blip r:embed="rId2"/>
                <a:stretch>
                  <a:fillRect l="-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50796" b="52046"/>
          <a:stretch/>
        </p:blipFill>
        <p:spPr>
          <a:xfrm>
            <a:off x="891275" y="1708835"/>
            <a:ext cx="2888361" cy="23227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1761" r="333" b="49124"/>
          <a:stretch/>
        </p:blipFill>
        <p:spPr>
          <a:xfrm>
            <a:off x="957950" y="4210504"/>
            <a:ext cx="2812161" cy="246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79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Magnitude of K and Its Meaning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Would a large value of K</a:t>
            </a:r>
            <a:r>
              <a:rPr lang="en-US" sz="2400" baseline="-25000" dirty="0"/>
              <a:t>c</a:t>
            </a:r>
            <a:r>
              <a:rPr lang="en-US" sz="2400" dirty="0"/>
              <a:t> mean that there are relatively more reactants or products at equilibrium?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4248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Magnitude of K and Its Meaning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Would a small value of K</a:t>
            </a:r>
            <a:r>
              <a:rPr lang="en-US" sz="2400" baseline="-25000" dirty="0"/>
              <a:t>c</a:t>
            </a:r>
            <a:r>
              <a:rPr lang="en-US" sz="2400" dirty="0"/>
              <a:t> mean that there are relatively more reactants or products at equilibrium?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4078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B72B-8C77-490D-818B-588575CC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Magnitude of K and Its Meaning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62FD4A-054F-434D-84D9-AF2317FB0883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The value of K for a reaction gives quantitative information about the extent of the reaction. reactants ⇌ products</a:t>
                </a:r>
              </a:p>
              <a:p>
                <a:r>
                  <a:rPr lang="en-US" sz="2400" dirty="0"/>
                  <a:t>If the forward and reverse reactions are equally favored, then [reactants] ≈ [products] at equilibrium, and K 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dirty="0"/>
                  <a:t>1. </a:t>
                </a:r>
              </a:p>
              <a:p>
                <a:r>
                  <a:rPr lang="en-US" sz="2400" dirty="0"/>
                  <a:t>If the forward reaction is favored, then </a:t>
                </a:r>
                <a:br>
                  <a:rPr lang="en-US" sz="2400" dirty="0"/>
                </a:br>
                <a:r>
                  <a:rPr lang="en-US" sz="2400" dirty="0"/>
                  <a:t>[reactants] 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sz="2400" dirty="0"/>
                  <a:t> [products] at equilibrium, and K 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2400" dirty="0"/>
                  <a:t> 1.</a:t>
                </a:r>
              </a:p>
              <a:p>
                <a:r>
                  <a:rPr lang="en-US" sz="2400" dirty="0"/>
                  <a:t>If the reverse reaction is favored, then </a:t>
                </a:r>
                <a:br>
                  <a:rPr lang="en-US" sz="2400" dirty="0"/>
                </a:br>
                <a:r>
                  <a:rPr lang="en-US" sz="2400" dirty="0"/>
                  <a:t>[reactants] 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2400" dirty="0"/>
                  <a:t> [products] at equilibrium, and K </a:t>
                </a:r>
                <a14:m>
                  <m:oMath xmlns:m="http://schemas.openxmlformats.org/officeDocument/2006/math">
                    <m:r>
                      <a:rPr lang="en-US" sz="24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sz="2400" dirty="0"/>
                  <a:t> 1.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462FD4A-054F-434D-84D9-AF2317FB08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467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Magnitude of K and Its Meaning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Which equilibrium constant value indicates that the reverse reaction is favored?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=1.0 × </m:t>
                    </m:r>
                    <m:sSup>
                      <m:sSup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400" i="0" smtClean="0">
                        <a:latin typeface="Cambria Math" panose="02040503050406030204" pitchFamily="18" charset="0"/>
                      </a:rPr>
                      <m:t>=−1</m:t>
                    </m:r>
                    <m:r>
                      <a:rPr lang="en-US" sz="2400" i="0" smtClean="0">
                        <a:latin typeface="Cambria Math" panose="02040503050406030204" pitchFamily="18" charset="0"/>
                      </a:rPr>
                      <m:t>.0 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400" i="0" smtClean="0">
                        <a:latin typeface="Cambria Math" panose="02040503050406030204" pitchFamily="18" charset="0"/>
                      </a:rPr>
                      <m:t>=1.0 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US" sz="2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400" i="0" smtClean="0">
                        <a:latin typeface="Cambria Math" panose="02040503050406030204" pitchFamily="18" charset="0"/>
                      </a:rPr>
                      <m:t>=−1</m:t>
                    </m:r>
                    <m:r>
                      <a:rPr lang="en-US" sz="2400" i="0" smtClean="0">
                        <a:latin typeface="Cambria Math" panose="02040503050406030204" pitchFamily="18" charset="0"/>
                      </a:rPr>
                      <m:t>.0 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4487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Constant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n-US" sz="2400" dirty="0">
                    <a:latin typeface="Cambria Math" panose="02040503050406030204" pitchFamily="18" charset="0"/>
                  </a:rPr>
                  <a:t>Evaluate the equilibrium constant for the reaction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if the equilibrium concentration of the reactants are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=0.0911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=0.0822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=0.00892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778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Calculating Equilibrium Constants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Calculate K</a:t>
            </a:r>
            <a:r>
              <a:rPr lang="en-US" sz="2400" baseline="-25000" dirty="0"/>
              <a:t>c</a:t>
            </a:r>
            <a:r>
              <a:rPr lang="en-US" sz="2400" dirty="0"/>
              <a:t> for this reaction at 735 K when the reactants each have a concentration of 1 M and the product concentration is 7 M. </a:t>
            </a:r>
          </a:p>
          <a:p>
            <a:pPr marL="0" indent="0" algn="ctr">
              <a:buNone/>
            </a:pPr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en-US" sz="2400" dirty="0"/>
              <a:t>(g) + I</a:t>
            </a:r>
            <a:r>
              <a:rPr lang="en-US" sz="2400" baseline="-25000" dirty="0"/>
              <a:t>2</a:t>
            </a:r>
            <a:r>
              <a:rPr lang="en-US" sz="2400" dirty="0"/>
              <a:t>(g) ⇌ 2 HI(g)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730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49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0.14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0.02</a:t>
            </a:r>
          </a:p>
        </p:txBody>
      </p:sp>
    </p:spTree>
    <p:extLst>
      <p:ext uri="{BB962C8B-B14F-4D97-AF65-F5344CB8AC3E}">
        <p14:creationId xmlns:p14="http://schemas.microsoft.com/office/powerpoint/2010/main" val="440608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1FFB-F161-4EB0-ACE2-00993DFB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Predicting the Direction of a Reaction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BBD6F-B823-4F44-9CEB-A4A9693D7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 You can predict the direction in which the reaction will shift by comparing the values of Q and K:</a:t>
            </a:r>
          </a:p>
          <a:p>
            <a:pPr lvl="1"/>
            <a:r>
              <a:rPr lang="en-US" sz="2400" dirty="0"/>
              <a:t>When Q = K, the reaction is at equilibrium (no shift occurs).</a:t>
            </a:r>
          </a:p>
          <a:p>
            <a:pPr lvl="1"/>
            <a:r>
              <a:rPr lang="en-US" sz="2400" dirty="0"/>
              <a:t>When Q &gt; K, more reactants must be formed to achieve equilibrium and the reaction shifts left.</a:t>
            </a:r>
          </a:p>
          <a:p>
            <a:pPr lvl="1"/>
            <a:r>
              <a:rPr lang="en-US" sz="2400" dirty="0"/>
              <a:t>When Q &lt; K, more products must be formed to achieve equilibrium and the reaction shifts right.</a:t>
            </a:r>
          </a:p>
        </p:txBody>
      </p:sp>
    </p:spTree>
    <p:extLst>
      <p:ext uri="{BB962C8B-B14F-4D97-AF65-F5344CB8AC3E}">
        <p14:creationId xmlns:p14="http://schemas.microsoft.com/office/powerpoint/2010/main" val="774529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Reversibility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sz="2400" dirty="0"/>
              <a:t>Forward Reaction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Reverse Reaction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Reversible Reactions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Collision Theory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Equilibrium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756" y="2093282"/>
            <a:ext cx="4275054" cy="356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56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DB6FD-306D-4965-B0F2-7A1CDE5EC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Q, K and the Direction of a Reaction</a:t>
            </a:r>
          </a:p>
        </p:txBody>
      </p:sp>
      <p:pic>
        <p:nvPicPr>
          <p:cNvPr id="6" name="Content Placeholder 5" descr="A chemical reaction with a double headed arrow shows sphere plus sphere goes to a pair of spheres. Below that are three bar graphs, each with a corresponding molecular view.  Each bar graph compares the value of Q to K using the height of their respective bars. In each case, the bar for K is the same height, and this height is marked as Equilibrium with a dotted line going all the way across all three graphs.   In graph a, the Q bar is below the K bar and the molecular view shows more individual spheres than pairs of spheres. An arrow points from graph a to graph b. In graph b, both bars are the same height and the molecular view shows an dequal number of individual spheres as pairs of spheres.   In graph c, the Q bar is above the K bar and the molecular view shos more pairs of spheres than individual spheres. An arrow points from graph c to graph b." title="Figure 15.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02" y="1600200"/>
            <a:ext cx="7085546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38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914AE-5A2E-4BCC-80ED-915915CF4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2700" dirty="0"/>
            </a:br>
            <a:endParaRPr lang="en-US" sz="27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8C25B9-5328-4596-88DC-5C8BF7C4232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K</a:t>
                </a:r>
                <a:r>
                  <a:rPr lang="en-US" sz="2400" baseline="-25000" dirty="0"/>
                  <a:t>c</a:t>
                </a:r>
                <a:r>
                  <a:rPr lang="en-US" sz="2400" dirty="0"/>
                  <a:t> = 377 at 22°C for the decomposition of </a:t>
                </a:r>
                <a:r>
                  <a:rPr lang="en-US" sz="2400" dirty="0" err="1"/>
                  <a:t>BrCl</a:t>
                </a:r>
                <a:r>
                  <a:rPr lang="en-US" sz="2400" dirty="0"/>
                  <a:t> gas to give gaseous bromine and chlorine. 2 </a:t>
                </a:r>
                <a:r>
                  <a:rPr lang="en-US" sz="2400" dirty="0" err="1"/>
                  <a:t>BrCl</a:t>
                </a:r>
                <a:r>
                  <a:rPr lang="en-US" sz="2400" dirty="0"/>
                  <a:t>(g) ⇌ Br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(g) + Cl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(g)</a:t>
                </a:r>
              </a:p>
              <a:p>
                <a:pPr marL="384048" indent="-384048">
                  <a:buFont typeface="+mj-lt"/>
                  <a:buAutoNum type="alphaUcPeriod"/>
                </a:pPr>
                <a:r>
                  <a:rPr lang="en-US" sz="2400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for this reaction when the reaction mixture contains 0.32 M Br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, 0.37 M Cl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, and 0.15 M </a:t>
                </a:r>
                <a:r>
                  <a:rPr lang="en-US" sz="2400" dirty="0" err="1"/>
                  <a:t>BrCl</a:t>
                </a:r>
                <a:r>
                  <a:rPr lang="en-US" sz="2400" dirty="0"/>
                  <a:t>. </a:t>
                </a:r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400" dirty="0"/>
                  <a:t>Is the reaction at equilibrium? If not, will it proceed to form more reactants or more products?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8C25B9-5328-4596-88DC-5C8BF7C423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id="{43C560E2-3880-4460-9A06-4645CDCBADE5}"/>
              </a:ext>
            </a:extLst>
          </p:cNvPr>
          <p:cNvSpPr txBox="1">
            <a:spLocks/>
          </p:cNvSpPr>
          <p:nvPr/>
        </p:nvSpPr>
        <p:spPr>
          <a:xfrm>
            <a:off x="612648" y="221988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Q, K and the Direction of a Reaction</a:t>
            </a:r>
          </a:p>
        </p:txBody>
      </p:sp>
    </p:spTree>
    <p:extLst>
      <p:ext uri="{BB962C8B-B14F-4D97-AF65-F5344CB8AC3E}">
        <p14:creationId xmlns:p14="http://schemas.microsoft.com/office/powerpoint/2010/main" val="449649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Establishing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When Q &gt; K, which statement is true?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More reactants will be formed to achieve equilibrium.</a:t>
            </a:r>
            <a:endParaRPr lang="en-US" sz="2400" i="1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More reactants will be consumed to achieve equilibrium.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More products will be formed to achieve equilibrium.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The reaction is at equilibrium.</a:t>
            </a:r>
          </a:p>
        </p:txBody>
      </p:sp>
    </p:spTree>
    <p:extLst>
      <p:ext uri="{BB962C8B-B14F-4D97-AF65-F5344CB8AC3E}">
        <p14:creationId xmlns:p14="http://schemas.microsoft.com/office/powerpoint/2010/main" val="1793708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 and Q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If Q &lt; K, the reaction will shift towards the products</a:t>
            </a:r>
          </a:p>
          <a:p>
            <a:r>
              <a:rPr lang="en-US" dirty="0"/>
              <a:t>If Q = K, the reaction is at equilibrium</a:t>
            </a:r>
          </a:p>
          <a:p>
            <a:r>
              <a:rPr lang="en-US" dirty="0"/>
              <a:t>If Q &gt; K, the reaction will shift towards </a:t>
            </a:r>
            <a:r>
              <a:rPr lang="en-US"/>
              <a:t>the reactants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9711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Homogeneous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homogeneous equilibrium is one in which all of the reactants or products are present in the same phase </a:t>
            </a:r>
          </a:p>
          <a:p>
            <a:r>
              <a:rPr lang="en-US" sz="2800" dirty="0"/>
              <a:t>We will primarily focus on equilibria occurring in liquid phase solutions and gas phase solutions</a:t>
            </a:r>
          </a:p>
          <a:p>
            <a:r>
              <a:rPr lang="en-US" sz="2800" dirty="0"/>
              <a:t>When writing equilibrium expressions, solids and liquids to do not appear in the equilibrium expression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6986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Equilibrium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Write an equilibrium expression for each of the following reactions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a:rPr lang="en-US" sz="2000" i="0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HF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b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</m:e>
                      <m:sup>
                        <m:r>
                          <a:rPr lang="en-US" sz="2000" i="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+3 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HN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6806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Equilibrium Expressions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Write an equilibrium expression for each of the following reactions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0">
                        <a:latin typeface="Cambria Math" panose="02040503050406030204" pitchFamily="18" charset="0"/>
                      </a:rPr>
                      <m:t>3 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)⇋3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3149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and Ideal Gases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MRT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973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and Ideal Gases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3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32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878228" y="3848100"/>
            <a:ext cx="3101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Thus the pressure of an ideal gas is directly proportional to it’s concentration!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9781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Equilibrium and Ideal Gases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2400" dirty="0">
                    <a:latin typeface="Cambria Math" panose="02040503050406030204" pitchFamily="18" charset="0"/>
                  </a:rPr>
                  <a:t>For the following reaction where A, B, C, and D are all gases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d>
                        <m:d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d>
                        <m:d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d>
                        <m:d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D</m:t>
                      </m:r>
                      <m:d>
                        <m:d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2400" dirty="0">
                    <a:latin typeface="Cambria Math" panose="02040503050406030204" pitchFamily="18" charset="0"/>
                  </a:rPr>
                  <a:t>The reaction quotient (Q) and equilibrium expressions may be written using the partial pressures, in atmospheres, in place of the concentrations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P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P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D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P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P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dirty="0">
                                          <a:latin typeface="Cambria Math" panose="02040503050406030204" pitchFamily="18" charset="0"/>
                                        </a:rPr>
                                        <m:t>B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en-US" sz="2400" dirty="0"/>
                  <a:t> are the partial pressures of A, B, C, and D, respectively.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950" b="-5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9450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Reversible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lnSpc>
                    <a:spcPct val="150000"/>
                  </a:lnSpc>
                  <a:buNone/>
                </a:pPr>
                <a:endParaRPr lang="en-US" sz="2400" dirty="0"/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2400" dirty="0"/>
                  <a:t>Reversible Reaction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2 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2400" dirty="0"/>
                  <a:t> Forward Reaction                                      Reverse Reaction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                           2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4806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</a:t>
            </a:r>
            <a:r>
              <a:rPr lang="en-US" dirty="0" err="1"/>
              <a:t>K</a:t>
            </a:r>
            <a:r>
              <a:rPr lang="en-US" baseline="-25000" dirty="0" err="1"/>
              <a:t>p</a:t>
            </a:r>
            <a:r>
              <a:rPr lang="en-US" dirty="0"/>
              <a:t>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Write </a:t>
                </a:r>
                <a:r>
                  <a:rPr lang="en-US" sz="2000" dirty="0" err="1"/>
                  <a:t>K</a:t>
                </a:r>
                <a:r>
                  <a:rPr lang="en-US" sz="2000" baseline="-25000" dirty="0" err="1"/>
                  <a:t>p</a:t>
                </a:r>
                <a:r>
                  <a:rPr lang="en-US" sz="2000" dirty="0"/>
                  <a:t> expression for each of the following reactions using the partial pressures of the gases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0">
                        <a:latin typeface="Cambria Math" panose="02040503050406030204" pitchFamily="18" charset="0"/>
                      </a:rPr>
                      <m:t>3 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 i="0">
                        <a:latin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000" i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)⇋3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411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FE7C-70E3-4BA5-AB42-2DE0DA555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Using the </a:t>
            </a:r>
            <a:r>
              <a:rPr lang="en-US" sz="4000" dirty="0" err="1"/>
              <a:t>K</a:t>
            </a:r>
            <a:r>
              <a:rPr lang="en-US" sz="4000" baseline="-25000" dirty="0" err="1"/>
              <a:t>p</a:t>
            </a:r>
            <a:r>
              <a:rPr lang="en-US" sz="4000" dirty="0"/>
              <a:t> Expression	</a:t>
            </a:r>
            <a:r>
              <a:rPr lang="en-US" sz="2700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6554B-F541-4298-B409-81855CFEBE5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equilibrium between N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  <a:r>
              <a:rPr lang="en-US" sz="2400" baseline="-25000" dirty="0"/>
              <a:t>4</a:t>
            </a:r>
            <a:r>
              <a:rPr lang="en-US" sz="2400" dirty="0"/>
              <a:t> and NO</a:t>
            </a:r>
            <a:r>
              <a:rPr lang="en-US" sz="2400" baseline="-25000" dirty="0"/>
              <a:t>2</a:t>
            </a:r>
            <a:r>
              <a:rPr lang="en-US" sz="2400" dirty="0"/>
              <a:t> has a 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dirty="0"/>
              <a:t> value of 47.9 at 400 K. Calculate the partial pressure of NO</a:t>
            </a:r>
            <a:r>
              <a:rPr lang="en-US" sz="2400" baseline="-25000" dirty="0"/>
              <a:t>2</a:t>
            </a:r>
            <a:r>
              <a:rPr lang="en-US" sz="2400" dirty="0"/>
              <a:t> in a sealed vessel at 400 K if the partial pressure of N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  <a:r>
              <a:rPr lang="en-US" sz="2400" baseline="-25000" dirty="0"/>
              <a:t>4</a:t>
            </a:r>
            <a:r>
              <a:rPr lang="en-US" sz="2400" dirty="0"/>
              <a:t>  is 0.335 atm.</a:t>
            </a:r>
          </a:p>
          <a:p>
            <a:pPr marL="0" indent="0" algn="ctr">
              <a:buNone/>
            </a:pPr>
            <a:r>
              <a:rPr lang="pt-BR" sz="2400" dirty="0"/>
              <a:t>N</a:t>
            </a:r>
            <a:r>
              <a:rPr lang="pt-BR" sz="2400" baseline="-25000" dirty="0"/>
              <a:t>2</a:t>
            </a:r>
            <a:r>
              <a:rPr lang="pt-BR" sz="2400" dirty="0"/>
              <a:t>O</a:t>
            </a:r>
            <a:r>
              <a:rPr lang="pt-BR" sz="2400" baseline="-25000" dirty="0"/>
              <a:t>4</a:t>
            </a:r>
            <a:r>
              <a:rPr lang="pt-BR" sz="2400" dirty="0"/>
              <a:t>(g) ⇌ 2 NO</a:t>
            </a:r>
            <a:r>
              <a:rPr lang="pt-BR" sz="2400" baseline="-25000" dirty="0"/>
              <a:t>2</a:t>
            </a:r>
            <a:r>
              <a:rPr lang="pt-BR" sz="2400" dirty="0"/>
              <a:t>(g)</a:t>
            </a:r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16716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K</a:t>
            </a:r>
            <a:r>
              <a:rPr lang="en-US" baseline="-25000" dirty="0"/>
              <a:t>c</a:t>
            </a:r>
            <a:r>
              <a:rPr lang="en-US" dirty="0"/>
              <a:t> to </a:t>
            </a:r>
            <a:r>
              <a:rPr lang="en-US" dirty="0" err="1"/>
              <a:t>K</a:t>
            </a:r>
            <a:r>
              <a:rPr lang="en-US" baseline="-25000" dirty="0" err="1"/>
              <a:t>p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RT</m:t>
                              </m:r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Δn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Δn</m:t>
                      </m:r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sum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coeficients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gaseous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products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sum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coeficients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gaseous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reactants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R is the ideal gas constant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0.0821</m:t>
                        </m:r>
                        <m:f>
                          <m:fPr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a:rPr lang="en-US" sz="20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</a:rPr>
                              <m:t>atm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</a:rPr>
                              <m:t>mol</m:t>
                            </m:r>
                            <m:r>
                              <a:rPr lang="en-US" sz="20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0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i="1" dirty="0"/>
                  <a:t> </a:t>
                </a:r>
              </a:p>
              <a:p>
                <a:r>
                  <a:rPr lang="en-US" sz="2000" dirty="0"/>
                  <a:t>T is the temperature in Kelvin</a:t>
                </a:r>
              </a:p>
              <a:p>
                <a:pPr marL="0" indent="0">
                  <a:buNone/>
                </a:pPr>
                <a:br>
                  <a:rPr lang="en-US" sz="2000" dirty="0"/>
                </a:b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34480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Finding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Δn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dirty="0"/>
                  <a:t>Determine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Δn</m:t>
                    </m:r>
                  </m:oMath>
                </a14:m>
                <a:r>
                  <a:rPr lang="en-US" sz="2800" dirty="0"/>
                  <a:t> for the following reactions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0">
                        <a:latin typeface="Cambria Math" panose="02040503050406030204" pitchFamily="18" charset="0"/>
                      </a:rPr>
                      <m:t>3 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8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8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800" i="0">
                        <a:latin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800" i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80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8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800">
                        <a:latin typeface="Cambria Math" panose="02040503050406030204" pitchFamily="18" charset="0"/>
                      </a:rPr>
                      <m:t>)⇋3 </m:t>
                    </m:r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80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32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571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253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K</a:t>
            </a:r>
            <a:r>
              <a:rPr lang="en-US" baseline="-25000" dirty="0"/>
              <a:t>c</a:t>
            </a:r>
            <a:r>
              <a:rPr lang="en-US" dirty="0"/>
              <a:t> to </a:t>
            </a:r>
            <a:r>
              <a:rPr lang="en-US" dirty="0" err="1"/>
              <a:t>K</a:t>
            </a:r>
            <a:r>
              <a:rPr lang="en-US" baseline="-25000" dirty="0" err="1"/>
              <a:t>p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Write the equations for the conversion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2400" dirty="0"/>
                  <a:t> for each of the following reactions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0">
                        <a:latin typeface="Cambria Math" panose="02040503050406030204" pitchFamily="18" charset="0"/>
                      </a:rPr>
                      <m:t>3 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⇋2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+5 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)⇋3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+4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221" r="-1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20019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EE177-6A16-44E0-B2D5-B53E7D958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Relating K</a:t>
            </a:r>
            <a:r>
              <a:rPr lang="en-US" sz="4800" baseline="-25000" dirty="0"/>
              <a:t>c</a:t>
            </a:r>
            <a:r>
              <a:rPr lang="en-US" sz="4800" dirty="0"/>
              <a:t> to </a:t>
            </a:r>
            <a:r>
              <a:rPr lang="en-US" sz="4800" dirty="0" err="1"/>
              <a:t>K</a:t>
            </a:r>
            <a:r>
              <a:rPr lang="en-US" sz="4800" baseline="-25000" dirty="0" err="1"/>
              <a:t>p</a:t>
            </a:r>
            <a:r>
              <a:rPr lang="en-US" sz="4800" dirty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131D49-9C65-4760-981E-3CC5660B4394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/>
                  <a:t>The reaction below has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da-DK" sz="2400" dirty="0"/>
                  <a:t> = 1.2 × 10</a:t>
                </a:r>
                <a:r>
                  <a:rPr lang="da-DK" sz="2400" baseline="30000" dirty="0"/>
                  <a:t>−4</a:t>
                </a:r>
                <a:r>
                  <a:rPr lang="da-DK" sz="2400" dirty="0"/>
                  <a:t> at 1000.0°C. </a:t>
                </a:r>
                <a:br>
                  <a:rPr lang="da-DK" sz="2400" dirty="0"/>
                </a:br>
                <a:r>
                  <a:rPr lang="da-DK" sz="2400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da-DK" sz="2400" dirty="0"/>
                  <a:t> for this reaction.		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en-US" sz="2400" dirty="0"/>
                  <a:t>F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(g) ⇌ 2 F(g)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E131D49-9C65-4760-981E-3CC5660B43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841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Heterogeneous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Heterogeneous Equilibrium is a system in which reactants and products are found in two or more phases</a:t>
            </a:r>
          </a:p>
          <a:p>
            <a:r>
              <a:rPr lang="en-US" dirty="0"/>
              <a:t>When writing equilibrium expressions, remember that solids and liquids to do not appear in the equilibrium expression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4475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Equilibrium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Write an equilibrium expression for each of the following reactions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AgCl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i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CaO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CaC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 (include states)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463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Chemical equilibrium is established when</a:t>
            </a:r>
          </a:p>
          <a:p>
            <a:pPr lvl="1"/>
            <a:r>
              <a:rPr lang="en-US" dirty="0"/>
              <a:t>The forward reaction and reverse reactions occur at the same rate</a:t>
            </a:r>
          </a:p>
          <a:p>
            <a:pPr lvl="1"/>
            <a:r>
              <a:rPr lang="en-US" dirty="0"/>
              <a:t>The concentrations of products and reactants remain constant</a:t>
            </a:r>
          </a:p>
          <a:p>
            <a:r>
              <a:rPr lang="en-US" dirty="0"/>
              <a:t>Reversible reactions are most likely when reactions are run in a closed system so that the products cannot escape</a:t>
            </a:r>
          </a:p>
        </p:txBody>
      </p:sp>
    </p:spTree>
    <p:extLst>
      <p:ext uri="{BB962C8B-B14F-4D97-AF65-F5344CB8AC3E}">
        <p14:creationId xmlns:p14="http://schemas.microsoft.com/office/powerpoint/2010/main" val="155212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Chemical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The liquid bromine will evaporate to gaseous bromine and condense back to liquid bromine until an equilibrium is reached between the two states</a:t>
                </a:r>
              </a:p>
              <a:p>
                <a:r>
                  <a:rPr lang="en-US" sz="2400" dirty="0"/>
                  <a:t>The pressure of the gaseous state once the equilibrium has been reached is the equilibrium vapor pressure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7" r="-2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470" y="1837831"/>
            <a:ext cx="3841185" cy="451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90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Equilibrium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At equilibrium ____.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the amount of reactants and products are equal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the rate of the forward and reverse reactions are equal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no new products or reactants are formed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the reaction arrow (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)</a:t>
                </a:r>
                <a:r>
                  <a:rPr lang="en-US" sz="2400" dirty="0"/>
                  <a:t> is written as an equals sign (=)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7279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Quotients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400" dirty="0"/>
                  <a:t>Reaction Quotients tell the ratio of the concentrations of the products and reactants at any one point between the initial mixing of the reactant until the establishment of equilibrium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For the reaction,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US" sz="2400" dirty="0"/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The reaction quotient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d>
                  </m:oMath>
                </a14:m>
                <a:r>
                  <a:rPr lang="en-US" sz="2400" dirty="0"/>
                  <a:t> is equal to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0" t="-1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681747" y="4460682"/>
            <a:ext cx="1685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Products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81746" y="5695890"/>
            <a:ext cx="1685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Reactants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862762" y="4746929"/>
            <a:ext cx="747422" cy="22263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862762" y="5532783"/>
            <a:ext cx="747422" cy="27962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08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Reaction Quotients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D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dirty="0"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For the reaction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⇋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2400" dirty="0"/>
                  <a:t>, the reaction quotient is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/>
                  <a:t>The reaction quotient is unitless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2100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Reaction Quotients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Provide the reaction quotient expression for the reaction </a:t>
                </a: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and evaluate it for the initial concentrations 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=0.000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CO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=0.500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=0.250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=1.000 </m:t>
                    </m:r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2364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13304</TotalTime>
  <Words>1741</Words>
  <Application>Microsoft Office PowerPoint</Application>
  <PresentationFormat>On-screen Show (4:3)</PresentationFormat>
  <Paragraphs>196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Cambria Math</vt:lpstr>
      <vt:lpstr>Wingdings</vt:lpstr>
      <vt:lpstr>Wingdings 2</vt:lpstr>
      <vt:lpstr>Median</vt:lpstr>
      <vt:lpstr>Chapter 13 Part 1</vt:lpstr>
      <vt:lpstr>Reaction Reversibility</vt:lpstr>
      <vt:lpstr>Reversible Reactions</vt:lpstr>
      <vt:lpstr>Chemical Equilibrium</vt:lpstr>
      <vt:lpstr>Chemical Equilibrium</vt:lpstr>
      <vt:lpstr>Equilibrium</vt:lpstr>
      <vt:lpstr>Reaction Quotients</vt:lpstr>
      <vt:lpstr>Reaction Quotients</vt:lpstr>
      <vt:lpstr>Evaluating Reaction Quotients</vt:lpstr>
      <vt:lpstr>Equilibrium Constant (K)</vt:lpstr>
      <vt:lpstr>Establishing Equilibrium</vt:lpstr>
      <vt:lpstr>Establishing Equilibrium</vt:lpstr>
      <vt:lpstr>The Magnitude of K and Its Meaning</vt:lpstr>
      <vt:lpstr>The Magnitude of K and Its Meaning</vt:lpstr>
      <vt:lpstr>The Magnitude of K and Its Meaning</vt:lpstr>
      <vt:lpstr>The Magnitude of K and Its Meaning</vt:lpstr>
      <vt:lpstr>Equilibrium Constant</vt:lpstr>
      <vt:lpstr>Calculating Equilibrium Constants</vt:lpstr>
      <vt:lpstr>Predicting the Direction of a Reaction</vt:lpstr>
      <vt:lpstr>Q, K and the Direction of a Reaction</vt:lpstr>
      <vt:lpstr> </vt:lpstr>
      <vt:lpstr>Establishing equilibrium</vt:lpstr>
      <vt:lpstr>K and Q Summary</vt:lpstr>
      <vt:lpstr>Homogeneous Equilibrium</vt:lpstr>
      <vt:lpstr>Writing Equilibrium Expressions</vt:lpstr>
      <vt:lpstr>Writing Equilibrium Expressions</vt:lpstr>
      <vt:lpstr>Equilibrium and Ideal Gases</vt:lpstr>
      <vt:lpstr>Equilibrium and Ideal Gases</vt:lpstr>
      <vt:lpstr>Equilibrium and Ideal Gases</vt:lpstr>
      <vt:lpstr>Writing Kp Expressions</vt:lpstr>
      <vt:lpstr>Using the Kp Expression  </vt:lpstr>
      <vt:lpstr>Relating Kc to Kp </vt:lpstr>
      <vt:lpstr>Finding Δn </vt:lpstr>
      <vt:lpstr>Relating Kc to Kp </vt:lpstr>
      <vt:lpstr>Relating Kc to Kp </vt:lpstr>
      <vt:lpstr>Heterogeneous Equilibrium</vt:lpstr>
      <vt:lpstr>Writing Equilibrium Expressions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1</dc:title>
  <dc:creator>Walter Turner</dc:creator>
  <cp:lastModifiedBy>Walter Turner</cp:lastModifiedBy>
  <cp:revision>69</cp:revision>
  <dcterms:created xsi:type="dcterms:W3CDTF">2018-02-12T11:13:54Z</dcterms:created>
  <dcterms:modified xsi:type="dcterms:W3CDTF">2022-03-02T14:04:07Z</dcterms:modified>
</cp:coreProperties>
</file>