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0" r:id="rId1"/>
  </p:sldMasterIdLst>
  <p:notesMasterIdLst>
    <p:notesMasterId r:id="rId56"/>
  </p:notesMasterIdLst>
  <p:sldIdLst>
    <p:sldId id="336" r:id="rId2"/>
    <p:sldId id="362" r:id="rId3"/>
    <p:sldId id="353" r:id="rId4"/>
    <p:sldId id="354" r:id="rId5"/>
    <p:sldId id="366" r:id="rId6"/>
    <p:sldId id="367" r:id="rId7"/>
    <p:sldId id="339" r:id="rId8"/>
    <p:sldId id="368" r:id="rId9"/>
    <p:sldId id="364" r:id="rId10"/>
    <p:sldId id="358" r:id="rId11"/>
    <p:sldId id="365" r:id="rId12"/>
    <p:sldId id="369" r:id="rId13"/>
    <p:sldId id="370" r:id="rId14"/>
    <p:sldId id="372" r:id="rId15"/>
    <p:sldId id="371" r:id="rId16"/>
    <p:sldId id="257" r:id="rId17"/>
    <p:sldId id="337" r:id="rId18"/>
    <p:sldId id="376" r:id="rId19"/>
    <p:sldId id="375" r:id="rId20"/>
    <p:sldId id="338" r:id="rId21"/>
    <p:sldId id="400" r:id="rId22"/>
    <p:sldId id="410" r:id="rId23"/>
    <p:sldId id="292" r:id="rId24"/>
    <p:sldId id="324" r:id="rId25"/>
    <p:sldId id="327" r:id="rId26"/>
    <p:sldId id="373" r:id="rId27"/>
    <p:sldId id="326" r:id="rId28"/>
    <p:sldId id="340" r:id="rId29"/>
    <p:sldId id="341" r:id="rId30"/>
    <p:sldId id="377" r:id="rId31"/>
    <p:sldId id="378" r:id="rId32"/>
    <p:sldId id="379" r:id="rId33"/>
    <p:sldId id="380" r:id="rId34"/>
    <p:sldId id="381" r:id="rId35"/>
    <p:sldId id="382" r:id="rId36"/>
    <p:sldId id="383" r:id="rId37"/>
    <p:sldId id="384" r:id="rId38"/>
    <p:sldId id="385" r:id="rId39"/>
    <p:sldId id="387" r:id="rId40"/>
    <p:sldId id="386" r:id="rId41"/>
    <p:sldId id="388" r:id="rId42"/>
    <p:sldId id="391" r:id="rId43"/>
    <p:sldId id="392" r:id="rId44"/>
    <p:sldId id="393" r:id="rId45"/>
    <p:sldId id="394" r:id="rId46"/>
    <p:sldId id="395" r:id="rId47"/>
    <p:sldId id="396" r:id="rId48"/>
    <p:sldId id="389" r:id="rId49"/>
    <p:sldId id="390" r:id="rId50"/>
    <p:sldId id="397" r:id="rId51"/>
    <p:sldId id="398" r:id="rId52"/>
    <p:sldId id="355" r:id="rId53"/>
    <p:sldId id="356" r:id="rId54"/>
    <p:sldId id="399" r:id="rId5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Qingwen Dong" initials="QD" lastIdx="15"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655" autoAdjust="0"/>
    <p:restoredTop sz="89810" autoAdjust="0"/>
  </p:normalViewPr>
  <p:slideViewPr>
    <p:cSldViewPr snapToGrid="0" snapToObjects="1">
      <p:cViewPr>
        <p:scale>
          <a:sx n="106" d="100"/>
          <a:sy n="106" d="100"/>
        </p:scale>
        <p:origin x="1568" y="-2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ommentAuthors" Target="commentAuthor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E5A8BE-F54B-40BC-8972-325E59CDB8F3}" type="datetimeFigureOut">
              <a:rPr lang="en-US" smtClean="0"/>
              <a:pPr/>
              <a:t>2/23/22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B68F5D-7434-4989-8564-166DEB06CF46}" type="slidenum">
              <a:rPr lang="en-US" smtClean="0"/>
              <a:pPr/>
              <a:t>‹#›</a:t>
            </a:fld>
            <a:endParaRPr lang="en-US" dirty="0"/>
          </a:p>
        </p:txBody>
      </p:sp>
    </p:spTree>
    <p:extLst>
      <p:ext uri="{BB962C8B-B14F-4D97-AF65-F5344CB8AC3E}">
        <p14:creationId xmlns:p14="http://schemas.microsoft.com/office/powerpoint/2010/main" val="39721390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FB68F5D-7434-4989-8564-166DEB06CF46}" type="slidenum">
              <a:rPr lang="en-US" smtClean="0"/>
              <a:pPr/>
              <a:t>3</a:t>
            </a:fld>
            <a:endParaRPr lang="en-US" dirty="0"/>
          </a:p>
        </p:txBody>
      </p:sp>
    </p:spTree>
    <p:extLst>
      <p:ext uri="{BB962C8B-B14F-4D97-AF65-F5344CB8AC3E}">
        <p14:creationId xmlns:p14="http://schemas.microsoft.com/office/powerpoint/2010/main" val="872024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51788A-DF0D-49DA-9692-7F04CE6232B7}" type="slidenum">
              <a:rPr lang="en-US" smtClean="0"/>
              <a:pPr/>
              <a:t>5</a:t>
            </a:fld>
            <a:endParaRPr lang="en-US"/>
          </a:p>
        </p:txBody>
      </p:sp>
    </p:spTree>
    <p:extLst>
      <p:ext uri="{BB962C8B-B14F-4D97-AF65-F5344CB8AC3E}">
        <p14:creationId xmlns:p14="http://schemas.microsoft.com/office/powerpoint/2010/main" val="11513731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51788A-DF0D-49DA-9692-7F04CE6232B7}" type="slidenum">
              <a:rPr lang="en-US" smtClean="0"/>
              <a:pPr/>
              <a:t>8</a:t>
            </a:fld>
            <a:endParaRPr lang="en-US"/>
          </a:p>
        </p:txBody>
      </p:sp>
    </p:spTree>
    <p:extLst>
      <p:ext uri="{BB962C8B-B14F-4D97-AF65-F5344CB8AC3E}">
        <p14:creationId xmlns:p14="http://schemas.microsoft.com/office/powerpoint/2010/main" val="14321213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51788A-DF0D-49DA-9692-7F04CE6232B7}" type="slidenum">
              <a:rPr lang="en-US" smtClean="0"/>
              <a:pPr/>
              <a:t>22</a:t>
            </a:fld>
            <a:endParaRPr lang="en-US"/>
          </a:p>
        </p:txBody>
      </p:sp>
    </p:spTree>
    <p:extLst>
      <p:ext uri="{BB962C8B-B14F-4D97-AF65-F5344CB8AC3E}">
        <p14:creationId xmlns:p14="http://schemas.microsoft.com/office/powerpoint/2010/main" val="24961090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ECEB31A-3E57-4AE8-90A5-8DB5BD783EF1}" type="datetime1">
              <a:rPr lang="en-US" smtClean="0"/>
              <a:t>2/23/22</a:t>
            </a:fld>
            <a:endParaRPr lang="en-US" dirty="0"/>
          </a:p>
        </p:txBody>
      </p:sp>
      <p:sp>
        <p:nvSpPr>
          <p:cNvPr id="5" name="Footer Placeholder 4"/>
          <p:cNvSpPr>
            <a:spLocks noGrp="1"/>
          </p:cNvSpPr>
          <p:nvPr>
            <p:ph type="ftr" sz="quarter" idx="11"/>
          </p:nvPr>
        </p:nvSpPr>
        <p:spPr/>
        <p:txBody>
          <a:bodyPr/>
          <a:lstStyle/>
          <a:p>
            <a:r>
              <a:rPr lang="en-US"/>
              <a:t>Frankfort-Nachmias, Social Statistics for a Diverse Society 8e. SAGE Publications, 2018.</a:t>
            </a:r>
            <a:endParaRPr lang="en-US" dirty="0"/>
          </a:p>
        </p:txBody>
      </p:sp>
      <p:sp>
        <p:nvSpPr>
          <p:cNvPr id="6" name="Slide Number Placeholder 5"/>
          <p:cNvSpPr>
            <a:spLocks noGrp="1"/>
          </p:cNvSpPr>
          <p:nvPr>
            <p:ph type="sldNum" sz="quarter" idx="12"/>
          </p:nvPr>
        </p:nvSpPr>
        <p:spPr/>
        <p:txBody>
          <a:bodyPr/>
          <a:lstStyle/>
          <a:p>
            <a:fld id="{3CCB2A32-A98C-C149-9DF3-53246ECEFC63}" type="slidenum">
              <a:rPr lang="en-US" smtClean="0"/>
              <a:pPr/>
              <a:t>‹#›</a:t>
            </a:fld>
            <a:endParaRPr lang="en-US" dirty="0"/>
          </a:p>
        </p:txBody>
      </p:sp>
    </p:spTree>
    <p:extLst>
      <p:ext uri="{BB962C8B-B14F-4D97-AF65-F5344CB8AC3E}">
        <p14:creationId xmlns:p14="http://schemas.microsoft.com/office/powerpoint/2010/main" val="14514738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4D6727B-657A-4DED-93EF-19A5D82B6669}" type="datetime1">
              <a:rPr lang="en-US" smtClean="0"/>
              <a:t>2/23/22</a:t>
            </a:fld>
            <a:endParaRPr lang="en-US" dirty="0"/>
          </a:p>
        </p:txBody>
      </p:sp>
      <p:sp>
        <p:nvSpPr>
          <p:cNvPr id="5" name="Footer Placeholder 4"/>
          <p:cNvSpPr>
            <a:spLocks noGrp="1"/>
          </p:cNvSpPr>
          <p:nvPr>
            <p:ph type="ftr" sz="quarter" idx="11"/>
          </p:nvPr>
        </p:nvSpPr>
        <p:spPr/>
        <p:txBody>
          <a:bodyPr/>
          <a:lstStyle/>
          <a:p>
            <a:r>
              <a:rPr lang="en-US"/>
              <a:t>Frankfort-Nachmias, Social Statistics for a Diverse Society 8e. SAGE Publications, 2018.</a:t>
            </a:r>
            <a:endParaRPr lang="en-US" dirty="0"/>
          </a:p>
        </p:txBody>
      </p:sp>
      <p:sp>
        <p:nvSpPr>
          <p:cNvPr id="6" name="Slide Number Placeholder 5"/>
          <p:cNvSpPr>
            <a:spLocks noGrp="1"/>
          </p:cNvSpPr>
          <p:nvPr>
            <p:ph type="sldNum" sz="quarter" idx="12"/>
          </p:nvPr>
        </p:nvSpPr>
        <p:spPr/>
        <p:txBody>
          <a:bodyPr/>
          <a:lstStyle/>
          <a:p>
            <a:fld id="{3CCB2A32-A98C-C149-9DF3-53246ECEFC63}" type="slidenum">
              <a:rPr lang="en-US" smtClean="0"/>
              <a:pPr/>
              <a:t>‹#›</a:t>
            </a:fld>
            <a:endParaRPr lang="en-US" dirty="0"/>
          </a:p>
        </p:txBody>
      </p:sp>
    </p:spTree>
    <p:extLst>
      <p:ext uri="{BB962C8B-B14F-4D97-AF65-F5344CB8AC3E}">
        <p14:creationId xmlns:p14="http://schemas.microsoft.com/office/powerpoint/2010/main" val="2387065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7ED3251-105C-4E6A-82D1-F08911BE2133}" type="datetime1">
              <a:rPr lang="en-US" smtClean="0"/>
              <a:t>2/23/22</a:t>
            </a:fld>
            <a:endParaRPr lang="en-US" dirty="0"/>
          </a:p>
        </p:txBody>
      </p:sp>
      <p:sp>
        <p:nvSpPr>
          <p:cNvPr id="5" name="Footer Placeholder 4"/>
          <p:cNvSpPr>
            <a:spLocks noGrp="1"/>
          </p:cNvSpPr>
          <p:nvPr>
            <p:ph type="ftr" sz="quarter" idx="11"/>
          </p:nvPr>
        </p:nvSpPr>
        <p:spPr/>
        <p:txBody>
          <a:bodyPr/>
          <a:lstStyle/>
          <a:p>
            <a:r>
              <a:rPr lang="en-US"/>
              <a:t>Frankfort-Nachmias, Social Statistics for a Diverse Society 8e. SAGE Publications, 2018.</a:t>
            </a:r>
            <a:endParaRPr lang="en-US" dirty="0"/>
          </a:p>
        </p:txBody>
      </p:sp>
      <p:sp>
        <p:nvSpPr>
          <p:cNvPr id="6" name="Slide Number Placeholder 5"/>
          <p:cNvSpPr>
            <a:spLocks noGrp="1"/>
          </p:cNvSpPr>
          <p:nvPr>
            <p:ph type="sldNum" sz="quarter" idx="12"/>
          </p:nvPr>
        </p:nvSpPr>
        <p:spPr/>
        <p:txBody>
          <a:bodyPr/>
          <a:lstStyle/>
          <a:p>
            <a:fld id="{3CCB2A32-A98C-C149-9DF3-53246ECEFC63}" type="slidenum">
              <a:rPr lang="en-US" smtClean="0"/>
              <a:pPr/>
              <a:t>‹#›</a:t>
            </a:fld>
            <a:endParaRPr lang="en-US" dirty="0"/>
          </a:p>
        </p:txBody>
      </p:sp>
    </p:spTree>
    <p:extLst>
      <p:ext uri="{BB962C8B-B14F-4D97-AF65-F5344CB8AC3E}">
        <p14:creationId xmlns:p14="http://schemas.microsoft.com/office/powerpoint/2010/main" val="398012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17141" y="1600200"/>
            <a:ext cx="377061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00772" y="1600200"/>
            <a:ext cx="378602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1ECDCA1-35A8-4AF0-B831-4BB8FB2CC527}" type="datetime1">
              <a:rPr lang="en-US" smtClean="0"/>
              <a:t>2/23/22</a:t>
            </a:fld>
            <a:endParaRPr lang="en-US" dirty="0"/>
          </a:p>
        </p:txBody>
      </p:sp>
      <p:sp>
        <p:nvSpPr>
          <p:cNvPr id="6" name="Footer Placeholder 5"/>
          <p:cNvSpPr>
            <a:spLocks noGrp="1"/>
          </p:cNvSpPr>
          <p:nvPr>
            <p:ph type="ftr" sz="quarter" idx="11"/>
          </p:nvPr>
        </p:nvSpPr>
        <p:spPr/>
        <p:txBody>
          <a:bodyPr/>
          <a:lstStyle/>
          <a:p>
            <a:r>
              <a:rPr lang="en-US"/>
              <a:t>Frankfort-Nachmias, Social Statistics for a Diverse Society 8e. SAGE Publications, 2018.</a:t>
            </a:r>
            <a:endParaRPr lang="en-US" dirty="0"/>
          </a:p>
        </p:txBody>
      </p:sp>
      <p:sp>
        <p:nvSpPr>
          <p:cNvPr id="7" name="Slide Number Placeholder 6"/>
          <p:cNvSpPr>
            <a:spLocks noGrp="1"/>
          </p:cNvSpPr>
          <p:nvPr>
            <p:ph type="sldNum" sz="quarter" idx="12"/>
          </p:nvPr>
        </p:nvSpPr>
        <p:spPr/>
        <p:txBody>
          <a:bodyPr/>
          <a:lstStyle/>
          <a:p>
            <a:fld id="{3CCB2A32-A98C-C149-9DF3-53246ECEFC63}" type="slidenum">
              <a:rPr lang="en-US" smtClean="0"/>
              <a:pPr/>
              <a:t>‹#›</a:t>
            </a:fld>
            <a:endParaRPr lang="en-US" dirty="0"/>
          </a:p>
        </p:txBody>
      </p:sp>
    </p:spTree>
    <p:extLst>
      <p:ext uri="{BB962C8B-B14F-4D97-AF65-F5344CB8AC3E}">
        <p14:creationId xmlns:p14="http://schemas.microsoft.com/office/powerpoint/2010/main" val="2157644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B050BD8-A2C2-4D05-9CAC-01F66D0353FA}" type="datetime1">
              <a:rPr lang="en-US" smtClean="0"/>
              <a:t>2/23/22</a:t>
            </a:fld>
            <a:endParaRPr lang="en-US" dirty="0"/>
          </a:p>
        </p:txBody>
      </p:sp>
      <p:sp>
        <p:nvSpPr>
          <p:cNvPr id="8" name="Footer Placeholder 7"/>
          <p:cNvSpPr>
            <a:spLocks noGrp="1"/>
          </p:cNvSpPr>
          <p:nvPr>
            <p:ph type="ftr" sz="quarter" idx="11"/>
          </p:nvPr>
        </p:nvSpPr>
        <p:spPr/>
        <p:txBody>
          <a:bodyPr/>
          <a:lstStyle/>
          <a:p>
            <a:r>
              <a:rPr lang="en-US"/>
              <a:t>Frankfort-Nachmias, Social Statistics for a Diverse Society 8e. SAGE Publications, 2018.</a:t>
            </a:r>
            <a:endParaRPr lang="en-US" dirty="0"/>
          </a:p>
        </p:txBody>
      </p:sp>
      <p:sp>
        <p:nvSpPr>
          <p:cNvPr id="9" name="Slide Number Placeholder 8"/>
          <p:cNvSpPr>
            <a:spLocks noGrp="1"/>
          </p:cNvSpPr>
          <p:nvPr>
            <p:ph type="sldNum" sz="quarter" idx="12"/>
          </p:nvPr>
        </p:nvSpPr>
        <p:spPr/>
        <p:txBody>
          <a:bodyPr/>
          <a:lstStyle/>
          <a:p>
            <a:fld id="{3CCB2A32-A98C-C149-9DF3-53246ECEFC63}" type="slidenum">
              <a:rPr lang="en-US" smtClean="0"/>
              <a:pPr/>
              <a:t>‹#›</a:t>
            </a:fld>
            <a:endParaRPr lang="en-US" dirty="0"/>
          </a:p>
        </p:txBody>
      </p:sp>
    </p:spTree>
    <p:extLst>
      <p:ext uri="{BB962C8B-B14F-4D97-AF65-F5344CB8AC3E}">
        <p14:creationId xmlns:p14="http://schemas.microsoft.com/office/powerpoint/2010/main" val="3134172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EDFD761-A11E-44DB-9831-09F090B8A267}" type="datetime1">
              <a:rPr lang="en-US" smtClean="0"/>
              <a:t>2/23/22</a:t>
            </a:fld>
            <a:endParaRPr lang="en-US" dirty="0"/>
          </a:p>
        </p:txBody>
      </p:sp>
      <p:sp>
        <p:nvSpPr>
          <p:cNvPr id="4" name="Footer Placeholder 3"/>
          <p:cNvSpPr>
            <a:spLocks noGrp="1"/>
          </p:cNvSpPr>
          <p:nvPr>
            <p:ph type="ftr" sz="quarter" idx="11"/>
          </p:nvPr>
        </p:nvSpPr>
        <p:spPr/>
        <p:txBody>
          <a:bodyPr/>
          <a:lstStyle/>
          <a:p>
            <a:r>
              <a:rPr lang="en-US"/>
              <a:t>Frankfort-Nachmias, Social Statistics for a Diverse Society 8e. SAGE Publications, 2018.</a:t>
            </a:r>
            <a:endParaRPr lang="en-US" dirty="0"/>
          </a:p>
        </p:txBody>
      </p:sp>
      <p:sp>
        <p:nvSpPr>
          <p:cNvPr id="5" name="Slide Number Placeholder 4"/>
          <p:cNvSpPr>
            <a:spLocks noGrp="1"/>
          </p:cNvSpPr>
          <p:nvPr>
            <p:ph type="sldNum" sz="quarter" idx="12"/>
          </p:nvPr>
        </p:nvSpPr>
        <p:spPr/>
        <p:txBody>
          <a:bodyPr/>
          <a:lstStyle/>
          <a:p>
            <a:fld id="{3CCB2A32-A98C-C149-9DF3-53246ECEFC63}" type="slidenum">
              <a:rPr lang="en-US" smtClean="0"/>
              <a:pPr/>
              <a:t>‹#›</a:t>
            </a:fld>
            <a:endParaRPr lang="en-US" dirty="0"/>
          </a:p>
        </p:txBody>
      </p:sp>
    </p:spTree>
    <p:extLst>
      <p:ext uri="{BB962C8B-B14F-4D97-AF65-F5344CB8AC3E}">
        <p14:creationId xmlns:p14="http://schemas.microsoft.com/office/powerpoint/2010/main" val="409798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8A4780-3A23-4206-B404-927A5EEDBFD7}" type="datetime1">
              <a:rPr lang="en-US" smtClean="0"/>
              <a:t>2/23/22</a:t>
            </a:fld>
            <a:endParaRPr lang="en-US" dirty="0"/>
          </a:p>
        </p:txBody>
      </p:sp>
      <p:sp>
        <p:nvSpPr>
          <p:cNvPr id="3" name="Footer Placeholder 2"/>
          <p:cNvSpPr>
            <a:spLocks noGrp="1"/>
          </p:cNvSpPr>
          <p:nvPr>
            <p:ph type="ftr" sz="quarter" idx="11"/>
          </p:nvPr>
        </p:nvSpPr>
        <p:spPr/>
        <p:txBody>
          <a:bodyPr/>
          <a:lstStyle/>
          <a:p>
            <a:r>
              <a:rPr lang="en-US"/>
              <a:t>Frankfort-Nachmias, Social Statistics for a Diverse Society 8e. SAGE Publications, 2018.</a:t>
            </a:r>
            <a:endParaRPr lang="en-US" dirty="0"/>
          </a:p>
        </p:txBody>
      </p:sp>
      <p:sp>
        <p:nvSpPr>
          <p:cNvPr id="4" name="Slide Number Placeholder 3"/>
          <p:cNvSpPr>
            <a:spLocks noGrp="1"/>
          </p:cNvSpPr>
          <p:nvPr>
            <p:ph type="sldNum" sz="quarter" idx="12"/>
          </p:nvPr>
        </p:nvSpPr>
        <p:spPr/>
        <p:txBody>
          <a:bodyPr/>
          <a:lstStyle/>
          <a:p>
            <a:fld id="{3CCB2A32-A98C-C149-9DF3-53246ECEFC63}" type="slidenum">
              <a:rPr lang="en-US" smtClean="0"/>
              <a:pPr/>
              <a:t>‹#›</a:t>
            </a:fld>
            <a:endParaRPr lang="en-US" dirty="0"/>
          </a:p>
        </p:txBody>
      </p:sp>
    </p:spTree>
    <p:extLst>
      <p:ext uri="{BB962C8B-B14F-4D97-AF65-F5344CB8AC3E}">
        <p14:creationId xmlns:p14="http://schemas.microsoft.com/office/powerpoint/2010/main" val="942843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5F97D7C3-D264-4EFE-9347-5EF3F093A894}" type="datetime1">
              <a:rPr lang="en-US" smtClean="0"/>
              <a:t>2/23/22</a:t>
            </a:fld>
            <a:endParaRPr lang="en-US" dirty="0"/>
          </a:p>
        </p:txBody>
      </p:sp>
      <p:sp>
        <p:nvSpPr>
          <p:cNvPr id="6" name="Footer Placeholder 5"/>
          <p:cNvSpPr>
            <a:spLocks noGrp="1"/>
          </p:cNvSpPr>
          <p:nvPr>
            <p:ph type="ftr" sz="quarter" idx="11"/>
          </p:nvPr>
        </p:nvSpPr>
        <p:spPr/>
        <p:txBody>
          <a:bodyPr/>
          <a:lstStyle/>
          <a:p>
            <a:r>
              <a:rPr lang="en-US"/>
              <a:t>Frankfort-Nachmias, Social Statistics for a Diverse Society 8e. SAGE Publications, 2018.</a:t>
            </a:r>
            <a:endParaRPr lang="en-US" dirty="0"/>
          </a:p>
        </p:txBody>
      </p:sp>
      <p:sp>
        <p:nvSpPr>
          <p:cNvPr id="7" name="Slide Number Placeholder 6"/>
          <p:cNvSpPr>
            <a:spLocks noGrp="1"/>
          </p:cNvSpPr>
          <p:nvPr>
            <p:ph type="sldNum" sz="quarter" idx="12"/>
          </p:nvPr>
        </p:nvSpPr>
        <p:spPr/>
        <p:txBody>
          <a:bodyPr/>
          <a:lstStyle/>
          <a:p>
            <a:fld id="{3CCB2A32-A98C-C149-9DF3-53246ECEFC63}" type="slidenum">
              <a:rPr lang="en-US" smtClean="0"/>
              <a:pPr/>
              <a:t>‹#›</a:t>
            </a:fld>
            <a:endParaRPr lang="en-US" dirty="0"/>
          </a:p>
        </p:txBody>
      </p:sp>
    </p:spTree>
    <p:extLst>
      <p:ext uri="{BB962C8B-B14F-4D97-AF65-F5344CB8AC3E}">
        <p14:creationId xmlns:p14="http://schemas.microsoft.com/office/powerpoint/2010/main" val="2903041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9D0DCAA-79D6-488B-8EE4-F219B59CC3CF}" type="datetime1">
              <a:rPr lang="en-US" smtClean="0"/>
              <a:t>2/23/22</a:t>
            </a:fld>
            <a:endParaRPr lang="en-US" dirty="0"/>
          </a:p>
        </p:txBody>
      </p:sp>
      <p:sp>
        <p:nvSpPr>
          <p:cNvPr id="6" name="Footer Placeholder 5"/>
          <p:cNvSpPr>
            <a:spLocks noGrp="1"/>
          </p:cNvSpPr>
          <p:nvPr>
            <p:ph type="ftr" sz="quarter" idx="11"/>
          </p:nvPr>
        </p:nvSpPr>
        <p:spPr/>
        <p:txBody>
          <a:bodyPr/>
          <a:lstStyle/>
          <a:p>
            <a:r>
              <a:rPr lang="en-US"/>
              <a:t>Frankfort-Nachmias, Social Statistics for a Diverse Society 8e. SAGE Publications, 2018.</a:t>
            </a:r>
            <a:endParaRPr lang="en-US" dirty="0"/>
          </a:p>
        </p:txBody>
      </p:sp>
      <p:sp>
        <p:nvSpPr>
          <p:cNvPr id="7" name="Slide Number Placeholder 6"/>
          <p:cNvSpPr>
            <a:spLocks noGrp="1"/>
          </p:cNvSpPr>
          <p:nvPr>
            <p:ph type="sldNum" sz="quarter" idx="12"/>
          </p:nvPr>
        </p:nvSpPr>
        <p:spPr/>
        <p:txBody>
          <a:bodyPr/>
          <a:lstStyle/>
          <a:p>
            <a:fld id="{3CCB2A32-A98C-C149-9DF3-53246ECEFC63}" type="slidenum">
              <a:rPr lang="en-US" smtClean="0"/>
              <a:pPr/>
              <a:t>‹#›</a:t>
            </a:fld>
            <a:endParaRPr lang="en-US" dirty="0"/>
          </a:p>
        </p:txBody>
      </p:sp>
    </p:spTree>
    <p:extLst>
      <p:ext uri="{BB962C8B-B14F-4D97-AF65-F5344CB8AC3E}">
        <p14:creationId xmlns:p14="http://schemas.microsoft.com/office/powerpoint/2010/main" val="2332052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17142" y="403546"/>
            <a:ext cx="7669658"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17142" y="1685544"/>
            <a:ext cx="7669658"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9577E5-5B1B-49E2-8964-5E6023B116C6}" type="datetime1">
              <a:rPr lang="en-US" smtClean="0"/>
              <a:t>2/23/22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Frankfort-Nachmias, Social Statistics for a Diverse Society 8e. SAGE Publications, 2018.</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CB2A32-A98C-C149-9DF3-53246ECEFC63}" type="slidenum">
              <a:rPr lang="en-US" smtClean="0"/>
              <a:pPr/>
              <a:t>‹#›</a:t>
            </a:fld>
            <a:endParaRPr lang="en-US" dirty="0"/>
          </a:p>
        </p:txBody>
      </p:sp>
    </p:spTree>
    <p:extLst>
      <p:ext uri="{BB962C8B-B14F-4D97-AF65-F5344CB8AC3E}">
        <p14:creationId xmlns:p14="http://schemas.microsoft.com/office/powerpoint/2010/main" val="3613384484"/>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Lst>
  <p:hf hdr="0" dt="0"/>
  <p:txStyles>
    <p:titleStyle>
      <a:lvl1pPr algn="l" defTabSz="4572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2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2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2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a:t>The Normal Distribution</a:t>
            </a:r>
          </a:p>
        </p:txBody>
      </p:sp>
      <p:sp>
        <p:nvSpPr>
          <p:cNvPr id="3" name="Subtitle 2"/>
          <p:cNvSpPr>
            <a:spLocks noGrp="1"/>
          </p:cNvSpPr>
          <p:nvPr>
            <p:ph type="subTitle" idx="1"/>
          </p:nvPr>
        </p:nvSpPr>
        <p:spPr/>
        <p:txBody>
          <a:bodyPr/>
          <a:lstStyle/>
          <a:p>
            <a:r>
              <a:rPr lang="en-US" dirty="0"/>
              <a:t>SBS 204</a:t>
            </a:r>
          </a:p>
          <a:p>
            <a:r>
              <a:rPr lang="en-US" dirty="0"/>
              <a:t>Fall 2022</a:t>
            </a:r>
          </a:p>
          <a:p>
            <a:r>
              <a:rPr lang="en-US" dirty="0"/>
              <a:t>Clinton Jenkins</a:t>
            </a:r>
          </a:p>
        </p:txBody>
      </p:sp>
    </p:spTree>
    <p:extLst>
      <p:ext uri="{BB962C8B-B14F-4D97-AF65-F5344CB8AC3E}">
        <p14:creationId xmlns:p14="http://schemas.microsoft.com/office/powerpoint/2010/main" val="7974534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 and Tom Apply to College</a:t>
            </a:r>
          </a:p>
        </p:txBody>
      </p:sp>
      <p:sp>
        <p:nvSpPr>
          <p:cNvPr id="3" name="Content Placeholder 2"/>
          <p:cNvSpPr>
            <a:spLocks noGrp="1"/>
          </p:cNvSpPr>
          <p:nvPr>
            <p:ph idx="1"/>
          </p:nvPr>
        </p:nvSpPr>
        <p:spPr/>
        <p:txBody>
          <a:bodyPr>
            <a:normAutofit fontScale="92500"/>
          </a:bodyPr>
          <a:lstStyle/>
          <a:p>
            <a:r>
              <a:rPr lang="en-US" dirty="0"/>
              <a:t>Ben and Tom are applying for admission to your college</a:t>
            </a:r>
          </a:p>
          <a:p>
            <a:endParaRPr lang="en-US" dirty="0"/>
          </a:p>
          <a:p>
            <a:r>
              <a:rPr lang="en-US" dirty="0"/>
              <a:t>You only have room for one of them. They’re basically the same except for one thing, Ben took the SAT and Tom the ACT.</a:t>
            </a:r>
          </a:p>
          <a:p>
            <a:endParaRPr lang="en-US" dirty="0"/>
          </a:p>
          <a:p>
            <a:r>
              <a:rPr lang="en-US" dirty="0"/>
              <a:t>You’re told to admit the one with higher test scores on their exam</a:t>
            </a:r>
          </a:p>
          <a:p>
            <a:pPr lvl="1"/>
            <a:r>
              <a:rPr lang="en-US" dirty="0"/>
              <a:t>Ben: 1300 on SAT</a:t>
            </a:r>
          </a:p>
          <a:p>
            <a:pPr lvl="1"/>
            <a:r>
              <a:rPr lang="en-US" dirty="0"/>
              <a:t>Tom: 24 on ACT</a:t>
            </a:r>
          </a:p>
          <a:p>
            <a:pPr lvl="1"/>
            <a:endParaRPr lang="en-US" dirty="0"/>
          </a:p>
          <a:p>
            <a:r>
              <a:rPr lang="en-US" dirty="0"/>
              <a:t>Are these good scores?</a:t>
            </a:r>
          </a:p>
          <a:p>
            <a:r>
              <a:rPr lang="en-US" dirty="0"/>
              <a:t>Who did better?</a:t>
            </a:r>
          </a:p>
        </p:txBody>
      </p:sp>
    </p:spTree>
    <p:extLst>
      <p:ext uri="{BB962C8B-B14F-4D97-AF65-F5344CB8AC3E}">
        <p14:creationId xmlns:p14="http://schemas.microsoft.com/office/powerpoint/2010/main" val="394440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Making Comparisons</a:t>
            </a:r>
          </a:p>
        </p:txBody>
      </p:sp>
      <p:sp>
        <p:nvSpPr>
          <p:cNvPr id="3" name="Content Placeholder 2"/>
          <p:cNvSpPr>
            <a:spLocks noGrp="1"/>
          </p:cNvSpPr>
          <p:nvPr>
            <p:ph idx="1"/>
          </p:nvPr>
        </p:nvSpPr>
        <p:spPr/>
        <p:txBody>
          <a:bodyPr/>
          <a:lstStyle/>
          <a:p>
            <a:r>
              <a:rPr lang="en-US" dirty="0"/>
              <a:t>Often times we’re asked to make comparisons between two things that are on different scales</a:t>
            </a:r>
          </a:p>
          <a:p>
            <a:pPr lvl="1"/>
            <a:r>
              <a:rPr lang="en-US" dirty="0"/>
              <a:t>For example, Ben and Tom’s test scores</a:t>
            </a:r>
          </a:p>
          <a:p>
            <a:pPr lvl="1"/>
            <a:r>
              <a:rPr lang="en-US" dirty="0"/>
              <a:t>The SAT and ACT are on different scales, so how can we compare the two?</a:t>
            </a:r>
          </a:p>
          <a:p>
            <a:endParaRPr lang="en-US" dirty="0"/>
          </a:p>
          <a:p>
            <a:r>
              <a:rPr lang="en-US" dirty="0"/>
              <a:t>Standardize the scores to a standard scale!</a:t>
            </a:r>
          </a:p>
        </p:txBody>
      </p:sp>
    </p:spTree>
    <p:extLst>
      <p:ext uri="{BB962C8B-B14F-4D97-AF65-F5344CB8AC3E}">
        <p14:creationId xmlns:p14="http://schemas.microsoft.com/office/powerpoint/2010/main" val="251392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 and Tom Apply to College</a:t>
            </a:r>
          </a:p>
        </p:txBody>
      </p:sp>
      <p:sp>
        <p:nvSpPr>
          <p:cNvPr id="3" name="Content Placeholder 2"/>
          <p:cNvSpPr>
            <a:spLocks noGrp="1"/>
          </p:cNvSpPr>
          <p:nvPr>
            <p:ph idx="1"/>
          </p:nvPr>
        </p:nvSpPr>
        <p:spPr/>
        <p:txBody>
          <a:bodyPr>
            <a:normAutofit/>
          </a:bodyPr>
          <a:lstStyle/>
          <a:p>
            <a:r>
              <a:rPr lang="en-US" dirty="0"/>
              <a:t>Told to admit the one with the higher test scores on their exam</a:t>
            </a:r>
          </a:p>
          <a:p>
            <a:pPr lvl="1"/>
            <a:r>
              <a:rPr lang="en-US" dirty="0"/>
              <a:t>Ben: 1300 on SAT</a:t>
            </a:r>
          </a:p>
          <a:p>
            <a:pPr lvl="1"/>
            <a:r>
              <a:rPr lang="en-US" dirty="0"/>
              <a:t>Tom 24 on ACT</a:t>
            </a:r>
          </a:p>
          <a:p>
            <a:pPr lvl="1"/>
            <a:endParaRPr lang="en-US" dirty="0"/>
          </a:p>
          <a:p>
            <a:r>
              <a:rPr lang="en-US" dirty="0"/>
              <a:t>You know this:</a:t>
            </a:r>
            <a:br>
              <a:rPr lang="en-US" dirty="0"/>
            </a:br>
            <a:r>
              <a:rPr lang="en-US" dirty="0"/>
              <a:t>Average SAT score is 1100 with a 200 point </a:t>
            </a:r>
            <a:r>
              <a:rPr lang="en-US" dirty="0" err="1"/>
              <a:t>std</a:t>
            </a:r>
            <a:r>
              <a:rPr lang="en-US" dirty="0"/>
              <a:t> dev</a:t>
            </a:r>
            <a:br>
              <a:rPr lang="en-US" dirty="0"/>
            </a:br>
            <a:r>
              <a:rPr lang="en-US" dirty="0"/>
              <a:t>Average ACT score is 21 with a 6 point </a:t>
            </a:r>
            <a:r>
              <a:rPr lang="en-US" dirty="0" err="1"/>
              <a:t>std</a:t>
            </a:r>
            <a:r>
              <a:rPr lang="en-US" dirty="0"/>
              <a:t> dev</a:t>
            </a:r>
          </a:p>
          <a:p>
            <a:endParaRPr lang="en-US" dirty="0"/>
          </a:p>
          <a:p>
            <a:r>
              <a:rPr lang="en-US" dirty="0"/>
              <a:t>In pairs: Who did relatively better on their test?</a:t>
            </a:r>
          </a:p>
        </p:txBody>
      </p:sp>
    </p:spTree>
    <p:extLst>
      <p:ext uri="{BB962C8B-B14F-4D97-AF65-F5344CB8AC3E}">
        <p14:creationId xmlns:p14="http://schemas.microsoft.com/office/powerpoint/2010/main" val="73519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Triumph of Ben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10000"/>
              </a:bodyPr>
              <a:lstStyle/>
              <a:p>
                <a:r>
                  <a:rPr lang="en-US" dirty="0"/>
                  <a:t>Ben did better on the SAT relative to Tom on the ACT</a:t>
                </a:r>
              </a:p>
              <a:p>
                <a:endParaRPr lang="en-US" dirty="0"/>
              </a:p>
              <a:p>
                <a:r>
                  <a:rPr lang="en-US" dirty="0"/>
                  <a:t>You know this:</a:t>
                </a:r>
                <a:br>
                  <a:rPr lang="en-US" dirty="0"/>
                </a:br>
                <a:r>
                  <a:rPr lang="en-US" dirty="0"/>
                  <a:t>Average SAT score is 1100 with a 200 point </a:t>
                </a:r>
                <a:r>
                  <a:rPr lang="en-US" dirty="0" err="1"/>
                  <a:t>std</a:t>
                </a:r>
                <a:r>
                  <a:rPr lang="en-US" dirty="0"/>
                  <a:t> dev</a:t>
                </a:r>
                <a:br>
                  <a:rPr lang="en-US" dirty="0"/>
                </a:br>
                <a:r>
                  <a:rPr lang="en-US" dirty="0"/>
                  <a:t>Average ACT score is 21 with a 6 point </a:t>
                </a:r>
                <a:r>
                  <a:rPr lang="en-US" dirty="0" err="1"/>
                  <a:t>std</a:t>
                </a:r>
                <a:r>
                  <a:rPr lang="en-US" dirty="0"/>
                  <a:t> dev</a:t>
                </a:r>
              </a:p>
              <a:p>
                <a:endParaRPr lang="en-US" dirty="0"/>
              </a:p>
              <a:p>
                <a:r>
                  <a:rPr lang="en-US" dirty="0"/>
                  <a:t>Ben’s Z-Score: </a:t>
                </a:r>
                <a14:m>
                  <m:oMath xmlns:m="http://schemas.openxmlformats.org/officeDocument/2006/math">
                    <m:f>
                      <m:fPr>
                        <m:ctrlPr>
                          <a:rPr lang="mr-IN" i="1" smtClean="0">
                            <a:latin typeface="Cambria Math" panose="02040503050406030204" pitchFamily="18" charset="0"/>
                          </a:rPr>
                        </m:ctrlPr>
                      </m:fPr>
                      <m:num>
                        <m:r>
                          <a:rPr lang="en-US" b="0" i="1" smtClean="0">
                            <a:latin typeface="Cambria Math" charset="0"/>
                          </a:rPr>
                          <m:t>1300 −1100</m:t>
                        </m:r>
                      </m:num>
                      <m:den>
                        <m:r>
                          <a:rPr lang="en-US" b="0" i="1" smtClean="0">
                            <a:latin typeface="Cambria Math" charset="0"/>
                          </a:rPr>
                          <m:t>200</m:t>
                        </m:r>
                      </m:den>
                    </m:f>
                    <m:r>
                      <a:rPr lang="en-US" b="0" i="1" smtClean="0">
                        <a:latin typeface="Cambria Math" charset="0"/>
                      </a:rPr>
                      <m:t>=1</m:t>
                    </m:r>
                  </m:oMath>
                </a14:m>
                <a:endParaRPr lang="en-US" dirty="0"/>
              </a:p>
              <a:p>
                <a:endParaRPr lang="en-US" dirty="0"/>
              </a:p>
              <a:p>
                <a:r>
                  <a:rPr lang="en-US" dirty="0"/>
                  <a:t>Tom’s Z-Score: </a:t>
                </a:r>
                <a14:m>
                  <m:oMath xmlns:m="http://schemas.openxmlformats.org/officeDocument/2006/math">
                    <m:f>
                      <m:fPr>
                        <m:ctrlPr>
                          <a:rPr lang="mr-IN" i="1" smtClean="0">
                            <a:latin typeface="Cambria Math" panose="02040503050406030204" pitchFamily="18" charset="0"/>
                          </a:rPr>
                        </m:ctrlPr>
                      </m:fPr>
                      <m:num>
                        <m:r>
                          <a:rPr lang="en-US" b="0" i="1" smtClean="0">
                            <a:latin typeface="Cambria Math" charset="0"/>
                          </a:rPr>
                          <m:t>24−21</m:t>
                        </m:r>
                      </m:num>
                      <m:den>
                        <m:r>
                          <a:rPr lang="en-US" b="0" i="1" smtClean="0">
                            <a:latin typeface="Cambria Math" charset="0"/>
                          </a:rPr>
                          <m:t>6</m:t>
                        </m:r>
                      </m:den>
                    </m:f>
                    <m:r>
                      <a:rPr lang="en-US" b="0" i="1" smtClean="0">
                        <a:latin typeface="Cambria Math" charset="0"/>
                      </a:rPr>
                      <m:t>= . 5</m:t>
                    </m:r>
                  </m:oMath>
                </a14:m>
                <a:endParaRPr lang="en-US" dirty="0"/>
              </a:p>
              <a:p>
                <a:endParaRPr lang="en-US" dirty="0"/>
              </a:p>
              <a:p>
                <a:r>
                  <a:rPr lang="en-US" dirty="0"/>
                  <a:t>You can now answer who did relatively better than the other on their respective exam</a:t>
                </a:r>
              </a:p>
              <a:p>
                <a:pPr lvl="1"/>
                <a:r>
                  <a:rPr lang="en-US" dirty="0"/>
                  <a:t>Ben!</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715" t="-1348" r="-556" b="-1617"/>
                </a:stretch>
              </a:blipFill>
            </p:spPr>
            <p:txBody>
              <a:bodyPr/>
              <a:lstStyle/>
              <a:p>
                <a:r>
                  <a:rPr lang="en-US">
                    <a:noFill/>
                  </a:rPr>
                  <a:t> </a:t>
                </a:r>
              </a:p>
            </p:txBody>
          </p:sp>
        </mc:Fallback>
      </mc:AlternateContent>
      <p:pic>
        <p:nvPicPr>
          <p:cNvPr id="5" name="Picture 2" descr="http://lrieber.coe.uga.edu/edit6900/resources/z_formula_large.gif">
            <a:extLst>
              <a:ext uri="{FF2B5EF4-FFF2-40B4-BE49-F238E27FC236}">
                <a16:creationId xmlns:a16="http://schemas.microsoft.com/office/drawing/2014/main" id="{5C07FD66-E3B3-C145-88EC-E4FF2E177910}"/>
              </a:ext>
            </a:extLst>
          </p:cNvPr>
          <p:cNvPicPr>
            <a:picLocks noChangeAspect="1" noChangeArrowheads="1"/>
          </p:cNvPicPr>
          <p:nvPr/>
        </p:nvPicPr>
        <p:blipFill rotWithShape="1">
          <a:blip r:embed="rId3"/>
          <a:srcRect b="47804"/>
          <a:stretch/>
        </p:blipFill>
        <p:spPr bwMode="auto">
          <a:xfrm>
            <a:off x="5748896" y="264548"/>
            <a:ext cx="2937904" cy="1022299"/>
          </a:xfrm>
          <a:prstGeom prst="rect">
            <a:avLst/>
          </a:prstGeom>
          <a:ln>
            <a:noFill/>
          </a:ln>
          <a:effectLst>
            <a:softEdge rad="112500"/>
          </a:effectLst>
        </p:spPr>
      </p:pic>
    </p:spTree>
    <p:extLst>
      <p:ext uri="{BB962C8B-B14F-4D97-AF65-F5344CB8AC3E}">
        <p14:creationId xmlns:p14="http://schemas.microsoft.com/office/powerpoint/2010/main" val="1396995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Thinking About Z-Scores</a:t>
            </a:r>
          </a:p>
        </p:txBody>
      </p:sp>
      <p:sp>
        <p:nvSpPr>
          <p:cNvPr id="3" name="Content Placeholder 2"/>
          <p:cNvSpPr>
            <a:spLocks noGrp="1"/>
          </p:cNvSpPr>
          <p:nvPr>
            <p:ph idx="1"/>
          </p:nvPr>
        </p:nvSpPr>
        <p:spPr>
          <a:xfrm>
            <a:off x="1017142" y="1546546"/>
            <a:ext cx="7915931" cy="4608635"/>
          </a:xfrm>
        </p:spPr>
        <p:txBody>
          <a:bodyPr>
            <a:noAutofit/>
          </a:bodyPr>
          <a:lstStyle/>
          <a:p>
            <a:r>
              <a:rPr lang="en-US" sz="2400" dirty="0"/>
              <a:t>z=1 for Ben; .5 for Tom</a:t>
            </a:r>
          </a:p>
          <a:p>
            <a:pPr lvl="1"/>
            <a:r>
              <a:rPr lang="en-US" sz="1800" dirty="0"/>
              <a:t>What does that tell you about how Ben did?</a:t>
            </a:r>
          </a:p>
          <a:p>
            <a:pPr lvl="1"/>
            <a:r>
              <a:rPr lang="en-US" sz="1800" dirty="0"/>
              <a:t>How many standard deviations away did Tom do from the average ACT taker?</a:t>
            </a:r>
          </a:p>
          <a:p>
            <a:pPr lvl="1"/>
            <a:endParaRPr lang="en-US" sz="1800" dirty="0"/>
          </a:p>
          <a:p>
            <a:r>
              <a:rPr lang="en-US" sz="2400" dirty="0"/>
              <a:t>What would be the z-score for someone who scored the </a:t>
            </a:r>
            <a:r>
              <a:rPr lang="en-US" sz="2400" i="1" u="sng" dirty="0"/>
              <a:t>average</a:t>
            </a:r>
            <a:r>
              <a:rPr lang="en-US" sz="2400" dirty="0"/>
              <a:t> (that is someone who got the mean) on the SAT?</a:t>
            </a:r>
          </a:p>
          <a:p>
            <a:pPr lvl="1"/>
            <a:r>
              <a:rPr lang="en-US" sz="1800" dirty="0"/>
              <a:t>Why?</a:t>
            </a:r>
          </a:p>
          <a:p>
            <a:endParaRPr lang="en-US" sz="2400" dirty="0"/>
          </a:p>
          <a:p>
            <a:r>
              <a:rPr lang="en-US" sz="2400" dirty="0"/>
              <a:t>What do you know about the z-score for someone who did </a:t>
            </a:r>
            <a:r>
              <a:rPr lang="en-US" sz="2400" i="1" dirty="0"/>
              <a:t>below average</a:t>
            </a:r>
            <a:r>
              <a:rPr lang="en-US" sz="2400" dirty="0"/>
              <a:t>?</a:t>
            </a:r>
          </a:p>
          <a:p>
            <a:pPr lvl="1"/>
            <a:endParaRPr lang="en-US" sz="2800" dirty="0"/>
          </a:p>
        </p:txBody>
      </p:sp>
    </p:spTree>
    <p:extLst>
      <p:ext uri="{BB962C8B-B14F-4D97-AF65-F5344CB8AC3E}">
        <p14:creationId xmlns:p14="http://schemas.microsoft.com/office/powerpoint/2010/main" val="230387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Z-Scores: A Review</a:t>
            </a:r>
          </a:p>
        </p:txBody>
      </p:sp>
      <p:sp>
        <p:nvSpPr>
          <p:cNvPr id="3" name="Content Placeholder 2"/>
          <p:cNvSpPr>
            <a:spLocks noGrp="1"/>
          </p:cNvSpPr>
          <p:nvPr>
            <p:ph idx="1"/>
          </p:nvPr>
        </p:nvSpPr>
        <p:spPr/>
        <p:txBody>
          <a:bodyPr>
            <a:normAutofit/>
          </a:bodyPr>
          <a:lstStyle/>
          <a:p>
            <a:r>
              <a:rPr lang="en-US" dirty="0"/>
              <a:t>Z-scores standardize observed values into a standard format of: standard-deviation units</a:t>
            </a:r>
          </a:p>
          <a:p>
            <a:endParaRPr lang="en-US" dirty="0"/>
          </a:p>
          <a:p>
            <a:r>
              <a:rPr lang="en-US" dirty="0"/>
              <a:t>Z-scores help us gain a sense of if an observed value is relatively smaller or larger for a variable</a:t>
            </a:r>
          </a:p>
          <a:p>
            <a:endParaRPr lang="en-US" dirty="0"/>
          </a:p>
          <a:p>
            <a:r>
              <a:rPr lang="en-US" dirty="0"/>
              <a:t>They also can help us make comparisons of observed values between two variables with different scales</a:t>
            </a:r>
          </a:p>
          <a:p>
            <a:endParaRPr lang="en-US" dirty="0"/>
          </a:p>
          <a:p>
            <a:r>
              <a:rPr lang="en-US" dirty="0"/>
              <a:t>Z-scores are particularly informative when combined with normally distributed data</a:t>
            </a:r>
          </a:p>
        </p:txBody>
      </p:sp>
    </p:spTree>
    <p:extLst>
      <p:ext uri="{BB962C8B-B14F-4D97-AF65-F5344CB8AC3E}">
        <p14:creationId xmlns:p14="http://schemas.microsoft.com/office/powerpoint/2010/main" val="927984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Theoretical Distributions</a:t>
            </a:r>
          </a:p>
        </p:txBody>
      </p:sp>
      <p:sp>
        <p:nvSpPr>
          <p:cNvPr id="26" name="Content Placeholder 25"/>
          <p:cNvSpPr>
            <a:spLocks noGrp="1"/>
          </p:cNvSpPr>
          <p:nvPr>
            <p:ph idx="1"/>
          </p:nvPr>
        </p:nvSpPr>
        <p:spPr/>
        <p:txBody>
          <a:bodyPr/>
          <a:lstStyle/>
          <a:p>
            <a:r>
              <a:rPr lang="en-US" dirty="0"/>
              <a:t>Empirical Distribution: distributions based on real, observed data from the world.</a:t>
            </a:r>
          </a:p>
          <a:p>
            <a:pPr lvl="1"/>
            <a:r>
              <a:rPr lang="en-US" dirty="0"/>
              <a:t>What we’ve been dealing with so far.</a:t>
            </a:r>
            <a:br>
              <a:rPr lang="en-US" dirty="0"/>
            </a:br>
            <a:endParaRPr lang="en-US" dirty="0"/>
          </a:p>
          <a:p>
            <a:r>
              <a:rPr lang="en-US" dirty="0"/>
              <a:t>Theoretical Distributions: based on a theory what variable or data should look like and how a variable might be distributed</a:t>
            </a:r>
          </a:p>
          <a:p>
            <a:pPr lvl="1"/>
            <a:r>
              <a:rPr lang="en-US" dirty="0"/>
              <a:t>Useful because researchers can know all properties of variable</a:t>
            </a:r>
          </a:p>
          <a:p>
            <a:pPr lvl="1"/>
            <a:endParaRPr lang="en-US" dirty="0"/>
          </a:p>
        </p:txBody>
      </p:sp>
    </p:spTree>
    <p:extLst>
      <p:ext uri="{BB962C8B-B14F-4D97-AF65-F5344CB8AC3E}">
        <p14:creationId xmlns:p14="http://schemas.microsoft.com/office/powerpoint/2010/main" val="3053380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Normal Distribution</a:t>
            </a:r>
          </a:p>
        </p:txBody>
      </p:sp>
      <p:sp>
        <p:nvSpPr>
          <p:cNvPr id="26" name="Content Placeholder 25"/>
          <p:cNvSpPr>
            <a:spLocks noGrp="1"/>
          </p:cNvSpPr>
          <p:nvPr>
            <p:ph idx="1"/>
          </p:nvPr>
        </p:nvSpPr>
        <p:spPr/>
        <p:txBody>
          <a:bodyPr>
            <a:normAutofit/>
          </a:bodyPr>
          <a:lstStyle/>
          <a:p>
            <a:r>
              <a:rPr lang="en-US" dirty="0"/>
              <a:t>Bell-shaped and symmetrical</a:t>
            </a:r>
          </a:p>
          <a:p>
            <a:endParaRPr lang="en-US" dirty="0"/>
          </a:p>
          <a:p>
            <a:r>
              <a:rPr lang="en-US" dirty="0"/>
              <a:t>Mean, the median, and mode all coincide at peak </a:t>
            </a:r>
          </a:p>
          <a:p>
            <a:endParaRPr lang="en-US" dirty="0"/>
          </a:p>
          <a:p>
            <a:r>
              <a:rPr lang="en-US" dirty="0"/>
              <a:t>Can adjust its shape by manipulating standard deviation and mean</a:t>
            </a:r>
          </a:p>
          <a:p>
            <a:pPr lvl="1"/>
            <a:r>
              <a:rPr lang="en-US" dirty="0"/>
              <a:t>They are the distribution’s parameters</a:t>
            </a:r>
          </a:p>
          <a:p>
            <a:pPr lvl="1"/>
            <a:r>
              <a:rPr lang="en-US" dirty="0"/>
              <a:t>N(mean, </a:t>
            </a:r>
            <a:r>
              <a:rPr lang="en-US" dirty="0" err="1"/>
              <a:t>std</a:t>
            </a:r>
            <a:r>
              <a:rPr lang="en-US" dirty="0"/>
              <a:t> dev)</a:t>
            </a:r>
          </a:p>
          <a:p>
            <a:pPr marL="0" indent="0">
              <a:buNone/>
            </a:pPr>
            <a:endParaRPr lang="en-US" dirty="0"/>
          </a:p>
        </p:txBody>
      </p:sp>
    </p:spTree>
    <p:extLst>
      <p:ext uri="{BB962C8B-B14F-4D97-AF65-F5344CB8AC3E}">
        <p14:creationId xmlns:p14="http://schemas.microsoft.com/office/powerpoint/2010/main" val="1977515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5BABF-0DEF-854A-A839-DF2221C3E9BE}"/>
              </a:ext>
            </a:extLst>
          </p:cNvPr>
          <p:cNvSpPr>
            <a:spLocks noGrp="1"/>
          </p:cNvSpPr>
          <p:nvPr>
            <p:ph type="title"/>
          </p:nvPr>
        </p:nvSpPr>
        <p:spPr/>
        <p:txBody>
          <a:bodyPr/>
          <a:lstStyle/>
          <a:p>
            <a:r>
              <a:rPr lang="en-US" dirty="0"/>
              <a:t>Normal Distribution</a:t>
            </a:r>
          </a:p>
        </p:txBody>
      </p:sp>
      <p:pic>
        <p:nvPicPr>
          <p:cNvPr id="7" name="Content Placeholder 6">
            <a:extLst>
              <a:ext uri="{FF2B5EF4-FFF2-40B4-BE49-F238E27FC236}">
                <a16:creationId xmlns:a16="http://schemas.microsoft.com/office/drawing/2014/main" id="{B039FB25-336E-6E40-A9A0-622D9038A4DB}"/>
              </a:ext>
            </a:extLst>
          </p:cNvPr>
          <p:cNvPicPr>
            <a:picLocks noGrp="1" noChangeAspect="1"/>
          </p:cNvPicPr>
          <p:nvPr>
            <p:ph idx="1"/>
          </p:nvPr>
        </p:nvPicPr>
        <p:blipFill>
          <a:blip r:embed="rId2"/>
          <a:stretch>
            <a:fillRect/>
          </a:stretch>
        </p:blipFill>
        <p:spPr>
          <a:xfrm>
            <a:off x="1156494" y="2501106"/>
            <a:ext cx="7391400" cy="2895600"/>
          </a:xfrm>
        </p:spPr>
      </p:pic>
      <p:sp>
        <p:nvSpPr>
          <p:cNvPr id="5" name="Slide Number Placeholder 4">
            <a:extLst>
              <a:ext uri="{FF2B5EF4-FFF2-40B4-BE49-F238E27FC236}">
                <a16:creationId xmlns:a16="http://schemas.microsoft.com/office/drawing/2014/main" id="{FB9E006A-4A0A-9C49-8116-3D28F3ADDBC7}"/>
              </a:ext>
            </a:extLst>
          </p:cNvPr>
          <p:cNvSpPr>
            <a:spLocks noGrp="1"/>
          </p:cNvSpPr>
          <p:nvPr>
            <p:ph type="sldNum" sz="quarter" idx="12"/>
          </p:nvPr>
        </p:nvSpPr>
        <p:spPr/>
        <p:txBody>
          <a:bodyPr/>
          <a:lstStyle/>
          <a:p>
            <a:fld id="{3CCB2A32-A98C-C149-9DF3-53246ECEFC63}" type="slidenum">
              <a:rPr lang="en-US" smtClean="0"/>
              <a:pPr/>
              <a:t>18</a:t>
            </a:fld>
            <a:endParaRPr lang="en-US" dirty="0"/>
          </a:p>
        </p:txBody>
      </p:sp>
    </p:spTree>
    <p:extLst>
      <p:ext uri="{BB962C8B-B14F-4D97-AF65-F5344CB8AC3E}">
        <p14:creationId xmlns:p14="http://schemas.microsoft.com/office/powerpoint/2010/main" val="3361530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Normal Distribution</a:t>
            </a:r>
          </a:p>
        </p:txBody>
      </p:sp>
      <p:sp>
        <p:nvSpPr>
          <p:cNvPr id="26" name="Content Placeholder 25"/>
          <p:cNvSpPr>
            <a:spLocks noGrp="1"/>
          </p:cNvSpPr>
          <p:nvPr>
            <p:ph idx="1"/>
          </p:nvPr>
        </p:nvSpPr>
        <p:spPr/>
        <p:txBody>
          <a:bodyPr>
            <a:normAutofit lnSpcReduction="10000"/>
          </a:bodyPr>
          <a:lstStyle/>
          <a:p>
            <a:r>
              <a:rPr lang="en-US" dirty="0"/>
              <a:t>A bell-shaped and symmetrical distribution</a:t>
            </a:r>
          </a:p>
          <a:p>
            <a:endParaRPr lang="en-US" dirty="0"/>
          </a:p>
          <a:p>
            <a:r>
              <a:rPr lang="en-US" dirty="0"/>
              <a:t>Mean, the median, and mode all coinciding at peak </a:t>
            </a:r>
          </a:p>
          <a:p>
            <a:endParaRPr lang="en-US" dirty="0"/>
          </a:p>
          <a:p>
            <a:r>
              <a:rPr lang="en-US" dirty="0"/>
              <a:t>Can adjust its shape by manipulating standard deviation and mean</a:t>
            </a:r>
          </a:p>
          <a:p>
            <a:pPr lvl="1"/>
            <a:r>
              <a:rPr lang="en-US" dirty="0"/>
              <a:t>They are the distribution’s parameters</a:t>
            </a:r>
          </a:p>
          <a:p>
            <a:pPr lvl="1"/>
            <a:r>
              <a:rPr lang="en-US" dirty="0"/>
              <a:t>N(mean, </a:t>
            </a:r>
            <a:r>
              <a:rPr lang="en-US" dirty="0" err="1"/>
              <a:t>std</a:t>
            </a:r>
            <a:r>
              <a:rPr lang="en-US" dirty="0"/>
              <a:t> dev)</a:t>
            </a:r>
          </a:p>
          <a:p>
            <a:endParaRPr lang="en-US" dirty="0"/>
          </a:p>
          <a:p>
            <a:r>
              <a:rPr lang="en-US" dirty="0"/>
              <a:t>A theoretical distribution</a:t>
            </a:r>
          </a:p>
          <a:p>
            <a:pPr lvl="1"/>
            <a:r>
              <a:rPr lang="en-US" dirty="0"/>
              <a:t>Real-life empirical distributions never match this model perfectly</a:t>
            </a:r>
          </a:p>
        </p:txBody>
      </p:sp>
    </p:spTree>
    <p:extLst>
      <p:ext uri="{BB962C8B-B14F-4D97-AF65-F5344CB8AC3E}">
        <p14:creationId xmlns:p14="http://schemas.microsoft.com/office/powerpoint/2010/main" val="2872870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8537" y="1123950"/>
            <a:ext cx="8011691" cy="4504843"/>
          </a:xfrm>
        </p:spPr>
      </p:pic>
    </p:spTree>
    <p:extLst>
      <p:ext uri="{BB962C8B-B14F-4D97-AF65-F5344CB8AC3E}">
        <p14:creationId xmlns:p14="http://schemas.microsoft.com/office/powerpoint/2010/main" val="11153953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Normal Distribution</a:t>
            </a:r>
          </a:p>
        </p:txBody>
      </p:sp>
      <p:sp>
        <p:nvSpPr>
          <p:cNvPr id="3" name="Content Placeholder 2"/>
          <p:cNvSpPr>
            <a:spLocks noGrp="1"/>
          </p:cNvSpPr>
          <p:nvPr>
            <p:ph idx="1"/>
          </p:nvPr>
        </p:nvSpPr>
        <p:spPr/>
        <p:txBody>
          <a:bodyPr>
            <a:normAutofit fontScale="92500" lnSpcReduction="10000"/>
          </a:bodyPr>
          <a:lstStyle/>
          <a:p>
            <a:r>
              <a:rPr lang="en-US" dirty="0"/>
              <a:t>A theoretical distribution cont.</a:t>
            </a:r>
          </a:p>
          <a:p>
            <a:pPr lvl="1"/>
            <a:r>
              <a:rPr lang="en-US" dirty="0"/>
              <a:t>Many things in life approximate a normal distribution</a:t>
            </a:r>
          </a:p>
          <a:p>
            <a:pPr lvl="1"/>
            <a:r>
              <a:rPr lang="en-US" dirty="0"/>
              <a:t>Can apply knowledge of normal distribution to observed variables</a:t>
            </a:r>
          </a:p>
          <a:p>
            <a:pPr lvl="1"/>
            <a:endParaRPr lang="en-US" dirty="0"/>
          </a:p>
          <a:p>
            <a:pPr lvl="1"/>
            <a:r>
              <a:rPr lang="en-US" dirty="0"/>
              <a:t>SAT, GRE, ACT, male height test scores all approximate normal distribution.</a:t>
            </a:r>
          </a:p>
          <a:p>
            <a:pPr lvl="1"/>
            <a:r>
              <a:rPr lang="en-US" dirty="0"/>
              <a:t>As do many other things</a:t>
            </a:r>
          </a:p>
          <a:p>
            <a:endParaRPr lang="en-US" dirty="0"/>
          </a:p>
          <a:p>
            <a:r>
              <a:rPr lang="en-US" dirty="0"/>
              <a:t>Normal distribution’s properties allow us to answer questions</a:t>
            </a:r>
          </a:p>
          <a:p>
            <a:r>
              <a:rPr lang="en-US" dirty="0"/>
              <a:t>Probability!</a:t>
            </a:r>
          </a:p>
          <a:p>
            <a:pPr lvl="1"/>
            <a:r>
              <a:rPr lang="en-US" dirty="0"/>
              <a:t>If something is normally distributed we know the probability of any value occurring</a:t>
            </a:r>
          </a:p>
          <a:p>
            <a:endParaRPr lang="en-US" dirty="0"/>
          </a:p>
        </p:txBody>
      </p:sp>
    </p:spTree>
    <p:extLst>
      <p:ext uri="{BB962C8B-B14F-4D97-AF65-F5344CB8AC3E}">
        <p14:creationId xmlns:p14="http://schemas.microsoft.com/office/powerpoint/2010/main" val="607506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Normal Distribution</a:t>
            </a:r>
          </a:p>
        </p:txBody>
      </p:sp>
      <p:sp>
        <p:nvSpPr>
          <p:cNvPr id="3" name="Content Placeholder 2"/>
          <p:cNvSpPr>
            <a:spLocks noGrp="1"/>
          </p:cNvSpPr>
          <p:nvPr>
            <p:ph idx="1"/>
          </p:nvPr>
        </p:nvSpPr>
        <p:spPr/>
        <p:txBody>
          <a:bodyPr/>
          <a:lstStyle/>
          <a:p>
            <a:r>
              <a:rPr lang="en-US" dirty="0"/>
              <a:t>If picking randomly, what is the chance of choosing a person with an IQ of 100 or higher? </a:t>
            </a:r>
          </a:p>
          <a:p>
            <a:pPr lvl="1"/>
            <a:r>
              <a:rPr lang="en-US" dirty="0"/>
              <a:t>IQ N(100, 15)</a:t>
            </a:r>
          </a:p>
          <a:p>
            <a:endParaRPr lang="en-US" dirty="0"/>
          </a:p>
          <a:p>
            <a:endParaRPr lang="en-US" dirty="0"/>
          </a:p>
        </p:txBody>
      </p:sp>
      <p:pic>
        <p:nvPicPr>
          <p:cNvPr id="4" name="Content Placeholder 5">
            <a:extLst>
              <a:ext uri="{FF2B5EF4-FFF2-40B4-BE49-F238E27FC236}">
                <a16:creationId xmlns:a16="http://schemas.microsoft.com/office/drawing/2014/main" id="{E9AD2D0C-F00B-F747-86F9-6732E5C835DA}"/>
              </a:ext>
            </a:extLst>
          </p:cNvPr>
          <p:cNvPicPr>
            <a:picLocks noChangeAspect="1"/>
          </p:cNvPicPr>
          <p:nvPr/>
        </p:nvPicPr>
        <p:blipFill>
          <a:blip r:embed="rId2"/>
          <a:stretch>
            <a:fillRect/>
          </a:stretch>
        </p:blipFill>
        <p:spPr>
          <a:xfrm>
            <a:off x="2922685" y="3213894"/>
            <a:ext cx="5943600" cy="2221706"/>
          </a:xfrm>
          <a:prstGeom prst="rect">
            <a:avLst/>
          </a:prstGeom>
        </p:spPr>
      </p:pic>
      <p:sp>
        <p:nvSpPr>
          <p:cNvPr id="5" name="TextBox 4">
            <a:extLst>
              <a:ext uri="{FF2B5EF4-FFF2-40B4-BE49-F238E27FC236}">
                <a16:creationId xmlns:a16="http://schemas.microsoft.com/office/drawing/2014/main" id="{7C9B6BE0-7B1B-A644-AA8B-23B59CEB5DA9}"/>
              </a:ext>
            </a:extLst>
          </p:cNvPr>
          <p:cNvSpPr txBox="1"/>
          <p:nvPr/>
        </p:nvSpPr>
        <p:spPr>
          <a:xfrm>
            <a:off x="0" y="3469942"/>
            <a:ext cx="2380244" cy="1338828"/>
          </a:xfrm>
          <a:prstGeom prst="rect">
            <a:avLst/>
          </a:prstGeom>
          <a:noFill/>
        </p:spPr>
        <p:txBody>
          <a:bodyPr wrap="square" rtlCol="0">
            <a:spAutoFit/>
          </a:bodyPr>
          <a:lstStyle/>
          <a:p>
            <a:pPr algn="ctr"/>
            <a:r>
              <a:rPr lang="en-US" sz="2700" dirty="0"/>
              <a:t>Area under the curve=1 (a.k.a. 100%)</a:t>
            </a:r>
          </a:p>
        </p:txBody>
      </p:sp>
      <p:grpSp>
        <p:nvGrpSpPr>
          <p:cNvPr id="6" name="Group 5">
            <a:extLst>
              <a:ext uri="{FF2B5EF4-FFF2-40B4-BE49-F238E27FC236}">
                <a16:creationId xmlns:a16="http://schemas.microsoft.com/office/drawing/2014/main" id="{4A48F97E-D2CB-B240-BFC7-9CB09347D7B0}"/>
              </a:ext>
            </a:extLst>
          </p:cNvPr>
          <p:cNvGrpSpPr/>
          <p:nvPr/>
        </p:nvGrpSpPr>
        <p:grpSpPr>
          <a:xfrm>
            <a:off x="5065327" y="3351411"/>
            <a:ext cx="1144654" cy="1790054"/>
            <a:chOff x="5114442" y="2634712"/>
            <a:chExt cx="1526205" cy="2386739"/>
          </a:xfrm>
        </p:grpSpPr>
        <p:cxnSp>
          <p:nvCxnSpPr>
            <p:cNvPr id="7" name="Straight Connector 6">
              <a:extLst>
                <a:ext uri="{FF2B5EF4-FFF2-40B4-BE49-F238E27FC236}">
                  <a16:creationId xmlns:a16="http://schemas.microsoft.com/office/drawing/2014/main" id="{CBC09B12-1E48-B249-82B6-4B820836E588}"/>
                </a:ext>
              </a:extLst>
            </p:cNvPr>
            <p:cNvCxnSpPr/>
            <p:nvPr/>
          </p:nvCxnSpPr>
          <p:spPr>
            <a:xfrm flipH="1" flipV="1">
              <a:off x="5827363" y="2634712"/>
              <a:ext cx="61993" cy="2386739"/>
            </a:xfrm>
            <a:prstGeom prst="line">
              <a:avLst/>
            </a:prstGeom>
          </p:spPr>
          <p:style>
            <a:lnRef idx="1">
              <a:schemeClr val="dk1"/>
            </a:lnRef>
            <a:fillRef idx="0">
              <a:schemeClr val="dk1"/>
            </a:fillRef>
            <a:effectRef idx="0">
              <a:schemeClr val="dk1"/>
            </a:effectRef>
            <a:fontRef idx="minor">
              <a:schemeClr val="tx1"/>
            </a:fontRef>
          </p:style>
        </p:cxnSp>
        <p:grpSp>
          <p:nvGrpSpPr>
            <p:cNvPr id="8" name="Group 7">
              <a:extLst>
                <a:ext uri="{FF2B5EF4-FFF2-40B4-BE49-F238E27FC236}">
                  <a16:creationId xmlns:a16="http://schemas.microsoft.com/office/drawing/2014/main" id="{F9506B70-D21E-0145-99FA-1904289466BE}"/>
                </a:ext>
              </a:extLst>
            </p:cNvPr>
            <p:cNvGrpSpPr/>
            <p:nvPr/>
          </p:nvGrpSpPr>
          <p:grpSpPr>
            <a:xfrm>
              <a:off x="5114442" y="3072882"/>
              <a:ext cx="1526205" cy="1185429"/>
              <a:chOff x="5114442" y="3072882"/>
              <a:chExt cx="1526205" cy="1185429"/>
            </a:xfrm>
          </p:grpSpPr>
          <p:sp>
            <p:nvSpPr>
              <p:cNvPr id="9" name="TextBox 8">
                <a:extLst>
                  <a:ext uri="{FF2B5EF4-FFF2-40B4-BE49-F238E27FC236}">
                    <a16:creationId xmlns:a16="http://schemas.microsoft.com/office/drawing/2014/main" id="{F531148F-93FF-F045-B7DF-E4CC010428D4}"/>
                  </a:ext>
                </a:extLst>
              </p:cNvPr>
              <p:cNvSpPr txBox="1"/>
              <p:nvPr/>
            </p:nvSpPr>
            <p:spPr>
              <a:xfrm>
                <a:off x="5114442" y="3150315"/>
                <a:ext cx="542441" cy="1107996"/>
              </a:xfrm>
              <a:prstGeom prst="rect">
                <a:avLst/>
              </a:prstGeom>
              <a:noFill/>
            </p:spPr>
            <p:txBody>
              <a:bodyPr wrap="square" rtlCol="0">
                <a:spAutoFit/>
              </a:bodyPr>
              <a:lstStyle/>
              <a:p>
                <a:r>
                  <a:rPr lang="en-US" sz="2400" b="1" dirty="0">
                    <a:solidFill>
                      <a:srgbClr val="FF0000"/>
                    </a:solidFill>
                  </a:rPr>
                  <a:t>.5</a:t>
                </a:r>
              </a:p>
            </p:txBody>
          </p:sp>
          <p:pic>
            <p:nvPicPr>
              <p:cNvPr id="10" name="Picture 9">
                <a:extLst>
                  <a:ext uri="{FF2B5EF4-FFF2-40B4-BE49-F238E27FC236}">
                    <a16:creationId xmlns:a16="http://schemas.microsoft.com/office/drawing/2014/main" id="{FCA61B92-2677-0B4E-8572-9D72A347C89D}"/>
                  </a:ext>
                </a:extLst>
              </p:cNvPr>
              <p:cNvPicPr>
                <a:picLocks noChangeAspect="1"/>
              </p:cNvPicPr>
              <p:nvPr/>
            </p:nvPicPr>
            <p:blipFill>
              <a:blip r:embed="rId3"/>
              <a:stretch>
                <a:fillRect/>
              </a:stretch>
            </p:blipFill>
            <p:spPr>
              <a:xfrm>
                <a:off x="5799326" y="3072882"/>
                <a:ext cx="841321" cy="859611"/>
              </a:xfrm>
              <a:prstGeom prst="rect">
                <a:avLst/>
              </a:prstGeom>
            </p:spPr>
          </p:pic>
        </p:grpSp>
      </p:grpSp>
    </p:spTree>
    <p:extLst>
      <p:ext uri="{BB962C8B-B14F-4D97-AF65-F5344CB8AC3E}">
        <p14:creationId xmlns:p14="http://schemas.microsoft.com/office/powerpoint/2010/main" val="2683507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Area Under the Curve</a:t>
            </a:r>
          </a:p>
        </p:txBody>
      </p:sp>
      <p:sp>
        <p:nvSpPr>
          <p:cNvPr id="3" name="Content Placeholder 2"/>
          <p:cNvSpPr>
            <a:spLocks noGrp="1"/>
          </p:cNvSpPr>
          <p:nvPr>
            <p:ph idx="1"/>
          </p:nvPr>
        </p:nvSpPr>
        <p:spPr>
          <a:xfrm>
            <a:off x="620568" y="2557832"/>
            <a:ext cx="4044566" cy="2727383"/>
          </a:xfrm>
        </p:spPr>
        <p:txBody>
          <a:bodyPr>
            <a:normAutofit/>
          </a:bodyPr>
          <a:lstStyle/>
          <a:p>
            <a:r>
              <a:rPr lang="en-US" sz="1950" dirty="0"/>
              <a:t>The area for any spot under the curve can be calculated.</a:t>
            </a:r>
          </a:p>
          <a:p>
            <a:endParaRPr lang="en-US" sz="1950" dirty="0"/>
          </a:p>
          <a:p>
            <a:r>
              <a:rPr lang="en-US" sz="1950" dirty="0"/>
              <a:t>What does the area under the curve of a distribution tell you?</a:t>
            </a:r>
          </a:p>
          <a:p>
            <a:pPr lvl="1"/>
            <a:r>
              <a:rPr lang="en-US" sz="1800" dirty="0"/>
              <a:t>Hint:  A normal curve is a type of </a:t>
            </a:r>
            <a:r>
              <a:rPr lang="en-US" sz="1800" i="1" u="sng" dirty="0"/>
              <a:t>frequency </a:t>
            </a:r>
            <a:r>
              <a:rPr lang="en-US" sz="1800" dirty="0"/>
              <a:t>distribution</a:t>
            </a:r>
            <a:endParaRPr lang="en-US" sz="1800" u="sng" dirty="0"/>
          </a:p>
        </p:txBody>
      </p:sp>
      <p:pic>
        <p:nvPicPr>
          <p:cNvPr id="5122" name="Picture 2" descr="Image result for normal cur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8931" y="2761033"/>
            <a:ext cx="4104203" cy="2101353"/>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4624929" y="3093260"/>
            <a:ext cx="1100667" cy="1295400"/>
            <a:chOff x="6505240" y="3002844"/>
            <a:chExt cx="1467556" cy="1727200"/>
          </a:xfrm>
        </p:grpSpPr>
        <p:sp>
          <p:nvSpPr>
            <p:cNvPr id="5" name="Rounded Rectangle 4"/>
            <p:cNvSpPr/>
            <p:nvPr/>
          </p:nvSpPr>
          <p:spPr>
            <a:xfrm>
              <a:off x="6505240" y="3002844"/>
              <a:ext cx="1467556" cy="790223"/>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350" dirty="0"/>
                <a:t>Few scores</a:t>
              </a:r>
            </a:p>
          </p:txBody>
        </p:sp>
        <p:cxnSp>
          <p:nvCxnSpPr>
            <p:cNvPr id="7" name="Straight Arrow Connector 6"/>
            <p:cNvCxnSpPr/>
            <p:nvPr/>
          </p:nvCxnSpPr>
          <p:spPr>
            <a:xfrm>
              <a:off x="7236177" y="3939279"/>
              <a:ext cx="0" cy="790765"/>
            </a:xfrm>
            <a:prstGeom prst="straightConnector1">
              <a:avLst/>
            </a:prstGeom>
            <a:ln w="57150">
              <a:tailEnd type="triangle"/>
            </a:ln>
          </p:spPr>
          <p:style>
            <a:lnRef idx="1">
              <a:schemeClr val="accent5"/>
            </a:lnRef>
            <a:fillRef idx="0">
              <a:schemeClr val="accent5"/>
            </a:fillRef>
            <a:effectRef idx="0">
              <a:schemeClr val="accent5"/>
            </a:effectRef>
            <a:fontRef idx="minor">
              <a:schemeClr val="tx1"/>
            </a:fontRef>
          </p:style>
        </p:cxnSp>
      </p:grpSp>
      <p:grpSp>
        <p:nvGrpSpPr>
          <p:cNvPr id="14" name="Group 13"/>
          <p:cNvGrpSpPr/>
          <p:nvPr/>
        </p:nvGrpSpPr>
        <p:grpSpPr>
          <a:xfrm>
            <a:off x="7261231" y="2431822"/>
            <a:ext cx="1305971" cy="1212359"/>
            <a:chOff x="9807239" y="2322800"/>
            <a:chExt cx="1741294" cy="1616479"/>
          </a:xfrm>
        </p:grpSpPr>
        <p:sp>
          <p:nvSpPr>
            <p:cNvPr id="9" name="Rounded Rectangle 8"/>
            <p:cNvSpPr/>
            <p:nvPr/>
          </p:nvSpPr>
          <p:spPr>
            <a:xfrm>
              <a:off x="9807239" y="2322800"/>
              <a:ext cx="1741294" cy="790223"/>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350" dirty="0"/>
                <a:t>More scores</a:t>
              </a:r>
            </a:p>
          </p:txBody>
        </p:sp>
        <p:cxnSp>
          <p:nvCxnSpPr>
            <p:cNvPr id="11" name="Straight Arrow Connector 10"/>
            <p:cNvCxnSpPr/>
            <p:nvPr/>
          </p:nvCxnSpPr>
          <p:spPr>
            <a:xfrm>
              <a:off x="10058399" y="3148514"/>
              <a:ext cx="0" cy="790765"/>
            </a:xfrm>
            <a:prstGeom prst="straightConnector1">
              <a:avLst/>
            </a:prstGeom>
            <a:ln w="57150">
              <a:tailEnd type="triangle"/>
            </a:ln>
          </p:spPr>
          <p:style>
            <a:lnRef idx="1">
              <a:schemeClr val="accent5"/>
            </a:lnRef>
            <a:fillRef idx="0">
              <a:schemeClr val="accent5"/>
            </a:fillRef>
            <a:effectRef idx="0">
              <a:schemeClr val="accent5"/>
            </a:effectRef>
            <a:fontRef idx="minor">
              <a:schemeClr val="tx1"/>
            </a:fontRef>
          </p:style>
        </p:cxnSp>
      </p:grpSp>
      <p:grpSp>
        <p:nvGrpSpPr>
          <p:cNvPr id="13" name="Group 12"/>
          <p:cNvGrpSpPr/>
          <p:nvPr/>
        </p:nvGrpSpPr>
        <p:grpSpPr>
          <a:xfrm>
            <a:off x="5899178" y="1825388"/>
            <a:ext cx="1305971" cy="1232181"/>
            <a:chOff x="7865571" y="1290851"/>
            <a:chExt cx="1741294" cy="1642908"/>
          </a:xfrm>
        </p:grpSpPr>
        <p:cxnSp>
          <p:nvCxnSpPr>
            <p:cNvPr id="10" name="Straight Arrow Connector 9"/>
            <p:cNvCxnSpPr/>
            <p:nvPr/>
          </p:nvCxnSpPr>
          <p:spPr>
            <a:xfrm>
              <a:off x="9127066" y="2142994"/>
              <a:ext cx="0" cy="790765"/>
            </a:xfrm>
            <a:prstGeom prst="straightConnector1">
              <a:avLst/>
            </a:prstGeom>
            <a:ln w="57150">
              <a:tailEnd type="triangle"/>
            </a:ln>
          </p:spPr>
          <p:style>
            <a:lnRef idx="1">
              <a:schemeClr val="accent5"/>
            </a:lnRef>
            <a:fillRef idx="0">
              <a:schemeClr val="accent5"/>
            </a:fillRef>
            <a:effectRef idx="0">
              <a:schemeClr val="accent5"/>
            </a:effectRef>
            <a:fontRef idx="minor">
              <a:schemeClr val="tx1"/>
            </a:fontRef>
          </p:style>
        </p:cxnSp>
        <p:sp>
          <p:nvSpPr>
            <p:cNvPr id="12" name="Rounded Rectangle 11"/>
            <p:cNvSpPr/>
            <p:nvPr/>
          </p:nvSpPr>
          <p:spPr>
            <a:xfrm>
              <a:off x="7865571" y="1290851"/>
              <a:ext cx="1741294" cy="790223"/>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350" dirty="0"/>
                <a:t>Most scores</a:t>
              </a:r>
            </a:p>
          </p:txBody>
        </p:sp>
      </p:grpSp>
      <p:sp>
        <p:nvSpPr>
          <p:cNvPr id="15" name="Rounded Rectangle 14"/>
          <p:cNvSpPr/>
          <p:nvPr/>
        </p:nvSpPr>
        <p:spPr>
          <a:xfrm>
            <a:off x="4611150" y="2249690"/>
            <a:ext cx="1100667" cy="788741"/>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350" dirty="0"/>
              <a:t># IQs that are 55 </a:t>
            </a:r>
          </a:p>
        </p:txBody>
      </p:sp>
      <p:grpSp>
        <p:nvGrpSpPr>
          <p:cNvPr id="36" name="Group 35"/>
          <p:cNvGrpSpPr/>
          <p:nvPr/>
        </p:nvGrpSpPr>
        <p:grpSpPr>
          <a:xfrm>
            <a:off x="4965715" y="4973204"/>
            <a:ext cx="3850198" cy="1028603"/>
            <a:chOff x="6620953" y="5487940"/>
            <a:chExt cx="5133597" cy="1371471"/>
          </a:xfrm>
        </p:grpSpPr>
        <p:grpSp>
          <p:nvGrpSpPr>
            <p:cNvPr id="35" name="Group 34"/>
            <p:cNvGrpSpPr/>
            <p:nvPr/>
          </p:nvGrpSpPr>
          <p:grpSpPr>
            <a:xfrm>
              <a:off x="6620953" y="5487940"/>
              <a:ext cx="5133597" cy="1008468"/>
              <a:chOff x="6587066" y="5578259"/>
              <a:chExt cx="5133597" cy="1008468"/>
            </a:xfrm>
          </p:grpSpPr>
          <p:grpSp>
            <p:nvGrpSpPr>
              <p:cNvPr id="28" name="Group 27"/>
              <p:cNvGrpSpPr/>
              <p:nvPr/>
            </p:nvGrpSpPr>
            <p:grpSpPr>
              <a:xfrm>
                <a:off x="6587066" y="5578259"/>
                <a:ext cx="5080000" cy="430419"/>
                <a:chOff x="6587066" y="5578259"/>
                <a:chExt cx="5080000" cy="430419"/>
              </a:xfrm>
            </p:grpSpPr>
            <p:cxnSp>
              <p:nvCxnSpPr>
                <p:cNvPr id="17" name="Straight Connector 16"/>
                <p:cNvCxnSpPr/>
                <p:nvPr/>
              </p:nvCxnSpPr>
              <p:spPr>
                <a:xfrm>
                  <a:off x="6587066" y="5804113"/>
                  <a:ext cx="5080000" cy="0"/>
                </a:xfrm>
                <a:prstGeom prst="line">
                  <a:avLst/>
                </a:prstGeom>
                <a:ln w="57150"/>
              </p:spPr>
              <p:style>
                <a:lnRef idx="1">
                  <a:schemeClr val="accent4"/>
                </a:lnRef>
                <a:fillRef idx="0">
                  <a:schemeClr val="accent4"/>
                </a:fillRef>
                <a:effectRef idx="0">
                  <a:schemeClr val="accent4"/>
                </a:effectRef>
                <a:fontRef idx="minor">
                  <a:schemeClr val="tx1"/>
                </a:fontRef>
              </p:style>
            </p:cxnSp>
            <p:cxnSp>
              <p:nvCxnSpPr>
                <p:cNvPr id="19" name="Straight Connector 18"/>
                <p:cNvCxnSpPr/>
                <p:nvPr/>
              </p:nvCxnSpPr>
              <p:spPr>
                <a:xfrm>
                  <a:off x="6897509" y="5599471"/>
                  <a:ext cx="0" cy="409131"/>
                </a:xfrm>
                <a:prstGeom prst="line">
                  <a:avLst/>
                </a:prstGeom>
                <a:ln w="57150"/>
              </p:spPr>
              <p:style>
                <a:lnRef idx="1">
                  <a:schemeClr val="accent4"/>
                </a:lnRef>
                <a:fillRef idx="0">
                  <a:schemeClr val="accent4"/>
                </a:fillRef>
                <a:effectRef idx="0">
                  <a:schemeClr val="accent4"/>
                </a:effectRef>
                <a:fontRef idx="minor">
                  <a:schemeClr val="tx1"/>
                </a:fontRef>
              </p:style>
            </p:cxnSp>
            <p:cxnSp>
              <p:nvCxnSpPr>
                <p:cNvPr id="22" name="Straight Connector 21"/>
                <p:cNvCxnSpPr/>
                <p:nvPr/>
              </p:nvCxnSpPr>
              <p:spPr>
                <a:xfrm>
                  <a:off x="7634128" y="5599471"/>
                  <a:ext cx="0" cy="409131"/>
                </a:xfrm>
                <a:prstGeom prst="line">
                  <a:avLst/>
                </a:prstGeom>
                <a:ln w="57150"/>
              </p:spPr>
              <p:style>
                <a:lnRef idx="1">
                  <a:schemeClr val="accent4"/>
                </a:lnRef>
                <a:fillRef idx="0">
                  <a:schemeClr val="accent4"/>
                </a:fillRef>
                <a:effectRef idx="0">
                  <a:schemeClr val="accent4"/>
                </a:effectRef>
                <a:fontRef idx="minor">
                  <a:schemeClr val="tx1"/>
                </a:fontRef>
              </p:style>
            </p:cxnSp>
            <p:cxnSp>
              <p:nvCxnSpPr>
                <p:cNvPr id="23" name="Straight Connector 22"/>
                <p:cNvCxnSpPr/>
                <p:nvPr/>
              </p:nvCxnSpPr>
              <p:spPr>
                <a:xfrm>
                  <a:off x="8421509" y="5599471"/>
                  <a:ext cx="0" cy="409131"/>
                </a:xfrm>
                <a:prstGeom prst="line">
                  <a:avLst/>
                </a:prstGeom>
                <a:ln w="57150"/>
              </p:spPr>
              <p:style>
                <a:lnRef idx="1">
                  <a:schemeClr val="accent4"/>
                </a:lnRef>
                <a:fillRef idx="0">
                  <a:schemeClr val="accent4"/>
                </a:fillRef>
                <a:effectRef idx="0">
                  <a:schemeClr val="accent4"/>
                </a:effectRef>
                <a:fontRef idx="minor">
                  <a:schemeClr val="tx1"/>
                </a:fontRef>
              </p:style>
            </p:cxnSp>
            <p:cxnSp>
              <p:nvCxnSpPr>
                <p:cNvPr id="24" name="Straight Connector 23"/>
                <p:cNvCxnSpPr/>
                <p:nvPr/>
              </p:nvCxnSpPr>
              <p:spPr>
                <a:xfrm>
                  <a:off x="9187752" y="5599547"/>
                  <a:ext cx="0" cy="409131"/>
                </a:xfrm>
                <a:prstGeom prst="line">
                  <a:avLst/>
                </a:prstGeom>
                <a:ln w="57150"/>
              </p:spPr>
              <p:style>
                <a:lnRef idx="1">
                  <a:schemeClr val="accent4"/>
                </a:lnRef>
                <a:fillRef idx="0">
                  <a:schemeClr val="accent4"/>
                </a:fillRef>
                <a:effectRef idx="0">
                  <a:schemeClr val="accent4"/>
                </a:effectRef>
                <a:fontRef idx="minor">
                  <a:schemeClr val="tx1"/>
                </a:fontRef>
              </p:style>
            </p:cxnSp>
            <p:cxnSp>
              <p:nvCxnSpPr>
                <p:cNvPr id="25" name="Straight Connector 24"/>
                <p:cNvCxnSpPr/>
                <p:nvPr/>
              </p:nvCxnSpPr>
              <p:spPr>
                <a:xfrm>
                  <a:off x="9911642" y="5599547"/>
                  <a:ext cx="0" cy="409131"/>
                </a:xfrm>
                <a:prstGeom prst="line">
                  <a:avLst/>
                </a:prstGeom>
                <a:ln w="57150"/>
              </p:spPr>
              <p:style>
                <a:lnRef idx="1">
                  <a:schemeClr val="accent4"/>
                </a:lnRef>
                <a:fillRef idx="0">
                  <a:schemeClr val="accent4"/>
                </a:fillRef>
                <a:effectRef idx="0">
                  <a:schemeClr val="accent4"/>
                </a:effectRef>
                <a:fontRef idx="minor">
                  <a:schemeClr val="tx1"/>
                </a:fontRef>
              </p:style>
            </p:cxnSp>
            <p:cxnSp>
              <p:nvCxnSpPr>
                <p:cNvPr id="26" name="Straight Connector 25"/>
                <p:cNvCxnSpPr/>
                <p:nvPr/>
              </p:nvCxnSpPr>
              <p:spPr>
                <a:xfrm>
                  <a:off x="10677886" y="5578259"/>
                  <a:ext cx="0" cy="409131"/>
                </a:xfrm>
                <a:prstGeom prst="line">
                  <a:avLst/>
                </a:prstGeom>
                <a:ln w="57150"/>
              </p:spPr>
              <p:style>
                <a:lnRef idx="1">
                  <a:schemeClr val="accent4"/>
                </a:lnRef>
                <a:fillRef idx="0">
                  <a:schemeClr val="accent4"/>
                </a:fillRef>
                <a:effectRef idx="0">
                  <a:schemeClr val="accent4"/>
                </a:effectRef>
                <a:fontRef idx="minor">
                  <a:schemeClr val="tx1"/>
                </a:fontRef>
              </p:style>
            </p:cxnSp>
            <p:cxnSp>
              <p:nvCxnSpPr>
                <p:cNvPr id="27" name="Straight Connector 26"/>
                <p:cNvCxnSpPr/>
                <p:nvPr/>
              </p:nvCxnSpPr>
              <p:spPr>
                <a:xfrm>
                  <a:off x="11404574" y="5578259"/>
                  <a:ext cx="0" cy="409131"/>
                </a:xfrm>
                <a:prstGeom prst="line">
                  <a:avLst/>
                </a:prstGeom>
                <a:ln w="57150"/>
              </p:spPr>
              <p:style>
                <a:lnRef idx="1">
                  <a:schemeClr val="accent4"/>
                </a:lnRef>
                <a:fillRef idx="0">
                  <a:schemeClr val="accent4"/>
                </a:fillRef>
                <a:effectRef idx="0">
                  <a:schemeClr val="accent4"/>
                </a:effectRef>
                <a:fontRef idx="minor">
                  <a:schemeClr val="tx1"/>
                </a:fontRef>
              </p:style>
            </p:cxnSp>
          </p:grpSp>
          <p:sp>
            <p:nvSpPr>
              <p:cNvPr id="21" name="TextBox 20"/>
              <p:cNvSpPr txBox="1"/>
              <p:nvPr/>
            </p:nvSpPr>
            <p:spPr>
              <a:xfrm>
                <a:off x="8940801" y="6163734"/>
                <a:ext cx="632179" cy="400109"/>
              </a:xfrm>
              <a:prstGeom prst="rect">
                <a:avLst/>
              </a:prstGeom>
              <a:noFill/>
            </p:spPr>
            <p:txBody>
              <a:bodyPr wrap="square" rtlCol="0">
                <a:spAutoFit/>
              </a:bodyPr>
              <a:lstStyle/>
              <a:p>
                <a:r>
                  <a:rPr lang="en-US" sz="1350" dirty="0"/>
                  <a:t>100</a:t>
                </a:r>
              </a:p>
            </p:txBody>
          </p:sp>
          <p:sp>
            <p:nvSpPr>
              <p:cNvPr id="29" name="TextBox 28"/>
              <p:cNvSpPr txBox="1"/>
              <p:nvPr/>
            </p:nvSpPr>
            <p:spPr>
              <a:xfrm>
                <a:off x="6679601" y="6163734"/>
                <a:ext cx="632179" cy="400109"/>
              </a:xfrm>
              <a:prstGeom prst="rect">
                <a:avLst/>
              </a:prstGeom>
              <a:noFill/>
            </p:spPr>
            <p:txBody>
              <a:bodyPr wrap="square" rtlCol="0">
                <a:spAutoFit/>
              </a:bodyPr>
              <a:lstStyle/>
              <a:p>
                <a:r>
                  <a:rPr lang="en-US" sz="1350" dirty="0"/>
                  <a:t>55</a:t>
                </a:r>
              </a:p>
            </p:txBody>
          </p:sp>
          <p:sp>
            <p:nvSpPr>
              <p:cNvPr id="30" name="TextBox 29"/>
              <p:cNvSpPr txBox="1"/>
              <p:nvPr/>
            </p:nvSpPr>
            <p:spPr>
              <a:xfrm>
                <a:off x="7436610" y="6186618"/>
                <a:ext cx="632179" cy="400109"/>
              </a:xfrm>
              <a:prstGeom prst="rect">
                <a:avLst/>
              </a:prstGeom>
              <a:noFill/>
            </p:spPr>
            <p:txBody>
              <a:bodyPr wrap="square" rtlCol="0">
                <a:spAutoFit/>
              </a:bodyPr>
              <a:lstStyle/>
              <a:p>
                <a:r>
                  <a:rPr lang="en-US" sz="1350" dirty="0"/>
                  <a:t>70</a:t>
                </a:r>
              </a:p>
            </p:txBody>
          </p:sp>
          <p:sp>
            <p:nvSpPr>
              <p:cNvPr id="31" name="TextBox 30"/>
              <p:cNvSpPr txBox="1"/>
              <p:nvPr/>
            </p:nvSpPr>
            <p:spPr>
              <a:xfrm>
                <a:off x="8188705" y="6178686"/>
                <a:ext cx="632179" cy="400109"/>
              </a:xfrm>
              <a:prstGeom prst="rect">
                <a:avLst/>
              </a:prstGeom>
              <a:noFill/>
            </p:spPr>
            <p:txBody>
              <a:bodyPr wrap="square" rtlCol="0">
                <a:spAutoFit/>
              </a:bodyPr>
              <a:lstStyle/>
              <a:p>
                <a:r>
                  <a:rPr lang="en-US" sz="1350" dirty="0"/>
                  <a:t>85</a:t>
                </a:r>
              </a:p>
            </p:txBody>
          </p:sp>
          <p:sp>
            <p:nvSpPr>
              <p:cNvPr id="32" name="TextBox 31"/>
              <p:cNvSpPr txBox="1"/>
              <p:nvPr/>
            </p:nvSpPr>
            <p:spPr>
              <a:xfrm>
                <a:off x="10361796" y="6169023"/>
                <a:ext cx="632179" cy="400109"/>
              </a:xfrm>
              <a:prstGeom prst="rect">
                <a:avLst/>
              </a:prstGeom>
              <a:noFill/>
            </p:spPr>
            <p:txBody>
              <a:bodyPr wrap="square" rtlCol="0">
                <a:spAutoFit/>
              </a:bodyPr>
              <a:lstStyle/>
              <a:p>
                <a:r>
                  <a:rPr lang="en-US" sz="1350" dirty="0"/>
                  <a:t>130</a:t>
                </a:r>
              </a:p>
            </p:txBody>
          </p:sp>
          <p:sp>
            <p:nvSpPr>
              <p:cNvPr id="33" name="TextBox 32"/>
              <p:cNvSpPr txBox="1"/>
              <p:nvPr/>
            </p:nvSpPr>
            <p:spPr>
              <a:xfrm>
                <a:off x="11088484" y="6178686"/>
                <a:ext cx="632179" cy="400109"/>
              </a:xfrm>
              <a:prstGeom prst="rect">
                <a:avLst/>
              </a:prstGeom>
              <a:noFill/>
            </p:spPr>
            <p:txBody>
              <a:bodyPr wrap="square" rtlCol="0">
                <a:spAutoFit/>
              </a:bodyPr>
              <a:lstStyle/>
              <a:p>
                <a:r>
                  <a:rPr lang="en-US" sz="1350" dirty="0"/>
                  <a:t>145</a:t>
                </a:r>
              </a:p>
            </p:txBody>
          </p:sp>
          <p:sp>
            <p:nvSpPr>
              <p:cNvPr id="34" name="TextBox 33"/>
              <p:cNvSpPr txBox="1"/>
              <p:nvPr/>
            </p:nvSpPr>
            <p:spPr>
              <a:xfrm>
                <a:off x="9637888" y="6185090"/>
                <a:ext cx="632179" cy="400109"/>
              </a:xfrm>
              <a:prstGeom prst="rect">
                <a:avLst/>
              </a:prstGeom>
              <a:noFill/>
            </p:spPr>
            <p:txBody>
              <a:bodyPr wrap="square" rtlCol="0">
                <a:spAutoFit/>
              </a:bodyPr>
              <a:lstStyle/>
              <a:p>
                <a:r>
                  <a:rPr lang="en-US" sz="1350" dirty="0"/>
                  <a:t>115</a:t>
                </a:r>
              </a:p>
            </p:txBody>
          </p:sp>
        </p:grpSp>
        <p:sp>
          <p:nvSpPr>
            <p:cNvPr id="37" name="TextBox 36"/>
            <p:cNvSpPr txBox="1"/>
            <p:nvPr/>
          </p:nvSpPr>
          <p:spPr>
            <a:xfrm>
              <a:off x="8918972" y="6366968"/>
              <a:ext cx="632179" cy="492443"/>
            </a:xfrm>
            <a:prstGeom prst="rect">
              <a:avLst/>
            </a:prstGeom>
            <a:noFill/>
          </p:spPr>
          <p:txBody>
            <a:bodyPr wrap="square" rtlCol="0">
              <a:spAutoFit/>
            </a:bodyPr>
            <a:lstStyle/>
            <a:p>
              <a:pPr algn="ctr"/>
              <a:r>
                <a:rPr lang="en-US" b="1" dirty="0">
                  <a:solidFill>
                    <a:srgbClr val="B17ED8"/>
                  </a:solidFill>
                </a:rPr>
                <a:t>IQ</a:t>
              </a:r>
            </a:p>
          </p:txBody>
        </p:sp>
      </p:grpSp>
      <p:sp>
        <p:nvSpPr>
          <p:cNvPr id="39" name="Rounded Rectangle 38"/>
          <p:cNvSpPr/>
          <p:nvPr/>
        </p:nvSpPr>
        <p:spPr>
          <a:xfrm>
            <a:off x="7529513" y="1602791"/>
            <a:ext cx="1100667" cy="788741"/>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350" dirty="0"/>
              <a:t># IQs that are 115 </a:t>
            </a:r>
          </a:p>
        </p:txBody>
      </p:sp>
      <p:sp>
        <p:nvSpPr>
          <p:cNvPr id="40" name="Rounded Rectangle 39"/>
          <p:cNvSpPr/>
          <p:nvPr/>
        </p:nvSpPr>
        <p:spPr>
          <a:xfrm>
            <a:off x="6138896" y="993713"/>
            <a:ext cx="1100667" cy="788741"/>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350" dirty="0"/>
              <a:t># IQs that are 100 </a:t>
            </a:r>
          </a:p>
        </p:txBody>
      </p:sp>
    </p:spTree>
    <p:extLst>
      <p:ext uri="{BB962C8B-B14F-4D97-AF65-F5344CB8AC3E}">
        <p14:creationId xmlns:p14="http://schemas.microsoft.com/office/powerpoint/2010/main" val="3035329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9" grpId="0" animBg="1"/>
      <p:bldP spid="4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Normal Distribution (Curve)</a:t>
            </a:r>
          </a:p>
        </p:txBody>
      </p:sp>
      <p:pic>
        <p:nvPicPr>
          <p:cNvPr id="10" name="Picture 9"/>
          <p:cNvPicPr>
            <a:picLocks noChangeAspect="1"/>
          </p:cNvPicPr>
          <p:nvPr/>
        </p:nvPicPr>
        <p:blipFill>
          <a:blip r:embed="rId2"/>
          <a:stretch>
            <a:fillRect/>
          </a:stretch>
        </p:blipFill>
        <p:spPr>
          <a:xfrm>
            <a:off x="1062148" y="1586083"/>
            <a:ext cx="7579645" cy="4538218"/>
          </a:xfrm>
          <a:prstGeom prst="rect">
            <a:avLst/>
          </a:prstGeom>
        </p:spPr>
      </p:pic>
      <p:sp>
        <p:nvSpPr>
          <p:cNvPr id="2" name="TextBox 1"/>
          <p:cNvSpPr txBox="1"/>
          <p:nvPr/>
        </p:nvSpPr>
        <p:spPr>
          <a:xfrm>
            <a:off x="6227805" y="2446637"/>
            <a:ext cx="2916195" cy="923330"/>
          </a:xfrm>
          <a:prstGeom prst="rect">
            <a:avLst/>
          </a:prstGeom>
          <a:noFill/>
        </p:spPr>
        <p:txBody>
          <a:bodyPr wrap="square" rtlCol="0">
            <a:spAutoFit/>
          </a:bodyPr>
          <a:lstStyle/>
          <a:p>
            <a:r>
              <a:rPr lang="en-US" dirty="0"/>
              <a:t>100% of all observed values (observations) of variable fall below curve</a:t>
            </a:r>
          </a:p>
        </p:txBody>
      </p:sp>
    </p:spTree>
    <p:extLst>
      <p:ext uri="{BB962C8B-B14F-4D97-AF65-F5344CB8AC3E}">
        <p14:creationId xmlns:p14="http://schemas.microsoft.com/office/powerpoint/2010/main" val="36315767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dirty="0"/>
              <a:t>The Normal Distribution (Curve)</a:t>
            </a:r>
          </a:p>
        </p:txBody>
      </p:sp>
      <p:pic>
        <p:nvPicPr>
          <p:cNvPr id="10" name="Picture 9"/>
          <p:cNvPicPr>
            <a:picLocks noChangeAspect="1"/>
          </p:cNvPicPr>
          <p:nvPr/>
        </p:nvPicPr>
        <p:blipFill>
          <a:blip r:embed="rId2"/>
          <a:stretch>
            <a:fillRect/>
          </a:stretch>
        </p:blipFill>
        <p:spPr>
          <a:xfrm>
            <a:off x="1141607" y="1546546"/>
            <a:ext cx="7420728" cy="4047670"/>
          </a:xfrm>
          <a:prstGeom prst="rect">
            <a:avLst/>
          </a:prstGeom>
        </p:spPr>
      </p:pic>
      <p:sp>
        <p:nvSpPr>
          <p:cNvPr id="2" name="TextBox 1">
            <a:extLst>
              <a:ext uri="{FF2B5EF4-FFF2-40B4-BE49-F238E27FC236}">
                <a16:creationId xmlns:a16="http://schemas.microsoft.com/office/drawing/2014/main" id="{638A6A6E-71C3-AB4A-A779-439A25B1BC11}"/>
              </a:ext>
            </a:extLst>
          </p:cNvPr>
          <p:cNvSpPr txBox="1"/>
          <p:nvPr/>
        </p:nvSpPr>
        <p:spPr>
          <a:xfrm>
            <a:off x="1141607" y="5692137"/>
            <a:ext cx="7545193" cy="1477328"/>
          </a:xfrm>
          <a:prstGeom prst="rect">
            <a:avLst/>
          </a:prstGeom>
          <a:noFill/>
        </p:spPr>
        <p:txBody>
          <a:bodyPr wrap="square" rtlCol="0">
            <a:spAutoFit/>
          </a:bodyPr>
          <a:lstStyle/>
          <a:p>
            <a:r>
              <a:rPr lang="en-US" dirty="0"/>
              <a:t>Implication: we know when the distribution of variable is approximately normal that the standard deviation and mean help us understand the proportion of scores falling under the curve at every value. </a:t>
            </a:r>
            <a:r>
              <a:rPr lang="en-US" u="sng" dirty="0"/>
              <a:t>Z-scores tell us this!</a:t>
            </a:r>
          </a:p>
          <a:p>
            <a:endParaRPr lang="en-US" dirty="0"/>
          </a:p>
        </p:txBody>
      </p:sp>
      <p:sp>
        <p:nvSpPr>
          <p:cNvPr id="3" name="TextBox 2">
            <a:extLst>
              <a:ext uri="{FF2B5EF4-FFF2-40B4-BE49-F238E27FC236}">
                <a16:creationId xmlns:a16="http://schemas.microsoft.com/office/drawing/2014/main" id="{4153E53A-F619-0548-95DA-939D1009F441}"/>
              </a:ext>
            </a:extLst>
          </p:cNvPr>
          <p:cNvSpPr txBox="1"/>
          <p:nvPr/>
        </p:nvSpPr>
        <p:spPr>
          <a:xfrm>
            <a:off x="5671751" y="2366380"/>
            <a:ext cx="3570208" cy="923330"/>
          </a:xfrm>
          <a:prstGeom prst="rect">
            <a:avLst/>
          </a:prstGeom>
          <a:noFill/>
        </p:spPr>
        <p:txBody>
          <a:bodyPr wrap="none" rtlCol="0">
            <a:spAutoFit/>
          </a:bodyPr>
          <a:lstStyle/>
          <a:p>
            <a:r>
              <a:rPr lang="en-US" dirty="0"/>
              <a:t>And, we know the probability that</a:t>
            </a:r>
            <a:br>
              <a:rPr lang="en-US" dirty="0"/>
            </a:br>
            <a:r>
              <a:rPr lang="en-US" dirty="0"/>
              <a:t>any particular observed value of </a:t>
            </a:r>
            <a:br>
              <a:rPr lang="en-US" dirty="0"/>
            </a:br>
            <a:r>
              <a:rPr lang="en-US" dirty="0"/>
              <a:t>a variable occurs!</a:t>
            </a:r>
          </a:p>
        </p:txBody>
      </p:sp>
      <p:sp>
        <p:nvSpPr>
          <p:cNvPr id="4" name="TextBox 3">
            <a:extLst>
              <a:ext uri="{FF2B5EF4-FFF2-40B4-BE49-F238E27FC236}">
                <a16:creationId xmlns:a16="http://schemas.microsoft.com/office/drawing/2014/main" id="{2596A44C-C088-AC43-B08B-87413D1A2DB2}"/>
              </a:ext>
            </a:extLst>
          </p:cNvPr>
          <p:cNvSpPr txBox="1"/>
          <p:nvPr/>
        </p:nvSpPr>
        <p:spPr>
          <a:xfrm>
            <a:off x="7531100" y="3289710"/>
            <a:ext cx="1454731" cy="369332"/>
          </a:xfrm>
          <a:prstGeom prst="rect">
            <a:avLst/>
          </a:prstGeom>
          <a:noFill/>
        </p:spPr>
        <p:txBody>
          <a:bodyPr wrap="square" rtlCol="0">
            <a:spAutoFit/>
          </a:bodyPr>
          <a:lstStyle/>
          <a:p>
            <a:r>
              <a:rPr lang="en-US" dirty="0"/>
              <a:t>How?</a:t>
            </a:r>
          </a:p>
        </p:txBody>
      </p:sp>
      <p:sp>
        <p:nvSpPr>
          <p:cNvPr id="6" name="TextBox 5">
            <a:extLst>
              <a:ext uri="{FF2B5EF4-FFF2-40B4-BE49-F238E27FC236}">
                <a16:creationId xmlns:a16="http://schemas.microsoft.com/office/drawing/2014/main" id="{F4C17CF4-E69A-5A44-BC58-52ADDB37FE33}"/>
              </a:ext>
            </a:extLst>
          </p:cNvPr>
          <p:cNvSpPr txBox="1"/>
          <p:nvPr/>
        </p:nvSpPr>
        <p:spPr>
          <a:xfrm>
            <a:off x="7685231" y="3756963"/>
            <a:ext cx="1146468" cy="369332"/>
          </a:xfrm>
          <a:prstGeom prst="rect">
            <a:avLst/>
          </a:prstGeom>
          <a:noFill/>
        </p:spPr>
        <p:txBody>
          <a:bodyPr wrap="none" rtlCol="0">
            <a:spAutoFit/>
          </a:bodyPr>
          <a:lstStyle/>
          <a:p>
            <a:r>
              <a:rPr lang="en-US" dirty="0"/>
              <a:t>Z-scores!</a:t>
            </a:r>
          </a:p>
        </p:txBody>
      </p:sp>
    </p:spTree>
    <p:extLst>
      <p:ext uri="{BB962C8B-B14F-4D97-AF65-F5344CB8AC3E}">
        <p14:creationId xmlns:p14="http://schemas.microsoft.com/office/powerpoint/2010/main" val="2658626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Standard Normal Distribution</a:t>
            </a:r>
          </a:p>
        </p:txBody>
      </p:sp>
      <p:pic>
        <p:nvPicPr>
          <p:cNvPr id="10" name="Picture 9"/>
          <p:cNvPicPr>
            <a:picLocks noChangeAspect="1"/>
          </p:cNvPicPr>
          <p:nvPr/>
        </p:nvPicPr>
        <p:blipFill>
          <a:blip r:embed="rId2"/>
          <a:stretch>
            <a:fillRect/>
          </a:stretch>
        </p:blipFill>
        <p:spPr>
          <a:xfrm>
            <a:off x="1017142" y="1546546"/>
            <a:ext cx="7822532" cy="4361484"/>
          </a:xfrm>
          <a:prstGeom prst="rect">
            <a:avLst/>
          </a:prstGeom>
        </p:spPr>
      </p:pic>
      <p:sp>
        <p:nvSpPr>
          <p:cNvPr id="3" name="Rectangle 2">
            <a:extLst>
              <a:ext uri="{FF2B5EF4-FFF2-40B4-BE49-F238E27FC236}">
                <a16:creationId xmlns:a16="http://schemas.microsoft.com/office/drawing/2014/main" id="{FE667DA1-25D8-9A49-9DB8-AFA64BBAA827}"/>
              </a:ext>
            </a:extLst>
          </p:cNvPr>
          <p:cNvSpPr/>
          <p:nvPr/>
        </p:nvSpPr>
        <p:spPr>
          <a:xfrm>
            <a:off x="1612900" y="5600700"/>
            <a:ext cx="1117600" cy="520700"/>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D97E9B0-122C-9740-A2A7-92DE6C2486FE}"/>
              </a:ext>
            </a:extLst>
          </p:cNvPr>
          <p:cNvSpPr txBox="1"/>
          <p:nvPr/>
        </p:nvSpPr>
        <p:spPr>
          <a:xfrm>
            <a:off x="1541948" y="5588000"/>
            <a:ext cx="1125052" cy="307777"/>
          </a:xfrm>
          <a:prstGeom prst="rect">
            <a:avLst/>
          </a:prstGeom>
          <a:noFill/>
        </p:spPr>
        <p:txBody>
          <a:bodyPr wrap="none" rtlCol="0">
            <a:spAutoFit/>
          </a:bodyPr>
          <a:lstStyle/>
          <a:p>
            <a:r>
              <a:rPr lang="en-US" sz="1400" dirty="0"/>
              <a:t>SAT Scores</a:t>
            </a:r>
          </a:p>
        </p:txBody>
      </p:sp>
      <p:sp>
        <p:nvSpPr>
          <p:cNvPr id="6" name="Rectangle 5">
            <a:extLst>
              <a:ext uri="{FF2B5EF4-FFF2-40B4-BE49-F238E27FC236}">
                <a16:creationId xmlns:a16="http://schemas.microsoft.com/office/drawing/2014/main" id="{B01E6C3D-6F9B-2542-9CA8-C63C853432B7}"/>
              </a:ext>
            </a:extLst>
          </p:cNvPr>
          <p:cNvSpPr/>
          <p:nvPr/>
        </p:nvSpPr>
        <p:spPr>
          <a:xfrm>
            <a:off x="1707048" y="4974580"/>
            <a:ext cx="6507648" cy="308620"/>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05A1EC2-A4C0-2C4C-AE97-9BE5C370F35F}"/>
              </a:ext>
            </a:extLst>
          </p:cNvPr>
          <p:cNvSpPr/>
          <p:nvPr/>
        </p:nvSpPr>
        <p:spPr>
          <a:xfrm>
            <a:off x="1541948" y="5651698"/>
            <a:ext cx="6507648" cy="308620"/>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6724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6"/>
                                        </p:tgtEl>
                                        <p:attrNameLst>
                                          <p:attrName>ppt_x</p:attrName>
                                        </p:attrNameLst>
                                      </p:cBhvr>
                                      <p:tavLst>
                                        <p:tav tm="0">
                                          <p:val>
                                            <p:strVal val="ppt_x"/>
                                          </p:val>
                                        </p:tav>
                                        <p:tav tm="100000">
                                          <p:val>
                                            <p:strVal val="ppt_x"/>
                                          </p:val>
                                        </p:tav>
                                      </p:tavLst>
                                    </p:anim>
                                    <p:anim calcmode="lin" valueType="num">
                                      <p:cBhvr additive="base">
                                        <p:cTn id="7" dur="500"/>
                                        <p:tgtEl>
                                          <p:spTgt spid="6"/>
                                        </p:tgtEl>
                                        <p:attrNameLst>
                                          <p:attrName>ppt_y</p:attrName>
                                        </p:attrNameLst>
                                      </p:cBhvr>
                                      <p:tavLst>
                                        <p:tav tm="0">
                                          <p:val>
                                            <p:strVal val="ppt_y"/>
                                          </p:val>
                                        </p:tav>
                                        <p:tav tm="100000">
                                          <p:val>
                                            <p:strVal val="1+ppt_h/2"/>
                                          </p:val>
                                        </p:tav>
                                      </p:tavLst>
                                    </p:anim>
                                    <p:set>
                                      <p:cBhvr>
                                        <p:cTn id="8" dur="1" fill="hold">
                                          <p:stCondLst>
                                            <p:cond delay="499"/>
                                          </p:stCondLst>
                                        </p:cTn>
                                        <p:tgtEl>
                                          <p:spTgt spid="6"/>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0" nodeType="clickEffect">
                                  <p:stCondLst>
                                    <p:cond delay="0"/>
                                  </p:stCondLst>
                                  <p:childTnLst>
                                    <p:anim calcmode="lin" valueType="num">
                                      <p:cBhvr additive="base">
                                        <p:cTn id="16" dur="500"/>
                                        <p:tgtEl>
                                          <p:spTgt spid="7"/>
                                        </p:tgtEl>
                                        <p:attrNameLst>
                                          <p:attrName>ppt_x</p:attrName>
                                        </p:attrNameLst>
                                      </p:cBhvr>
                                      <p:tavLst>
                                        <p:tav tm="0">
                                          <p:val>
                                            <p:strVal val="ppt_x"/>
                                          </p:val>
                                        </p:tav>
                                        <p:tav tm="100000">
                                          <p:val>
                                            <p:strVal val="ppt_x"/>
                                          </p:val>
                                        </p:tav>
                                      </p:tavLst>
                                    </p:anim>
                                    <p:anim calcmode="lin" valueType="num">
                                      <p:cBhvr additive="base">
                                        <p:cTn id="17" dur="500"/>
                                        <p:tgtEl>
                                          <p:spTgt spid="7"/>
                                        </p:tgtEl>
                                        <p:attrNameLst>
                                          <p:attrName>ppt_y</p:attrName>
                                        </p:attrNameLst>
                                      </p:cBhvr>
                                      <p:tavLst>
                                        <p:tav tm="0">
                                          <p:val>
                                            <p:strVal val="ppt_y"/>
                                          </p:val>
                                        </p:tav>
                                        <p:tav tm="100000">
                                          <p:val>
                                            <p:strVal val="1+ppt_h/2"/>
                                          </p:val>
                                        </p:tav>
                                      </p:tavLst>
                                    </p:anim>
                                    <p:set>
                                      <p:cBhvr>
                                        <p:cTn id="18"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7"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Revisiting Z-scores</a:t>
            </a:r>
          </a:p>
        </p:txBody>
      </p:sp>
      <p:sp>
        <p:nvSpPr>
          <p:cNvPr id="3" name="Content Placeholder 2"/>
          <p:cNvSpPr>
            <a:spLocks noGrp="1"/>
          </p:cNvSpPr>
          <p:nvPr>
            <p:ph idx="1"/>
          </p:nvPr>
        </p:nvSpPr>
        <p:spPr/>
        <p:txBody>
          <a:bodyPr>
            <a:normAutofit lnSpcReduction="10000"/>
          </a:bodyPr>
          <a:lstStyle/>
          <a:p>
            <a:r>
              <a:rPr lang="en-US" dirty="0"/>
              <a:t>Z-scores allow us to represent a raw score in terms of its relationship to the mean and standard deviations of the distribution</a:t>
            </a:r>
          </a:p>
          <a:p>
            <a:pPr marL="0" indent="0">
              <a:buNone/>
            </a:pPr>
            <a:endParaRPr lang="en-US" dirty="0"/>
          </a:p>
          <a:p>
            <a:r>
              <a:rPr lang="en-US" dirty="0"/>
              <a:t>Z-score: The number of standard deviations that a given raw score is above or below the mean</a:t>
            </a:r>
          </a:p>
          <a:p>
            <a:endParaRPr lang="en-US" dirty="0"/>
          </a:p>
          <a:p>
            <a:r>
              <a:rPr lang="en-US" dirty="0"/>
              <a:t>Calculate using this formula: </a:t>
            </a:r>
          </a:p>
          <a:p>
            <a:endParaRPr lang="en-US" dirty="0"/>
          </a:p>
          <a:p>
            <a:endParaRPr lang="en-US" dirty="0"/>
          </a:p>
          <a:p>
            <a:r>
              <a:rPr lang="en-US" dirty="0"/>
              <a:t>When calculated for normally distributed variable, can use to determine how likely a score of that size (or greater or lower) occurs</a:t>
            </a:r>
          </a:p>
        </p:txBody>
      </p:sp>
      <p:pic>
        <p:nvPicPr>
          <p:cNvPr id="6" name="Picture 2" descr="http://lrieber.coe.uga.edu/edit6900/resources/z_formula_large.gif">
            <a:extLst>
              <a:ext uri="{FF2B5EF4-FFF2-40B4-BE49-F238E27FC236}">
                <a16:creationId xmlns:a16="http://schemas.microsoft.com/office/drawing/2014/main" id="{94FE713D-2733-A943-99F8-75E39E2ABAE4}"/>
              </a:ext>
            </a:extLst>
          </p:cNvPr>
          <p:cNvPicPr>
            <a:picLocks noChangeAspect="1" noChangeArrowheads="1"/>
          </p:cNvPicPr>
          <p:nvPr/>
        </p:nvPicPr>
        <p:blipFill rotWithShape="1">
          <a:blip r:embed="rId2"/>
          <a:srcRect b="47804"/>
          <a:stretch/>
        </p:blipFill>
        <p:spPr bwMode="auto">
          <a:xfrm>
            <a:off x="4851971" y="3794887"/>
            <a:ext cx="2937904" cy="1022299"/>
          </a:xfrm>
          <a:prstGeom prst="rect">
            <a:avLst/>
          </a:prstGeom>
          <a:ln>
            <a:noFill/>
          </a:ln>
          <a:effectLst>
            <a:softEdge rad="112500"/>
          </a:effectLst>
        </p:spPr>
      </p:pic>
      <p:sp>
        <p:nvSpPr>
          <p:cNvPr id="4" name="Rectangle 3"/>
          <p:cNvSpPr/>
          <p:nvPr/>
        </p:nvSpPr>
        <p:spPr>
          <a:xfrm>
            <a:off x="6668410" y="4445035"/>
            <a:ext cx="2648585" cy="769441"/>
          </a:xfrm>
          <a:prstGeom prst="rect">
            <a:avLst/>
          </a:prstGeom>
        </p:spPr>
        <p:txBody>
          <a:bodyPr wrap="square">
            <a:spAutoFit/>
          </a:bodyPr>
          <a:lstStyle/>
          <a:p>
            <a:r>
              <a:rPr lang="en-US" sz="2200" dirty="0"/>
              <a:t>Where S = standard deviation</a:t>
            </a:r>
          </a:p>
        </p:txBody>
      </p:sp>
    </p:spTree>
    <p:extLst>
      <p:ext uri="{BB962C8B-B14F-4D97-AF65-F5344CB8AC3E}">
        <p14:creationId xmlns:p14="http://schemas.microsoft.com/office/powerpoint/2010/main" val="1397835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Standard (Z) Scores</a:t>
            </a:r>
          </a:p>
        </p:txBody>
      </p:sp>
      <p:sp>
        <p:nvSpPr>
          <p:cNvPr id="5" name="Content Placeholder 4"/>
          <p:cNvSpPr>
            <a:spLocks noGrp="1"/>
          </p:cNvSpPr>
          <p:nvPr>
            <p:ph idx="1"/>
          </p:nvPr>
        </p:nvSpPr>
        <p:spPr/>
        <p:txBody>
          <a:bodyPr/>
          <a:lstStyle/>
          <a:p>
            <a:r>
              <a:rPr lang="en-US" dirty="0"/>
              <a:t>What z-scores can tell us</a:t>
            </a:r>
          </a:p>
        </p:txBody>
      </p:sp>
      <p:pic>
        <p:nvPicPr>
          <p:cNvPr id="10" name="Picture 9"/>
          <p:cNvPicPr>
            <a:picLocks noChangeAspect="1"/>
          </p:cNvPicPr>
          <p:nvPr/>
        </p:nvPicPr>
        <p:blipFill>
          <a:blip r:embed="rId2"/>
          <a:stretch>
            <a:fillRect/>
          </a:stretch>
        </p:blipFill>
        <p:spPr>
          <a:xfrm>
            <a:off x="929444" y="2280987"/>
            <a:ext cx="7845053" cy="3024939"/>
          </a:xfrm>
          <a:prstGeom prst="rect">
            <a:avLst/>
          </a:prstGeom>
        </p:spPr>
      </p:pic>
    </p:spTree>
    <p:extLst>
      <p:ext uri="{BB962C8B-B14F-4D97-AF65-F5344CB8AC3E}">
        <p14:creationId xmlns:p14="http://schemas.microsoft.com/office/powerpoint/2010/main" val="6129546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Normal Table</a:t>
            </a:r>
          </a:p>
        </p:txBody>
      </p:sp>
      <p:sp>
        <p:nvSpPr>
          <p:cNvPr id="3" name="Content Placeholder 2"/>
          <p:cNvSpPr>
            <a:spLocks noGrp="1"/>
          </p:cNvSpPr>
          <p:nvPr>
            <p:ph idx="1"/>
          </p:nvPr>
        </p:nvSpPr>
        <p:spPr/>
        <p:txBody>
          <a:bodyPr>
            <a:normAutofit lnSpcReduction="10000"/>
          </a:bodyPr>
          <a:lstStyle/>
          <a:p>
            <a:r>
              <a:rPr lang="en-US" dirty="0"/>
              <a:t>Standard normal distribution: when normally distributed variable is presented in terms of z scores</a:t>
            </a:r>
          </a:p>
          <a:p>
            <a:endParaRPr lang="en-US" dirty="0"/>
          </a:p>
          <a:p>
            <a:r>
              <a:rPr lang="en-US" dirty="0"/>
              <a:t>The normal table is a table that presents information about the standard normal distribution</a:t>
            </a:r>
          </a:p>
          <a:p>
            <a:pPr lvl="1"/>
            <a:r>
              <a:rPr lang="en-US" u="sng" dirty="0"/>
              <a:t>Area (proportion of </a:t>
            </a:r>
            <a:r>
              <a:rPr lang="en-US" b="1" u="sng" dirty="0"/>
              <a:t>total</a:t>
            </a:r>
            <a:r>
              <a:rPr lang="en-US" u="sng" dirty="0"/>
              <a:t> observations) under standard normal curve </a:t>
            </a:r>
            <a:r>
              <a:rPr lang="en-US" dirty="0"/>
              <a:t>between left side and z-score</a:t>
            </a:r>
          </a:p>
          <a:p>
            <a:pPr lvl="1"/>
            <a:endParaRPr lang="en-US" dirty="0"/>
          </a:p>
          <a:p>
            <a:pPr lvl="1"/>
            <a:r>
              <a:rPr lang="en-US" dirty="0"/>
              <a:t>Shows proportion of total observations falling below z-score (or probability of randomly drawing an observation within that range)</a:t>
            </a:r>
          </a:p>
          <a:p>
            <a:pPr lvl="2"/>
            <a:r>
              <a:rPr lang="en-US" dirty="0"/>
              <a:t>We can work backwards from there to find proportion beyond</a:t>
            </a:r>
          </a:p>
        </p:txBody>
      </p:sp>
    </p:spTree>
    <p:extLst>
      <p:ext uri="{BB962C8B-B14F-4D97-AF65-F5344CB8AC3E}">
        <p14:creationId xmlns:p14="http://schemas.microsoft.com/office/powerpoint/2010/main" val="9445726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313830" y="444843"/>
            <a:ext cx="5384430" cy="5964940"/>
          </a:xfrm>
        </p:spPr>
      </p:pic>
    </p:spTree>
    <p:extLst>
      <p:ext uri="{BB962C8B-B14F-4D97-AF65-F5344CB8AC3E}">
        <p14:creationId xmlns:p14="http://schemas.microsoft.com/office/powerpoint/2010/main" val="1047356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 1: A Platypus Appears</a:t>
            </a:r>
          </a:p>
        </p:txBody>
      </p:sp>
      <p:sp>
        <p:nvSpPr>
          <p:cNvPr id="3" name="Content Placeholder 2"/>
          <p:cNvSpPr>
            <a:spLocks noGrp="1"/>
          </p:cNvSpPr>
          <p:nvPr>
            <p:ph idx="1"/>
          </p:nvPr>
        </p:nvSpPr>
        <p:spPr/>
        <p:txBody>
          <a:bodyPr>
            <a:normAutofit/>
          </a:bodyPr>
          <a:lstStyle/>
          <a:p>
            <a:r>
              <a:rPr lang="en-US" dirty="0"/>
              <a:t>Your best friend comes and tells you they just bought a 17 </a:t>
            </a:r>
            <a:r>
              <a:rPr lang="en-US" dirty="0" err="1"/>
              <a:t>lb</a:t>
            </a:r>
            <a:r>
              <a:rPr lang="en-US" dirty="0"/>
              <a:t> platypus.</a:t>
            </a:r>
          </a:p>
          <a:p>
            <a:endParaRPr lang="en-US" dirty="0"/>
          </a:p>
          <a:p>
            <a:r>
              <a:rPr lang="en-US" dirty="0"/>
              <a:t>Seller said biggest ever they’ve seen</a:t>
            </a:r>
          </a:p>
          <a:p>
            <a:endParaRPr lang="en-US" dirty="0"/>
          </a:p>
          <a:p>
            <a:r>
              <a:rPr lang="en-US" dirty="0"/>
              <a:t>Your friend wants to know if this is true. Is this a </a:t>
            </a:r>
            <a:r>
              <a:rPr lang="en-US" u="sng" dirty="0"/>
              <a:t>big</a:t>
            </a:r>
            <a:r>
              <a:rPr lang="en-US" dirty="0"/>
              <a:t> Platypus?</a:t>
            </a:r>
          </a:p>
          <a:p>
            <a:endParaRPr lang="en-US" dirty="0"/>
          </a:p>
          <a:p>
            <a:r>
              <a:rPr lang="en-US" dirty="0"/>
              <a:t>You don’t know anything about </a:t>
            </a:r>
            <a:r>
              <a:rPr lang="en-US" dirty="0" err="1"/>
              <a:t>Platypodes</a:t>
            </a:r>
            <a:r>
              <a:rPr lang="en-US" dirty="0"/>
              <a:t>, how do you answer this question?</a:t>
            </a:r>
          </a:p>
        </p:txBody>
      </p:sp>
    </p:spTree>
    <p:extLst>
      <p:ext uri="{BB962C8B-B14F-4D97-AF65-F5344CB8AC3E}">
        <p14:creationId xmlns:p14="http://schemas.microsoft.com/office/powerpoint/2010/main" val="1993646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 4: Your Friend Won’t Go Away</a:t>
            </a:r>
          </a:p>
        </p:txBody>
      </p:sp>
      <p:sp>
        <p:nvSpPr>
          <p:cNvPr id="3" name="Content Placeholder 2"/>
          <p:cNvSpPr>
            <a:spLocks noGrp="1"/>
          </p:cNvSpPr>
          <p:nvPr>
            <p:ph idx="1"/>
          </p:nvPr>
        </p:nvSpPr>
        <p:spPr/>
        <p:txBody>
          <a:bodyPr>
            <a:normAutofit/>
          </a:bodyPr>
          <a:lstStyle/>
          <a:p>
            <a:r>
              <a:rPr lang="en-US" dirty="0"/>
              <a:t>Friend convinced Platypus is bigger than 99% of all other </a:t>
            </a:r>
            <a:r>
              <a:rPr lang="en-US" dirty="0" err="1"/>
              <a:t>Platypodes</a:t>
            </a:r>
            <a:r>
              <a:rPr lang="en-US" dirty="0"/>
              <a:t>, even though not far above mean</a:t>
            </a:r>
          </a:p>
          <a:p>
            <a:endParaRPr lang="en-US" dirty="0"/>
          </a:p>
          <a:p>
            <a:r>
              <a:rPr lang="en-US" dirty="0"/>
              <a:t>Your friend asks you to help figure this out. She wants to know what percentage of </a:t>
            </a:r>
            <a:r>
              <a:rPr lang="en-US" dirty="0" err="1"/>
              <a:t>Platypodes</a:t>
            </a:r>
            <a:r>
              <a:rPr lang="en-US" dirty="0"/>
              <a:t> have a weight below </a:t>
            </a:r>
            <a:r>
              <a:rPr lang="en-US" dirty="0" err="1"/>
              <a:t>her’s</a:t>
            </a:r>
            <a:endParaRPr lang="en-US" dirty="0"/>
          </a:p>
          <a:p>
            <a:endParaRPr lang="en-US" dirty="0"/>
          </a:p>
          <a:p>
            <a:r>
              <a:rPr lang="en-US" dirty="0"/>
              <a:t>You know the following:</a:t>
            </a:r>
          </a:p>
          <a:p>
            <a:pPr lvl="1"/>
            <a:r>
              <a:rPr lang="en-US" dirty="0"/>
              <a:t>Her Platypus (Harold) is 17 </a:t>
            </a:r>
            <a:r>
              <a:rPr lang="en-US" dirty="0" err="1"/>
              <a:t>lbs</a:t>
            </a:r>
            <a:endParaRPr lang="en-US" dirty="0"/>
          </a:p>
          <a:p>
            <a:pPr lvl="1"/>
            <a:r>
              <a:rPr lang="en-US" dirty="0"/>
              <a:t>Mean </a:t>
            </a:r>
            <a:r>
              <a:rPr lang="en-US" dirty="0" err="1"/>
              <a:t>Platypode</a:t>
            </a:r>
            <a:r>
              <a:rPr lang="en-US" dirty="0"/>
              <a:t> weight is 14 </a:t>
            </a:r>
            <a:r>
              <a:rPr lang="en-US" dirty="0" err="1"/>
              <a:t>lbs</a:t>
            </a:r>
            <a:r>
              <a:rPr lang="en-US" dirty="0"/>
              <a:t>, 3lb </a:t>
            </a:r>
            <a:r>
              <a:rPr lang="en-US" dirty="0" err="1"/>
              <a:t>std</a:t>
            </a:r>
            <a:r>
              <a:rPr lang="en-US" dirty="0"/>
              <a:t> dev.</a:t>
            </a:r>
          </a:p>
          <a:p>
            <a:pPr lvl="1"/>
            <a:r>
              <a:rPr lang="en-US" dirty="0"/>
              <a:t>Assume weights normally distributed</a:t>
            </a:r>
          </a:p>
        </p:txBody>
      </p:sp>
    </p:spTree>
    <p:extLst>
      <p:ext uri="{BB962C8B-B14F-4D97-AF65-F5344CB8AC3E}">
        <p14:creationId xmlns:p14="http://schemas.microsoft.com/office/powerpoint/2010/main" val="144793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 4: Your Friend Won’t Go Away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10000"/>
              </a:bodyPr>
              <a:lstStyle/>
              <a:p>
                <a:r>
                  <a:rPr lang="en-US" dirty="0"/>
                  <a:t>Can this information help us?</a:t>
                </a:r>
              </a:p>
              <a:p>
                <a:pPr lvl="1"/>
                <a:r>
                  <a:rPr lang="en-US" dirty="0"/>
                  <a:t>Yes!</a:t>
                </a:r>
              </a:p>
              <a:p>
                <a:endParaRPr lang="en-US" dirty="0"/>
              </a:p>
              <a:p>
                <a:r>
                  <a:rPr lang="en-US" dirty="0"/>
                  <a:t>Since </a:t>
                </a:r>
                <a:r>
                  <a:rPr lang="en-US" dirty="0" err="1"/>
                  <a:t>Platypode</a:t>
                </a:r>
                <a:r>
                  <a:rPr lang="en-US" dirty="0"/>
                  <a:t> weight is normally distributed, we can use the properties of the normal distribution to answer</a:t>
                </a:r>
              </a:p>
              <a:p>
                <a:pPr lvl="1"/>
                <a:r>
                  <a:rPr lang="en-US" dirty="0"/>
                  <a:t>Goal: determine percentage of </a:t>
                </a:r>
                <a:r>
                  <a:rPr lang="en-US" dirty="0" err="1"/>
                  <a:t>platypodes</a:t>
                </a:r>
                <a:r>
                  <a:rPr lang="en-US" dirty="0"/>
                  <a:t> with weight below 17lbs.</a:t>
                </a:r>
              </a:p>
              <a:p>
                <a:endParaRPr lang="en-US" dirty="0"/>
              </a:p>
              <a:p>
                <a:r>
                  <a:rPr lang="en-US" dirty="0"/>
                  <a:t>Step 1: Calculate z-score </a:t>
                </a:r>
                <a14:m>
                  <m:oMath xmlns:m="http://schemas.openxmlformats.org/officeDocument/2006/math">
                    <m:r>
                      <a:rPr lang="en-US" sz="2800" b="0" i="1" smtClean="0">
                        <a:latin typeface="Cambria Math" panose="02040503050406030204" pitchFamily="18" charset="0"/>
                      </a:rPr>
                      <m:t>𝑍</m:t>
                    </m:r>
                    <m:r>
                      <a:rPr lang="en-US" sz="2800" b="0" i="1" smtClean="0">
                        <a:latin typeface="Cambria Math" panose="02040503050406030204" pitchFamily="18" charset="0"/>
                      </a:rPr>
                      <m:t>= </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𝑋</m:t>
                        </m:r>
                        <m:r>
                          <a:rPr lang="en-US" sz="2800" b="0" i="1" smtClean="0">
                            <a:latin typeface="Cambria Math" panose="02040503050406030204" pitchFamily="18" charset="0"/>
                          </a:rPr>
                          <m:t> − </m:t>
                        </m:r>
                        <m:acc>
                          <m:accPr>
                            <m:chr m:val="̅"/>
                            <m:ctrlPr>
                              <a:rPr lang="en-US" sz="2800" b="0" i="1" smtClean="0">
                                <a:latin typeface="Cambria Math" panose="02040503050406030204" pitchFamily="18" charset="0"/>
                              </a:rPr>
                            </m:ctrlPr>
                          </m:accPr>
                          <m:e>
                            <m:r>
                              <a:rPr lang="en-US" sz="2800" b="0" i="1" smtClean="0">
                                <a:latin typeface="Cambria Math" panose="02040503050406030204" pitchFamily="18" charset="0"/>
                              </a:rPr>
                              <m:t>𝑋</m:t>
                            </m:r>
                          </m:e>
                        </m:acc>
                      </m:num>
                      <m:den>
                        <m:r>
                          <a:rPr lang="en-US" sz="2800" b="0" i="1" smtClean="0">
                            <a:latin typeface="Cambria Math" panose="02040503050406030204" pitchFamily="18" charset="0"/>
                            <a:ea typeface="Cambria Math" panose="02040503050406030204" pitchFamily="18" charset="0"/>
                          </a:rPr>
                          <m:t>𝜎</m:t>
                        </m:r>
                      </m:den>
                    </m:f>
                    <m:r>
                      <a:rPr lang="en-US" sz="2800" b="0" i="1" smtClean="0">
                        <a:latin typeface="Cambria Math" panose="02040503050406030204" pitchFamily="18" charset="0"/>
                      </a:rPr>
                      <m:t>= </m:t>
                    </m:r>
                    <m:f>
                      <m:fPr>
                        <m:ctrlPr>
                          <a:rPr lang="en-US" sz="2400" i="1">
                            <a:latin typeface="Cambria Math" panose="02040503050406030204" pitchFamily="18" charset="0"/>
                          </a:rPr>
                        </m:ctrlPr>
                      </m:fPr>
                      <m:num>
                        <m:r>
                          <a:rPr lang="en-US" sz="2400" b="0" i="1" smtClean="0">
                            <a:latin typeface="Cambria Math" panose="02040503050406030204" pitchFamily="18" charset="0"/>
                          </a:rPr>
                          <m:t>17</m:t>
                        </m:r>
                        <m:r>
                          <a:rPr lang="en-US" sz="2400" i="1">
                            <a:latin typeface="Cambria Math" panose="02040503050406030204" pitchFamily="18" charset="0"/>
                          </a:rPr>
                          <m:t> −</m:t>
                        </m:r>
                        <m:r>
                          <a:rPr lang="en-US" sz="2400" b="0" i="1" smtClean="0">
                            <a:latin typeface="Cambria Math" panose="02040503050406030204" pitchFamily="18" charset="0"/>
                          </a:rPr>
                          <m:t>14</m:t>
                        </m:r>
                      </m:num>
                      <m:den>
                        <m:r>
                          <a:rPr lang="en-US" sz="2400" b="0" i="1" smtClean="0">
                            <a:latin typeface="Cambria Math" panose="02040503050406030204" pitchFamily="18" charset="0"/>
                          </a:rPr>
                          <m:t>3</m:t>
                        </m:r>
                      </m:den>
                    </m:f>
                    <m:r>
                      <a:rPr lang="en-US" sz="2400" i="1">
                        <a:latin typeface="Cambria Math" panose="02040503050406030204" pitchFamily="18" charset="0"/>
                      </a:rPr>
                      <m:t>=</m:t>
                    </m:r>
                    <m:r>
                      <a:rPr lang="en-US" sz="2400" b="0" i="1" smtClean="0">
                        <a:latin typeface="Cambria Math" panose="02040503050406030204" pitchFamily="18" charset="0"/>
                      </a:rPr>
                      <m:t>1 </m:t>
                    </m:r>
                  </m:oMath>
                </a14:m>
                <a:endParaRPr lang="en-US" sz="2400" b="0" i="1" dirty="0">
                  <a:latin typeface="Cambria Math" panose="02040503050406030204" pitchFamily="18" charset="0"/>
                </a:endParaRPr>
              </a:p>
              <a:p>
                <a:r>
                  <a:rPr lang="en-US" dirty="0"/>
                  <a:t>Step 2: Visualize task</a:t>
                </a:r>
                <a:br>
                  <a:rPr lang="en-US" dirty="0"/>
                </a:br>
                <a:endParaRPr lang="en-US" dirty="0"/>
              </a:p>
              <a:p>
                <a:r>
                  <a:rPr lang="en-US" dirty="0"/>
                  <a:t>Consult </a:t>
                </a:r>
                <a14:m>
                  <m:oMath xmlns:m="http://schemas.openxmlformats.org/officeDocument/2006/math">
                    <m:r>
                      <a:rPr lang="en-US" i="1">
                        <a:latin typeface="Cambria Math" panose="02040503050406030204" pitchFamily="18" charset="0"/>
                      </a:rPr>
                      <m:t> </m:t>
                    </m:r>
                  </m:oMath>
                </a14:m>
                <a:r>
                  <a:rPr lang="en-US" dirty="0"/>
                  <a:t>normal table to determine proportion of observations below Z = 1</a:t>
                </a:r>
              </a:p>
              <a:p>
                <a:endParaRPr lang="en-US"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661" t="-1120" b="-1120"/>
                </a:stretch>
              </a:blipFill>
            </p:spPr>
            <p:txBody>
              <a:bodyPr/>
              <a:lstStyle/>
              <a:p>
                <a:r>
                  <a:rPr lang="en-US">
                    <a:noFill/>
                  </a:rPr>
                  <a:t> </a:t>
                </a:r>
              </a:p>
            </p:txBody>
          </p:sp>
        </mc:Fallback>
      </mc:AlternateContent>
    </p:spTree>
    <p:extLst>
      <p:ext uri="{BB962C8B-B14F-4D97-AF65-F5344CB8AC3E}">
        <p14:creationId xmlns:p14="http://schemas.microsoft.com/office/powerpoint/2010/main" val="95759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 4: Your Friend Won’t Go Away</a:t>
            </a:r>
          </a:p>
        </p:txBody>
      </p:sp>
      <p:pic>
        <p:nvPicPr>
          <p:cNvPr id="5" name="Content Placeholder 4">
            <a:extLst>
              <a:ext uri="{FF2B5EF4-FFF2-40B4-BE49-F238E27FC236}">
                <a16:creationId xmlns:a16="http://schemas.microsoft.com/office/drawing/2014/main" id="{5BC1A15F-82AF-914D-8525-3019B7123538}"/>
              </a:ext>
            </a:extLst>
          </p:cNvPr>
          <p:cNvPicPr>
            <a:picLocks noGrp="1" noChangeAspect="1"/>
          </p:cNvPicPr>
          <p:nvPr>
            <p:ph idx="1"/>
          </p:nvPr>
        </p:nvPicPr>
        <p:blipFill rotWithShape="1">
          <a:blip r:embed="rId2"/>
          <a:srcRect t="1910" r="39611" b="42717"/>
          <a:stretch/>
        </p:blipFill>
        <p:spPr>
          <a:xfrm>
            <a:off x="2886513" y="1772356"/>
            <a:ext cx="3819087" cy="4031466"/>
          </a:xfrm>
        </p:spPr>
      </p:pic>
      <p:sp>
        <p:nvSpPr>
          <p:cNvPr id="6" name="Oval 5">
            <a:extLst>
              <a:ext uri="{FF2B5EF4-FFF2-40B4-BE49-F238E27FC236}">
                <a16:creationId xmlns:a16="http://schemas.microsoft.com/office/drawing/2014/main" id="{8EA96427-EAAE-E448-8E72-AD0524C2E175}"/>
              </a:ext>
            </a:extLst>
          </p:cNvPr>
          <p:cNvSpPr/>
          <p:nvPr/>
        </p:nvSpPr>
        <p:spPr>
          <a:xfrm>
            <a:off x="3314700" y="3954780"/>
            <a:ext cx="617220" cy="350520"/>
          </a:xfrm>
          <a:prstGeom prst="ellipse">
            <a:avLst/>
          </a:prstGeom>
          <a:noFill/>
          <a:ln w="2857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n-US"/>
          </a:p>
        </p:txBody>
      </p:sp>
    </p:spTree>
    <p:extLst>
      <p:ext uri="{BB962C8B-B14F-4D97-AF65-F5344CB8AC3E}">
        <p14:creationId xmlns:p14="http://schemas.microsoft.com/office/powerpoint/2010/main" val="26539857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 4: Your Friend Won’t Go Away</a:t>
            </a:r>
          </a:p>
        </p:txBody>
      </p:sp>
      <p:sp>
        <p:nvSpPr>
          <p:cNvPr id="3" name="Content Placeholder 2"/>
          <p:cNvSpPr>
            <a:spLocks noGrp="1"/>
          </p:cNvSpPr>
          <p:nvPr>
            <p:ph idx="1"/>
          </p:nvPr>
        </p:nvSpPr>
        <p:spPr/>
        <p:txBody>
          <a:bodyPr>
            <a:normAutofit fontScale="92500"/>
          </a:bodyPr>
          <a:lstStyle/>
          <a:p>
            <a:r>
              <a:rPr lang="en-US" dirty="0"/>
              <a:t>Your friend wants to know what percentage of </a:t>
            </a:r>
            <a:r>
              <a:rPr lang="en-US" dirty="0" err="1"/>
              <a:t>Platypodes</a:t>
            </a:r>
            <a:r>
              <a:rPr lang="en-US" dirty="0"/>
              <a:t> are bigger than Harold, what do you do?</a:t>
            </a:r>
          </a:p>
          <a:p>
            <a:pPr lvl="1"/>
            <a:r>
              <a:rPr lang="en-US" dirty="0"/>
              <a:t>Remember, the total sum of observations are located underneath the curve, 100% (or 1, if thinking in terms of proportions)</a:t>
            </a:r>
          </a:p>
          <a:p>
            <a:pPr lvl="1"/>
            <a:r>
              <a:rPr lang="en-US" dirty="0"/>
              <a:t>Simple math can help us determine proportion above Harold’s weight</a:t>
            </a:r>
          </a:p>
          <a:p>
            <a:endParaRPr lang="en-US" dirty="0"/>
          </a:p>
          <a:p>
            <a:r>
              <a:rPr lang="en-US" dirty="0"/>
              <a:t>Step 1: Visualize your problem again</a:t>
            </a:r>
          </a:p>
          <a:p>
            <a:r>
              <a:rPr lang="en-US" dirty="0"/>
              <a:t>Step 2: Calculate z, if you don’t have it</a:t>
            </a:r>
          </a:p>
          <a:p>
            <a:r>
              <a:rPr lang="en-US" dirty="0"/>
              <a:t>Step 3: Find value below on table (.8413) and subtract from 1</a:t>
            </a:r>
          </a:p>
          <a:p>
            <a:r>
              <a:rPr lang="en-US" dirty="0"/>
              <a:t>Step 4: The answer is the proportion (or multiply by 100 to get percent) of </a:t>
            </a:r>
            <a:r>
              <a:rPr lang="en-US" dirty="0" err="1"/>
              <a:t>Platypodes</a:t>
            </a:r>
            <a:r>
              <a:rPr lang="en-US" dirty="0"/>
              <a:t> who weigh more than Harold.</a:t>
            </a:r>
          </a:p>
          <a:p>
            <a:endParaRPr lang="en-US" dirty="0"/>
          </a:p>
          <a:p>
            <a:pPr marL="0" indent="0">
              <a:buNone/>
            </a:pPr>
            <a:endParaRPr lang="en-US" dirty="0"/>
          </a:p>
        </p:txBody>
      </p:sp>
    </p:spTree>
    <p:extLst>
      <p:ext uri="{BB962C8B-B14F-4D97-AF65-F5344CB8AC3E}">
        <p14:creationId xmlns:p14="http://schemas.microsoft.com/office/powerpoint/2010/main" val="3682239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31F8A-B0F4-2B4D-82AB-1D2949F9E3CE}"/>
              </a:ext>
            </a:extLst>
          </p:cNvPr>
          <p:cNvSpPr>
            <a:spLocks noGrp="1"/>
          </p:cNvSpPr>
          <p:nvPr>
            <p:ph type="title"/>
          </p:nvPr>
        </p:nvSpPr>
        <p:spPr/>
        <p:txBody>
          <a:bodyPr/>
          <a:lstStyle/>
          <a:p>
            <a:r>
              <a:rPr lang="en-US" dirty="0"/>
              <a:t>What about Ben and Tom?</a:t>
            </a:r>
          </a:p>
        </p:txBody>
      </p:sp>
      <p:sp>
        <p:nvSpPr>
          <p:cNvPr id="3" name="Content Placeholder 2">
            <a:extLst>
              <a:ext uri="{FF2B5EF4-FFF2-40B4-BE49-F238E27FC236}">
                <a16:creationId xmlns:a16="http://schemas.microsoft.com/office/drawing/2014/main" id="{5AE14AA1-B664-794C-83A8-8FB0FE6D5EF1}"/>
              </a:ext>
            </a:extLst>
          </p:cNvPr>
          <p:cNvSpPr>
            <a:spLocks noGrp="1"/>
          </p:cNvSpPr>
          <p:nvPr>
            <p:ph idx="1"/>
          </p:nvPr>
        </p:nvSpPr>
        <p:spPr/>
        <p:txBody>
          <a:bodyPr>
            <a:normAutofit/>
          </a:bodyPr>
          <a:lstStyle/>
          <a:p>
            <a:r>
              <a:rPr lang="en-US" dirty="0"/>
              <a:t>We know that Ben did better on the SAT than Tom did on the ACT</a:t>
            </a:r>
          </a:p>
          <a:p>
            <a:endParaRPr lang="en-US" dirty="0"/>
          </a:p>
          <a:p>
            <a:r>
              <a:rPr lang="en-US" dirty="0"/>
              <a:t>But, what if we wanted more precise information about how each did, beyond just Z-scores?</a:t>
            </a:r>
          </a:p>
          <a:p>
            <a:pPr lvl="1"/>
            <a:r>
              <a:rPr lang="en-US" dirty="0"/>
              <a:t>We can determine the percentage of test-takers each did better than on their respective exams</a:t>
            </a:r>
          </a:p>
          <a:p>
            <a:pPr lvl="2"/>
            <a:r>
              <a:rPr lang="en-US" dirty="0"/>
              <a:t>This is just their percentiles</a:t>
            </a:r>
          </a:p>
          <a:p>
            <a:endParaRPr lang="en-US" dirty="0"/>
          </a:p>
          <a:p>
            <a:endParaRPr lang="en-US" dirty="0"/>
          </a:p>
        </p:txBody>
      </p:sp>
    </p:spTree>
    <p:extLst>
      <p:ext uri="{BB962C8B-B14F-4D97-AF65-F5344CB8AC3E}">
        <p14:creationId xmlns:p14="http://schemas.microsoft.com/office/powerpoint/2010/main" val="372250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31F8A-B0F4-2B4D-82AB-1D2949F9E3CE}"/>
              </a:ext>
            </a:extLst>
          </p:cNvPr>
          <p:cNvSpPr>
            <a:spLocks noGrp="1"/>
          </p:cNvSpPr>
          <p:nvPr>
            <p:ph type="title"/>
          </p:nvPr>
        </p:nvSpPr>
        <p:spPr/>
        <p:txBody>
          <a:bodyPr/>
          <a:lstStyle/>
          <a:p>
            <a:r>
              <a:rPr lang="en-US" dirty="0"/>
              <a:t>What about Ben and Tom?</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AE14AA1-B664-794C-83A8-8FB0FE6D5EF1}"/>
                  </a:ext>
                </a:extLst>
              </p:cNvPr>
              <p:cNvSpPr>
                <a:spLocks noGrp="1"/>
              </p:cNvSpPr>
              <p:nvPr>
                <p:ph idx="1"/>
              </p:nvPr>
            </p:nvSpPr>
            <p:spPr/>
            <p:txBody>
              <a:bodyPr>
                <a:normAutofit/>
              </a:bodyPr>
              <a:lstStyle/>
              <a:p>
                <a:r>
                  <a:rPr lang="en-US" dirty="0"/>
                  <a:t>First step: Calculate Z-scores for Ben and Tom</a:t>
                </a:r>
              </a:p>
              <a:p>
                <a:pPr lvl="1"/>
                <a:r>
                  <a:rPr lang="en-US" dirty="0"/>
                  <a:t>Ben’s Z-Score: </a:t>
                </a:r>
                <a14:m>
                  <m:oMath xmlns:m="http://schemas.openxmlformats.org/officeDocument/2006/math">
                    <m:f>
                      <m:fPr>
                        <m:ctrlPr>
                          <a:rPr lang="mr-IN" i="1">
                            <a:latin typeface="Cambria Math" panose="02040503050406030204" pitchFamily="18" charset="0"/>
                          </a:rPr>
                        </m:ctrlPr>
                      </m:fPr>
                      <m:num>
                        <m:r>
                          <a:rPr lang="en-US" i="1">
                            <a:latin typeface="Cambria Math" charset="0"/>
                          </a:rPr>
                          <m:t>1300 −1100</m:t>
                        </m:r>
                      </m:num>
                      <m:den>
                        <m:r>
                          <a:rPr lang="en-US" i="1">
                            <a:latin typeface="Cambria Math" charset="0"/>
                          </a:rPr>
                          <m:t>200</m:t>
                        </m:r>
                      </m:den>
                    </m:f>
                    <m:r>
                      <a:rPr lang="en-US" i="1">
                        <a:latin typeface="Cambria Math" charset="0"/>
                      </a:rPr>
                      <m:t>=1</m:t>
                    </m:r>
                  </m:oMath>
                </a14:m>
                <a:endParaRPr lang="en-US" dirty="0"/>
              </a:p>
              <a:p>
                <a:pPr lvl="1"/>
                <a:r>
                  <a:rPr lang="en-US" dirty="0"/>
                  <a:t>Tom’s Z-Score: </a:t>
                </a:r>
                <a14:m>
                  <m:oMath xmlns:m="http://schemas.openxmlformats.org/officeDocument/2006/math">
                    <m:f>
                      <m:fPr>
                        <m:ctrlPr>
                          <a:rPr lang="mr-IN" i="1">
                            <a:latin typeface="Cambria Math" panose="02040503050406030204" pitchFamily="18" charset="0"/>
                          </a:rPr>
                        </m:ctrlPr>
                      </m:fPr>
                      <m:num>
                        <m:r>
                          <a:rPr lang="en-US" i="1">
                            <a:latin typeface="Cambria Math" charset="0"/>
                          </a:rPr>
                          <m:t>24−21</m:t>
                        </m:r>
                      </m:num>
                      <m:den>
                        <m:r>
                          <a:rPr lang="en-US" i="1">
                            <a:latin typeface="Cambria Math" charset="0"/>
                          </a:rPr>
                          <m:t>6</m:t>
                        </m:r>
                      </m:den>
                    </m:f>
                    <m:r>
                      <a:rPr lang="en-US" i="1">
                        <a:latin typeface="Cambria Math" charset="0"/>
                      </a:rPr>
                      <m:t>= . 5</m:t>
                    </m:r>
                  </m:oMath>
                </a14:m>
                <a:endParaRPr lang="en-US" dirty="0"/>
              </a:p>
              <a:p>
                <a:endParaRPr lang="en-US" dirty="0"/>
              </a:p>
              <a:p>
                <a:r>
                  <a:rPr lang="en-US" dirty="0"/>
                  <a:t>Look to normal table to determine percentage of observations/observed values falling below theirs.</a:t>
                </a:r>
              </a:p>
              <a:p>
                <a:endParaRPr lang="en-US" dirty="0"/>
              </a:p>
              <a:p>
                <a:endParaRPr lang="en-US" dirty="0"/>
              </a:p>
              <a:p>
                <a:endParaRPr lang="en-US" dirty="0"/>
              </a:p>
              <a:p>
                <a:endParaRPr lang="en-US" dirty="0"/>
              </a:p>
            </p:txBody>
          </p:sp>
        </mc:Choice>
        <mc:Fallback xmlns="">
          <p:sp>
            <p:nvSpPr>
              <p:cNvPr id="3" name="Content Placeholder 2">
                <a:extLst>
                  <a:ext uri="{FF2B5EF4-FFF2-40B4-BE49-F238E27FC236}">
                    <a16:creationId xmlns:a16="http://schemas.microsoft.com/office/drawing/2014/main" id="{5AE14AA1-B664-794C-83A8-8FB0FE6D5EF1}"/>
                  </a:ext>
                </a:extLst>
              </p:cNvPr>
              <p:cNvSpPr>
                <a:spLocks noGrp="1" noRot="1" noChangeAspect="1" noMove="1" noResize="1" noEditPoints="1" noAdjustHandles="1" noChangeArrowheads="1" noChangeShapeType="1" noTextEdit="1"/>
              </p:cNvSpPr>
              <p:nvPr>
                <p:ph idx="1"/>
              </p:nvPr>
            </p:nvSpPr>
            <p:spPr>
              <a:blipFill>
                <a:blip r:embed="rId2"/>
                <a:stretch>
                  <a:fillRect l="-826" t="-840"/>
                </a:stretch>
              </a:blipFill>
            </p:spPr>
            <p:txBody>
              <a:bodyPr/>
              <a:lstStyle/>
              <a:p>
                <a:r>
                  <a:rPr lang="en-US">
                    <a:noFill/>
                  </a:rPr>
                  <a:t> </a:t>
                </a:r>
              </a:p>
            </p:txBody>
          </p:sp>
        </mc:Fallback>
      </mc:AlternateContent>
    </p:spTree>
    <p:extLst>
      <p:ext uri="{BB962C8B-B14F-4D97-AF65-F5344CB8AC3E}">
        <p14:creationId xmlns:p14="http://schemas.microsoft.com/office/powerpoint/2010/main" val="35131241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 and Tom</a:t>
            </a:r>
          </a:p>
        </p:txBody>
      </p:sp>
      <p:pic>
        <p:nvPicPr>
          <p:cNvPr id="5" name="Content Placeholder 4">
            <a:extLst>
              <a:ext uri="{FF2B5EF4-FFF2-40B4-BE49-F238E27FC236}">
                <a16:creationId xmlns:a16="http://schemas.microsoft.com/office/drawing/2014/main" id="{5BC1A15F-82AF-914D-8525-3019B7123538}"/>
              </a:ext>
            </a:extLst>
          </p:cNvPr>
          <p:cNvPicPr>
            <a:picLocks noGrp="1" noChangeAspect="1"/>
          </p:cNvPicPr>
          <p:nvPr>
            <p:ph idx="1"/>
          </p:nvPr>
        </p:nvPicPr>
        <p:blipFill rotWithShape="1">
          <a:blip r:embed="rId2"/>
          <a:srcRect t="1910" r="39611" b="42717"/>
          <a:stretch/>
        </p:blipFill>
        <p:spPr>
          <a:xfrm>
            <a:off x="2886513" y="1772356"/>
            <a:ext cx="3819087" cy="4031466"/>
          </a:xfrm>
        </p:spPr>
      </p:pic>
      <p:sp>
        <p:nvSpPr>
          <p:cNvPr id="6" name="Oval 5">
            <a:extLst>
              <a:ext uri="{FF2B5EF4-FFF2-40B4-BE49-F238E27FC236}">
                <a16:creationId xmlns:a16="http://schemas.microsoft.com/office/drawing/2014/main" id="{8EA96427-EAAE-E448-8E72-AD0524C2E175}"/>
              </a:ext>
            </a:extLst>
          </p:cNvPr>
          <p:cNvSpPr/>
          <p:nvPr/>
        </p:nvSpPr>
        <p:spPr>
          <a:xfrm>
            <a:off x="3314700" y="3954780"/>
            <a:ext cx="617220" cy="350520"/>
          </a:xfrm>
          <a:prstGeom prst="ellipse">
            <a:avLst/>
          </a:prstGeom>
          <a:noFill/>
          <a:ln w="2857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n-US"/>
          </a:p>
        </p:txBody>
      </p:sp>
      <p:sp>
        <p:nvSpPr>
          <p:cNvPr id="7" name="Oval 6">
            <a:extLst>
              <a:ext uri="{FF2B5EF4-FFF2-40B4-BE49-F238E27FC236}">
                <a16:creationId xmlns:a16="http://schemas.microsoft.com/office/drawing/2014/main" id="{3748A40B-9C0F-0240-A652-F44087325EF4}"/>
              </a:ext>
            </a:extLst>
          </p:cNvPr>
          <p:cNvSpPr/>
          <p:nvPr/>
        </p:nvSpPr>
        <p:spPr>
          <a:xfrm>
            <a:off x="3314700" y="3036026"/>
            <a:ext cx="617220" cy="350520"/>
          </a:xfrm>
          <a:prstGeom prst="ellipse">
            <a:avLst/>
          </a:prstGeom>
          <a:noFill/>
          <a:ln w="2857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n-US"/>
          </a:p>
        </p:txBody>
      </p:sp>
      <p:sp>
        <p:nvSpPr>
          <p:cNvPr id="3" name="TextBox 2">
            <a:extLst>
              <a:ext uri="{FF2B5EF4-FFF2-40B4-BE49-F238E27FC236}">
                <a16:creationId xmlns:a16="http://schemas.microsoft.com/office/drawing/2014/main" id="{8364D20E-283E-BF42-925E-28DEF5FA4140}"/>
              </a:ext>
            </a:extLst>
          </p:cNvPr>
          <p:cNvSpPr txBox="1"/>
          <p:nvPr/>
        </p:nvSpPr>
        <p:spPr>
          <a:xfrm>
            <a:off x="6705600" y="3326424"/>
            <a:ext cx="2438400" cy="923330"/>
          </a:xfrm>
          <a:prstGeom prst="rect">
            <a:avLst/>
          </a:prstGeom>
          <a:noFill/>
        </p:spPr>
        <p:txBody>
          <a:bodyPr wrap="square" rtlCol="0">
            <a:spAutoFit/>
          </a:bodyPr>
          <a:lstStyle/>
          <a:p>
            <a:r>
              <a:rPr lang="en-US" dirty="0"/>
              <a:t>Tom: .6915 (69.15 %)</a:t>
            </a:r>
          </a:p>
          <a:p>
            <a:endParaRPr lang="en-US" dirty="0"/>
          </a:p>
          <a:p>
            <a:r>
              <a:rPr lang="en-US" dirty="0"/>
              <a:t>Ben: .8413 (84.13%)</a:t>
            </a:r>
          </a:p>
        </p:txBody>
      </p:sp>
      <p:sp>
        <p:nvSpPr>
          <p:cNvPr id="8" name="TextBox 7">
            <a:extLst>
              <a:ext uri="{FF2B5EF4-FFF2-40B4-BE49-F238E27FC236}">
                <a16:creationId xmlns:a16="http://schemas.microsoft.com/office/drawing/2014/main" id="{57AB4970-B686-6748-89B5-AAEBE0D794EB}"/>
              </a:ext>
            </a:extLst>
          </p:cNvPr>
          <p:cNvSpPr txBox="1"/>
          <p:nvPr/>
        </p:nvSpPr>
        <p:spPr>
          <a:xfrm>
            <a:off x="6705600" y="4249754"/>
            <a:ext cx="2438400" cy="923330"/>
          </a:xfrm>
          <a:prstGeom prst="rect">
            <a:avLst/>
          </a:prstGeom>
          <a:noFill/>
        </p:spPr>
        <p:txBody>
          <a:bodyPr wrap="square" rtlCol="0">
            <a:spAutoFit/>
          </a:bodyPr>
          <a:lstStyle/>
          <a:p>
            <a:r>
              <a:rPr lang="en-US" dirty="0"/>
              <a:t>Tom: 69</a:t>
            </a:r>
            <a:r>
              <a:rPr lang="en-US" baseline="30000" dirty="0"/>
              <a:t>th</a:t>
            </a:r>
            <a:r>
              <a:rPr lang="en-US" dirty="0"/>
              <a:t> percentile</a:t>
            </a:r>
          </a:p>
          <a:p>
            <a:endParaRPr lang="en-US" dirty="0"/>
          </a:p>
          <a:p>
            <a:r>
              <a:rPr lang="en-US" dirty="0"/>
              <a:t>Ben: 84</a:t>
            </a:r>
            <a:r>
              <a:rPr lang="en-US" baseline="30000" dirty="0"/>
              <a:t>th</a:t>
            </a:r>
            <a:r>
              <a:rPr lang="en-US" dirty="0"/>
              <a:t> percentile</a:t>
            </a:r>
          </a:p>
        </p:txBody>
      </p:sp>
    </p:spTree>
    <p:extLst>
      <p:ext uri="{BB962C8B-B14F-4D97-AF65-F5344CB8AC3E}">
        <p14:creationId xmlns:p14="http://schemas.microsoft.com/office/powerpoint/2010/main" val="8020784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CEDB13-CFF5-1744-A862-74BCD8C9C1CF}"/>
              </a:ext>
            </a:extLst>
          </p:cNvPr>
          <p:cNvSpPr>
            <a:spLocks noGrp="1"/>
          </p:cNvSpPr>
          <p:nvPr>
            <p:ph type="title"/>
          </p:nvPr>
        </p:nvSpPr>
        <p:spPr/>
        <p:txBody>
          <a:bodyPr/>
          <a:lstStyle/>
          <a:p>
            <a:r>
              <a:rPr lang="en-US" dirty="0"/>
              <a:t>Working with the Normal Table</a:t>
            </a:r>
          </a:p>
        </p:txBody>
      </p:sp>
      <p:sp>
        <p:nvSpPr>
          <p:cNvPr id="3" name="Content Placeholder 2">
            <a:extLst>
              <a:ext uri="{FF2B5EF4-FFF2-40B4-BE49-F238E27FC236}">
                <a16:creationId xmlns:a16="http://schemas.microsoft.com/office/drawing/2014/main" id="{908681A2-FD76-0941-B7A0-A604EB63F185}"/>
              </a:ext>
            </a:extLst>
          </p:cNvPr>
          <p:cNvSpPr>
            <a:spLocks noGrp="1"/>
          </p:cNvSpPr>
          <p:nvPr>
            <p:ph idx="1"/>
          </p:nvPr>
        </p:nvSpPr>
        <p:spPr/>
        <p:txBody>
          <a:bodyPr>
            <a:normAutofit lnSpcReduction="10000"/>
          </a:bodyPr>
          <a:lstStyle/>
          <a:p>
            <a:pPr marL="457200" indent="-457200">
              <a:buFont typeface="+mj-lt"/>
              <a:buAutoNum type="arabicPeriod"/>
            </a:pPr>
            <a:r>
              <a:rPr lang="en-US" dirty="0"/>
              <a:t>Determine the proportion/percentage of observations below a particular value of a variable</a:t>
            </a:r>
          </a:p>
          <a:p>
            <a:pPr marL="857250" lvl="1" indent="-457200"/>
            <a:r>
              <a:rPr lang="en-US" dirty="0"/>
              <a:t>Aka, percentile of value</a:t>
            </a:r>
          </a:p>
          <a:p>
            <a:pPr marL="457200" indent="-457200">
              <a:buFont typeface="+mj-lt"/>
              <a:buAutoNum type="arabicPeriod"/>
            </a:pPr>
            <a:endParaRPr lang="en-US" dirty="0"/>
          </a:p>
          <a:p>
            <a:pPr marL="457200" indent="-457200">
              <a:buFont typeface="+mj-lt"/>
              <a:buAutoNum type="arabicPeriod"/>
            </a:pPr>
            <a:r>
              <a:rPr lang="en-US" dirty="0"/>
              <a:t>Determine the proportion/percentage of observed values above a particular variable’s value</a:t>
            </a:r>
          </a:p>
          <a:p>
            <a:pPr marL="457200" indent="-457200">
              <a:buFont typeface="+mj-lt"/>
              <a:buAutoNum type="arabicPeriod"/>
            </a:pPr>
            <a:endParaRPr lang="en-US" dirty="0"/>
          </a:p>
          <a:p>
            <a:pPr marL="457200" indent="-457200">
              <a:buFont typeface="+mj-lt"/>
              <a:buAutoNum type="arabicPeriod"/>
            </a:pPr>
            <a:r>
              <a:rPr lang="en-US" dirty="0"/>
              <a:t>Determine the percentage of observations that fall in between 2 values.</a:t>
            </a:r>
          </a:p>
          <a:p>
            <a:pPr marL="457200" indent="-457200">
              <a:buFont typeface="+mj-lt"/>
              <a:buAutoNum type="arabicPeriod"/>
            </a:pPr>
            <a:endParaRPr lang="en-US" dirty="0"/>
          </a:p>
          <a:p>
            <a:pPr marL="457200" indent="-457200">
              <a:buFont typeface="+mj-lt"/>
              <a:buAutoNum type="arabicPeriod"/>
            </a:pPr>
            <a:r>
              <a:rPr lang="en-US" dirty="0"/>
              <a:t>Determine observed value of an observation at a certain percentile</a:t>
            </a:r>
          </a:p>
        </p:txBody>
      </p:sp>
    </p:spTree>
    <p:extLst>
      <p:ext uri="{BB962C8B-B14F-4D97-AF65-F5344CB8AC3E}">
        <p14:creationId xmlns:p14="http://schemas.microsoft.com/office/powerpoint/2010/main" val="35748694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C5D9D-A521-9C45-906C-4D34FF255A2E}"/>
              </a:ext>
            </a:extLst>
          </p:cNvPr>
          <p:cNvSpPr>
            <a:spLocks noGrp="1"/>
          </p:cNvSpPr>
          <p:nvPr>
            <p:ph type="title"/>
          </p:nvPr>
        </p:nvSpPr>
        <p:spPr/>
        <p:txBody>
          <a:bodyPr/>
          <a:lstStyle/>
          <a:p>
            <a:r>
              <a:rPr lang="en-US" dirty="0"/>
              <a:t>Determine Percentage Below Value</a:t>
            </a:r>
          </a:p>
        </p:txBody>
      </p:sp>
      <p:sp>
        <p:nvSpPr>
          <p:cNvPr id="3" name="Content Placeholder 2">
            <a:extLst>
              <a:ext uri="{FF2B5EF4-FFF2-40B4-BE49-F238E27FC236}">
                <a16:creationId xmlns:a16="http://schemas.microsoft.com/office/drawing/2014/main" id="{3656A1F7-F0E1-3140-B571-FC7120F70579}"/>
              </a:ext>
            </a:extLst>
          </p:cNvPr>
          <p:cNvSpPr>
            <a:spLocks noGrp="1"/>
          </p:cNvSpPr>
          <p:nvPr>
            <p:ph idx="1"/>
          </p:nvPr>
        </p:nvSpPr>
        <p:spPr/>
        <p:txBody>
          <a:bodyPr>
            <a:normAutofit fontScale="77500" lnSpcReduction="20000"/>
          </a:bodyPr>
          <a:lstStyle/>
          <a:p>
            <a:r>
              <a:rPr lang="en-US" dirty="0"/>
              <a:t>Sometimes you may want to estimate </a:t>
            </a:r>
            <a:r>
              <a:rPr lang="en-US" u="sng" dirty="0"/>
              <a:t>what percentage of a variable’s observations have a value below a particular value </a:t>
            </a:r>
            <a:r>
              <a:rPr lang="en-US" dirty="0"/>
              <a:t>of interest</a:t>
            </a:r>
          </a:p>
          <a:p>
            <a:pPr lvl="1"/>
            <a:r>
              <a:rPr lang="en-US" dirty="0"/>
              <a:t>This is the same as determining the percentile of the observation with that value</a:t>
            </a:r>
          </a:p>
          <a:p>
            <a:endParaRPr lang="en-US" dirty="0"/>
          </a:p>
          <a:p>
            <a:r>
              <a:rPr lang="en-US" dirty="0"/>
              <a:t>To do this, we complete the following steps:</a:t>
            </a:r>
          </a:p>
          <a:p>
            <a:pPr marL="457200" indent="-457200">
              <a:buFont typeface="+mj-lt"/>
              <a:buAutoNum type="arabicPeriod"/>
            </a:pPr>
            <a:r>
              <a:rPr lang="en-US" dirty="0"/>
              <a:t>Visualize the portion of the curve you’re looking for</a:t>
            </a:r>
          </a:p>
          <a:p>
            <a:pPr marL="457200" indent="-457200">
              <a:buFont typeface="+mj-lt"/>
              <a:buAutoNum type="arabicPeriod"/>
            </a:pPr>
            <a:endParaRPr lang="en-US" dirty="0"/>
          </a:p>
          <a:p>
            <a:pPr marL="457200" indent="-457200">
              <a:buFont typeface="+mj-lt"/>
              <a:buAutoNum type="arabicPeriod"/>
            </a:pPr>
            <a:r>
              <a:rPr lang="en-US" dirty="0"/>
              <a:t>Calculate the z-score associated with the value of interest</a:t>
            </a:r>
          </a:p>
          <a:p>
            <a:pPr marL="457200" indent="-457200">
              <a:buFont typeface="+mj-lt"/>
              <a:buAutoNum type="arabicPeriod"/>
            </a:pPr>
            <a:endParaRPr lang="en-US" dirty="0"/>
          </a:p>
          <a:p>
            <a:pPr marL="457200" indent="-457200">
              <a:buFont typeface="+mj-lt"/>
              <a:buAutoNum type="arabicPeriod"/>
            </a:pPr>
            <a:r>
              <a:rPr lang="en-US" dirty="0"/>
              <a:t>Find z-score in normal table</a:t>
            </a:r>
          </a:p>
          <a:p>
            <a:pPr marL="457200" indent="-457200">
              <a:buFont typeface="+mj-lt"/>
              <a:buAutoNum type="arabicPeriod"/>
            </a:pPr>
            <a:endParaRPr lang="en-US" dirty="0"/>
          </a:p>
          <a:p>
            <a:pPr marL="457200" indent="-457200">
              <a:buFont typeface="+mj-lt"/>
              <a:buAutoNum type="arabicPeriod"/>
            </a:pPr>
            <a:r>
              <a:rPr lang="en-US" dirty="0"/>
              <a:t>Proportion displayed in normal table for that z-score is the proportion/percentage of observations with a value below the value of interest</a:t>
            </a:r>
          </a:p>
          <a:p>
            <a:pPr marL="857250" lvl="1" indent="-457200"/>
            <a:r>
              <a:rPr lang="en-US" dirty="0"/>
              <a:t>This is the percentile as well</a:t>
            </a:r>
          </a:p>
        </p:txBody>
      </p:sp>
    </p:spTree>
    <p:extLst>
      <p:ext uri="{BB962C8B-B14F-4D97-AF65-F5344CB8AC3E}">
        <p14:creationId xmlns:p14="http://schemas.microsoft.com/office/powerpoint/2010/main" val="3439457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C5D9D-A521-9C45-906C-4D34FF255A2E}"/>
              </a:ext>
            </a:extLst>
          </p:cNvPr>
          <p:cNvSpPr>
            <a:spLocks noGrp="1"/>
          </p:cNvSpPr>
          <p:nvPr>
            <p:ph type="title"/>
          </p:nvPr>
        </p:nvSpPr>
        <p:spPr/>
        <p:txBody>
          <a:bodyPr>
            <a:normAutofit/>
          </a:bodyPr>
          <a:lstStyle/>
          <a:p>
            <a:r>
              <a:rPr lang="en-US" dirty="0"/>
              <a:t>Determine Percentage Above Value</a:t>
            </a:r>
          </a:p>
        </p:txBody>
      </p:sp>
      <p:sp>
        <p:nvSpPr>
          <p:cNvPr id="3" name="Content Placeholder 2">
            <a:extLst>
              <a:ext uri="{FF2B5EF4-FFF2-40B4-BE49-F238E27FC236}">
                <a16:creationId xmlns:a16="http://schemas.microsoft.com/office/drawing/2014/main" id="{3656A1F7-F0E1-3140-B571-FC7120F70579}"/>
              </a:ext>
            </a:extLst>
          </p:cNvPr>
          <p:cNvSpPr>
            <a:spLocks noGrp="1"/>
          </p:cNvSpPr>
          <p:nvPr>
            <p:ph idx="1"/>
          </p:nvPr>
        </p:nvSpPr>
        <p:spPr/>
        <p:txBody>
          <a:bodyPr>
            <a:normAutofit fontScale="92500" lnSpcReduction="10000"/>
          </a:bodyPr>
          <a:lstStyle/>
          <a:p>
            <a:r>
              <a:rPr lang="en-US" dirty="0"/>
              <a:t>Sometimes you may want to estimate </a:t>
            </a:r>
            <a:r>
              <a:rPr lang="en-US" u="sng" dirty="0"/>
              <a:t>what percentage of a variable’s observations fall above a value </a:t>
            </a:r>
            <a:r>
              <a:rPr lang="en-US" dirty="0"/>
              <a:t>of a variable</a:t>
            </a:r>
          </a:p>
          <a:p>
            <a:endParaRPr lang="en-US" dirty="0"/>
          </a:p>
          <a:p>
            <a:r>
              <a:rPr lang="en-US" dirty="0"/>
              <a:t>To do this, we complete the following steps:</a:t>
            </a:r>
          </a:p>
          <a:p>
            <a:pPr marL="457200" indent="-457200">
              <a:buFont typeface="+mj-lt"/>
              <a:buAutoNum type="arabicPeriod"/>
            </a:pPr>
            <a:r>
              <a:rPr lang="en-US" dirty="0"/>
              <a:t>Visualize what portion of the curve you’re searching for</a:t>
            </a:r>
          </a:p>
          <a:p>
            <a:pPr marL="457200" indent="-457200">
              <a:buFont typeface="+mj-lt"/>
              <a:buAutoNum type="arabicPeriod"/>
            </a:pPr>
            <a:endParaRPr lang="en-US" dirty="0"/>
          </a:p>
          <a:p>
            <a:pPr marL="457200" indent="-457200">
              <a:buFont typeface="+mj-lt"/>
              <a:buAutoNum type="arabicPeriod"/>
            </a:pPr>
            <a:r>
              <a:rPr lang="en-US" dirty="0"/>
              <a:t>Calculate the z-scores associated with the value of interest</a:t>
            </a:r>
          </a:p>
          <a:p>
            <a:pPr marL="457200" indent="-457200">
              <a:buFont typeface="+mj-lt"/>
              <a:buAutoNum type="arabicPeriod"/>
            </a:pPr>
            <a:endParaRPr lang="en-US" dirty="0"/>
          </a:p>
          <a:p>
            <a:pPr marL="457200" indent="-457200">
              <a:buFont typeface="+mj-lt"/>
              <a:buAutoNum type="arabicPeriod"/>
            </a:pPr>
            <a:r>
              <a:rPr lang="en-US" dirty="0"/>
              <a:t>Find z-scores in normal table</a:t>
            </a:r>
          </a:p>
          <a:p>
            <a:pPr marL="457200" indent="-457200">
              <a:buFont typeface="+mj-lt"/>
              <a:buAutoNum type="arabicPeriod"/>
            </a:pPr>
            <a:endParaRPr lang="en-US" dirty="0"/>
          </a:p>
          <a:p>
            <a:pPr marL="457200" indent="-457200">
              <a:buFont typeface="+mj-lt"/>
              <a:buAutoNum type="arabicPeriod"/>
            </a:pPr>
            <a:r>
              <a:rPr lang="en-US" dirty="0"/>
              <a:t>Subtract proportion displayed in normal table for that z-score from 1. The resulting value is the proportion/percentage of observations with a value above the value of interest</a:t>
            </a:r>
          </a:p>
        </p:txBody>
      </p:sp>
    </p:spTree>
    <p:extLst>
      <p:ext uri="{BB962C8B-B14F-4D97-AF65-F5344CB8AC3E}">
        <p14:creationId xmlns:p14="http://schemas.microsoft.com/office/powerpoint/2010/main" val="1895685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 2: Is this the biggest boy?</a:t>
            </a:r>
          </a:p>
        </p:txBody>
      </p:sp>
      <p:sp>
        <p:nvSpPr>
          <p:cNvPr id="3" name="Content Placeholder 2"/>
          <p:cNvSpPr>
            <a:spLocks noGrp="1"/>
          </p:cNvSpPr>
          <p:nvPr>
            <p:ph idx="1"/>
          </p:nvPr>
        </p:nvSpPr>
        <p:spPr/>
        <p:txBody>
          <a:bodyPr>
            <a:normAutofit/>
          </a:bodyPr>
          <a:lstStyle/>
          <a:p>
            <a:r>
              <a:rPr lang="en-US" dirty="0"/>
              <a:t>The problem: You don’t know anything about </a:t>
            </a:r>
            <a:r>
              <a:rPr lang="en-US" dirty="0" err="1"/>
              <a:t>platypodes</a:t>
            </a:r>
            <a:r>
              <a:rPr lang="en-US" dirty="0"/>
              <a:t>.</a:t>
            </a:r>
          </a:p>
          <a:p>
            <a:pPr lvl="1"/>
            <a:r>
              <a:rPr lang="en-US" dirty="0"/>
              <a:t>A frequency distribution of all </a:t>
            </a:r>
            <a:r>
              <a:rPr lang="en-US" dirty="0" err="1"/>
              <a:t>platypodes</a:t>
            </a:r>
            <a:r>
              <a:rPr lang="en-US" dirty="0"/>
              <a:t> and their weights.</a:t>
            </a:r>
          </a:p>
          <a:p>
            <a:endParaRPr lang="en-US" dirty="0"/>
          </a:p>
          <a:p>
            <a:r>
              <a:rPr lang="en-US" dirty="0"/>
              <a:t>You learn the average weight of </a:t>
            </a:r>
            <a:r>
              <a:rPr lang="en-US" dirty="0" err="1"/>
              <a:t>platypodes</a:t>
            </a:r>
            <a:r>
              <a:rPr lang="en-US" dirty="0"/>
              <a:t> is 14 pounds with a standard deviation of 3lbs.</a:t>
            </a:r>
          </a:p>
          <a:p>
            <a:endParaRPr lang="en-US" dirty="0"/>
          </a:p>
          <a:p>
            <a:r>
              <a:rPr lang="en-US" dirty="0"/>
              <a:t>With this information, can we answer the question?</a:t>
            </a:r>
          </a:p>
          <a:p>
            <a:pPr lvl="1"/>
            <a:r>
              <a:rPr lang="en-US" dirty="0"/>
              <a:t>Is this 17lbs Platypus big or small?</a:t>
            </a:r>
          </a:p>
          <a:p>
            <a:endParaRPr lang="en-US" dirty="0"/>
          </a:p>
          <a:p>
            <a:r>
              <a:rPr lang="en-US" dirty="0"/>
              <a:t>Is it just a little big? Is it really big? </a:t>
            </a:r>
          </a:p>
          <a:p>
            <a:endParaRPr lang="en-US" dirty="0"/>
          </a:p>
        </p:txBody>
      </p:sp>
    </p:spTree>
    <p:extLst>
      <p:ext uri="{BB962C8B-B14F-4D97-AF65-F5344CB8AC3E}">
        <p14:creationId xmlns:p14="http://schemas.microsoft.com/office/powerpoint/2010/main" val="625807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C5D9D-A521-9C45-906C-4D34FF255A2E}"/>
              </a:ext>
            </a:extLst>
          </p:cNvPr>
          <p:cNvSpPr>
            <a:spLocks noGrp="1"/>
          </p:cNvSpPr>
          <p:nvPr>
            <p:ph type="title"/>
          </p:nvPr>
        </p:nvSpPr>
        <p:spPr/>
        <p:txBody>
          <a:bodyPr>
            <a:normAutofit/>
          </a:bodyPr>
          <a:lstStyle/>
          <a:p>
            <a:r>
              <a:rPr lang="en-US" sz="2800" dirty="0"/>
              <a:t>Determine Proportion Between Two Values</a:t>
            </a:r>
          </a:p>
        </p:txBody>
      </p:sp>
      <p:sp>
        <p:nvSpPr>
          <p:cNvPr id="3" name="Content Placeholder 2">
            <a:extLst>
              <a:ext uri="{FF2B5EF4-FFF2-40B4-BE49-F238E27FC236}">
                <a16:creationId xmlns:a16="http://schemas.microsoft.com/office/drawing/2014/main" id="{3656A1F7-F0E1-3140-B571-FC7120F70579}"/>
              </a:ext>
            </a:extLst>
          </p:cNvPr>
          <p:cNvSpPr>
            <a:spLocks noGrp="1"/>
          </p:cNvSpPr>
          <p:nvPr>
            <p:ph idx="1"/>
          </p:nvPr>
        </p:nvSpPr>
        <p:spPr/>
        <p:txBody>
          <a:bodyPr>
            <a:normAutofit fontScale="70000" lnSpcReduction="20000"/>
          </a:bodyPr>
          <a:lstStyle/>
          <a:p>
            <a:r>
              <a:rPr lang="en-US" dirty="0"/>
              <a:t>Sometimes you may want to estimate what </a:t>
            </a:r>
            <a:r>
              <a:rPr lang="en-US" u="sng" dirty="0"/>
              <a:t>percentage of a variable’s observations fall between two particular values </a:t>
            </a:r>
            <a:r>
              <a:rPr lang="en-US" dirty="0"/>
              <a:t>of interest</a:t>
            </a:r>
          </a:p>
          <a:p>
            <a:endParaRPr lang="en-US" dirty="0"/>
          </a:p>
          <a:p>
            <a:r>
              <a:rPr lang="en-US" dirty="0"/>
              <a:t>To do this, we complete the following steps:</a:t>
            </a:r>
          </a:p>
          <a:p>
            <a:pPr marL="457200" indent="-457200">
              <a:buFont typeface="+mj-lt"/>
              <a:buAutoNum type="arabicPeriod"/>
            </a:pPr>
            <a:r>
              <a:rPr lang="en-US" dirty="0"/>
              <a:t>Visualize what portion of the curve you’re searching for</a:t>
            </a:r>
          </a:p>
          <a:p>
            <a:pPr marL="457200" indent="-457200">
              <a:buFont typeface="+mj-lt"/>
              <a:buAutoNum type="arabicPeriod"/>
            </a:pPr>
            <a:endParaRPr lang="en-US" dirty="0"/>
          </a:p>
          <a:p>
            <a:pPr marL="457200" indent="-457200">
              <a:buFont typeface="+mj-lt"/>
              <a:buAutoNum type="arabicPeriod"/>
            </a:pPr>
            <a:r>
              <a:rPr lang="en-US" dirty="0"/>
              <a:t>Calculate the z-scores associated with the values of interest</a:t>
            </a:r>
          </a:p>
          <a:p>
            <a:pPr marL="457200" indent="-457200">
              <a:buFont typeface="+mj-lt"/>
              <a:buAutoNum type="arabicPeriod"/>
            </a:pPr>
            <a:endParaRPr lang="en-US" dirty="0"/>
          </a:p>
          <a:p>
            <a:pPr marL="457200" indent="-457200">
              <a:buFont typeface="+mj-lt"/>
              <a:buAutoNum type="arabicPeriod"/>
            </a:pPr>
            <a:r>
              <a:rPr lang="en-US" dirty="0"/>
              <a:t>Find z-scores in normal table</a:t>
            </a:r>
          </a:p>
          <a:p>
            <a:pPr marL="457200" indent="-457200">
              <a:buFont typeface="+mj-lt"/>
              <a:buAutoNum type="arabicPeriod"/>
            </a:pPr>
            <a:endParaRPr lang="en-US" dirty="0"/>
          </a:p>
          <a:p>
            <a:pPr marL="457200" indent="-457200">
              <a:buFont typeface="+mj-lt"/>
              <a:buAutoNum type="arabicPeriod"/>
            </a:pPr>
            <a:r>
              <a:rPr lang="en-US" dirty="0"/>
              <a:t>For larger z-score, find the proportion of observations that fall above it (see previous slide instructions for this)</a:t>
            </a:r>
          </a:p>
          <a:p>
            <a:pPr marL="457200" indent="-457200">
              <a:buFont typeface="+mj-lt"/>
              <a:buAutoNum type="arabicPeriod"/>
            </a:pPr>
            <a:endParaRPr lang="en-US" dirty="0"/>
          </a:p>
          <a:p>
            <a:pPr marL="457200" indent="-457200">
              <a:buFont typeface="+mj-lt"/>
              <a:buAutoNum type="arabicPeriod"/>
            </a:pPr>
            <a:r>
              <a:rPr lang="en-US" dirty="0"/>
              <a:t>For smaller z-score, find the proportion of observations that fall below it.</a:t>
            </a:r>
          </a:p>
          <a:p>
            <a:pPr marL="457200" indent="-457200">
              <a:buFont typeface="+mj-lt"/>
              <a:buAutoNum type="arabicPeriod"/>
            </a:pPr>
            <a:endParaRPr lang="en-US" dirty="0"/>
          </a:p>
          <a:p>
            <a:pPr marL="457200" indent="-457200">
              <a:buFont typeface="+mj-lt"/>
              <a:buAutoNum type="arabicPeriod"/>
            </a:pPr>
            <a:r>
              <a:rPr lang="en-US" dirty="0"/>
              <a:t>Add these two proportions. This is the proportion of observations (area under the curve) that is NOT of interest (on either side of the two values you care about).</a:t>
            </a:r>
            <a:br>
              <a:rPr lang="en-US" dirty="0"/>
            </a:br>
            <a:endParaRPr lang="en-US" dirty="0"/>
          </a:p>
          <a:p>
            <a:pPr marL="457200" indent="-457200">
              <a:buFont typeface="+mj-lt"/>
              <a:buAutoNum type="arabicPeriod"/>
            </a:pPr>
            <a:r>
              <a:rPr lang="en-US" dirty="0"/>
              <a:t>Subtract your added proportions from step 6 (the proportion of observations not of interest) from 1. The result is the proportion in between the two values. </a:t>
            </a:r>
          </a:p>
        </p:txBody>
      </p:sp>
    </p:spTree>
    <p:extLst>
      <p:ext uri="{BB962C8B-B14F-4D97-AF65-F5344CB8AC3E}">
        <p14:creationId xmlns:p14="http://schemas.microsoft.com/office/powerpoint/2010/main" val="1899754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C5D9D-A521-9C45-906C-4D34FF255A2E}"/>
              </a:ext>
            </a:extLst>
          </p:cNvPr>
          <p:cNvSpPr>
            <a:spLocks noGrp="1"/>
          </p:cNvSpPr>
          <p:nvPr>
            <p:ph type="title"/>
          </p:nvPr>
        </p:nvSpPr>
        <p:spPr/>
        <p:txBody>
          <a:bodyPr>
            <a:normAutofit/>
          </a:bodyPr>
          <a:lstStyle/>
          <a:p>
            <a:r>
              <a:rPr lang="en-US" sz="2800" dirty="0"/>
              <a:t>Example: Proportion Between Two Values</a:t>
            </a:r>
          </a:p>
        </p:txBody>
      </p:sp>
      <p:sp>
        <p:nvSpPr>
          <p:cNvPr id="3" name="Content Placeholder 2">
            <a:extLst>
              <a:ext uri="{FF2B5EF4-FFF2-40B4-BE49-F238E27FC236}">
                <a16:creationId xmlns:a16="http://schemas.microsoft.com/office/drawing/2014/main" id="{3656A1F7-F0E1-3140-B571-FC7120F70579}"/>
              </a:ext>
            </a:extLst>
          </p:cNvPr>
          <p:cNvSpPr>
            <a:spLocks noGrp="1"/>
          </p:cNvSpPr>
          <p:nvPr>
            <p:ph idx="1"/>
          </p:nvPr>
        </p:nvSpPr>
        <p:spPr/>
        <p:txBody>
          <a:bodyPr>
            <a:normAutofit/>
          </a:bodyPr>
          <a:lstStyle/>
          <a:p>
            <a:r>
              <a:rPr lang="en-US" dirty="0"/>
              <a:t>Let’s go back to being an admissions counselor, once again.</a:t>
            </a:r>
          </a:p>
          <a:p>
            <a:endParaRPr lang="en-US" dirty="0"/>
          </a:p>
          <a:p>
            <a:r>
              <a:rPr lang="en-US" dirty="0"/>
              <a:t>You may want to know what proportion of SAT takers received between a 950 and 1400 on the exam.</a:t>
            </a:r>
          </a:p>
          <a:p>
            <a:pPr lvl="1"/>
            <a:r>
              <a:rPr lang="en-US" dirty="0"/>
              <a:t>We can use the normal table and z-scores to answer</a:t>
            </a:r>
          </a:p>
          <a:p>
            <a:endParaRPr lang="en-US" dirty="0"/>
          </a:p>
          <a:p>
            <a:r>
              <a:rPr lang="en-US" dirty="0"/>
              <a:t>You know this: Mean is 1100 | Standard Deviation is 200</a:t>
            </a:r>
          </a:p>
          <a:p>
            <a:endParaRPr lang="en-US" dirty="0"/>
          </a:p>
          <a:p>
            <a:r>
              <a:rPr lang="en-US" dirty="0"/>
              <a:t>Step 1: Visualize what area you’re trying to find</a:t>
            </a:r>
          </a:p>
          <a:p>
            <a:endParaRPr lang="en-US" dirty="0"/>
          </a:p>
        </p:txBody>
      </p:sp>
    </p:spTree>
    <p:extLst>
      <p:ext uri="{BB962C8B-B14F-4D97-AF65-F5344CB8AC3E}">
        <p14:creationId xmlns:p14="http://schemas.microsoft.com/office/powerpoint/2010/main" val="1717258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C5D9D-A521-9C45-906C-4D34FF255A2E}"/>
              </a:ext>
            </a:extLst>
          </p:cNvPr>
          <p:cNvSpPr>
            <a:spLocks noGrp="1"/>
          </p:cNvSpPr>
          <p:nvPr>
            <p:ph type="title"/>
          </p:nvPr>
        </p:nvSpPr>
        <p:spPr/>
        <p:txBody>
          <a:bodyPr>
            <a:normAutofit/>
          </a:bodyPr>
          <a:lstStyle/>
          <a:p>
            <a:r>
              <a:rPr lang="en-US" sz="2800" dirty="0"/>
              <a:t>Example: Proportion Between Two Values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656A1F7-F0E1-3140-B571-FC7120F70579}"/>
                  </a:ext>
                </a:extLst>
              </p:cNvPr>
              <p:cNvSpPr>
                <a:spLocks noGrp="1"/>
              </p:cNvSpPr>
              <p:nvPr>
                <p:ph idx="1"/>
              </p:nvPr>
            </p:nvSpPr>
            <p:spPr/>
            <p:txBody>
              <a:bodyPr>
                <a:normAutofit/>
              </a:bodyPr>
              <a:lstStyle/>
              <a:p>
                <a:r>
                  <a:rPr lang="en-US" dirty="0"/>
                  <a:t>Step 2: Find z-scores of values</a:t>
                </a:r>
              </a:p>
              <a:p>
                <a:pPr lvl="1"/>
                <a:r>
                  <a:rPr lang="en-US" dirty="0"/>
                  <a:t>950 z =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950−1100</m:t>
                        </m:r>
                      </m:num>
                      <m:den>
                        <m:r>
                          <a:rPr lang="en-US" b="0" i="1" smtClean="0">
                            <a:latin typeface="Cambria Math" panose="02040503050406030204" pitchFamily="18" charset="0"/>
                          </a:rPr>
                          <m:t>200</m:t>
                        </m:r>
                      </m:den>
                    </m:f>
                    <m:r>
                      <a:rPr lang="en-US" b="0" i="1" smtClean="0">
                        <a:latin typeface="Cambria Math" panose="02040503050406030204" pitchFamily="18" charset="0"/>
                      </a:rPr>
                      <m:t>=−.75</m:t>
                    </m:r>
                  </m:oMath>
                </a14:m>
                <a:endParaRPr lang="en-US" dirty="0"/>
              </a:p>
              <a:p>
                <a:pPr lvl="1"/>
                <a:r>
                  <a:rPr lang="en-US" dirty="0"/>
                  <a:t>1400 z =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1400 −1100</m:t>
                        </m:r>
                      </m:num>
                      <m:den>
                        <m:r>
                          <a:rPr lang="en-US" b="0" i="1" smtClean="0">
                            <a:latin typeface="Cambria Math" panose="02040503050406030204" pitchFamily="18" charset="0"/>
                          </a:rPr>
                          <m:t>200</m:t>
                        </m:r>
                      </m:den>
                    </m:f>
                    <m:r>
                      <a:rPr lang="en-US" b="0" i="1" smtClean="0">
                        <a:latin typeface="Cambria Math" panose="02040503050406030204" pitchFamily="18" charset="0"/>
                      </a:rPr>
                      <m:t>=1.5</m:t>
                    </m:r>
                  </m:oMath>
                </a14:m>
                <a:endParaRPr lang="en-US" dirty="0"/>
              </a:p>
              <a:p>
                <a:pPr lvl="1"/>
                <a:endParaRPr lang="en-US" dirty="0"/>
              </a:p>
              <a:p>
                <a:r>
                  <a:rPr lang="en-US" dirty="0"/>
                  <a:t>Step 3: Find z-scores in normal table</a:t>
                </a:r>
              </a:p>
              <a:p>
                <a:pPr lvl="1"/>
                <a:r>
                  <a:rPr lang="en-US" dirty="0"/>
                  <a:t>Larger z, find proportion of observations that fall above</a:t>
                </a:r>
              </a:p>
              <a:p>
                <a:pPr lvl="2"/>
                <a:r>
                  <a:rPr lang="en-US" dirty="0"/>
                  <a:t>Find proportion of observations that fall below and subtract from 1.</a:t>
                </a:r>
              </a:p>
            </p:txBody>
          </p:sp>
        </mc:Choice>
        <mc:Fallback xmlns="">
          <p:sp>
            <p:nvSpPr>
              <p:cNvPr id="3" name="Content Placeholder 2">
                <a:extLst>
                  <a:ext uri="{FF2B5EF4-FFF2-40B4-BE49-F238E27FC236}">
                    <a16:creationId xmlns:a16="http://schemas.microsoft.com/office/drawing/2014/main" id="{3656A1F7-F0E1-3140-B571-FC7120F70579}"/>
                  </a:ext>
                </a:extLst>
              </p:cNvPr>
              <p:cNvSpPr>
                <a:spLocks noGrp="1" noRot="1" noChangeAspect="1" noMove="1" noResize="1" noEditPoints="1" noAdjustHandles="1" noChangeArrowheads="1" noChangeShapeType="1" noTextEdit="1"/>
              </p:cNvSpPr>
              <p:nvPr>
                <p:ph idx="1"/>
              </p:nvPr>
            </p:nvSpPr>
            <p:spPr>
              <a:blipFill>
                <a:blip r:embed="rId2"/>
                <a:stretch>
                  <a:fillRect l="-826" t="-840"/>
                </a:stretch>
              </a:blipFill>
            </p:spPr>
            <p:txBody>
              <a:bodyPr/>
              <a:lstStyle/>
              <a:p>
                <a:r>
                  <a:rPr lang="en-US">
                    <a:noFill/>
                  </a:rPr>
                  <a:t> </a:t>
                </a:r>
              </a:p>
            </p:txBody>
          </p:sp>
        </mc:Fallback>
      </mc:AlternateContent>
    </p:spTree>
    <p:extLst>
      <p:ext uri="{BB962C8B-B14F-4D97-AF65-F5344CB8AC3E}">
        <p14:creationId xmlns:p14="http://schemas.microsoft.com/office/powerpoint/2010/main" val="2986446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BC1A15F-82AF-914D-8525-3019B7123538}"/>
              </a:ext>
            </a:extLst>
          </p:cNvPr>
          <p:cNvPicPr>
            <a:picLocks noGrp="1" noChangeAspect="1"/>
          </p:cNvPicPr>
          <p:nvPr>
            <p:ph idx="1"/>
          </p:nvPr>
        </p:nvPicPr>
        <p:blipFill rotWithShape="1">
          <a:blip r:embed="rId2"/>
          <a:srcRect t="1910" r="39611" b="42717"/>
          <a:stretch/>
        </p:blipFill>
        <p:spPr>
          <a:xfrm>
            <a:off x="2886513" y="1772356"/>
            <a:ext cx="3819087" cy="4031466"/>
          </a:xfrm>
        </p:spPr>
      </p:pic>
      <p:sp>
        <p:nvSpPr>
          <p:cNvPr id="6" name="Oval 5">
            <a:extLst>
              <a:ext uri="{FF2B5EF4-FFF2-40B4-BE49-F238E27FC236}">
                <a16:creationId xmlns:a16="http://schemas.microsoft.com/office/drawing/2014/main" id="{8EA96427-EAAE-E448-8E72-AD0524C2E175}"/>
              </a:ext>
            </a:extLst>
          </p:cNvPr>
          <p:cNvSpPr/>
          <p:nvPr/>
        </p:nvSpPr>
        <p:spPr>
          <a:xfrm>
            <a:off x="3314700" y="4822564"/>
            <a:ext cx="617220" cy="350520"/>
          </a:xfrm>
          <a:prstGeom prst="ellipse">
            <a:avLst/>
          </a:prstGeom>
          <a:noFill/>
          <a:ln w="2857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n-US"/>
          </a:p>
        </p:txBody>
      </p:sp>
      <p:sp>
        <p:nvSpPr>
          <p:cNvPr id="3" name="TextBox 2">
            <a:extLst>
              <a:ext uri="{FF2B5EF4-FFF2-40B4-BE49-F238E27FC236}">
                <a16:creationId xmlns:a16="http://schemas.microsoft.com/office/drawing/2014/main" id="{8364D20E-283E-BF42-925E-28DEF5FA4140}"/>
              </a:ext>
            </a:extLst>
          </p:cNvPr>
          <p:cNvSpPr txBox="1"/>
          <p:nvPr/>
        </p:nvSpPr>
        <p:spPr>
          <a:xfrm>
            <a:off x="6705600" y="3326424"/>
            <a:ext cx="2438400" cy="369332"/>
          </a:xfrm>
          <a:prstGeom prst="rect">
            <a:avLst/>
          </a:prstGeom>
          <a:noFill/>
        </p:spPr>
        <p:txBody>
          <a:bodyPr wrap="square" rtlCol="0">
            <a:spAutoFit/>
          </a:bodyPr>
          <a:lstStyle/>
          <a:p>
            <a:r>
              <a:rPr lang="en-US" dirty="0"/>
              <a:t>.9332</a:t>
            </a:r>
          </a:p>
        </p:txBody>
      </p:sp>
      <p:sp>
        <p:nvSpPr>
          <p:cNvPr id="8" name="TextBox 7">
            <a:extLst>
              <a:ext uri="{FF2B5EF4-FFF2-40B4-BE49-F238E27FC236}">
                <a16:creationId xmlns:a16="http://schemas.microsoft.com/office/drawing/2014/main" id="{57AB4970-B686-6748-89B5-AAEBE0D794EB}"/>
              </a:ext>
            </a:extLst>
          </p:cNvPr>
          <p:cNvSpPr txBox="1"/>
          <p:nvPr/>
        </p:nvSpPr>
        <p:spPr>
          <a:xfrm>
            <a:off x="6705600" y="3826459"/>
            <a:ext cx="2438400" cy="369332"/>
          </a:xfrm>
          <a:prstGeom prst="rect">
            <a:avLst/>
          </a:prstGeom>
          <a:noFill/>
        </p:spPr>
        <p:txBody>
          <a:bodyPr wrap="square" rtlCol="0">
            <a:spAutoFit/>
          </a:bodyPr>
          <a:lstStyle/>
          <a:p>
            <a:r>
              <a:rPr lang="en-US" dirty="0"/>
              <a:t>1-.9332 = .0668</a:t>
            </a:r>
          </a:p>
        </p:txBody>
      </p:sp>
      <p:sp>
        <p:nvSpPr>
          <p:cNvPr id="4" name="TextBox 3">
            <a:extLst>
              <a:ext uri="{FF2B5EF4-FFF2-40B4-BE49-F238E27FC236}">
                <a16:creationId xmlns:a16="http://schemas.microsoft.com/office/drawing/2014/main" id="{3EE8A9D6-7D25-934C-A871-33FB8EF89036}"/>
              </a:ext>
            </a:extLst>
          </p:cNvPr>
          <p:cNvSpPr txBox="1"/>
          <p:nvPr/>
        </p:nvSpPr>
        <p:spPr>
          <a:xfrm>
            <a:off x="2032000" y="975360"/>
            <a:ext cx="3745641" cy="369332"/>
          </a:xfrm>
          <a:prstGeom prst="rect">
            <a:avLst/>
          </a:prstGeom>
          <a:noFill/>
        </p:spPr>
        <p:txBody>
          <a:bodyPr wrap="none" rtlCol="0">
            <a:spAutoFit/>
          </a:bodyPr>
          <a:lstStyle/>
          <a:p>
            <a:r>
              <a:rPr lang="en-US" dirty="0"/>
              <a:t>Normal Table for Positive Z-Scores</a:t>
            </a:r>
          </a:p>
        </p:txBody>
      </p:sp>
    </p:spTree>
    <p:extLst>
      <p:ext uri="{BB962C8B-B14F-4D97-AF65-F5344CB8AC3E}">
        <p14:creationId xmlns:p14="http://schemas.microsoft.com/office/powerpoint/2010/main" val="9555996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C5D9D-A521-9C45-906C-4D34FF255A2E}"/>
              </a:ext>
            </a:extLst>
          </p:cNvPr>
          <p:cNvSpPr>
            <a:spLocks noGrp="1"/>
          </p:cNvSpPr>
          <p:nvPr>
            <p:ph type="title"/>
          </p:nvPr>
        </p:nvSpPr>
        <p:spPr/>
        <p:txBody>
          <a:bodyPr>
            <a:normAutofit/>
          </a:bodyPr>
          <a:lstStyle/>
          <a:p>
            <a:r>
              <a:rPr lang="en-US" sz="2800" dirty="0"/>
              <a:t>Example: Proportion Between Two Values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656A1F7-F0E1-3140-B571-FC7120F70579}"/>
                  </a:ext>
                </a:extLst>
              </p:cNvPr>
              <p:cNvSpPr>
                <a:spLocks noGrp="1"/>
              </p:cNvSpPr>
              <p:nvPr>
                <p:ph idx="1"/>
              </p:nvPr>
            </p:nvSpPr>
            <p:spPr/>
            <p:txBody>
              <a:bodyPr>
                <a:normAutofit fontScale="92500"/>
              </a:bodyPr>
              <a:lstStyle/>
              <a:p>
                <a:r>
                  <a:rPr lang="en-US" dirty="0"/>
                  <a:t>Step 2: Find z-scores of values</a:t>
                </a:r>
              </a:p>
              <a:p>
                <a:pPr lvl="1"/>
                <a:r>
                  <a:rPr lang="en-US" dirty="0"/>
                  <a:t>950 z =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950−1100</m:t>
                        </m:r>
                      </m:num>
                      <m:den>
                        <m:r>
                          <a:rPr lang="en-US" b="0" i="1" smtClean="0">
                            <a:latin typeface="Cambria Math" panose="02040503050406030204" pitchFamily="18" charset="0"/>
                          </a:rPr>
                          <m:t>200</m:t>
                        </m:r>
                      </m:den>
                    </m:f>
                    <m:r>
                      <a:rPr lang="en-US" b="0" i="1" smtClean="0">
                        <a:latin typeface="Cambria Math" panose="02040503050406030204" pitchFamily="18" charset="0"/>
                      </a:rPr>
                      <m:t>=−.75</m:t>
                    </m:r>
                  </m:oMath>
                </a14:m>
                <a:endParaRPr lang="en-US" dirty="0"/>
              </a:p>
              <a:p>
                <a:pPr lvl="1"/>
                <a:r>
                  <a:rPr lang="en-US" dirty="0"/>
                  <a:t>1400 z =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1400 −1100</m:t>
                        </m:r>
                      </m:num>
                      <m:den>
                        <m:r>
                          <a:rPr lang="en-US" b="0" i="1" smtClean="0">
                            <a:latin typeface="Cambria Math" panose="02040503050406030204" pitchFamily="18" charset="0"/>
                          </a:rPr>
                          <m:t>200</m:t>
                        </m:r>
                      </m:den>
                    </m:f>
                    <m:r>
                      <a:rPr lang="en-US" b="0" i="1" smtClean="0">
                        <a:latin typeface="Cambria Math" panose="02040503050406030204" pitchFamily="18" charset="0"/>
                      </a:rPr>
                      <m:t>=1.5</m:t>
                    </m:r>
                  </m:oMath>
                </a14:m>
                <a:endParaRPr lang="en-US" dirty="0"/>
              </a:p>
              <a:p>
                <a:pPr lvl="1"/>
                <a:endParaRPr lang="en-US" dirty="0"/>
              </a:p>
              <a:p>
                <a:r>
                  <a:rPr lang="en-US" dirty="0"/>
                  <a:t>Step 3: Find z-scores in normal table</a:t>
                </a:r>
              </a:p>
              <a:p>
                <a:pPr lvl="1"/>
                <a:r>
                  <a:rPr lang="en-US" dirty="0"/>
                  <a:t>Larger z, find proportion of observations that fall above</a:t>
                </a:r>
              </a:p>
              <a:p>
                <a:pPr lvl="2"/>
                <a:r>
                  <a:rPr lang="en-US" dirty="0"/>
                  <a:t>Find proportion of observations that fall below and subtract from 1.</a:t>
                </a:r>
              </a:p>
              <a:p>
                <a:pPr lvl="2"/>
                <a:r>
                  <a:rPr lang="en-US" dirty="0"/>
                  <a:t>.0668</a:t>
                </a:r>
              </a:p>
              <a:p>
                <a:pPr lvl="1"/>
                <a:r>
                  <a:rPr lang="en-US" dirty="0"/>
                  <a:t>Smaller z, find proportion of observations that fall below</a:t>
                </a:r>
              </a:p>
              <a:p>
                <a:pPr lvl="2"/>
                <a:endParaRPr lang="en-US" dirty="0"/>
              </a:p>
              <a:p>
                <a:pPr lvl="2"/>
                <a:endParaRPr lang="en-US" dirty="0"/>
              </a:p>
            </p:txBody>
          </p:sp>
        </mc:Choice>
        <mc:Fallback xmlns="">
          <p:sp>
            <p:nvSpPr>
              <p:cNvPr id="3" name="Content Placeholder 2">
                <a:extLst>
                  <a:ext uri="{FF2B5EF4-FFF2-40B4-BE49-F238E27FC236}">
                    <a16:creationId xmlns:a16="http://schemas.microsoft.com/office/drawing/2014/main" id="{3656A1F7-F0E1-3140-B571-FC7120F70579}"/>
                  </a:ext>
                </a:extLst>
              </p:cNvPr>
              <p:cNvSpPr>
                <a:spLocks noGrp="1" noRot="1" noChangeAspect="1" noMove="1" noResize="1" noEditPoints="1" noAdjustHandles="1" noChangeArrowheads="1" noChangeShapeType="1" noTextEdit="1"/>
              </p:cNvSpPr>
              <p:nvPr>
                <p:ph idx="1"/>
              </p:nvPr>
            </p:nvSpPr>
            <p:spPr>
              <a:blipFill>
                <a:blip r:embed="rId2"/>
                <a:stretch>
                  <a:fillRect l="-661" t="-560"/>
                </a:stretch>
              </a:blipFill>
            </p:spPr>
            <p:txBody>
              <a:bodyPr/>
              <a:lstStyle/>
              <a:p>
                <a:r>
                  <a:rPr lang="en-US">
                    <a:noFill/>
                  </a:rPr>
                  <a:t> </a:t>
                </a:r>
              </a:p>
            </p:txBody>
          </p:sp>
        </mc:Fallback>
      </mc:AlternateContent>
    </p:spTree>
    <p:extLst>
      <p:ext uri="{BB962C8B-B14F-4D97-AF65-F5344CB8AC3E}">
        <p14:creationId xmlns:p14="http://schemas.microsoft.com/office/powerpoint/2010/main" val="1919658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BC1A15F-82AF-914D-8525-3019B7123538}"/>
              </a:ext>
            </a:extLst>
          </p:cNvPr>
          <p:cNvPicPr>
            <a:picLocks noGrp="1" noChangeAspect="1"/>
          </p:cNvPicPr>
          <p:nvPr>
            <p:ph idx="1"/>
          </p:nvPr>
        </p:nvPicPr>
        <p:blipFill rotWithShape="1">
          <a:blip r:embed="rId2"/>
          <a:srcRect l="-1" t="22262" r="-907" b="-1"/>
          <a:stretch/>
        </p:blipFill>
        <p:spPr>
          <a:xfrm>
            <a:off x="2757646" y="653113"/>
            <a:ext cx="4984905" cy="5346621"/>
          </a:xfrm>
        </p:spPr>
      </p:pic>
      <p:sp>
        <p:nvSpPr>
          <p:cNvPr id="6" name="Oval 5">
            <a:extLst>
              <a:ext uri="{FF2B5EF4-FFF2-40B4-BE49-F238E27FC236}">
                <a16:creationId xmlns:a16="http://schemas.microsoft.com/office/drawing/2014/main" id="{8EA96427-EAAE-E448-8E72-AD0524C2E175}"/>
              </a:ext>
            </a:extLst>
          </p:cNvPr>
          <p:cNvSpPr/>
          <p:nvPr/>
        </p:nvSpPr>
        <p:spPr>
          <a:xfrm>
            <a:off x="4638749" y="4666765"/>
            <a:ext cx="395771" cy="220694"/>
          </a:xfrm>
          <a:prstGeom prst="ellipse">
            <a:avLst/>
          </a:prstGeom>
          <a:noFill/>
          <a:ln w="2857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n-US"/>
          </a:p>
        </p:txBody>
      </p:sp>
      <p:sp>
        <p:nvSpPr>
          <p:cNvPr id="3" name="TextBox 2">
            <a:extLst>
              <a:ext uri="{FF2B5EF4-FFF2-40B4-BE49-F238E27FC236}">
                <a16:creationId xmlns:a16="http://schemas.microsoft.com/office/drawing/2014/main" id="{8364D20E-283E-BF42-925E-28DEF5FA4140}"/>
              </a:ext>
            </a:extLst>
          </p:cNvPr>
          <p:cNvSpPr txBox="1"/>
          <p:nvPr/>
        </p:nvSpPr>
        <p:spPr>
          <a:xfrm>
            <a:off x="7742551" y="3141757"/>
            <a:ext cx="2438400" cy="369332"/>
          </a:xfrm>
          <a:prstGeom prst="rect">
            <a:avLst/>
          </a:prstGeom>
          <a:noFill/>
        </p:spPr>
        <p:txBody>
          <a:bodyPr wrap="square" rtlCol="0">
            <a:spAutoFit/>
          </a:bodyPr>
          <a:lstStyle/>
          <a:p>
            <a:r>
              <a:rPr lang="en-US" dirty="0"/>
              <a:t>.2266</a:t>
            </a:r>
          </a:p>
        </p:txBody>
      </p:sp>
      <p:sp>
        <p:nvSpPr>
          <p:cNvPr id="8" name="TextBox 7">
            <a:extLst>
              <a:ext uri="{FF2B5EF4-FFF2-40B4-BE49-F238E27FC236}">
                <a16:creationId xmlns:a16="http://schemas.microsoft.com/office/drawing/2014/main" id="{9FDF0CDF-2E55-514A-90BA-65AF6CEC1AB0}"/>
              </a:ext>
            </a:extLst>
          </p:cNvPr>
          <p:cNvSpPr txBox="1"/>
          <p:nvPr/>
        </p:nvSpPr>
        <p:spPr>
          <a:xfrm>
            <a:off x="1186287" y="283781"/>
            <a:ext cx="3848233" cy="369332"/>
          </a:xfrm>
          <a:prstGeom prst="rect">
            <a:avLst/>
          </a:prstGeom>
          <a:noFill/>
        </p:spPr>
        <p:txBody>
          <a:bodyPr wrap="none" rtlCol="0">
            <a:spAutoFit/>
          </a:bodyPr>
          <a:lstStyle/>
          <a:p>
            <a:r>
              <a:rPr lang="en-US" dirty="0"/>
              <a:t>Normal Table for Negative Z-Scores</a:t>
            </a:r>
          </a:p>
        </p:txBody>
      </p:sp>
    </p:spTree>
    <p:extLst>
      <p:ext uri="{BB962C8B-B14F-4D97-AF65-F5344CB8AC3E}">
        <p14:creationId xmlns:p14="http://schemas.microsoft.com/office/powerpoint/2010/main" val="31868700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C5D9D-A521-9C45-906C-4D34FF255A2E}"/>
              </a:ext>
            </a:extLst>
          </p:cNvPr>
          <p:cNvSpPr>
            <a:spLocks noGrp="1"/>
          </p:cNvSpPr>
          <p:nvPr>
            <p:ph type="title"/>
          </p:nvPr>
        </p:nvSpPr>
        <p:spPr/>
        <p:txBody>
          <a:bodyPr>
            <a:normAutofit/>
          </a:bodyPr>
          <a:lstStyle/>
          <a:p>
            <a:r>
              <a:rPr lang="en-US" sz="2800" dirty="0"/>
              <a:t>Example: Proportion Between Two Values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656A1F7-F0E1-3140-B571-FC7120F70579}"/>
                  </a:ext>
                </a:extLst>
              </p:cNvPr>
              <p:cNvSpPr>
                <a:spLocks noGrp="1"/>
              </p:cNvSpPr>
              <p:nvPr>
                <p:ph idx="1"/>
              </p:nvPr>
            </p:nvSpPr>
            <p:spPr/>
            <p:txBody>
              <a:bodyPr>
                <a:normAutofit fontScale="92500"/>
              </a:bodyPr>
              <a:lstStyle/>
              <a:p>
                <a:r>
                  <a:rPr lang="en-US" dirty="0"/>
                  <a:t>Step 2: Find z-scores of values</a:t>
                </a:r>
              </a:p>
              <a:p>
                <a:pPr lvl="1"/>
                <a:r>
                  <a:rPr lang="en-US" dirty="0"/>
                  <a:t>950 z =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950−1100</m:t>
                        </m:r>
                      </m:num>
                      <m:den>
                        <m:r>
                          <a:rPr lang="en-US" b="0" i="1" smtClean="0">
                            <a:latin typeface="Cambria Math" panose="02040503050406030204" pitchFamily="18" charset="0"/>
                          </a:rPr>
                          <m:t>200</m:t>
                        </m:r>
                      </m:den>
                    </m:f>
                    <m:r>
                      <a:rPr lang="en-US" b="0" i="1" smtClean="0">
                        <a:latin typeface="Cambria Math" panose="02040503050406030204" pitchFamily="18" charset="0"/>
                      </a:rPr>
                      <m:t>=−.75</m:t>
                    </m:r>
                  </m:oMath>
                </a14:m>
                <a:endParaRPr lang="en-US" dirty="0"/>
              </a:p>
              <a:p>
                <a:pPr lvl="1"/>
                <a:r>
                  <a:rPr lang="en-US" dirty="0"/>
                  <a:t>1400 z =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1400 −1100</m:t>
                        </m:r>
                      </m:num>
                      <m:den>
                        <m:r>
                          <a:rPr lang="en-US" b="0" i="1" smtClean="0">
                            <a:latin typeface="Cambria Math" panose="02040503050406030204" pitchFamily="18" charset="0"/>
                          </a:rPr>
                          <m:t>200</m:t>
                        </m:r>
                      </m:den>
                    </m:f>
                    <m:r>
                      <a:rPr lang="en-US" b="0" i="1" smtClean="0">
                        <a:latin typeface="Cambria Math" panose="02040503050406030204" pitchFamily="18" charset="0"/>
                      </a:rPr>
                      <m:t>=1.5</m:t>
                    </m:r>
                  </m:oMath>
                </a14:m>
                <a:endParaRPr lang="en-US" dirty="0"/>
              </a:p>
              <a:p>
                <a:pPr lvl="1"/>
                <a:endParaRPr lang="en-US" dirty="0"/>
              </a:p>
              <a:p>
                <a:r>
                  <a:rPr lang="en-US" dirty="0"/>
                  <a:t>Step 3: Find z-scores in normal table</a:t>
                </a:r>
              </a:p>
              <a:p>
                <a:pPr lvl="1"/>
                <a:r>
                  <a:rPr lang="en-US" dirty="0"/>
                  <a:t>Larger z, find proportion of observations that fall above</a:t>
                </a:r>
              </a:p>
              <a:p>
                <a:pPr lvl="2"/>
                <a:r>
                  <a:rPr lang="en-US" dirty="0"/>
                  <a:t>Find proportion of observations that fall below and subtract from 1.</a:t>
                </a:r>
              </a:p>
              <a:p>
                <a:pPr lvl="2"/>
                <a:r>
                  <a:rPr lang="en-US" dirty="0"/>
                  <a:t>.0668</a:t>
                </a:r>
              </a:p>
              <a:p>
                <a:pPr lvl="1"/>
                <a:r>
                  <a:rPr lang="en-US" dirty="0"/>
                  <a:t>Smaller z, find proportion of observations that fall below</a:t>
                </a:r>
              </a:p>
              <a:p>
                <a:pPr lvl="2"/>
                <a:r>
                  <a:rPr lang="en-US" dirty="0"/>
                  <a:t>.2266</a:t>
                </a:r>
              </a:p>
              <a:p>
                <a:endParaRPr lang="en-US" dirty="0"/>
              </a:p>
              <a:p>
                <a:pPr lvl="2"/>
                <a:endParaRPr lang="en-US" dirty="0"/>
              </a:p>
            </p:txBody>
          </p:sp>
        </mc:Choice>
        <mc:Fallback xmlns="">
          <p:sp>
            <p:nvSpPr>
              <p:cNvPr id="3" name="Content Placeholder 2">
                <a:extLst>
                  <a:ext uri="{FF2B5EF4-FFF2-40B4-BE49-F238E27FC236}">
                    <a16:creationId xmlns:a16="http://schemas.microsoft.com/office/drawing/2014/main" id="{3656A1F7-F0E1-3140-B571-FC7120F70579}"/>
                  </a:ext>
                </a:extLst>
              </p:cNvPr>
              <p:cNvSpPr>
                <a:spLocks noGrp="1" noRot="1" noChangeAspect="1" noMove="1" noResize="1" noEditPoints="1" noAdjustHandles="1" noChangeArrowheads="1" noChangeShapeType="1" noTextEdit="1"/>
              </p:cNvSpPr>
              <p:nvPr>
                <p:ph idx="1"/>
              </p:nvPr>
            </p:nvSpPr>
            <p:spPr>
              <a:blipFill>
                <a:blip r:embed="rId2"/>
                <a:stretch>
                  <a:fillRect l="-661" t="-560"/>
                </a:stretch>
              </a:blipFill>
            </p:spPr>
            <p:txBody>
              <a:bodyPr/>
              <a:lstStyle/>
              <a:p>
                <a:r>
                  <a:rPr lang="en-US">
                    <a:noFill/>
                  </a:rPr>
                  <a:t> </a:t>
                </a:r>
              </a:p>
            </p:txBody>
          </p:sp>
        </mc:Fallback>
      </mc:AlternateContent>
    </p:spTree>
    <p:extLst>
      <p:ext uri="{BB962C8B-B14F-4D97-AF65-F5344CB8AC3E}">
        <p14:creationId xmlns:p14="http://schemas.microsoft.com/office/powerpoint/2010/main" val="4090802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C5D9D-A521-9C45-906C-4D34FF255A2E}"/>
              </a:ext>
            </a:extLst>
          </p:cNvPr>
          <p:cNvSpPr>
            <a:spLocks noGrp="1"/>
          </p:cNvSpPr>
          <p:nvPr>
            <p:ph type="title"/>
          </p:nvPr>
        </p:nvSpPr>
        <p:spPr/>
        <p:txBody>
          <a:bodyPr>
            <a:normAutofit/>
          </a:bodyPr>
          <a:lstStyle/>
          <a:p>
            <a:r>
              <a:rPr lang="en-US" sz="2800" dirty="0"/>
              <a:t>Example: Proportion Between Two Values</a:t>
            </a:r>
          </a:p>
        </p:txBody>
      </p:sp>
      <p:sp>
        <p:nvSpPr>
          <p:cNvPr id="3" name="Content Placeholder 2">
            <a:extLst>
              <a:ext uri="{FF2B5EF4-FFF2-40B4-BE49-F238E27FC236}">
                <a16:creationId xmlns:a16="http://schemas.microsoft.com/office/drawing/2014/main" id="{3656A1F7-F0E1-3140-B571-FC7120F70579}"/>
              </a:ext>
            </a:extLst>
          </p:cNvPr>
          <p:cNvSpPr>
            <a:spLocks noGrp="1"/>
          </p:cNvSpPr>
          <p:nvPr>
            <p:ph idx="1"/>
          </p:nvPr>
        </p:nvSpPr>
        <p:spPr/>
        <p:txBody>
          <a:bodyPr>
            <a:normAutofit fontScale="92500"/>
          </a:bodyPr>
          <a:lstStyle/>
          <a:p>
            <a:r>
              <a:rPr lang="en-US" dirty="0"/>
              <a:t>Step 4: Add these two proportions together, finding the area outside of what you’re solving for (that is, this gives you the proportion of observations falling outside of the range of values you’re interested in.</a:t>
            </a:r>
          </a:p>
          <a:p>
            <a:pPr lvl="1"/>
            <a:r>
              <a:rPr lang="en-US" dirty="0"/>
              <a:t>.2266 + .0668 = .2934</a:t>
            </a:r>
          </a:p>
          <a:p>
            <a:endParaRPr lang="en-US" dirty="0"/>
          </a:p>
          <a:p>
            <a:r>
              <a:rPr lang="en-US" dirty="0"/>
              <a:t>Step 5: Subtract this proportion (of observations outside of the range you care about) from 1, giving you the proportion of observations falling between the two values you care about</a:t>
            </a:r>
          </a:p>
          <a:p>
            <a:pPr lvl="1"/>
            <a:r>
              <a:rPr lang="en-US" dirty="0"/>
              <a:t>1-.2934 = .7066</a:t>
            </a:r>
          </a:p>
          <a:p>
            <a:pPr lvl="1"/>
            <a:endParaRPr lang="en-US" dirty="0"/>
          </a:p>
          <a:p>
            <a:r>
              <a:rPr lang="en-US" dirty="0"/>
              <a:t>70.66% or .7066 of all SAT takers have a score between 950 and 1400 on the SAT </a:t>
            </a:r>
          </a:p>
          <a:p>
            <a:endParaRPr lang="en-US" dirty="0"/>
          </a:p>
          <a:p>
            <a:endParaRPr lang="en-US" dirty="0"/>
          </a:p>
          <a:p>
            <a:pPr lvl="2"/>
            <a:endParaRPr lang="en-US" dirty="0"/>
          </a:p>
        </p:txBody>
      </p:sp>
    </p:spTree>
    <p:extLst>
      <p:ext uri="{BB962C8B-B14F-4D97-AF65-F5344CB8AC3E}">
        <p14:creationId xmlns:p14="http://schemas.microsoft.com/office/powerpoint/2010/main" val="932527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C5D9D-A521-9C45-906C-4D34FF255A2E}"/>
              </a:ext>
            </a:extLst>
          </p:cNvPr>
          <p:cNvSpPr>
            <a:spLocks noGrp="1"/>
          </p:cNvSpPr>
          <p:nvPr>
            <p:ph type="title"/>
          </p:nvPr>
        </p:nvSpPr>
        <p:spPr/>
        <p:txBody>
          <a:bodyPr>
            <a:normAutofit/>
          </a:bodyPr>
          <a:lstStyle/>
          <a:p>
            <a:r>
              <a:rPr lang="en-US" sz="2800" dirty="0"/>
              <a:t>Working Backwards: Find Value of Variable’s Percentile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656A1F7-F0E1-3140-B571-FC7120F70579}"/>
                  </a:ext>
                </a:extLst>
              </p:cNvPr>
              <p:cNvSpPr>
                <a:spLocks noGrp="1"/>
              </p:cNvSpPr>
              <p:nvPr>
                <p:ph idx="1"/>
              </p:nvPr>
            </p:nvSpPr>
            <p:spPr/>
            <p:txBody>
              <a:bodyPr>
                <a:normAutofit fontScale="92500" lnSpcReduction="10000"/>
              </a:bodyPr>
              <a:lstStyle/>
              <a:p>
                <a:r>
                  <a:rPr lang="en-US" dirty="0"/>
                  <a:t>Sometimes you may want to </a:t>
                </a:r>
                <a:r>
                  <a:rPr lang="en-US" u="sng" dirty="0"/>
                  <a:t>find the value of a normally distributed variable at a particular percentile level</a:t>
                </a:r>
                <a:r>
                  <a:rPr lang="en-US" dirty="0"/>
                  <a:t>.</a:t>
                </a:r>
              </a:p>
              <a:p>
                <a:endParaRPr lang="en-US" dirty="0"/>
              </a:p>
              <a:p>
                <a:r>
                  <a:rPr lang="en-US" dirty="0"/>
                  <a:t>Here’s how to do this:</a:t>
                </a:r>
              </a:p>
              <a:p>
                <a:pPr marL="457200" indent="-457200">
                  <a:buFont typeface="+mj-lt"/>
                  <a:buAutoNum type="arabicPeriod"/>
                </a:pPr>
                <a:r>
                  <a:rPr lang="en-US" dirty="0"/>
                  <a:t>Visualize what you’re trying to do</a:t>
                </a:r>
              </a:p>
              <a:p>
                <a:pPr marL="457200" indent="-457200">
                  <a:buFont typeface="+mj-lt"/>
                  <a:buAutoNum type="arabicPeriod"/>
                </a:pPr>
                <a:r>
                  <a:rPr lang="en-US" dirty="0"/>
                  <a:t>Look to the normal table to find the proportion below Z value closest to the percentile you’re interested in</a:t>
                </a:r>
              </a:p>
              <a:p>
                <a:pPr marL="857250" lvl="1" indent="-457200"/>
                <a:r>
                  <a:rPr lang="en-US" dirty="0"/>
                  <a:t>Remember, displayed proportions are same as percentile</a:t>
                </a:r>
              </a:p>
              <a:p>
                <a:pPr marL="857250" lvl="1" indent="-457200"/>
                <a:r>
                  <a:rPr lang="en-US" dirty="0"/>
                  <a:t>Use the “above the mean” table for percentiles above 50 and “below the mean” table for percentiles below 50</a:t>
                </a:r>
              </a:p>
              <a:p>
                <a:pPr marL="457200" indent="-457200">
                  <a:buFont typeface="+mj-lt"/>
                  <a:buAutoNum type="arabicPeriod"/>
                </a:pPr>
                <a:r>
                  <a:rPr lang="en-US" dirty="0"/>
                  <a:t>Find the Z associated with that proportion</a:t>
                </a:r>
              </a:p>
              <a:p>
                <a:pPr marL="457200" indent="-457200">
                  <a:buFont typeface="+mj-lt"/>
                  <a:buAutoNum type="arabicPeriod"/>
                </a:pPr>
                <a:r>
                  <a:rPr lang="en-US" dirty="0"/>
                  <a:t>Convert the Z score to the observed value using this equation:</a:t>
                </a:r>
              </a:p>
              <a:p>
                <a:pPr marL="400050" lvl="1" indent="0">
                  <a:buNone/>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𝑋</m:t>
                      </m:r>
                      <m:r>
                        <a:rPr lang="en-US" b="0" i="1" smtClean="0">
                          <a:latin typeface="Cambria Math" panose="02040503050406030204" pitchFamily="18" charset="0"/>
                        </a:rPr>
                        <m:t>= </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𝑍</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𝑢</m:t>
                      </m:r>
                    </m:oMath>
                  </m:oMathPara>
                </a14:m>
                <a:endParaRPr lang="en-US" b="0" dirty="0">
                  <a:ea typeface="Cambria Math" panose="02040503050406030204" pitchFamily="18" charset="0"/>
                </a:endParaRPr>
              </a:p>
              <a:p>
                <a:pPr marL="457200" indent="-457200">
                  <a:buFont typeface="+mj-lt"/>
                  <a:buAutoNum type="arabicPeriod"/>
                </a:pPr>
                <a:r>
                  <a:rPr lang="en-US" dirty="0">
                    <a:ea typeface="Cambria Math" panose="02040503050406030204" pitchFamily="18" charset="0"/>
                  </a:rPr>
                  <a:t>X is the value of the variable at the percentile of interest</a:t>
                </a:r>
                <a:endParaRPr lang="en-US" b="0" dirty="0">
                  <a:ea typeface="Cambria Math" panose="02040503050406030204" pitchFamily="18" charset="0"/>
                </a:endParaRPr>
              </a:p>
            </p:txBody>
          </p:sp>
        </mc:Choice>
        <mc:Fallback xmlns="">
          <p:sp>
            <p:nvSpPr>
              <p:cNvPr id="3" name="Content Placeholder 2">
                <a:extLst>
                  <a:ext uri="{FF2B5EF4-FFF2-40B4-BE49-F238E27FC236}">
                    <a16:creationId xmlns:a16="http://schemas.microsoft.com/office/drawing/2014/main" id="{3656A1F7-F0E1-3140-B571-FC7120F70579}"/>
                  </a:ext>
                </a:extLst>
              </p:cNvPr>
              <p:cNvSpPr>
                <a:spLocks noGrp="1" noRot="1" noChangeAspect="1" noMove="1" noResize="1" noEditPoints="1" noAdjustHandles="1" noChangeArrowheads="1" noChangeShapeType="1" noTextEdit="1"/>
              </p:cNvSpPr>
              <p:nvPr>
                <p:ph idx="1"/>
              </p:nvPr>
            </p:nvSpPr>
            <p:spPr>
              <a:blipFill>
                <a:blip r:embed="rId2"/>
                <a:stretch>
                  <a:fillRect l="-661" t="-1120" b="-1961"/>
                </a:stretch>
              </a:blipFill>
            </p:spPr>
            <p:txBody>
              <a:bodyPr/>
              <a:lstStyle/>
              <a:p>
                <a:r>
                  <a:rPr lang="en-US">
                    <a:noFill/>
                  </a:rPr>
                  <a:t> </a:t>
                </a:r>
              </a:p>
            </p:txBody>
          </p:sp>
        </mc:Fallback>
      </mc:AlternateContent>
    </p:spTree>
    <p:extLst>
      <p:ext uri="{BB962C8B-B14F-4D97-AF65-F5344CB8AC3E}">
        <p14:creationId xmlns:p14="http://schemas.microsoft.com/office/powerpoint/2010/main" val="1306638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C5D9D-A521-9C45-906C-4D34FF255A2E}"/>
              </a:ext>
            </a:extLst>
          </p:cNvPr>
          <p:cNvSpPr>
            <a:spLocks noGrp="1"/>
          </p:cNvSpPr>
          <p:nvPr>
            <p:ph type="title"/>
          </p:nvPr>
        </p:nvSpPr>
        <p:spPr/>
        <p:txBody>
          <a:bodyPr>
            <a:normAutofit/>
          </a:bodyPr>
          <a:lstStyle/>
          <a:p>
            <a:r>
              <a:rPr lang="en-US" sz="2800" dirty="0"/>
              <a:t>Finding Percentile Value Example</a:t>
            </a:r>
          </a:p>
        </p:txBody>
      </p:sp>
      <p:sp>
        <p:nvSpPr>
          <p:cNvPr id="3" name="Content Placeholder 2">
            <a:extLst>
              <a:ext uri="{FF2B5EF4-FFF2-40B4-BE49-F238E27FC236}">
                <a16:creationId xmlns:a16="http://schemas.microsoft.com/office/drawing/2014/main" id="{3656A1F7-F0E1-3140-B571-FC7120F70579}"/>
              </a:ext>
            </a:extLst>
          </p:cNvPr>
          <p:cNvSpPr>
            <a:spLocks noGrp="1"/>
          </p:cNvSpPr>
          <p:nvPr>
            <p:ph idx="1"/>
          </p:nvPr>
        </p:nvSpPr>
        <p:spPr/>
        <p:txBody>
          <a:bodyPr>
            <a:normAutofit/>
          </a:bodyPr>
          <a:lstStyle/>
          <a:p>
            <a:r>
              <a:rPr lang="en-US" dirty="0"/>
              <a:t>For example, what is the weight of </a:t>
            </a:r>
            <a:r>
              <a:rPr lang="en-US" dirty="0" err="1"/>
              <a:t>Platypodes</a:t>
            </a:r>
            <a:r>
              <a:rPr lang="en-US" dirty="0"/>
              <a:t> at the 90</a:t>
            </a:r>
            <a:r>
              <a:rPr lang="en-US" baseline="30000" dirty="0"/>
              <a:t>th</a:t>
            </a:r>
            <a:r>
              <a:rPr lang="en-US" dirty="0"/>
              <a:t> percentile of weight?</a:t>
            </a:r>
          </a:p>
          <a:p>
            <a:pPr lvl="1"/>
            <a:r>
              <a:rPr lang="en-US" dirty="0"/>
              <a:t>Mean: 14 | </a:t>
            </a:r>
            <a:r>
              <a:rPr lang="en-US" dirty="0" err="1"/>
              <a:t>std</a:t>
            </a:r>
            <a:r>
              <a:rPr lang="en-US" dirty="0"/>
              <a:t> dev: 3</a:t>
            </a:r>
          </a:p>
          <a:p>
            <a:endParaRPr lang="en-US" dirty="0"/>
          </a:p>
          <a:p>
            <a:r>
              <a:rPr lang="en-US" dirty="0"/>
              <a:t>Step 1: Visualize generally were you’re looking for</a:t>
            </a:r>
          </a:p>
          <a:p>
            <a:endParaRPr lang="en-US" dirty="0"/>
          </a:p>
          <a:p>
            <a:r>
              <a:rPr lang="en-US" dirty="0"/>
              <a:t>Step 2: Find Z score associated with proportion below Z closest to 90</a:t>
            </a:r>
            <a:r>
              <a:rPr lang="en-US" baseline="30000" dirty="0"/>
              <a:t>th</a:t>
            </a:r>
            <a:r>
              <a:rPr lang="en-US" dirty="0"/>
              <a:t> percentile (.90)</a:t>
            </a:r>
          </a:p>
          <a:p>
            <a:endParaRPr lang="en-US" dirty="0"/>
          </a:p>
        </p:txBody>
      </p:sp>
    </p:spTree>
    <p:extLst>
      <p:ext uri="{BB962C8B-B14F-4D97-AF65-F5344CB8AC3E}">
        <p14:creationId xmlns:p14="http://schemas.microsoft.com/office/powerpoint/2010/main" val="2021075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a:t>
            </a:r>
          </a:p>
        </p:txBody>
      </p:sp>
      <p:sp>
        <p:nvSpPr>
          <p:cNvPr id="3" name="Content Placeholder 2"/>
          <p:cNvSpPr>
            <a:spLocks noGrp="1"/>
          </p:cNvSpPr>
          <p:nvPr>
            <p:ph idx="1"/>
          </p:nvPr>
        </p:nvSpPr>
        <p:spPr/>
        <p:txBody>
          <a:bodyPr>
            <a:normAutofit/>
          </a:bodyPr>
          <a:lstStyle/>
          <a:p>
            <a:r>
              <a:rPr lang="en-US" sz="2000" dirty="0"/>
              <a:t>You often interact with a lot of different data you know little about</a:t>
            </a:r>
          </a:p>
          <a:p>
            <a:endParaRPr lang="en-US" sz="2000" dirty="0"/>
          </a:p>
          <a:p>
            <a:r>
              <a:rPr lang="en-US" sz="2000" dirty="0"/>
              <a:t>A lot like our data on </a:t>
            </a:r>
            <a:r>
              <a:rPr lang="en-US" sz="2000" dirty="0" err="1"/>
              <a:t>platypodes</a:t>
            </a:r>
            <a:r>
              <a:rPr lang="en-US" sz="2000" dirty="0"/>
              <a:t>. Something we’re not terribly familiar with. The same observed value might be big for one variable and small for another.</a:t>
            </a:r>
          </a:p>
          <a:p>
            <a:pPr lvl="1"/>
            <a:r>
              <a:rPr lang="en-US" sz="1600" dirty="0"/>
              <a:t>Amount of anxiety felt about politics (% time anxious)</a:t>
            </a:r>
          </a:p>
          <a:p>
            <a:pPr lvl="1"/>
            <a:r>
              <a:rPr lang="en-US" sz="1600" dirty="0"/>
              <a:t>Amount of yearly home energy use in kWh</a:t>
            </a:r>
          </a:p>
          <a:p>
            <a:pPr lvl="1"/>
            <a:r>
              <a:rPr lang="en-US" sz="1600" dirty="0"/>
              <a:t>Minutes of exercise/week</a:t>
            </a:r>
          </a:p>
          <a:p>
            <a:pPr lvl="1"/>
            <a:r>
              <a:rPr lang="en-US" sz="1600" dirty="0"/>
              <a:t>Number of hospital visits</a:t>
            </a:r>
          </a:p>
          <a:p>
            <a:pPr lvl="1"/>
            <a:endParaRPr lang="en-US" sz="1500" dirty="0"/>
          </a:p>
          <a:p>
            <a:r>
              <a:rPr lang="en-US" sz="2000" dirty="0"/>
              <a:t>So how do we answer questions such as “is this a big or small value for this variable?”</a:t>
            </a:r>
          </a:p>
        </p:txBody>
      </p:sp>
    </p:spTree>
    <p:extLst>
      <p:ext uri="{BB962C8B-B14F-4D97-AF65-F5344CB8AC3E}">
        <p14:creationId xmlns:p14="http://schemas.microsoft.com/office/powerpoint/2010/main" val="704609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Positive Z Normal Table</a:t>
            </a:r>
          </a:p>
        </p:txBody>
      </p:sp>
      <p:pic>
        <p:nvPicPr>
          <p:cNvPr id="5" name="Content Placeholder 4">
            <a:extLst>
              <a:ext uri="{FF2B5EF4-FFF2-40B4-BE49-F238E27FC236}">
                <a16:creationId xmlns:a16="http://schemas.microsoft.com/office/drawing/2014/main" id="{5BC1A15F-82AF-914D-8525-3019B7123538}"/>
              </a:ext>
            </a:extLst>
          </p:cNvPr>
          <p:cNvPicPr>
            <a:picLocks noGrp="1" noChangeAspect="1"/>
          </p:cNvPicPr>
          <p:nvPr>
            <p:ph idx="1"/>
          </p:nvPr>
        </p:nvPicPr>
        <p:blipFill rotWithShape="1">
          <a:blip r:embed="rId2"/>
          <a:srcRect t="1911" r="1053" b="45768"/>
          <a:stretch/>
        </p:blipFill>
        <p:spPr>
          <a:xfrm>
            <a:off x="1723227" y="1791109"/>
            <a:ext cx="6257487" cy="3809294"/>
          </a:xfrm>
        </p:spPr>
      </p:pic>
      <p:sp>
        <p:nvSpPr>
          <p:cNvPr id="6" name="Oval 5">
            <a:extLst>
              <a:ext uri="{FF2B5EF4-FFF2-40B4-BE49-F238E27FC236}">
                <a16:creationId xmlns:a16="http://schemas.microsoft.com/office/drawing/2014/main" id="{8EA96427-EAAE-E448-8E72-AD0524C2E175}"/>
              </a:ext>
            </a:extLst>
          </p:cNvPr>
          <p:cNvSpPr/>
          <p:nvPr/>
        </p:nvSpPr>
        <p:spPr>
          <a:xfrm>
            <a:off x="6761514" y="4314564"/>
            <a:ext cx="617220" cy="350520"/>
          </a:xfrm>
          <a:prstGeom prst="ellipse">
            <a:avLst/>
          </a:prstGeom>
          <a:noFill/>
          <a:ln w="2857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n-US"/>
          </a:p>
        </p:txBody>
      </p:sp>
      <p:sp>
        <p:nvSpPr>
          <p:cNvPr id="3" name="TextBox 2">
            <a:extLst>
              <a:ext uri="{FF2B5EF4-FFF2-40B4-BE49-F238E27FC236}">
                <a16:creationId xmlns:a16="http://schemas.microsoft.com/office/drawing/2014/main" id="{8364D20E-283E-BF42-925E-28DEF5FA4140}"/>
              </a:ext>
            </a:extLst>
          </p:cNvPr>
          <p:cNvSpPr txBox="1"/>
          <p:nvPr/>
        </p:nvSpPr>
        <p:spPr>
          <a:xfrm>
            <a:off x="5542314" y="5844966"/>
            <a:ext cx="2438400" cy="646331"/>
          </a:xfrm>
          <a:prstGeom prst="rect">
            <a:avLst/>
          </a:prstGeom>
          <a:noFill/>
        </p:spPr>
        <p:txBody>
          <a:bodyPr wrap="square" rtlCol="0">
            <a:spAutoFit/>
          </a:bodyPr>
          <a:lstStyle/>
          <a:p>
            <a:r>
              <a:rPr lang="en-US" dirty="0"/>
              <a:t>.8997 is closest to .9000; z= 1.28</a:t>
            </a:r>
          </a:p>
        </p:txBody>
      </p:sp>
    </p:spTree>
    <p:extLst>
      <p:ext uri="{BB962C8B-B14F-4D97-AF65-F5344CB8AC3E}">
        <p14:creationId xmlns:p14="http://schemas.microsoft.com/office/powerpoint/2010/main" val="31763412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C5D9D-A521-9C45-906C-4D34FF255A2E}"/>
              </a:ext>
            </a:extLst>
          </p:cNvPr>
          <p:cNvSpPr>
            <a:spLocks noGrp="1"/>
          </p:cNvSpPr>
          <p:nvPr>
            <p:ph type="title"/>
          </p:nvPr>
        </p:nvSpPr>
        <p:spPr/>
        <p:txBody>
          <a:bodyPr>
            <a:normAutofit/>
          </a:bodyPr>
          <a:lstStyle/>
          <a:p>
            <a:r>
              <a:rPr lang="en-US" sz="2800" dirty="0"/>
              <a:t>Finding Percentile Value Example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656A1F7-F0E1-3140-B571-FC7120F70579}"/>
                  </a:ext>
                </a:extLst>
              </p:cNvPr>
              <p:cNvSpPr>
                <a:spLocks noGrp="1"/>
              </p:cNvSpPr>
              <p:nvPr>
                <p:ph idx="1"/>
              </p:nvPr>
            </p:nvSpPr>
            <p:spPr/>
            <p:txBody>
              <a:bodyPr>
                <a:normAutofit fontScale="92500" lnSpcReduction="10000"/>
              </a:bodyPr>
              <a:lstStyle/>
              <a:p>
                <a:r>
                  <a:rPr lang="en-US" dirty="0"/>
                  <a:t>For example, what is the weight of </a:t>
                </a:r>
                <a:r>
                  <a:rPr lang="en-US" dirty="0" err="1"/>
                  <a:t>Platypodes</a:t>
                </a:r>
                <a:r>
                  <a:rPr lang="en-US" dirty="0"/>
                  <a:t> at the 90</a:t>
                </a:r>
                <a:r>
                  <a:rPr lang="en-US" baseline="30000" dirty="0"/>
                  <a:t>th</a:t>
                </a:r>
                <a:r>
                  <a:rPr lang="en-US" dirty="0"/>
                  <a:t> percentile of weight?</a:t>
                </a:r>
              </a:p>
              <a:p>
                <a:pPr lvl="1"/>
                <a:r>
                  <a:rPr lang="en-US" dirty="0"/>
                  <a:t>Mean: 14 | </a:t>
                </a:r>
                <a:r>
                  <a:rPr lang="en-US" dirty="0" err="1"/>
                  <a:t>std</a:t>
                </a:r>
                <a:r>
                  <a:rPr lang="en-US" dirty="0"/>
                  <a:t> dev: 3</a:t>
                </a:r>
              </a:p>
              <a:p>
                <a:endParaRPr lang="en-US" dirty="0"/>
              </a:p>
              <a:p>
                <a:r>
                  <a:rPr lang="en-US" dirty="0"/>
                  <a:t>Step 1: Visualize generally were you’re looking for</a:t>
                </a:r>
              </a:p>
              <a:p>
                <a:endParaRPr lang="en-US" dirty="0"/>
              </a:p>
              <a:p>
                <a:r>
                  <a:rPr lang="en-US" dirty="0"/>
                  <a:t>Step 2: Find Z score associated with proportion below Z closest to 90</a:t>
                </a:r>
                <a:r>
                  <a:rPr lang="en-US" baseline="30000" dirty="0"/>
                  <a:t>th</a:t>
                </a:r>
                <a:r>
                  <a:rPr lang="en-US" dirty="0"/>
                  <a:t> percentile (.90)</a:t>
                </a:r>
              </a:p>
              <a:p>
                <a:pPr lvl="1"/>
                <a:r>
                  <a:rPr lang="en-US" dirty="0"/>
                  <a:t>Z= 1.28</a:t>
                </a:r>
              </a:p>
              <a:p>
                <a:endParaRPr lang="en-US" dirty="0"/>
              </a:p>
              <a:p>
                <a:r>
                  <a:rPr lang="en-US" dirty="0"/>
                  <a:t>Step 3: Find the observed value (x) associated with that Z</a:t>
                </a:r>
              </a:p>
              <a:p>
                <a:pPr marL="0" indent="0">
                  <a:buNone/>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𝑍</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𝑈</m:t>
                      </m:r>
                      <m:r>
                        <a:rPr lang="en-US" b="0" i="1" smtClean="0">
                          <a:latin typeface="Cambria Math" panose="02040503050406030204" pitchFamily="18" charset="0"/>
                          <a:ea typeface="Cambria Math" panose="02040503050406030204" pitchFamily="18" charset="0"/>
                        </a:rPr>
                        <m:t>=3 </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1.28</m:t>
                          </m:r>
                        </m:e>
                      </m:d>
                      <m:r>
                        <a:rPr lang="en-US" b="0" i="1" smtClean="0">
                          <a:latin typeface="Cambria Math" panose="02040503050406030204" pitchFamily="18" charset="0"/>
                          <a:ea typeface="Cambria Math" panose="02040503050406030204" pitchFamily="18" charset="0"/>
                        </a:rPr>
                        <m:t>+14=3.84+14=17.84</m:t>
                      </m:r>
                    </m:oMath>
                  </m:oMathPara>
                </a14:m>
                <a:endParaRPr lang="en-US" b="0" i="1" dirty="0">
                  <a:latin typeface="Cambria Math" panose="02040503050406030204" pitchFamily="18" charset="0"/>
                  <a:ea typeface="Cambria Math" panose="02040503050406030204" pitchFamily="18" charset="0"/>
                </a:endParaRPr>
              </a:p>
              <a:p>
                <a:r>
                  <a:rPr lang="en-US" b="0" dirty="0">
                    <a:ea typeface="Cambria Math" panose="02040503050406030204" pitchFamily="18" charset="0"/>
                  </a:rPr>
                  <a:t>90</a:t>
                </a:r>
                <a:r>
                  <a:rPr lang="en-US" baseline="30000" dirty="0">
                    <a:ea typeface="Cambria Math" panose="02040503050406030204" pitchFamily="18" charset="0"/>
                  </a:rPr>
                  <a:t>th</a:t>
                </a:r>
                <a:r>
                  <a:rPr lang="en-US" dirty="0">
                    <a:ea typeface="Cambria Math" panose="02040503050406030204" pitchFamily="18" charset="0"/>
                  </a:rPr>
                  <a:t> percentile </a:t>
                </a:r>
                <a:r>
                  <a:rPr lang="en-US" dirty="0" err="1">
                    <a:ea typeface="Cambria Math" panose="02040503050406030204" pitchFamily="18" charset="0"/>
                  </a:rPr>
                  <a:t>Platypodes</a:t>
                </a:r>
                <a:r>
                  <a:rPr lang="en-US" dirty="0">
                    <a:ea typeface="Cambria Math" panose="02040503050406030204" pitchFamily="18" charset="0"/>
                  </a:rPr>
                  <a:t> weight is ~ 17.84lbs</a:t>
                </a:r>
                <a:endParaRPr lang="en-US" b="0" dirty="0">
                  <a:ea typeface="Cambria Math" panose="02040503050406030204" pitchFamily="18" charset="0"/>
                </a:endParaRPr>
              </a:p>
            </p:txBody>
          </p:sp>
        </mc:Choice>
        <mc:Fallback xmlns="">
          <p:sp>
            <p:nvSpPr>
              <p:cNvPr id="3" name="Content Placeholder 2">
                <a:extLst>
                  <a:ext uri="{FF2B5EF4-FFF2-40B4-BE49-F238E27FC236}">
                    <a16:creationId xmlns:a16="http://schemas.microsoft.com/office/drawing/2014/main" id="{3656A1F7-F0E1-3140-B571-FC7120F70579}"/>
                  </a:ext>
                </a:extLst>
              </p:cNvPr>
              <p:cNvSpPr>
                <a:spLocks noGrp="1" noRot="1" noChangeAspect="1" noMove="1" noResize="1" noEditPoints="1" noAdjustHandles="1" noChangeArrowheads="1" noChangeShapeType="1" noTextEdit="1"/>
              </p:cNvSpPr>
              <p:nvPr>
                <p:ph idx="1"/>
              </p:nvPr>
            </p:nvSpPr>
            <p:spPr>
              <a:blipFill>
                <a:blip r:embed="rId2"/>
                <a:stretch>
                  <a:fillRect l="-661" t="-1120" r="-1488"/>
                </a:stretch>
              </a:blipFill>
            </p:spPr>
            <p:txBody>
              <a:bodyPr/>
              <a:lstStyle/>
              <a:p>
                <a:r>
                  <a:rPr lang="en-US">
                    <a:noFill/>
                  </a:rPr>
                  <a:t> </a:t>
                </a:r>
              </a:p>
            </p:txBody>
          </p:sp>
        </mc:Fallback>
      </mc:AlternateContent>
    </p:spTree>
    <p:extLst>
      <p:ext uri="{BB962C8B-B14F-4D97-AF65-F5344CB8AC3E}">
        <p14:creationId xmlns:p14="http://schemas.microsoft.com/office/powerpoint/2010/main" val="2703243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Unknown Data</a:t>
            </a:r>
          </a:p>
        </p:txBody>
      </p:sp>
      <p:sp>
        <p:nvSpPr>
          <p:cNvPr id="3" name="Content Placeholder 2"/>
          <p:cNvSpPr>
            <a:spLocks noGrp="1"/>
          </p:cNvSpPr>
          <p:nvPr>
            <p:ph idx="1"/>
          </p:nvPr>
        </p:nvSpPr>
        <p:spPr>
          <a:xfrm>
            <a:off x="1017142" y="1685544"/>
            <a:ext cx="7669658" cy="4525963"/>
          </a:xfrm>
        </p:spPr>
        <p:txBody>
          <a:bodyPr>
            <a:normAutofit/>
          </a:bodyPr>
          <a:lstStyle/>
          <a:p>
            <a:r>
              <a:rPr lang="en-US" dirty="0"/>
              <a:t>The normal distribution and z-scores helps us evaluate observations from unknown data with only a little bit of information.</a:t>
            </a:r>
          </a:p>
          <a:p>
            <a:endParaRPr lang="en-US" dirty="0"/>
          </a:p>
          <a:p>
            <a:r>
              <a:rPr lang="en-US" dirty="0"/>
              <a:t>We’ve learned to do four things:</a:t>
            </a:r>
          </a:p>
          <a:p>
            <a:pPr lvl="1"/>
            <a:r>
              <a:rPr lang="en-US" dirty="0"/>
              <a:t>1) Determine how much of the data falls above or below a particular value of an observation</a:t>
            </a:r>
          </a:p>
          <a:p>
            <a:pPr lvl="1"/>
            <a:r>
              <a:rPr lang="en-US" dirty="0"/>
              <a:t>2) Determine how far from the mean an observation is in standardized units</a:t>
            </a:r>
          </a:p>
          <a:p>
            <a:pPr lvl="1"/>
            <a:r>
              <a:rPr lang="en-US" dirty="0"/>
              <a:t>3) Determine the value associated with a particular percentile of a variable</a:t>
            </a:r>
          </a:p>
          <a:p>
            <a:pPr lvl="1"/>
            <a:r>
              <a:rPr lang="en-US" dirty="0"/>
              <a:t>4) Estimate likelihood of </a:t>
            </a:r>
            <a:r>
              <a:rPr lang="en-US" dirty="0" err="1"/>
              <a:t>observering</a:t>
            </a:r>
            <a:r>
              <a:rPr lang="en-US" dirty="0"/>
              <a:t> particular values</a:t>
            </a:r>
          </a:p>
        </p:txBody>
      </p:sp>
    </p:spTree>
    <p:extLst>
      <p:ext uri="{BB962C8B-B14F-4D97-AF65-F5344CB8AC3E}">
        <p14:creationId xmlns:p14="http://schemas.microsoft.com/office/powerpoint/2010/main" val="79776911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Unknown Data</a:t>
            </a:r>
          </a:p>
        </p:txBody>
      </p:sp>
      <p:sp>
        <p:nvSpPr>
          <p:cNvPr id="3" name="Content Placeholder 2"/>
          <p:cNvSpPr>
            <a:spLocks noGrp="1"/>
          </p:cNvSpPr>
          <p:nvPr>
            <p:ph idx="1"/>
          </p:nvPr>
        </p:nvSpPr>
        <p:spPr/>
        <p:txBody>
          <a:bodyPr/>
          <a:lstStyle/>
          <a:p>
            <a:r>
              <a:rPr lang="en-US" dirty="0"/>
              <a:t>To do so we either ultimately are doing only two things:</a:t>
            </a:r>
          </a:p>
          <a:p>
            <a:pPr lvl="1"/>
            <a:r>
              <a:rPr lang="en-US" dirty="0"/>
              <a:t>1) converting observed values to Z-scores and then using the normal table to answer questions about that value</a:t>
            </a:r>
          </a:p>
          <a:p>
            <a:pPr lvl="1"/>
            <a:endParaRPr lang="en-US" dirty="0"/>
          </a:p>
          <a:p>
            <a:pPr lvl="1"/>
            <a:r>
              <a:rPr lang="en-US" dirty="0"/>
              <a:t>2) Finding z-scores associated with a percentile or probability of interest and then converting that z-score to find a variable’s raw value</a:t>
            </a:r>
          </a:p>
        </p:txBody>
      </p:sp>
    </p:spTree>
    <p:extLst>
      <p:ext uri="{BB962C8B-B14F-4D97-AF65-F5344CB8AC3E}">
        <p14:creationId xmlns:p14="http://schemas.microsoft.com/office/powerpoint/2010/main" val="57220509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E7082-9554-654A-90C7-3B3DF22DCA29}"/>
              </a:ext>
            </a:extLst>
          </p:cNvPr>
          <p:cNvSpPr>
            <a:spLocks noGrp="1"/>
          </p:cNvSpPr>
          <p:nvPr>
            <p:ph type="title"/>
          </p:nvPr>
        </p:nvSpPr>
        <p:spPr/>
        <p:txBody>
          <a:bodyPr/>
          <a:lstStyle/>
          <a:p>
            <a:r>
              <a:rPr lang="en-US" dirty="0"/>
              <a:t>Let’s do some practice</a:t>
            </a:r>
          </a:p>
        </p:txBody>
      </p:sp>
      <p:sp>
        <p:nvSpPr>
          <p:cNvPr id="3" name="Content Placeholder 2">
            <a:extLst>
              <a:ext uri="{FF2B5EF4-FFF2-40B4-BE49-F238E27FC236}">
                <a16:creationId xmlns:a16="http://schemas.microsoft.com/office/drawing/2014/main" id="{DAB9E2DB-95C9-474E-A673-E67FD58D157D}"/>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18335274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Z-Scores</a:t>
            </a:r>
          </a:p>
        </p:txBody>
      </p:sp>
      <p:sp>
        <p:nvSpPr>
          <p:cNvPr id="3" name="Content Placeholder 2"/>
          <p:cNvSpPr>
            <a:spLocks noGrp="1"/>
          </p:cNvSpPr>
          <p:nvPr>
            <p:ph idx="1"/>
          </p:nvPr>
        </p:nvSpPr>
        <p:spPr>
          <a:xfrm>
            <a:off x="1025662" y="1546545"/>
            <a:ext cx="7915931" cy="4716231"/>
          </a:xfrm>
        </p:spPr>
        <p:txBody>
          <a:bodyPr>
            <a:normAutofit lnSpcReduction="10000"/>
          </a:bodyPr>
          <a:lstStyle/>
          <a:p>
            <a:r>
              <a:rPr lang="en-US" sz="2400" dirty="0"/>
              <a:t>Universal language for data</a:t>
            </a:r>
          </a:p>
          <a:p>
            <a:pPr lvl="1"/>
            <a:r>
              <a:rPr lang="en-US" sz="1800" dirty="0"/>
              <a:t>A.K.A. “Standard” or “Standardized” scores</a:t>
            </a:r>
          </a:p>
          <a:p>
            <a:pPr lvl="2"/>
            <a:r>
              <a:rPr lang="en-US" sz="1600" dirty="0"/>
              <a:t>Contrast with “raw scores”</a:t>
            </a:r>
          </a:p>
          <a:p>
            <a:pPr lvl="1"/>
            <a:r>
              <a:rPr lang="en-US" sz="1800" dirty="0"/>
              <a:t>Uses mean and standard deviation to translate observed values to a standard scale</a:t>
            </a:r>
          </a:p>
          <a:p>
            <a:pPr lvl="1"/>
            <a:endParaRPr lang="en-US" sz="1800" dirty="0"/>
          </a:p>
          <a:p>
            <a:r>
              <a:rPr lang="en-US" sz="2000" dirty="0"/>
              <a:t>Answers, “How far away is it from the mean, if you measured in standard deviations?”</a:t>
            </a:r>
          </a:p>
          <a:p>
            <a:endParaRPr lang="en-US" sz="2000" dirty="0"/>
          </a:p>
          <a:p>
            <a:r>
              <a:rPr lang="en-US" sz="2000" dirty="0"/>
              <a:t>Allows you understand unfamiliar units</a:t>
            </a:r>
          </a:p>
          <a:p>
            <a:pPr marL="457200" lvl="1" indent="0">
              <a:buNone/>
            </a:pPr>
            <a:r>
              <a:rPr lang="en-US" sz="2000" dirty="0"/>
              <a:t>How relatively large or small</a:t>
            </a:r>
          </a:p>
          <a:p>
            <a:endParaRPr lang="en-US" sz="2000" dirty="0"/>
          </a:p>
          <a:p>
            <a:r>
              <a:rPr lang="en-US" sz="2000" dirty="0"/>
              <a:t>Z-score: The number of standard deviations that a given raw score is above or below the mean</a:t>
            </a:r>
          </a:p>
          <a:p>
            <a:endParaRPr lang="en-US" sz="2000" dirty="0"/>
          </a:p>
        </p:txBody>
      </p:sp>
      <p:pic>
        <p:nvPicPr>
          <p:cNvPr id="5" name="Picture 2" descr="http://lrieber.coe.uga.edu/edit6900/resources/z_formula_large.gif">
            <a:extLst>
              <a:ext uri="{FF2B5EF4-FFF2-40B4-BE49-F238E27FC236}">
                <a16:creationId xmlns:a16="http://schemas.microsoft.com/office/drawing/2014/main" id="{59C64E4C-C178-E446-A6D6-E475CE0A1F3B}"/>
              </a:ext>
            </a:extLst>
          </p:cNvPr>
          <p:cNvPicPr>
            <a:picLocks noChangeAspect="1" noChangeArrowheads="1"/>
          </p:cNvPicPr>
          <p:nvPr/>
        </p:nvPicPr>
        <p:blipFill rotWithShape="1">
          <a:blip r:embed="rId2"/>
          <a:srcRect b="47804"/>
          <a:stretch/>
        </p:blipFill>
        <p:spPr bwMode="auto">
          <a:xfrm>
            <a:off x="6012209" y="3904660"/>
            <a:ext cx="2937904" cy="1022299"/>
          </a:xfrm>
          <a:prstGeom prst="rect">
            <a:avLst/>
          </a:prstGeom>
          <a:ln>
            <a:noFill/>
          </a:ln>
          <a:effectLst>
            <a:softEdge rad="112500"/>
          </a:effectLst>
        </p:spPr>
      </p:pic>
    </p:spTree>
    <p:extLst>
      <p:ext uri="{BB962C8B-B14F-4D97-AF65-F5344CB8AC3E}">
        <p14:creationId xmlns:p14="http://schemas.microsoft.com/office/powerpoint/2010/main" val="153355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Standard (Z) scores</a:t>
            </a:r>
          </a:p>
        </p:txBody>
      </p:sp>
      <p:sp>
        <p:nvSpPr>
          <p:cNvPr id="3" name="Content Placeholder 2"/>
          <p:cNvSpPr>
            <a:spLocks noGrp="1"/>
          </p:cNvSpPr>
          <p:nvPr>
            <p:ph idx="1"/>
          </p:nvPr>
        </p:nvSpPr>
        <p:spPr>
          <a:xfrm>
            <a:off x="1017142" y="1685544"/>
            <a:ext cx="7669658" cy="4853279"/>
          </a:xfrm>
        </p:spPr>
        <p:txBody>
          <a:bodyPr>
            <a:normAutofit/>
          </a:bodyPr>
          <a:lstStyle/>
          <a:p>
            <a:r>
              <a:rPr lang="en-US" dirty="0"/>
              <a:t>Z-scores allow us to represent an observed value in terms of its relationship to the mean and standard deviations of a variable</a:t>
            </a:r>
          </a:p>
          <a:p>
            <a:endParaRPr lang="en-US" dirty="0"/>
          </a:p>
          <a:p>
            <a:r>
              <a:rPr lang="en-US" dirty="0"/>
              <a:t>Relative to</a:t>
            </a:r>
            <a:br>
              <a:rPr lang="en-US" dirty="0"/>
            </a:br>
            <a:r>
              <a:rPr lang="en-US" dirty="0"/>
              <a:t>mean, how</a:t>
            </a:r>
            <a:br>
              <a:rPr lang="en-US" dirty="0"/>
            </a:br>
            <a:r>
              <a:rPr lang="en-US" dirty="0"/>
              <a:t>large or</a:t>
            </a:r>
            <a:br>
              <a:rPr lang="en-US" dirty="0"/>
            </a:br>
            <a:r>
              <a:rPr lang="en-US" dirty="0"/>
              <a:t>small is this</a:t>
            </a:r>
            <a:br>
              <a:rPr lang="en-US" dirty="0"/>
            </a:br>
            <a:r>
              <a:rPr lang="en-US" dirty="0"/>
              <a:t>observed</a:t>
            </a:r>
            <a:br>
              <a:rPr lang="en-US" dirty="0"/>
            </a:br>
            <a:r>
              <a:rPr lang="en-US" dirty="0"/>
              <a:t>value?</a:t>
            </a:r>
          </a:p>
          <a:p>
            <a:endParaRPr lang="en-US" dirty="0"/>
          </a:p>
          <a:p>
            <a:r>
              <a:rPr lang="en-US" dirty="0"/>
              <a:t>“Standardizes” an observed value into a standard unit</a:t>
            </a:r>
          </a:p>
          <a:p>
            <a:pPr lvl="1"/>
            <a:r>
              <a:rPr lang="en-US" dirty="0"/>
              <a:t>Makes comparisons easier</a:t>
            </a:r>
          </a:p>
        </p:txBody>
      </p:sp>
      <p:pic>
        <p:nvPicPr>
          <p:cNvPr id="6" name="Picture 2" descr="http://lrieber.coe.uga.edu/edit6900/resources/z_formula_large.gif"/>
          <p:cNvPicPr>
            <a:picLocks noChangeAspect="1" noChangeArrowheads="1"/>
          </p:cNvPicPr>
          <p:nvPr/>
        </p:nvPicPr>
        <p:blipFill>
          <a:blip r:embed="rId2"/>
          <a:srcRect/>
          <a:stretch>
            <a:fillRect/>
          </a:stretch>
        </p:blipFill>
        <p:spPr bwMode="auto">
          <a:xfrm>
            <a:off x="4149306" y="2599685"/>
            <a:ext cx="4537494" cy="3024995"/>
          </a:xfrm>
          <a:prstGeom prst="rect">
            <a:avLst/>
          </a:prstGeom>
          <a:ln>
            <a:noFill/>
          </a:ln>
          <a:effectLst>
            <a:softEdge rad="112500"/>
          </a:effectLst>
        </p:spPr>
      </p:pic>
    </p:spTree>
    <p:extLst>
      <p:ext uri="{BB962C8B-B14F-4D97-AF65-F5344CB8AC3E}">
        <p14:creationId xmlns:p14="http://schemas.microsoft.com/office/powerpoint/2010/main" val="442570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5"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fltVal val="0"/>
                                          </p:val>
                                        </p:tav>
                                        <p:tav tm="100000">
                                          <p:val>
                                            <p:strVal val="#ppt_w"/>
                                          </p:val>
                                        </p:tav>
                                      </p:tavLst>
                                    </p:anim>
                                    <p:anim calcmode="lin" valueType="num">
                                      <p:cBhvr>
                                        <p:cTn id="22" dur="1000" fill="hold"/>
                                        <p:tgtEl>
                                          <p:spTgt spid="6"/>
                                        </p:tgtEl>
                                        <p:attrNameLst>
                                          <p:attrName>ppt_h</p:attrName>
                                        </p:attrNameLst>
                                      </p:cBhvr>
                                      <p:tavLst>
                                        <p:tav tm="0">
                                          <p:val>
                                            <p:fltVal val="0"/>
                                          </p:val>
                                        </p:tav>
                                        <p:tav tm="100000">
                                          <p:val>
                                            <p:strVal val="#ppt_h"/>
                                          </p:val>
                                        </p:tav>
                                      </p:tavLst>
                                    </p:anim>
                                    <p:anim calcmode="lin" valueType="num">
                                      <p:cBhvr>
                                        <p:cTn id="23"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We Use Standardized Scores</a:t>
            </a:r>
          </a:p>
        </p:txBody>
      </p:sp>
      <p:grpSp>
        <p:nvGrpSpPr>
          <p:cNvPr id="5" name="Group 4"/>
          <p:cNvGrpSpPr/>
          <p:nvPr/>
        </p:nvGrpSpPr>
        <p:grpSpPr>
          <a:xfrm>
            <a:off x="377148" y="1966422"/>
            <a:ext cx="3149987" cy="2616879"/>
            <a:chOff x="1535968" y="2222287"/>
            <a:chExt cx="4199983" cy="3489172"/>
          </a:xfrm>
        </p:grpSpPr>
        <p:pic>
          <p:nvPicPr>
            <p:cNvPr id="5122" name="Picture 2" descr="Image result for stick peop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5968" y="2987308"/>
              <a:ext cx="2857500" cy="2724151"/>
            </a:xfrm>
            <a:prstGeom prst="rect">
              <a:avLst/>
            </a:prstGeom>
            <a:noFill/>
            <a:extLst>
              <a:ext uri="{909E8E84-426E-40DD-AFC4-6F175D3DCCD1}">
                <a14:hiddenFill xmlns:a14="http://schemas.microsoft.com/office/drawing/2010/main">
                  <a:solidFill>
                    <a:srgbClr val="FFFFFF"/>
                  </a:solidFill>
                </a14:hiddenFill>
              </a:ext>
            </a:extLst>
          </p:spPr>
        </p:pic>
        <p:sp>
          <p:nvSpPr>
            <p:cNvPr id="4" name="Oval Callout 3"/>
            <p:cNvSpPr/>
            <p:nvPr/>
          </p:nvSpPr>
          <p:spPr>
            <a:xfrm>
              <a:off x="1872761" y="2222287"/>
              <a:ext cx="1872761" cy="896816"/>
            </a:xfrm>
            <a:prstGeom prst="wedgeEllipseCallou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Is it a big Platypus?</a:t>
              </a:r>
            </a:p>
          </p:txBody>
        </p:sp>
        <p:sp>
          <p:nvSpPr>
            <p:cNvPr id="6" name="Oval Callout 5"/>
            <p:cNvSpPr/>
            <p:nvPr/>
          </p:nvSpPr>
          <p:spPr>
            <a:xfrm>
              <a:off x="3863190" y="2222287"/>
              <a:ext cx="1872761" cy="896816"/>
            </a:xfrm>
            <a:prstGeom prst="wedgeEllipseCallou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It’s above average.</a:t>
              </a:r>
            </a:p>
          </p:txBody>
        </p:sp>
      </p:grpSp>
      <p:grpSp>
        <p:nvGrpSpPr>
          <p:cNvPr id="8" name="Group 7"/>
          <p:cNvGrpSpPr/>
          <p:nvPr/>
        </p:nvGrpSpPr>
        <p:grpSpPr>
          <a:xfrm>
            <a:off x="2582979" y="2941799"/>
            <a:ext cx="2833035" cy="2913037"/>
            <a:chOff x="1535968" y="1827410"/>
            <a:chExt cx="3777380" cy="3884049"/>
          </a:xfrm>
        </p:grpSpPr>
        <p:pic>
          <p:nvPicPr>
            <p:cNvPr id="9" name="Picture 2" descr="Image result for stick peop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5968" y="2987308"/>
              <a:ext cx="2857500" cy="2724151"/>
            </a:xfrm>
            <a:prstGeom prst="rect">
              <a:avLst/>
            </a:prstGeom>
            <a:noFill/>
            <a:extLst>
              <a:ext uri="{909E8E84-426E-40DD-AFC4-6F175D3DCCD1}">
                <a14:hiddenFill xmlns:a14="http://schemas.microsoft.com/office/drawing/2010/main">
                  <a:solidFill>
                    <a:srgbClr val="FFFFFF"/>
                  </a:solidFill>
                </a14:hiddenFill>
              </a:ext>
            </a:extLst>
          </p:spPr>
        </p:pic>
        <p:sp>
          <p:nvSpPr>
            <p:cNvPr id="10" name="Oval Callout 9"/>
            <p:cNvSpPr/>
            <p:nvPr/>
          </p:nvSpPr>
          <p:spPr>
            <a:xfrm>
              <a:off x="1600825" y="1827410"/>
              <a:ext cx="1872761" cy="115079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How far above average?</a:t>
              </a:r>
            </a:p>
          </p:txBody>
        </p:sp>
        <p:sp>
          <p:nvSpPr>
            <p:cNvPr id="11" name="Oval Callout 10"/>
            <p:cNvSpPr/>
            <p:nvPr/>
          </p:nvSpPr>
          <p:spPr>
            <a:xfrm>
              <a:off x="3511586" y="1851149"/>
              <a:ext cx="1801762" cy="1150791"/>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Like 3 </a:t>
              </a:r>
              <a:r>
                <a:rPr lang="en-US" sz="1350" dirty="0" err="1"/>
                <a:t>Platypode</a:t>
              </a:r>
              <a:r>
                <a:rPr lang="en-US" sz="1350" dirty="0"/>
                <a:t> </a:t>
              </a:r>
              <a:r>
                <a:rPr lang="en-US" sz="1350" dirty="0" err="1"/>
                <a:t>lbs</a:t>
              </a:r>
              <a:endParaRPr lang="en-US" sz="1350" dirty="0"/>
            </a:p>
          </p:txBody>
        </p:sp>
      </p:grpSp>
      <p:grpSp>
        <p:nvGrpSpPr>
          <p:cNvPr id="20" name="Group 19"/>
          <p:cNvGrpSpPr/>
          <p:nvPr/>
        </p:nvGrpSpPr>
        <p:grpSpPr>
          <a:xfrm>
            <a:off x="5508427" y="2652737"/>
            <a:ext cx="2143125" cy="2043113"/>
            <a:chOff x="7114529" y="2393982"/>
            <a:chExt cx="2857500" cy="2724151"/>
          </a:xfrm>
        </p:grpSpPr>
        <p:pic>
          <p:nvPicPr>
            <p:cNvPr id="13" name="Picture 2" descr="Image result for stick peop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4529" y="2393982"/>
              <a:ext cx="2857500" cy="2724151"/>
            </a:xfrm>
            <a:prstGeom prst="rect">
              <a:avLst/>
            </a:prstGeom>
            <a:noFill/>
            <a:extLst>
              <a:ext uri="{909E8E84-426E-40DD-AFC4-6F175D3DCCD1}">
                <a14:hiddenFill xmlns:a14="http://schemas.microsoft.com/office/drawing/2010/main">
                  <a:solidFill>
                    <a:srgbClr val="FFFFFF"/>
                  </a:solidFill>
                </a14:hiddenFill>
              </a:ext>
            </a:extLst>
          </p:spPr>
        </p:pic>
        <p:sp>
          <p:nvSpPr>
            <p:cNvPr id="16" name="Oval 15"/>
            <p:cNvSpPr/>
            <p:nvPr/>
          </p:nvSpPr>
          <p:spPr>
            <a:xfrm>
              <a:off x="7466132" y="2970912"/>
              <a:ext cx="361882" cy="21551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chemeClr val="bg1"/>
                  </a:solidFill>
                </a:rPr>
                <a:t>~</a:t>
              </a:r>
            </a:p>
          </p:txBody>
        </p:sp>
      </p:grpSp>
      <p:sp>
        <p:nvSpPr>
          <p:cNvPr id="18" name="Oval Callout 17"/>
          <p:cNvSpPr/>
          <p:nvPr/>
        </p:nvSpPr>
        <p:spPr>
          <a:xfrm>
            <a:off x="5674876" y="1862113"/>
            <a:ext cx="1404571" cy="863093"/>
          </a:xfrm>
          <a:prstGeom prst="wedgeEllipseCallou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 You could have just said that </a:t>
            </a:r>
          </a:p>
        </p:txBody>
      </p:sp>
      <p:sp>
        <p:nvSpPr>
          <p:cNvPr id="14" name="Oval Callout 13"/>
          <p:cNvSpPr/>
          <p:nvPr/>
        </p:nvSpPr>
        <p:spPr>
          <a:xfrm rot="16200000">
            <a:off x="4626644" y="2019939"/>
            <a:ext cx="1062013" cy="863093"/>
          </a:xfrm>
          <a:prstGeom prst="wedgeEllipseCallou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350" dirty="0"/>
              <a:t> . . .? </a:t>
            </a:r>
          </a:p>
        </p:txBody>
      </p:sp>
      <p:sp>
        <p:nvSpPr>
          <p:cNvPr id="15" name="Oval Callout 14"/>
          <p:cNvSpPr/>
          <p:nvPr/>
        </p:nvSpPr>
        <p:spPr>
          <a:xfrm>
            <a:off x="7133016" y="1857676"/>
            <a:ext cx="1862065" cy="863093"/>
          </a:xfrm>
          <a:prstGeom prst="wedgeEllipseCallou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Like 1 Standard Deviation</a:t>
            </a:r>
          </a:p>
        </p:txBody>
      </p:sp>
    </p:spTree>
    <p:extLst>
      <p:ext uri="{BB962C8B-B14F-4D97-AF65-F5344CB8AC3E}">
        <p14:creationId xmlns:p14="http://schemas.microsoft.com/office/powerpoint/2010/main" val="52472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4" grpId="0"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 3: Not quite the biggest boy</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a:bodyPr>
              <a:lstStyle/>
              <a:p>
                <a:r>
                  <a:rPr lang="en-US" dirty="0"/>
                  <a:t>Is this 17lbs Platypus a little big or really big?</a:t>
                </a:r>
              </a:p>
              <a:p>
                <a:endParaRPr lang="en-US" dirty="0"/>
              </a:p>
              <a:p>
                <a:r>
                  <a:rPr lang="en-US" dirty="0"/>
                  <a:t>Can calculate a z-score to find out</a:t>
                </a:r>
              </a:p>
              <a:p>
                <a:pPr lvl="5"/>
                <a14:m>
                  <m:oMath xmlns:m="http://schemas.openxmlformats.org/officeDocument/2006/math">
                    <m:f>
                      <m:fPr>
                        <m:ctrlPr>
                          <a:rPr lang="mr-IN" sz="3200" b="0" i="1" smtClean="0">
                            <a:latin typeface="Cambria Math" panose="02040503050406030204" pitchFamily="18" charset="0"/>
                          </a:rPr>
                        </m:ctrlPr>
                      </m:fPr>
                      <m:num>
                        <m:r>
                          <a:rPr lang="en-US" sz="3200" b="0" i="1" smtClean="0">
                            <a:latin typeface="Cambria Math" charset="0"/>
                          </a:rPr>
                          <m:t>17−14</m:t>
                        </m:r>
                      </m:num>
                      <m:den>
                        <m:r>
                          <a:rPr lang="en-US" sz="3200" b="0" i="1" smtClean="0">
                            <a:latin typeface="Cambria Math" charset="0"/>
                          </a:rPr>
                          <m:t>3</m:t>
                        </m:r>
                      </m:den>
                    </m:f>
                    <m:r>
                      <a:rPr lang="en-US" sz="3200" b="0" i="1" smtClean="0">
                        <a:latin typeface="Cambria Math" charset="0"/>
                      </a:rPr>
                      <m:t>=</m:t>
                    </m:r>
                    <m:f>
                      <m:fPr>
                        <m:ctrlPr>
                          <a:rPr lang="en-US" sz="3200" b="0" i="1" smtClean="0">
                            <a:latin typeface="Cambria Math" panose="02040503050406030204" pitchFamily="18" charset="0"/>
                          </a:rPr>
                        </m:ctrlPr>
                      </m:fPr>
                      <m:num>
                        <m:r>
                          <a:rPr lang="en-US" sz="3200" b="0" i="1" smtClean="0">
                            <a:latin typeface="Cambria Math" charset="0"/>
                          </a:rPr>
                          <m:t>3</m:t>
                        </m:r>
                      </m:num>
                      <m:den>
                        <m:r>
                          <a:rPr lang="en-US" sz="3200" b="0" i="1" smtClean="0">
                            <a:latin typeface="Cambria Math" charset="0"/>
                          </a:rPr>
                          <m:t>3</m:t>
                        </m:r>
                      </m:den>
                    </m:f>
                    <m:r>
                      <a:rPr lang="en-US" sz="3200" b="0" i="1" smtClean="0">
                        <a:latin typeface="Cambria Math" charset="0"/>
                      </a:rPr>
                      <m:t>=1</m:t>
                    </m:r>
                  </m:oMath>
                </a14:m>
                <a:endParaRPr lang="en-US" sz="3200" dirty="0"/>
              </a:p>
              <a:p>
                <a:endParaRPr lang="en-US" dirty="0"/>
              </a:p>
              <a:p>
                <a:r>
                  <a:rPr lang="en-US" dirty="0"/>
                  <a:t>Your friend’s platypus is one-standard deviation larger than average</a:t>
                </a:r>
              </a:p>
              <a:p>
                <a:pPr lvl="1"/>
                <a:r>
                  <a:rPr lang="en-US" dirty="0"/>
                  <a:t>That means, it deviates from the mean as much as the average of all observations do.</a:t>
                </a:r>
              </a:p>
              <a:p>
                <a:pPr lvl="1"/>
                <a:r>
                  <a:rPr lang="en-US" dirty="0" err="1"/>
                  <a:t>Kinda</a:t>
                </a:r>
                <a:r>
                  <a:rPr lang="en-US" dirty="0"/>
                  <a:t> big, but not as big as 2 or 3</a:t>
                </a:r>
              </a:p>
              <a:p>
                <a:endParaRPr lang="en-US" dirty="0"/>
              </a:p>
              <a:p>
                <a:endParaRPr lang="en-US" dirty="0"/>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826" t="-840"/>
                </a:stretch>
              </a:blipFill>
            </p:spPr>
            <p:txBody>
              <a:bodyPr/>
              <a:lstStyle/>
              <a:p>
                <a:r>
                  <a:rPr lang="en-US">
                    <a:noFill/>
                  </a:rPr>
                  <a:t> </a:t>
                </a:r>
              </a:p>
            </p:txBody>
          </p:sp>
        </mc:Fallback>
      </mc:AlternateContent>
      <p:pic>
        <p:nvPicPr>
          <p:cNvPr id="5" name="Picture 2" descr="http://lrieber.coe.uga.edu/edit6900/resources/z_formula_large.gif">
            <a:extLst>
              <a:ext uri="{FF2B5EF4-FFF2-40B4-BE49-F238E27FC236}">
                <a16:creationId xmlns:a16="http://schemas.microsoft.com/office/drawing/2014/main" id="{A8C774D2-A978-AC41-9BB1-F7DCEF5EB78D}"/>
              </a:ext>
            </a:extLst>
          </p:cNvPr>
          <p:cNvPicPr>
            <a:picLocks noChangeAspect="1" noChangeArrowheads="1"/>
          </p:cNvPicPr>
          <p:nvPr/>
        </p:nvPicPr>
        <p:blipFill rotWithShape="1">
          <a:blip r:embed="rId3"/>
          <a:srcRect b="47804"/>
          <a:stretch/>
        </p:blipFill>
        <p:spPr bwMode="auto">
          <a:xfrm>
            <a:off x="796742" y="2753193"/>
            <a:ext cx="2937904" cy="1022299"/>
          </a:xfrm>
          <a:prstGeom prst="rect">
            <a:avLst/>
          </a:prstGeom>
          <a:ln>
            <a:noFill/>
          </a:ln>
          <a:effectLst>
            <a:softEdge rad="112500"/>
          </a:effectLst>
        </p:spPr>
      </p:pic>
    </p:spTree>
    <p:extLst>
      <p:ext uri="{BB962C8B-B14F-4D97-AF65-F5344CB8AC3E}">
        <p14:creationId xmlns:p14="http://schemas.microsoft.com/office/powerpoint/2010/main" val="282716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Frankfort Nachmias_Statistic for a Diverse Society_PPT</Template>
  <TotalTime>2494</TotalTime>
  <Words>2912</Words>
  <Application>Microsoft Macintosh PowerPoint</Application>
  <PresentationFormat>On-screen Show (4:3)</PresentationFormat>
  <Paragraphs>415</Paragraphs>
  <Slides>54</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54</vt:i4>
      </vt:variant>
    </vt:vector>
  </HeadingPairs>
  <TitlesOfParts>
    <vt:vector size="59" baseType="lpstr">
      <vt:lpstr>Arial</vt:lpstr>
      <vt:lpstr>Calibri</vt:lpstr>
      <vt:lpstr>Cambria Math</vt:lpstr>
      <vt:lpstr>Mangal</vt:lpstr>
      <vt:lpstr>1_Custom Design</vt:lpstr>
      <vt:lpstr>The Normal Distribution</vt:lpstr>
      <vt:lpstr>PowerPoint Presentation</vt:lpstr>
      <vt:lpstr>Act 1: A Platypus Appears</vt:lpstr>
      <vt:lpstr>Act 2: Is this the biggest boy?</vt:lpstr>
      <vt:lpstr>Data</vt:lpstr>
      <vt:lpstr>Z-Scores</vt:lpstr>
      <vt:lpstr>Standard (Z) scores</vt:lpstr>
      <vt:lpstr>Why We Use Standardized Scores</vt:lpstr>
      <vt:lpstr>Act 3: Not quite the biggest boy</vt:lpstr>
      <vt:lpstr>Ben and Tom Apply to College</vt:lpstr>
      <vt:lpstr>Making Comparisons</vt:lpstr>
      <vt:lpstr>Ben and Tom Apply to College</vt:lpstr>
      <vt:lpstr>The Triumph of Ben</vt:lpstr>
      <vt:lpstr>Thinking About Z-Scores</vt:lpstr>
      <vt:lpstr>Z-Scores: A Review</vt:lpstr>
      <vt:lpstr>Theoretical Distributions</vt:lpstr>
      <vt:lpstr>Normal Distribution</vt:lpstr>
      <vt:lpstr>Normal Distribution</vt:lpstr>
      <vt:lpstr>Normal Distribution</vt:lpstr>
      <vt:lpstr>Normal Distribution</vt:lpstr>
      <vt:lpstr>Normal Distribution</vt:lpstr>
      <vt:lpstr>Area Under the Curve</vt:lpstr>
      <vt:lpstr>The Normal Distribution (Curve)</vt:lpstr>
      <vt:lpstr>The Normal Distribution (Curve)</vt:lpstr>
      <vt:lpstr>Standard Normal Distribution</vt:lpstr>
      <vt:lpstr>Revisiting Z-scores</vt:lpstr>
      <vt:lpstr>Standard (Z) Scores</vt:lpstr>
      <vt:lpstr>Normal Table</vt:lpstr>
      <vt:lpstr>PowerPoint Presentation</vt:lpstr>
      <vt:lpstr>Act 4: Your Friend Won’t Go Away</vt:lpstr>
      <vt:lpstr>Act 4: Your Friend Won’t Go Away</vt:lpstr>
      <vt:lpstr>Act 4: Your Friend Won’t Go Away</vt:lpstr>
      <vt:lpstr>Act 4: Your Friend Won’t Go Away</vt:lpstr>
      <vt:lpstr>What about Ben and Tom?</vt:lpstr>
      <vt:lpstr>What about Ben and Tom?</vt:lpstr>
      <vt:lpstr>Ben and Tom</vt:lpstr>
      <vt:lpstr>Working with the Normal Table</vt:lpstr>
      <vt:lpstr>Determine Percentage Below Value</vt:lpstr>
      <vt:lpstr>Determine Percentage Above Value</vt:lpstr>
      <vt:lpstr>Determine Proportion Between Two Values</vt:lpstr>
      <vt:lpstr>Example: Proportion Between Two Values</vt:lpstr>
      <vt:lpstr>Example: Proportion Between Two Values</vt:lpstr>
      <vt:lpstr>PowerPoint Presentation</vt:lpstr>
      <vt:lpstr>Example: Proportion Between Two Values</vt:lpstr>
      <vt:lpstr>PowerPoint Presentation</vt:lpstr>
      <vt:lpstr>Example: Proportion Between Two Values</vt:lpstr>
      <vt:lpstr>Example: Proportion Between Two Values</vt:lpstr>
      <vt:lpstr>Working Backwards: Find Value of Variable’s Percentile</vt:lpstr>
      <vt:lpstr>Finding Percentile Value Example</vt:lpstr>
      <vt:lpstr>Positive Z Normal Table</vt:lpstr>
      <vt:lpstr>Finding Percentile Value Example</vt:lpstr>
      <vt:lpstr>Unknown Data</vt:lpstr>
      <vt:lpstr>Unknown Data</vt:lpstr>
      <vt:lpstr>Let’s do some practice</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Leblond, Rachael</dc:creator>
  <cp:lastModifiedBy>Jenkins, Clinton Maddox</cp:lastModifiedBy>
  <cp:revision>200</cp:revision>
  <dcterms:created xsi:type="dcterms:W3CDTF">2013-12-06T01:46:03Z</dcterms:created>
  <dcterms:modified xsi:type="dcterms:W3CDTF">2022-02-23T20:33:16Z</dcterms:modified>
</cp:coreProperties>
</file>