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0" r:id="rId1"/>
  </p:sldMasterIdLst>
  <p:notesMasterIdLst>
    <p:notesMasterId r:id="rId38"/>
  </p:notesMasterIdLst>
  <p:sldIdLst>
    <p:sldId id="256" r:id="rId2"/>
    <p:sldId id="361" r:id="rId3"/>
    <p:sldId id="362" r:id="rId4"/>
    <p:sldId id="363" r:id="rId5"/>
    <p:sldId id="364" r:id="rId6"/>
    <p:sldId id="366" r:id="rId7"/>
    <p:sldId id="367" r:id="rId8"/>
    <p:sldId id="365" r:id="rId9"/>
    <p:sldId id="353" r:id="rId10"/>
    <p:sldId id="257" r:id="rId11"/>
    <p:sldId id="322" r:id="rId12"/>
    <p:sldId id="323" r:id="rId13"/>
    <p:sldId id="354" r:id="rId14"/>
    <p:sldId id="293" r:id="rId15"/>
    <p:sldId id="335" r:id="rId16"/>
    <p:sldId id="336" r:id="rId17"/>
    <p:sldId id="356" r:id="rId18"/>
    <p:sldId id="337" r:id="rId19"/>
    <p:sldId id="338" r:id="rId20"/>
    <p:sldId id="378" r:id="rId21"/>
    <p:sldId id="342" r:id="rId22"/>
    <p:sldId id="369" r:id="rId23"/>
    <p:sldId id="368" r:id="rId24"/>
    <p:sldId id="374" r:id="rId25"/>
    <p:sldId id="345" r:id="rId26"/>
    <p:sldId id="343" r:id="rId27"/>
    <p:sldId id="344" r:id="rId28"/>
    <p:sldId id="375" r:id="rId29"/>
    <p:sldId id="372" r:id="rId30"/>
    <p:sldId id="376" r:id="rId31"/>
    <p:sldId id="377" r:id="rId32"/>
    <p:sldId id="346" r:id="rId33"/>
    <p:sldId id="358" r:id="rId34"/>
    <p:sldId id="359" r:id="rId35"/>
    <p:sldId id="360" r:id="rId36"/>
    <p:sldId id="371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gwen Dong" initials="QD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3" autoAdjust="0"/>
    <p:restoredTop sz="86364" autoAdjust="0"/>
  </p:normalViewPr>
  <p:slideViewPr>
    <p:cSldViewPr snapToGrid="0" snapToObjects="1">
      <p:cViewPr varScale="1">
        <p:scale>
          <a:sx n="96" d="100"/>
          <a:sy n="96" d="100"/>
        </p:scale>
        <p:origin x="1880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E5A8BE-F54B-40BC-8972-325E59CDB8F3}" type="datetimeFigureOut">
              <a:rPr lang="en-US" smtClean="0"/>
              <a:pPr/>
              <a:t>3/2/22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68F5D-7434-4989-8564-166DEB06CF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139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68F5D-7434-4989-8564-166DEB06CF46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223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68F5D-7434-4989-8564-166DEB06CF46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264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68F5D-7434-4989-8564-166DEB06CF46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557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0196-4222-4ACC-8391-5D3040658808}" type="datetime1">
              <a:rPr lang="en-US" smtClean="0"/>
              <a:t>3/2/22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Frankfort-Nachmias, Social Statistics for a Diverse Society 8e.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B2A32-A98C-C149-9DF3-53246ECEF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3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F58F2-4B55-4868-872A-B87D78A150CF}" type="datetime1">
              <a:rPr lang="en-US" smtClean="0"/>
              <a:t>3/2/22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Frankfort-Nachmias, Social Statistics for a Diverse Society 8e.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B2A32-A98C-C149-9DF3-53246ECEF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42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CB79B-7BFA-4099-9CD8-C7E04F113822}" type="datetime1">
              <a:rPr lang="en-US" smtClean="0"/>
              <a:t>3/2/22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Frankfort-Nachmias, Social Statistics for a Diverse Society 8e.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B2A32-A98C-C149-9DF3-53246ECEF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420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7141" y="1600200"/>
            <a:ext cx="3770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00772" y="1600200"/>
            <a:ext cx="378602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6B27-A506-4C48-99C2-928E55CFD9C8}" type="datetime1">
              <a:rPr lang="en-US" smtClean="0"/>
              <a:t>3/2/22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Frankfort-Nachmias, Social Statistics for a Diverse Society 8e. SAGE Publications, 2018.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B2A32-A98C-C149-9DF3-53246ECEF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638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4B30-8DAD-4AE1-8883-AF3BB2EABED1}" type="datetime1">
              <a:rPr lang="en-US" smtClean="0"/>
              <a:t>3/2/22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Frankfort-Nachmias, Social Statistics for a Diverse Society 8e. SAGE Publications, 2018.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B2A32-A98C-C149-9DF3-53246ECEF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482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6612D-8055-41E8-826A-CA61768CA6D5}" type="datetime1">
              <a:rPr lang="en-US" smtClean="0"/>
              <a:t>3/2/22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Frankfort-Nachmias, Social Statistics for a Diverse Society 8e.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B2A32-A98C-C149-9DF3-53246ECEF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976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CA94-6C36-4A8B-9ACA-385A609AFCE7}" type="datetime1">
              <a:rPr lang="en-US" smtClean="0"/>
              <a:t>3/2/22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Frankfort-Nachmias, Social Statistics for a Diverse Society 8e.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B2A32-A98C-C149-9DF3-53246ECEF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891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77B0-D272-44E5-8DBE-DC2D62603C7A}" type="datetime1">
              <a:rPr lang="en-US" smtClean="0"/>
              <a:t>3/2/22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Frankfort-Nachmias, Social Statistics for a Diverse Society 8e. SAGE Publications, 2018.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B2A32-A98C-C149-9DF3-53246ECEF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95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3BE4E-6C93-4E00-ABFE-BDC65262C24F}" type="datetime1">
              <a:rPr lang="en-US" smtClean="0"/>
              <a:t>3/2/22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Frankfort-Nachmias, Social Statistics for a Diverse Society 8e. SAGE Publications, 2018.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B2A32-A98C-C149-9DF3-53246ECEF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17142" y="403546"/>
            <a:ext cx="7669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7142" y="1685544"/>
            <a:ext cx="7669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59988-05E3-47CA-B598-A72C6C7E274C}" type="datetime1">
              <a:rPr lang="en-US" smtClean="0"/>
              <a:t>3/2/22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Frankfort-Nachmias, Social Statistics for a Diverse Society 8e.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B2A32-A98C-C149-9DF3-53246ECEF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53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random.org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Sampling and the Sampling Distribution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Clinton Jenkins</a:t>
            </a:r>
          </a:p>
          <a:p>
            <a:r>
              <a:rPr lang="en-US" dirty="0"/>
              <a:t>SBS 204</a:t>
            </a:r>
          </a:p>
          <a:p>
            <a:r>
              <a:rPr lang="en-US" dirty="0"/>
              <a:t>Spring 2022</a:t>
            </a:r>
          </a:p>
        </p:txBody>
      </p:sp>
    </p:spTree>
    <p:extLst>
      <p:ext uri="{BB962C8B-B14F-4D97-AF65-F5344CB8AC3E}">
        <p14:creationId xmlns:p14="http://schemas.microsoft.com/office/powerpoint/2010/main" val="2260359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Logic of Sampling</a:t>
            </a:r>
          </a:p>
        </p:txBody>
      </p:sp>
      <p:sp>
        <p:nvSpPr>
          <p:cNvPr id="26" name="Content Placeholder 2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Population </a:t>
            </a:r>
          </a:p>
          <a:p>
            <a:pPr lvl="1"/>
            <a:r>
              <a:rPr lang="en-US" dirty="0"/>
              <a:t>A group that includes all the cases in which the researcher is interested</a:t>
            </a:r>
          </a:p>
          <a:p>
            <a:pPr lvl="2"/>
            <a:r>
              <a:rPr lang="en-US" dirty="0"/>
              <a:t>Individuals, objects, or groups</a:t>
            </a:r>
          </a:p>
          <a:p>
            <a:pPr lvl="1"/>
            <a:endParaRPr lang="en-US" dirty="0"/>
          </a:p>
          <a:p>
            <a:r>
              <a:rPr lang="en-US" dirty="0"/>
              <a:t>Problem: often more information and members of population than researchers can reasonably access </a:t>
            </a:r>
          </a:p>
          <a:p>
            <a:endParaRPr lang="en-US" dirty="0"/>
          </a:p>
          <a:p>
            <a:r>
              <a:rPr lang="en-US" dirty="0"/>
              <a:t>Sample: A relatively small subset from a population</a:t>
            </a:r>
          </a:p>
          <a:p>
            <a:pPr lvl="1"/>
            <a:endParaRPr lang="en-US" dirty="0"/>
          </a:p>
          <a:p>
            <a:r>
              <a:rPr lang="en-US" dirty="0"/>
              <a:t>Careful sampling allows us to make inferences about population from sample</a:t>
            </a:r>
          </a:p>
        </p:txBody>
      </p:sp>
    </p:spTree>
    <p:extLst>
      <p:ext uri="{BB962C8B-B14F-4D97-AF65-F5344CB8AC3E}">
        <p14:creationId xmlns:p14="http://schemas.microsoft.com/office/powerpoint/2010/main" val="305338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Notation of Importance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142" y="1852863"/>
            <a:ext cx="7954879" cy="27470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97973" y="490618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Statistics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0" y="4906189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Parameters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4BBF873-E24E-AF43-8AE9-C38861D8DA3F}"/>
                  </a:ext>
                </a:extLst>
              </p:cNvPr>
              <p:cNvSpPr txBox="1"/>
              <p:nvPr/>
            </p:nvSpPr>
            <p:spPr>
              <a:xfrm>
                <a:off x="5101179" y="2961564"/>
                <a:ext cx="57790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4BBF873-E24E-AF43-8AE9-C38861D8DA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1179" y="2961564"/>
                <a:ext cx="577907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2B7603E-47BD-EE48-9090-A5160F163FEA}"/>
                  </a:ext>
                </a:extLst>
              </p:cNvPr>
              <p:cNvSpPr txBox="1"/>
              <p:nvPr/>
            </p:nvSpPr>
            <p:spPr>
              <a:xfrm>
                <a:off x="7685965" y="3330896"/>
                <a:ext cx="3798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2B7603E-47BD-EE48-9090-A5160F163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5965" y="3330896"/>
                <a:ext cx="379848" cy="369332"/>
              </a:xfrm>
              <a:prstGeom prst="rect">
                <a:avLst/>
              </a:prstGeom>
              <a:blipFill>
                <a:blip r:embed="rId4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4E8D660-6FBD-F84D-B6CC-3F39FA484FC4}"/>
                  </a:ext>
                </a:extLst>
              </p:cNvPr>
              <p:cNvSpPr txBox="1"/>
              <p:nvPr/>
            </p:nvSpPr>
            <p:spPr>
              <a:xfrm>
                <a:off x="5200208" y="3368813"/>
                <a:ext cx="3798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</m:ac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4E8D660-6FBD-F84D-B6CC-3F39FA484F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0208" y="3368813"/>
                <a:ext cx="379848" cy="369332"/>
              </a:xfrm>
              <a:prstGeom prst="rect">
                <a:avLst/>
              </a:prstGeom>
              <a:blipFill>
                <a:blip r:embed="rId5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C82C916-5A99-A44C-B361-3CA770560E89}"/>
                  </a:ext>
                </a:extLst>
              </p:cNvPr>
              <p:cNvSpPr txBox="1"/>
              <p:nvPr/>
            </p:nvSpPr>
            <p:spPr>
              <a:xfrm>
                <a:off x="1017142" y="6008132"/>
                <a:ext cx="369537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0" dirty="0"/>
                  <a:t>I’ll try to stick 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dirty="0"/>
                  <a:t> notation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C82C916-5A99-A44C-B361-3CA770560E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7142" y="6008132"/>
                <a:ext cx="3695371" cy="369332"/>
              </a:xfrm>
              <a:prstGeom prst="rect">
                <a:avLst/>
              </a:prstGeom>
              <a:blipFill>
                <a:blip r:embed="rId6"/>
                <a:stretch>
                  <a:fillRect l="-1370" t="-6667" r="-342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C59BFCC-3CB6-814D-B4A6-49DEAC597A9F}"/>
              </a:ext>
            </a:extLst>
          </p:cNvPr>
          <p:cNvCxnSpPr>
            <a:cxnSpLocks/>
          </p:cNvCxnSpPr>
          <p:nvPr/>
        </p:nvCxnSpPr>
        <p:spPr>
          <a:xfrm flipH="1">
            <a:off x="3952640" y="3700228"/>
            <a:ext cx="3733325" cy="23776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90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Sampling: Parameter vs. Statistic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756" y="1339266"/>
            <a:ext cx="5912429" cy="48209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F8FF77-139D-AB4A-9E1A-9197B7C61ADD}"/>
              </a:ext>
            </a:extLst>
          </p:cNvPr>
          <p:cNvSpPr txBox="1"/>
          <p:nvPr/>
        </p:nvSpPr>
        <p:spPr>
          <a:xfrm>
            <a:off x="6629401" y="2482266"/>
            <a:ext cx="1950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What’s the error?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E4421B-A7A2-E842-ABF1-316C20C526E3}"/>
              </a:ext>
            </a:extLst>
          </p:cNvPr>
          <p:cNvSpPr txBox="1"/>
          <p:nvPr/>
        </p:nvSpPr>
        <p:spPr>
          <a:xfrm>
            <a:off x="6822884" y="2851598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.60-.67 = -.07</a:t>
            </a:r>
          </a:p>
        </p:txBody>
      </p:sp>
    </p:spTree>
    <p:extLst>
      <p:ext uri="{BB962C8B-B14F-4D97-AF65-F5344CB8AC3E}">
        <p14:creationId xmlns:p14="http://schemas.microsoft.com/office/powerpoint/2010/main" val="284784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Drawing our Sample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Sampling: process of identifying and selecting a subset of population for study</a:t>
            </a:r>
          </a:p>
          <a:p>
            <a:endParaRPr lang="en-US" dirty="0"/>
          </a:p>
          <a:p>
            <a:r>
              <a:rPr lang="en-US" dirty="0"/>
              <a:t>Doing so carefully allows us to make inferences about the population (and know out accuracy)</a:t>
            </a:r>
          </a:p>
          <a:p>
            <a:endParaRPr lang="en-US" dirty="0"/>
          </a:p>
          <a:p>
            <a:r>
              <a:rPr lang="en-US" dirty="0"/>
              <a:t>Use probability-based sampling to select ”carefully”</a:t>
            </a:r>
          </a:p>
        </p:txBody>
      </p:sp>
    </p:spTree>
    <p:extLst>
      <p:ext uri="{BB962C8B-B14F-4D97-AF65-F5344CB8AC3E}">
        <p14:creationId xmlns:p14="http://schemas.microsoft.com/office/powerpoint/2010/main" val="127445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Generally, want samples representative of the population</a:t>
            </a:r>
          </a:p>
          <a:p>
            <a:endParaRPr lang="en-US" dirty="0"/>
          </a:p>
          <a:p>
            <a:r>
              <a:rPr lang="en-US" dirty="0"/>
              <a:t>Probability sampling allow us to know how likely our sample is representative</a:t>
            </a:r>
          </a:p>
          <a:p>
            <a:endParaRPr lang="en-US" dirty="0"/>
          </a:p>
          <a:p>
            <a:r>
              <a:rPr lang="en-US" dirty="0"/>
              <a:t>A method of sampling where the probability of inclusion in the sample is specifiable for each observation in the population</a:t>
            </a:r>
          </a:p>
          <a:p>
            <a:endParaRPr lang="en-US" dirty="0"/>
          </a:p>
          <a:p>
            <a:r>
              <a:rPr lang="en-US" dirty="0"/>
              <a:t>Can use principles of probability to estimate how accurately a sample represents the population</a:t>
            </a:r>
          </a:p>
          <a:p>
            <a:endParaRPr lang="en-US" dirty="0"/>
          </a:p>
          <a:p>
            <a:r>
              <a:rPr lang="en-US" dirty="0"/>
              <a:t>Use random sampling to achieve a probability sample</a:t>
            </a:r>
          </a:p>
        </p:txBody>
      </p:sp>
    </p:spTree>
    <p:extLst>
      <p:ext uri="{BB962C8B-B14F-4D97-AF65-F5344CB8AC3E}">
        <p14:creationId xmlns:p14="http://schemas.microsoft.com/office/powerpoint/2010/main" val="255062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Random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 sample designed in such a way as to ensure that</a:t>
            </a:r>
          </a:p>
          <a:p>
            <a:pPr lvl="1"/>
            <a:r>
              <a:rPr lang="en-US" dirty="0"/>
              <a:t>Every member of the population has an equal chance of being chosen and </a:t>
            </a:r>
          </a:p>
          <a:p>
            <a:pPr lvl="1"/>
            <a:r>
              <a:rPr lang="en-US" dirty="0"/>
              <a:t>Every combination of </a:t>
            </a:r>
            <a:r>
              <a:rPr lang="en-US" i="1" dirty="0"/>
              <a:t>N</a:t>
            </a:r>
            <a:r>
              <a:rPr lang="en-US" dirty="0"/>
              <a:t> members has an equal chance of being chosen </a:t>
            </a:r>
          </a:p>
          <a:p>
            <a:pPr lvl="1"/>
            <a:endParaRPr lang="en-US" dirty="0"/>
          </a:p>
          <a:p>
            <a:r>
              <a:rPr lang="en-US" dirty="0"/>
              <a:t>Conceptually most basic form of probability sampling</a:t>
            </a:r>
          </a:p>
          <a:p>
            <a:endParaRPr lang="en-US" dirty="0"/>
          </a:p>
          <a:p>
            <a:r>
              <a:rPr lang="en-US" dirty="0"/>
              <a:t>However, often hard to implement</a:t>
            </a:r>
          </a:p>
          <a:p>
            <a:pPr lvl="1"/>
            <a:r>
              <a:rPr lang="en-US" dirty="0"/>
              <a:t>Difficulties with ensuring equal probability of selection</a:t>
            </a:r>
          </a:p>
          <a:p>
            <a:pPr lvl="1"/>
            <a:r>
              <a:rPr lang="en-US" dirty="0"/>
              <a:t>Logistic difficulties</a:t>
            </a:r>
          </a:p>
          <a:p>
            <a:pPr lvl="1"/>
            <a:endParaRPr lang="en-US" dirty="0"/>
          </a:p>
          <a:p>
            <a:r>
              <a:rPr lang="en-US" dirty="0"/>
              <a:t>Examples</a:t>
            </a:r>
          </a:p>
          <a:p>
            <a:pPr lvl="1"/>
            <a:r>
              <a:rPr lang="en-US" dirty="0"/>
              <a:t>Assigning numbers to members of population and using random number table</a:t>
            </a:r>
          </a:p>
          <a:p>
            <a:pPr lvl="1"/>
            <a:r>
              <a:rPr lang="en-US" dirty="0"/>
              <a:t>Pieces of paper in a hat</a:t>
            </a:r>
          </a:p>
          <a:p>
            <a:pPr lvl="1"/>
            <a:r>
              <a:rPr lang="en-US" dirty="0"/>
              <a:t>Computer </a:t>
            </a:r>
            <a:r>
              <a:rPr lang="en-US" dirty="0">
                <a:hlinkClick r:id="rId2"/>
              </a:rPr>
              <a:t>random number generator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38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Systematic Random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true random sampling, but close enough</a:t>
            </a:r>
          </a:p>
          <a:p>
            <a:endParaRPr lang="en-US" dirty="0"/>
          </a:p>
          <a:p>
            <a:r>
              <a:rPr lang="en-US" dirty="0"/>
              <a:t>Method of sampling where you sample a member of the population every so many units. We call the interval that is “every so many,” </a:t>
            </a:r>
            <a:r>
              <a:rPr lang="en-US" i="1" dirty="0"/>
              <a:t>K.</a:t>
            </a:r>
          </a:p>
          <a:p>
            <a:endParaRPr lang="en-US" dirty="0"/>
          </a:p>
          <a:p>
            <a:pPr lvl="1"/>
            <a:r>
              <a:rPr lang="en-US" dirty="0"/>
              <a:t>First member of sample selected randomly among first </a:t>
            </a:r>
            <a:r>
              <a:rPr lang="en-US" i="1" dirty="0"/>
              <a:t>K</a:t>
            </a:r>
            <a:r>
              <a:rPr lang="en-US" dirty="0"/>
              <a:t> members of population.</a:t>
            </a:r>
          </a:p>
          <a:p>
            <a:pPr lvl="1"/>
            <a:r>
              <a:rPr lang="en-US" i="1" dirty="0"/>
              <a:t>K</a:t>
            </a:r>
            <a:r>
              <a:rPr lang="en-US" dirty="0"/>
              <a:t> is a measure telling you the frequency of population units you need to sample from the population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700" y="5468443"/>
            <a:ext cx="2582037" cy="88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00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Systematic Random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Requires you to know to aspects of your research</a:t>
            </a:r>
          </a:p>
          <a:p>
            <a:pPr lvl="1"/>
            <a:r>
              <a:rPr lang="en-US" dirty="0"/>
              <a:t>1) Size of your population</a:t>
            </a:r>
          </a:p>
          <a:p>
            <a:pPr lvl="1"/>
            <a:r>
              <a:rPr lang="en-US" dirty="0"/>
              <a:t>2) Desired sample size you want</a:t>
            </a:r>
          </a:p>
          <a:p>
            <a:pPr lvl="1"/>
            <a:endParaRPr lang="en-US" dirty="0"/>
          </a:p>
          <a:p>
            <a:r>
              <a:rPr lang="en-US" dirty="0"/>
              <a:t>Can develop systematic random sampling procedure if you know those two things.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96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Systematic Random Sampling Example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010" y="1430960"/>
            <a:ext cx="6061674" cy="447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278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Stratified Random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Not pure probability sample, but that’s okay. Close enough.</a:t>
            </a:r>
          </a:p>
          <a:p>
            <a:endParaRPr lang="en-US" dirty="0"/>
          </a:p>
          <a:p>
            <a:r>
              <a:rPr lang="en-US" dirty="0"/>
              <a:t>A method of sampling that</a:t>
            </a:r>
          </a:p>
          <a:p>
            <a:pPr lvl="1"/>
            <a:r>
              <a:rPr lang="en-US" dirty="0"/>
              <a:t>Divides population into subgroups of interest</a:t>
            </a:r>
          </a:p>
          <a:p>
            <a:pPr lvl="2"/>
            <a:r>
              <a:rPr lang="en-US" dirty="0"/>
              <a:t>For example: men and women; race or ethnicity; religion</a:t>
            </a:r>
          </a:p>
          <a:p>
            <a:pPr lvl="1"/>
            <a:r>
              <a:rPr lang="en-US" dirty="0"/>
              <a:t>Draws a random sample from the population within each subgroup</a:t>
            </a:r>
          </a:p>
          <a:p>
            <a:pPr lvl="1"/>
            <a:endParaRPr lang="en-US" dirty="0"/>
          </a:p>
          <a:p>
            <a:r>
              <a:rPr lang="en-US" dirty="0"/>
              <a:t>Useful when subgroups of interest we want ensure we include in our sample</a:t>
            </a:r>
          </a:p>
        </p:txBody>
      </p:sp>
    </p:spTree>
    <p:extLst>
      <p:ext uri="{BB962C8B-B14F-4D97-AF65-F5344CB8AC3E}">
        <p14:creationId xmlns:p14="http://schemas.microsoft.com/office/powerpoint/2010/main" val="180299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30F39-13E7-AE46-B581-DBB3F2F90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1936 Presidential 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24C78-2DC2-B745-97FE-6C6F52D0AE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Alph</a:t>
            </a:r>
            <a:r>
              <a:rPr lang="en-US" dirty="0"/>
              <a:t> Landon vs. Franklin Roosevelt</a:t>
            </a:r>
          </a:p>
          <a:p>
            <a:endParaRPr lang="en-US" dirty="0"/>
          </a:p>
          <a:p>
            <a:r>
              <a:rPr lang="en-US" i="1" dirty="0"/>
              <a:t>Literary Digest</a:t>
            </a:r>
          </a:p>
          <a:p>
            <a:pPr lvl="1"/>
            <a:r>
              <a:rPr lang="en-US" dirty="0"/>
              <a:t>Polled 2.4 million individuals</a:t>
            </a:r>
          </a:p>
          <a:p>
            <a:pPr lvl="1"/>
            <a:r>
              <a:rPr lang="en-US" dirty="0"/>
              <a:t>Predicted landslide victory for Landon, Roosevelt expected to receive 43% of the vote (.43 of votes)</a:t>
            </a:r>
          </a:p>
          <a:p>
            <a:pPr lvl="1"/>
            <a:endParaRPr lang="en-US" dirty="0"/>
          </a:p>
          <a:p>
            <a:r>
              <a:rPr lang="en-US" dirty="0"/>
              <a:t>Election Outcome:</a:t>
            </a:r>
          </a:p>
          <a:p>
            <a:pPr lvl="1"/>
            <a:r>
              <a:rPr lang="en-US" dirty="0"/>
              <a:t>Roosevelt: 62% (.62 of votes)</a:t>
            </a:r>
          </a:p>
          <a:p>
            <a:pPr lvl="1"/>
            <a:r>
              <a:rPr lang="en-US" dirty="0"/>
              <a:t>Landon: 35% (.35 of votes)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5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Clustered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Sometimes your population of interest is located in particular clusters or are clustered in some manner</a:t>
            </a:r>
          </a:p>
          <a:p>
            <a:pPr lvl="1"/>
            <a:r>
              <a:rPr lang="en-US" dirty="0"/>
              <a:t>Often times these clusters are similar to one another</a:t>
            </a:r>
          </a:p>
          <a:p>
            <a:pPr lvl="1"/>
            <a:endParaRPr lang="en-US" dirty="0"/>
          </a:p>
          <a:p>
            <a:r>
              <a:rPr lang="en-US" dirty="0"/>
              <a:t>Begin by randomly selecting a portion of clusters</a:t>
            </a:r>
          </a:p>
          <a:p>
            <a:pPr lvl="1"/>
            <a:r>
              <a:rPr lang="en-US" dirty="0"/>
              <a:t>Then sample all members of population within the selected clusters</a:t>
            </a:r>
          </a:p>
          <a:p>
            <a:pPr lvl="1"/>
            <a:endParaRPr lang="en-US" dirty="0"/>
          </a:p>
          <a:p>
            <a:r>
              <a:rPr lang="en-US" dirty="0"/>
              <a:t>Multi-stage clustered sampling</a:t>
            </a:r>
          </a:p>
          <a:p>
            <a:pPr lvl="1"/>
            <a:r>
              <a:rPr lang="en-US" dirty="0"/>
              <a:t>Randomly select clusters, then random sample within each cluster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Clusters within clusters</a:t>
            </a:r>
          </a:p>
          <a:p>
            <a:endParaRPr lang="en-US" dirty="0"/>
          </a:p>
          <a:p>
            <a:r>
              <a:rPr lang="en-US" dirty="0"/>
              <a:t>Examples are GSS and ANES</a:t>
            </a:r>
          </a:p>
        </p:txBody>
      </p:sp>
    </p:spTree>
    <p:extLst>
      <p:ext uri="{BB962C8B-B14F-4D97-AF65-F5344CB8AC3E}">
        <p14:creationId xmlns:p14="http://schemas.microsoft.com/office/powerpoint/2010/main" val="407369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Sampling Error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Often only sampling less than 1% of population at any time.</a:t>
            </a:r>
          </a:p>
          <a:p>
            <a:pPr lvl="1"/>
            <a:r>
              <a:rPr lang="en-US" dirty="0"/>
              <a:t>Means sample statistic isn’t going to be perfect representation of population parameter every time</a:t>
            </a:r>
          </a:p>
          <a:p>
            <a:endParaRPr lang="en-US" dirty="0"/>
          </a:p>
          <a:p>
            <a:r>
              <a:rPr lang="en-US" dirty="0"/>
              <a:t>Sampling Error </a:t>
            </a:r>
          </a:p>
          <a:p>
            <a:pPr lvl="1"/>
            <a:r>
              <a:rPr lang="en-US" dirty="0"/>
              <a:t>The discrepancy between a sample estimate of a population parameter and the real population parameter</a:t>
            </a:r>
          </a:p>
          <a:p>
            <a:pPr lvl="1"/>
            <a:endParaRPr lang="en-US" dirty="0"/>
          </a:p>
          <a:p>
            <a:r>
              <a:rPr lang="en-US" dirty="0"/>
              <a:t>Chance or sample error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10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ADCD6-2094-A443-8A14-49F7090AE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Survey Error in Presidential Elections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8383981-2DCC-1B45-9835-DBEB7CA02C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0576" y="1685925"/>
            <a:ext cx="6283236" cy="4525963"/>
          </a:xfr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16B64C2-CE23-0346-98F1-80EFF82ADA24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6790070" y="1600200"/>
            <a:ext cx="884610" cy="5119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0F4F708-C29D-1242-AF07-2153B73246A1}"/>
              </a:ext>
            </a:extLst>
          </p:cNvPr>
          <p:cNvSpPr txBox="1"/>
          <p:nvPr/>
        </p:nvSpPr>
        <p:spPr>
          <a:xfrm>
            <a:off x="7043738" y="1230868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Parameter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AC691C-AAD7-1541-B04B-7AEAD26AB2C1}"/>
              </a:ext>
            </a:extLst>
          </p:cNvPr>
          <p:cNvSpPr txBox="1"/>
          <p:nvPr/>
        </p:nvSpPr>
        <p:spPr>
          <a:xfrm>
            <a:off x="1214286" y="1230868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Statistic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77075FE-F740-8642-A10B-8D21CB92A6D5}"/>
              </a:ext>
            </a:extLst>
          </p:cNvPr>
          <p:cNvCxnSpPr>
            <a:cxnSpLocks/>
          </p:cNvCxnSpPr>
          <p:nvPr/>
        </p:nvCxnSpPr>
        <p:spPr>
          <a:xfrm>
            <a:off x="2206865" y="1600200"/>
            <a:ext cx="2645106" cy="64293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119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Sampling Error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Often only sampling less than 1% of population at any time.</a:t>
            </a:r>
          </a:p>
          <a:p>
            <a:endParaRPr lang="en-US" dirty="0"/>
          </a:p>
          <a:p>
            <a:r>
              <a:rPr lang="en-US" dirty="0"/>
              <a:t>Sampling Error </a:t>
            </a:r>
          </a:p>
          <a:p>
            <a:pPr lvl="1"/>
            <a:r>
              <a:rPr lang="en-US" dirty="0"/>
              <a:t>The discrepancy between a sample estimate of a population parameter and the real population parameter</a:t>
            </a:r>
          </a:p>
          <a:p>
            <a:pPr lvl="1"/>
            <a:endParaRPr lang="en-US" dirty="0"/>
          </a:p>
          <a:p>
            <a:r>
              <a:rPr lang="en-US" dirty="0"/>
              <a:t>Implies two things:</a:t>
            </a:r>
          </a:p>
          <a:p>
            <a:pPr lvl="1"/>
            <a:r>
              <a:rPr lang="en-US" dirty="0"/>
              <a:t>1) Sample statistic changes with each unique sample</a:t>
            </a:r>
          </a:p>
          <a:p>
            <a:pPr lvl="1"/>
            <a:r>
              <a:rPr lang="en-US" dirty="0"/>
              <a:t>2) Sampling error will be different from sample to sample (why?)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20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Sampling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Imagine we took all possible samples from population and calculated a statistic of interest using each sample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35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Sampling Distribution of Proportion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b="18073"/>
          <a:stretch/>
        </p:blipFill>
        <p:spPr>
          <a:xfrm>
            <a:off x="1582968" y="2722205"/>
            <a:ext cx="6538005" cy="373166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F444F1-F383-3645-8AFC-66071F01B430}"/>
              </a:ext>
            </a:extLst>
          </p:cNvPr>
          <p:cNvSpPr txBox="1"/>
          <p:nvPr/>
        </p:nvSpPr>
        <p:spPr>
          <a:xfrm>
            <a:off x="2919389" y="1546546"/>
            <a:ext cx="44957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Support for Expanding Solar Energy</a:t>
            </a:r>
          </a:p>
          <a:p>
            <a:r>
              <a:rPr lang="en-US" dirty="0"/>
              <a:t>Population Parameter: .88</a:t>
            </a:r>
          </a:p>
          <a:p>
            <a:endParaRPr lang="en-US" dirty="0"/>
          </a:p>
          <a:p>
            <a:r>
              <a:rPr lang="en-US" dirty="0"/>
              <a:t>Let’s take all possible samples of N=1,000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BBBD23-1780-B74C-8AE9-F168930F7AF4}"/>
              </a:ext>
            </a:extLst>
          </p:cNvPr>
          <p:cNvSpPr/>
          <p:nvPr/>
        </p:nvSpPr>
        <p:spPr>
          <a:xfrm>
            <a:off x="2209800" y="3016414"/>
            <a:ext cx="381000" cy="3143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1329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Sampling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Imagine we took all possible samples from population and calculated a statistic of interest using each sample</a:t>
            </a:r>
          </a:p>
          <a:p>
            <a:endParaRPr lang="en-US" dirty="0"/>
          </a:p>
          <a:p>
            <a:r>
              <a:rPr lang="en-US" dirty="0"/>
              <a:t>Sampling Distribution: A distribution of all possible sample statistics (of samples of equal size) for statistic in which we are interested</a:t>
            </a:r>
          </a:p>
          <a:p>
            <a:pPr lvl="1"/>
            <a:r>
              <a:rPr lang="en-US" dirty="0"/>
              <a:t>This is never an observed distribution of data. Exists in theory only</a:t>
            </a:r>
          </a:p>
          <a:p>
            <a:pPr lvl="1"/>
            <a:endParaRPr lang="en-US" dirty="0"/>
          </a:p>
          <a:p>
            <a:r>
              <a:rPr lang="en-US" dirty="0"/>
              <a:t>Mean of sampling distribution is equal to population parameter</a:t>
            </a:r>
          </a:p>
          <a:p>
            <a:pPr lvl="1"/>
            <a:r>
              <a:rPr lang="en-US" dirty="0"/>
              <a:t>For example, the mean of a sampling distribution of means for all possible samples is also population parameter</a:t>
            </a:r>
          </a:p>
          <a:p>
            <a:endParaRPr lang="en-US" dirty="0"/>
          </a:p>
          <a:p>
            <a:pPr lvl="1"/>
            <a:r>
              <a:rPr lang="en-US" dirty="0"/>
              <a:t>It’s normally distributed, centered on mean (pop parameter)</a:t>
            </a:r>
          </a:p>
        </p:txBody>
      </p:sp>
    </p:spTree>
    <p:extLst>
      <p:ext uri="{BB962C8B-B14F-4D97-AF65-F5344CB8AC3E}">
        <p14:creationId xmlns:p14="http://schemas.microsoft.com/office/powerpoint/2010/main" val="240743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Sampling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Dispersion of sampling distribution</a:t>
            </a:r>
          </a:p>
          <a:p>
            <a:pPr lvl="1"/>
            <a:r>
              <a:rPr lang="en-US" dirty="0"/>
              <a:t>The standard deviation of the sampling distribution for any sample statistic is called the </a:t>
            </a:r>
            <a:r>
              <a:rPr lang="en-US" u="sng" dirty="0"/>
              <a:t>standard error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Every sampling distribution has a </a:t>
            </a:r>
            <a:r>
              <a:rPr lang="en-US" u="sng" dirty="0"/>
              <a:t>standard error</a:t>
            </a:r>
            <a:r>
              <a:rPr lang="en-US" dirty="0"/>
              <a:t>, that is the variability of all possible sample statistics around the mean of the distribution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It describes how much dispersion there is in the sampling distribution of all possible sample statistics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Anytime we have a sample and calculate a statistic there is an associated sampling distribution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43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Sampling Distribution of Proportion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968" y="2722205"/>
            <a:ext cx="6538005" cy="373166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F444F1-F383-3645-8AFC-66071F01B430}"/>
              </a:ext>
            </a:extLst>
          </p:cNvPr>
          <p:cNvSpPr txBox="1"/>
          <p:nvPr/>
        </p:nvSpPr>
        <p:spPr>
          <a:xfrm>
            <a:off x="2919389" y="1546546"/>
            <a:ext cx="39956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Support for Expanding Solar Energy</a:t>
            </a:r>
          </a:p>
          <a:p>
            <a:r>
              <a:rPr lang="en-US" dirty="0"/>
              <a:t>Population Parameter: .88</a:t>
            </a:r>
          </a:p>
          <a:p>
            <a:endParaRPr lang="en-US" dirty="0"/>
          </a:p>
          <a:p>
            <a:r>
              <a:rPr lang="en-US" dirty="0"/>
              <a:t>All possible samples of N=1,000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591984-88F5-A14F-A141-8598771830D0}"/>
              </a:ext>
            </a:extLst>
          </p:cNvPr>
          <p:cNvSpPr/>
          <p:nvPr/>
        </p:nvSpPr>
        <p:spPr>
          <a:xfrm>
            <a:off x="2209800" y="2146710"/>
            <a:ext cx="381000" cy="3143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177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84ACB-16ED-B34E-8273-F5211A466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Sampling Distributions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4C540D-5218-F84F-AB1D-325F0A9DE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Sampling Distribution of the Mean </a:t>
            </a:r>
          </a:p>
          <a:p>
            <a:pPr lvl="1"/>
            <a:r>
              <a:rPr lang="en-US" dirty="0"/>
              <a:t>Theoretical probability distribution of all potential sample means if all possible samples of same size were taken</a:t>
            </a:r>
          </a:p>
          <a:p>
            <a:endParaRPr lang="en-US" dirty="0"/>
          </a:p>
          <a:p>
            <a:r>
              <a:rPr lang="en-US" dirty="0"/>
              <a:t>Sampling Distribution of a Proportion</a:t>
            </a:r>
          </a:p>
          <a:p>
            <a:pPr lvl="1"/>
            <a:r>
              <a:rPr lang="en-US" dirty="0"/>
              <a:t>Theoretical probability distribution of all potential sample proportions if all possible samples of same size were taken</a:t>
            </a:r>
          </a:p>
          <a:p>
            <a:endParaRPr lang="en-US" dirty="0"/>
          </a:p>
          <a:p>
            <a:r>
              <a:rPr lang="en-US" dirty="0"/>
              <a:t>But, they exist for any potential sample statistic</a:t>
            </a:r>
          </a:p>
        </p:txBody>
      </p:sp>
    </p:spTree>
    <p:extLst>
      <p:ext uri="{BB962C8B-B14F-4D97-AF65-F5344CB8AC3E}">
        <p14:creationId xmlns:p14="http://schemas.microsoft.com/office/powerpoint/2010/main" val="2998529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D3B8415-04C1-AD4C-907B-2F5C3948B7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7588" y="1425181"/>
            <a:ext cx="7669212" cy="378817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9ADE87E-8635-E24A-A914-4F6D1183395B}"/>
              </a:ext>
            </a:extLst>
          </p:cNvPr>
          <p:cNvSpPr txBox="1"/>
          <p:nvPr/>
        </p:nvSpPr>
        <p:spPr>
          <a:xfrm>
            <a:off x="1719618" y="5581934"/>
            <a:ext cx="4626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Digest </a:t>
            </a:r>
            <a:r>
              <a:rPr lang="en-US" dirty="0"/>
              <a:t>Error: 62 – 43 = 19-points!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4B0F26-714F-3646-AC63-DFBF1E59DFD6}"/>
              </a:ext>
            </a:extLst>
          </p:cNvPr>
          <p:cNvSpPr txBox="1"/>
          <p:nvPr/>
        </p:nvSpPr>
        <p:spPr>
          <a:xfrm>
            <a:off x="1719618" y="5951266"/>
            <a:ext cx="64492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Gallup Error: 62 – 56 = 6-points (only surveyed 3,000 people)</a:t>
            </a:r>
          </a:p>
          <a:p>
            <a:r>
              <a:rPr lang="en-US" dirty="0"/>
              <a:t>Gallup Error of Prediction of </a:t>
            </a:r>
            <a:r>
              <a:rPr lang="en-US" i="1" dirty="0"/>
              <a:t>Digest</a:t>
            </a:r>
            <a:r>
              <a:rPr lang="en-US" dirty="0"/>
              <a:t>: 43-44 = 1-point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4A0EF0D-FB3C-0C42-8915-33BDF48A2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142" y="403546"/>
            <a:ext cx="7669658" cy="1143000"/>
          </a:xfrm>
        </p:spPr>
        <p:txBody>
          <a:bodyPr/>
          <a:lstStyle/>
          <a:p>
            <a:r>
              <a:rPr lang="en-US" dirty="0"/>
              <a:t>1936 Presidential Election</a:t>
            </a:r>
          </a:p>
        </p:txBody>
      </p:sp>
    </p:spTree>
    <p:extLst>
      <p:ext uri="{BB962C8B-B14F-4D97-AF65-F5344CB8AC3E}">
        <p14:creationId xmlns:p14="http://schemas.microsoft.com/office/powerpoint/2010/main" val="299966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84ACB-16ED-B34E-8273-F5211A466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Sampling Distribution of the Mean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4C540D-5218-F84F-AB1D-325F0A9DE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Say you want to know the mean of an interval-ratio variable and have taken a sample of the population (for example, income) and calculated the mean income</a:t>
            </a:r>
          </a:p>
          <a:p>
            <a:endParaRPr lang="en-US" dirty="0"/>
          </a:p>
          <a:p>
            <a:r>
              <a:rPr lang="en-US" dirty="0"/>
              <a:t>The sampling distribution of the mean would apply here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Normally distributed</a:t>
            </a:r>
          </a:p>
          <a:p>
            <a:endParaRPr lang="en-US" dirty="0"/>
          </a:p>
          <a:p>
            <a:r>
              <a:rPr lang="en-US" dirty="0"/>
              <a:t>The mean of this distribution of sample means will be the population parameter</a:t>
            </a:r>
          </a:p>
          <a:p>
            <a:endParaRPr lang="en-US" dirty="0"/>
          </a:p>
          <a:p>
            <a:r>
              <a:rPr lang="en-US" dirty="0"/>
              <a:t>Standard error: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C12956-9C0D-D040-9F48-741131FE5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373" y="5294725"/>
            <a:ext cx="2142227" cy="13272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A5F66A-EC82-5840-A1D5-A9144749EB2A}"/>
              </a:ext>
            </a:extLst>
          </p:cNvPr>
          <p:cNvSpPr txBox="1"/>
          <p:nvPr/>
        </p:nvSpPr>
        <p:spPr>
          <a:xfrm>
            <a:off x="5703520" y="5496673"/>
            <a:ext cx="32880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Use standard deviation from </a:t>
            </a:r>
          </a:p>
          <a:p>
            <a:r>
              <a:rPr lang="en-US" dirty="0"/>
              <a:t>sample to estimate population</a:t>
            </a:r>
          </a:p>
          <a:p>
            <a:r>
              <a:rPr lang="en-US" dirty="0"/>
              <a:t>standard error</a:t>
            </a:r>
          </a:p>
        </p:txBody>
      </p:sp>
    </p:spTree>
    <p:extLst>
      <p:ext uri="{BB962C8B-B14F-4D97-AF65-F5344CB8AC3E}">
        <p14:creationId xmlns:p14="http://schemas.microsoft.com/office/powerpoint/2010/main" val="2969754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84ACB-16ED-B34E-8273-F5211A466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Sampling Distribution of a Proportion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4C540D-5218-F84F-AB1D-325F0A9DE6B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You want to know the proportion of observations that fall in a category of a categorical variable, and have taken a sample of the population (for example, support for the president). You take a sample and calculate proportion.</a:t>
                </a:r>
              </a:p>
              <a:p>
                <a:endParaRPr lang="en-US" dirty="0"/>
              </a:p>
              <a:p>
                <a:r>
                  <a:rPr lang="en-US" dirty="0"/>
                  <a:t>The sampling distribution of the proportion applies here</a:t>
                </a:r>
              </a:p>
              <a:p>
                <a:endParaRPr lang="en-US" dirty="0"/>
              </a:p>
              <a:p>
                <a:r>
                  <a:rPr lang="en-US" dirty="0"/>
                  <a:t>Normally distributed</a:t>
                </a:r>
              </a:p>
              <a:p>
                <a:endParaRPr lang="en-US" dirty="0"/>
              </a:p>
              <a:p>
                <a:r>
                  <a:rPr lang="en-US" dirty="0"/>
                  <a:t>Mean of this distribution is population proportion </a:t>
                </a:r>
              </a:p>
              <a:p>
                <a:endParaRPr lang="en-US" dirty="0"/>
              </a:p>
              <a:p>
                <a:r>
                  <a:rPr lang="en-US" dirty="0"/>
                  <a:t>Standard error: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𝑆𝐸</m:t>
                        </m:r>
                      </m:e>
                      <m:sub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</m:acc>
                      </m:sub>
                    </m:sSub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(1−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4C540D-5218-F84F-AB1D-325F0A9DE6B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61" t="-1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16F5016-01B1-EA4B-8784-FB8E75D9E0B5}"/>
                  </a:ext>
                </a:extLst>
              </p:cNvPr>
              <p:cNvSpPr txBox="1"/>
              <p:nvPr/>
            </p:nvSpPr>
            <p:spPr>
              <a:xfrm>
                <a:off x="4851971" y="5410200"/>
                <a:ext cx="242513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As with the mean, we use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/>
                  <a:t> to estimate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</m:ac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16F5016-01B1-EA4B-8784-FB8E75D9E0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1971" y="5410200"/>
                <a:ext cx="2425130" cy="646331"/>
              </a:xfrm>
              <a:prstGeom prst="rect">
                <a:avLst/>
              </a:prstGeom>
              <a:blipFill>
                <a:blip r:embed="rId3"/>
                <a:stretch>
                  <a:fillRect l="-1563" t="-3846" r="-1563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79563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Why do Sampling Distributions Have these Properties?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/>
                  <a:t>Central limit theorem, simplified version:</a:t>
                </a:r>
              </a:p>
              <a:p>
                <a:endParaRPr lang="en-US" dirty="0"/>
              </a:p>
              <a:p>
                <a:r>
                  <a:rPr lang="en-US" dirty="0"/>
                  <a:t>If random samples of sufficient size are drawn, as </a:t>
                </a:r>
                <a:r>
                  <a:rPr lang="en-US" i="1" dirty="0"/>
                  <a:t>N</a:t>
                </a:r>
                <a:r>
                  <a:rPr lang="en-US" dirty="0"/>
                  <a:t> becomes larger, the sampling distribution of any sample statistic becomes approximately normal, with:</a:t>
                </a:r>
              </a:p>
              <a:p>
                <a:pPr lvl="1"/>
                <a:r>
                  <a:rPr lang="en-US" dirty="0"/>
                  <a:t>Mean of distribution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population parameter</a:t>
                </a:r>
              </a:p>
              <a:p>
                <a:pPr lvl="1"/>
                <a:r>
                  <a:rPr lang="en-US" dirty="0"/>
                  <a:t>Sampling distribution is normally distributed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As </a:t>
                </a:r>
                <a:r>
                  <a:rPr lang="en-US" i="1" dirty="0"/>
                  <a:t>N</a:t>
                </a:r>
                <a:r>
                  <a:rPr lang="en-US" dirty="0"/>
                  <a:t> increases, the standard deviation of sampling distribution (standard error), decreases</a:t>
                </a:r>
              </a:p>
              <a:p>
                <a:pPr lvl="1"/>
                <a:r>
                  <a:rPr lang="en-US" dirty="0"/>
                  <a:t>Means all possibly drawn samples will be closer to population parameter</a:t>
                </a:r>
              </a:p>
              <a:p>
                <a:pPr lvl="1"/>
                <a:r>
                  <a:rPr lang="en-US" dirty="0"/>
                  <a:t>Why? </a:t>
                </a:r>
              </a:p>
              <a:p>
                <a:pPr lvl="2"/>
                <a:r>
                  <a:rPr lang="en-US" dirty="0"/>
                  <a:t>Hint: (What are the denominator of the SE equations?)</a:t>
                </a:r>
              </a:p>
              <a:p>
                <a:endParaRPr lang="en-US" dirty="0"/>
              </a:p>
              <a:p>
                <a:r>
                  <a:rPr lang="en-US" dirty="0"/>
                  <a:t>Standard error can be estimated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496" t="-1681" b="-2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183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Thus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As long as we take 1) random samples, 2) of sufficient size we can rely on properties of central limit theorem to suggest:</a:t>
                </a:r>
              </a:p>
              <a:p>
                <a:pPr lvl="1"/>
                <a:r>
                  <a:rPr lang="en-US" dirty="0"/>
                  <a:t> that the sampling distribution is normally distributed</a:t>
                </a:r>
              </a:p>
              <a:p>
                <a:pPr lvl="1"/>
                <a:r>
                  <a:rPr lang="en-US" dirty="0"/>
                  <a:t>with its mean = 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endParaRPr lang="en-US" dirty="0">
                  <a:ea typeface="Cambria Math" panose="02040503050406030204" pitchFamily="18" charset="0"/>
                </a:endParaRPr>
              </a:p>
              <a:p>
                <a:pPr lvl="1"/>
                <a:r>
                  <a:rPr lang="en-US" dirty="0"/>
                  <a:t>Has reasonably low variability</a:t>
                </a:r>
              </a:p>
              <a:p>
                <a:endParaRPr lang="en-US" dirty="0"/>
              </a:p>
              <a:p>
                <a:r>
                  <a:rPr lang="en-US" dirty="0"/>
                  <a:t>What’s a sufficient sample size?</a:t>
                </a:r>
              </a:p>
              <a:p>
                <a:pPr lvl="1"/>
                <a:r>
                  <a:rPr lang="en-US" dirty="0"/>
                  <a:t>We can fairly precisely calculate, but: </a:t>
                </a:r>
              </a:p>
              <a:p>
                <a:pPr lvl="1"/>
                <a:r>
                  <a:rPr lang="en-US" dirty="0"/>
                  <a:t>About 50 or higher is a rule of thumb to be safe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54" t="-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326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Mean for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Goal: Want to learn information about the population.</a:t>
            </a:r>
          </a:p>
          <a:p>
            <a:pPr lvl="1"/>
            <a:endParaRPr lang="en-US" dirty="0"/>
          </a:p>
          <a:p>
            <a:r>
              <a:rPr lang="en-US" dirty="0"/>
              <a:t>The problem: We rarely look at the whole population, so we take a sample.</a:t>
            </a:r>
          </a:p>
          <a:p>
            <a:endParaRPr lang="en-US" dirty="0"/>
          </a:p>
          <a:p>
            <a:r>
              <a:rPr lang="en-US" dirty="0"/>
              <a:t>The second problem: sample statistics calculated from a randomly drawn sample are likely to differ from population parameter</a:t>
            </a:r>
          </a:p>
          <a:p>
            <a:endParaRPr lang="en-US" dirty="0"/>
          </a:p>
          <a:p>
            <a:r>
              <a:rPr lang="en-US" dirty="0"/>
              <a:t>The Question: How can we infer from the sample we’ve drawn to population if we don’t know how likely sample is to be correct?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3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Mean for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Solution: We draw probability samples of sufficient sizes</a:t>
            </a:r>
          </a:p>
          <a:p>
            <a:endParaRPr lang="en-US" dirty="0"/>
          </a:p>
          <a:p>
            <a:r>
              <a:rPr lang="en-US" dirty="0"/>
              <a:t>Doing so allows us to use the properties of the sampling distribution to estimate how likely it is that our sample statistic falls within a certain range of the population parameter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If random sample is sufficiently large, we know a sampling distribution is:</a:t>
            </a:r>
          </a:p>
          <a:p>
            <a:pPr lvl="1"/>
            <a:r>
              <a:rPr lang="en-US" dirty="0"/>
              <a:t>Approximately normally distributed</a:t>
            </a:r>
          </a:p>
          <a:p>
            <a:pPr lvl="1"/>
            <a:r>
              <a:rPr lang="en-US" dirty="0"/>
              <a:t>Mean of sampling distribution same as population parameter of interest</a:t>
            </a:r>
          </a:p>
          <a:p>
            <a:pPr lvl="1"/>
            <a:r>
              <a:rPr lang="en-US" dirty="0"/>
              <a:t>Standard error (standard deviation) is estimable</a:t>
            </a:r>
          </a:p>
          <a:p>
            <a:endParaRPr lang="en-US" dirty="0"/>
          </a:p>
          <a:p>
            <a:r>
              <a:rPr lang="en-US" dirty="0"/>
              <a:t>This means we can say (based on properties of normal distribution):</a:t>
            </a:r>
          </a:p>
          <a:p>
            <a:pPr lvl="1"/>
            <a:r>
              <a:rPr lang="en-US" dirty="0"/>
              <a:t>68% of all possible sample statistics fall within +/- 1 standard errors of population parameter</a:t>
            </a:r>
          </a:p>
          <a:p>
            <a:pPr lvl="1"/>
            <a:r>
              <a:rPr lang="en-US" dirty="0"/>
              <a:t>95% of all possible sample statistics fall within +/- 2 standard errors of population parameter</a:t>
            </a:r>
          </a:p>
        </p:txBody>
      </p:sp>
    </p:spTree>
    <p:extLst>
      <p:ext uri="{BB962C8B-B14F-4D97-AF65-F5344CB8AC3E}">
        <p14:creationId xmlns:p14="http://schemas.microsoft.com/office/powerpoint/2010/main" val="141520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75345-0807-1B41-8398-4F8AF2E02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Mean for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27001-2073-9A48-AB57-202341C0A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also use this information to estimate how likely it is that the population parameter falls within so many standard errors of sample statistic</a:t>
            </a:r>
            <a:br>
              <a:rPr lang="en-US" dirty="0"/>
            </a:br>
            <a:endParaRPr lang="en-US" dirty="0"/>
          </a:p>
          <a:p>
            <a:r>
              <a:rPr lang="en-US" dirty="0"/>
              <a:t>We’ll begin applying all of this information to estimate </a:t>
            </a:r>
            <a:r>
              <a:rPr lang="en-US"/>
              <a:t>population parameters </a:t>
            </a:r>
            <a:r>
              <a:rPr lang="en-US" dirty="0"/>
              <a:t>in the next section</a:t>
            </a:r>
          </a:p>
        </p:txBody>
      </p:sp>
    </p:spTree>
    <p:extLst>
      <p:ext uri="{BB962C8B-B14F-4D97-AF65-F5344CB8AC3E}">
        <p14:creationId xmlns:p14="http://schemas.microsoft.com/office/powerpoint/2010/main" val="1213374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FDBC9-2B52-E048-9CCC-457EBD115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Happened?!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2C18E-C562-5845-8A7B-F459F3C6B0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by looking at the sample each poll used</a:t>
            </a:r>
          </a:p>
          <a:p>
            <a:endParaRPr lang="en-US" dirty="0"/>
          </a:p>
          <a:p>
            <a:r>
              <a:rPr lang="en-US" i="1" dirty="0"/>
              <a:t>Literary Digests’ </a:t>
            </a:r>
            <a:r>
              <a:rPr lang="en-US" dirty="0"/>
              <a:t>sample</a:t>
            </a:r>
          </a:p>
          <a:p>
            <a:pPr lvl="1"/>
            <a:r>
              <a:rPr lang="en-US" dirty="0"/>
              <a:t>Phone books, private club memberships</a:t>
            </a:r>
          </a:p>
          <a:p>
            <a:pPr lvl="1"/>
            <a:r>
              <a:rPr lang="en-US" dirty="0"/>
              <a:t>Mailed out full-length surveys to all members on list</a:t>
            </a:r>
          </a:p>
          <a:p>
            <a:pPr lvl="1"/>
            <a:endParaRPr lang="en-US" dirty="0"/>
          </a:p>
          <a:p>
            <a:r>
              <a:rPr lang="en-US" dirty="0"/>
              <a:t>Gallup survey</a:t>
            </a:r>
          </a:p>
          <a:p>
            <a:pPr lvl="1"/>
            <a:r>
              <a:rPr lang="en-US" dirty="0"/>
              <a:t>Used variety of lists</a:t>
            </a:r>
          </a:p>
          <a:p>
            <a:pPr lvl="1"/>
            <a:r>
              <a:rPr lang="en-US" dirty="0"/>
              <a:t>Randomly picked ~ 3,000 from lists and mailed postcard to them asking how they planned to vote</a:t>
            </a:r>
          </a:p>
          <a:p>
            <a:pPr lvl="1"/>
            <a:r>
              <a:rPr lang="en-US" dirty="0"/>
              <a:t>Reduced bias!</a:t>
            </a:r>
          </a:p>
        </p:txBody>
      </p:sp>
    </p:spTree>
    <p:extLst>
      <p:ext uri="{BB962C8B-B14F-4D97-AF65-F5344CB8AC3E}">
        <p14:creationId xmlns:p14="http://schemas.microsoft.com/office/powerpoint/2010/main" val="81916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808F9-05B4-F842-A2DF-88990632F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from the 1936 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A4081-9DCF-E34A-8FDD-1A61BB91AA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think about how far away sample statistic is from the true value as error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379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ADCD6-2094-A443-8A14-49F7090AE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Survey Error in Presidential Elections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8383981-2DCC-1B45-9835-DBEB7CA02C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0576" y="1685925"/>
            <a:ext cx="6283236" cy="4525963"/>
          </a:xfrm>
        </p:spPr>
      </p:pic>
    </p:spTree>
    <p:extLst>
      <p:ext uri="{BB962C8B-B14F-4D97-AF65-F5344CB8AC3E}">
        <p14:creationId xmlns:p14="http://schemas.microsoft.com/office/powerpoint/2010/main" val="1450925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ADCD6-2094-A443-8A14-49F7090AE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Survey Error in Presidential Elections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8383981-2DCC-1B45-9835-DBEB7CA02C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84" y="1307585"/>
            <a:ext cx="5129211" cy="5018608"/>
          </a:xfrm>
        </p:spPr>
      </p:pic>
    </p:spTree>
    <p:extLst>
      <p:ext uri="{BB962C8B-B14F-4D97-AF65-F5344CB8AC3E}">
        <p14:creationId xmlns:p14="http://schemas.microsoft.com/office/powerpoint/2010/main" val="1066196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808F9-05B4-F842-A2DF-88990632F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from the 1936 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A4081-9DCF-E34A-8FDD-1A61BB91AA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think about how far away sample statistic is from the true value as error</a:t>
            </a:r>
          </a:p>
          <a:p>
            <a:endParaRPr lang="en-US" dirty="0"/>
          </a:p>
          <a:p>
            <a:r>
              <a:rPr lang="en-US" dirty="0"/>
              <a:t>Ability to reduce error depends on the type of sample we use</a:t>
            </a:r>
          </a:p>
          <a:p>
            <a:endParaRPr lang="en-US" dirty="0"/>
          </a:p>
          <a:p>
            <a:r>
              <a:rPr lang="en-US" dirty="0"/>
              <a:t>Some sampling methods are better than others</a:t>
            </a:r>
          </a:p>
          <a:p>
            <a:pPr lvl="1"/>
            <a:r>
              <a:rPr lang="en-US" dirty="0"/>
              <a:t>Those that give everyone an equal chance of being selected</a:t>
            </a:r>
          </a:p>
          <a:p>
            <a:pPr lvl="1"/>
            <a:r>
              <a:rPr lang="en-US" dirty="0"/>
              <a:t>Those that remove the decisions of researchers to select cases</a:t>
            </a:r>
          </a:p>
        </p:txBody>
      </p:sp>
    </p:spTree>
    <p:extLst>
      <p:ext uri="{BB962C8B-B14F-4D97-AF65-F5344CB8AC3E}">
        <p14:creationId xmlns:p14="http://schemas.microsoft.com/office/powerpoint/2010/main" val="159500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Thus Far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Only focused on the observed data and its distributions or theoretical distributions</a:t>
            </a:r>
          </a:p>
          <a:p>
            <a:endParaRPr lang="en-US" dirty="0"/>
          </a:p>
          <a:p>
            <a:r>
              <a:rPr lang="en-US" dirty="0"/>
              <a:t>Have not focused on where data comes from or what that means for our conclusions</a:t>
            </a:r>
          </a:p>
          <a:p>
            <a:endParaRPr lang="en-US" dirty="0"/>
          </a:p>
          <a:p>
            <a:r>
              <a:rPr lang="en-US" dirty="0"/>
              <a:t>Haven’t focused on how to reduce error</a:t>
            </a:r>
          </a:p>
        </p:txBody>
      </p:sp>
    </p:spTree>
    <p:extLst>
      <p:ext uri="{BB962C8B-B14F-4D97-AF65-F5344CB8AC3E}">
        <p14:creationId xmlns:p14="http://schemas.microsoft.com/office/powerpoint/2010/main" val="124387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Frankfort Nachmias_Statistic for a Diverse Society_PPT</Template>
  <TotalTime>2538</TotalTime>
  <Words>1795</Words>
  <Application>Microsoft Macintosh PowerPoint</Application>
  <PresentationFormat>On-screen Show (4:3)</PresentationFormat>
  <Paragraphs>268</Paragraphs>
  <Slides>36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Calibri</vt:lpstr>
      <vt:lpstr>Cambria Math</vt:lpstr>
      <vt:lpstr>1_Custom Design</vt:lpstr>
      <vt:lpstr>Sampling and the Sampling Distribution</vt:lpstr>
      <vt:lpstr>1936 Presidential Election</vt:lpstr>
      <vt:lpstr>1936 Presidential Election</vt:lpstr>
      <vt:lpstr>What Happened?!</vt:lpstr>
      <vt:lpstr>Lessons from the 1936 Election</vt:lpstr>
      <vt:lpstr>Survey Error in Presidential Elections</vt:lpstr>
      <vt:lpstr>Survey Error in Presidential Elections</vt:lpstr>
      <vt:lpstr>Lessons from the 1936 Election</vt:lpstr>
      <vt:lpstr>Thus Far</vt:lpstr>
      <vt:lpstr>The Logic of Sampling</vt:lpstr>
      <vt:lpstr>Notation of Importance</vt:lpstr>
      <vt:lpstr>Sampling: Parameter vs. Statistic</vt:lpstr>
      <vt:lpstr>Drawing our Sample</vt:lpstr>
      <vt:lpstr>Probability sampling</vt:lpstr>
      <vt:lpstr>Simple Random sampling</vt:lpstr>
      <vt:lpstr>Systematic Random Sampling</vt:lpstr>
      <vt:lpstr>Systematic Random Sampling</vt:lpstr>
      <vt:lpstr>Systematic Random Sampling Example</vt:lpstr>
      <vt:lpstr>Stratified Random Sampling</vt:lpstr>
      <vt:lpstr>Clustered Sampling</vt:lpstr>
      <vt:lpstr>Sampling Error</vt:lpstr>
      <vt:lpstr>Survey Error in Presidential Elections</vt:lpstr>
      <vt:lpstr>Sampling Error</vt:lpstr>
      <vt:lpstr>Sampling Distribution</vt:lpstr>
      <vt:lpstr>Sampling Distribution of Proportion</vt:lpstr>
      <vt:lpstr>Sampling Distribution</vt:lpstr>
      <vt:lpstr>Sampling Distribution</vt:lpstr>
      <vt:lpstr>Sampling Distribution of Proportion</vt:lpstr>
      <vt:lpstr>Common Sampling Distributions</vt:lpstr>
      <vt:lpstr>Sampling Distribution of the Mean</vt:lpstr>
      <vt:lpstr>Sampling Distribution of a Proportion</vt:lpstr>
      <vt:lpstr>Why do Sampling Distributions Have these Properties?</vt:lpstr>
      <vt:lpstr>Thus</vt:lpstr>
      <vt:lpstr>What Does this Mean for Research</vt:lpstr>
      <vt:lpstr>What Does this Mean for Research?</vt:lpstr>
      <vt:lpstr>What Does This Mean for Research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Leblond, Rachael</dc:creator>
  <cp:lastModifiedBy>Jenkins, Clinton</cp:lastModifiedBy>
  <cp:revision>168</cp:revision>
  <dcterms:created xsi:type="dcterms:W3CDTF">2013-12-06T01:46:03Z</dcterms:created>
  <dcterms:modified xsi:type="dcterms:W3CDTF">2022-03-02T20:48:50Z</dcterms:modified>
</cp:coreProperties>
</file>