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4"/>
  </p:notesMasterIdLst>
  <p:sldIdLst>
    <p:sldId id="257" r:id="rId2"/>
    <p:sldId id="300" r:id="rId3"/>
    <p:sldId id="301" r:id="rId4"/>
    <p:sldId id="302" r:id="rId5"/>
    <p:sldId id="303" r:id="rId6"/>
    <p:sldId id="304" r:id="rId7"/>
    <p:sldId id="305" r:id="rId8"/>
    <p:sldId id="318" r:id="rId9"/>
    <p:sldId id="258" r:id="rId10"/>
    <p:sldId id="261" r:id="rId11"/>
    <p:sldId id="260" r:id="rId12"/>
    <p:sldId id="264" r:id="rId13"/>
    <p:sldId id="266" r:id="rId14"/>
    <p:sldId id="434" r:id="rId15"/>
    <p:sldId id="270" r:id="rId16"/>
    <p:sldId id="272" r:id="rId17"/>
    <p:sldId id="273" r:id="rId18"/>
    <p:sldId id="275" r:id="rId19"/>
    <p:sldId id="277" r:id="rId20"/>
    <p:sldId id="280" r:id="rId21"/>
    <p:sldId id="283" r:id="rId22"/>
    <p:sldId id="284" r:id="rId23"/>
    <p:sldId id="286" r:id="rId24"/>
    <p:sldId id="288" r:id="rId25"/>
    <p:sldId id="290" r:id="rId26"/>
    <p:sldId id="294" r:id="rId27"/>
    <p:sldId id="295" r:id="rId28"/>
    <p:sldId id="376" r:id="rId29"/>
    <p:sldId id="293" r:id="rId30"/>
    <p:sldId id="298" r:id="rId31"/>
    <p:sldId id="323" r:id="rId32"/>
    <p:sldId id="324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15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903DEE-A5E0-46D2-A9D8-13688911E06F}" type="datetimeFigureOut">
              <a:rPr lang="en-US" smtClean="0"/>
              <a:t>3/2/2022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8526D4-CC71-4387-9B28-607119B8EE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8999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D0DED-8060-47E5-8FE7-FBBDA6D04D7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9882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D0DED-8060-47E5-8FE7-FBBDA6D04D7A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195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D0DED-8060-47E5-8FE7-FBBDA6D04D7A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5457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875DDF0D-0E29-4BCA-B6B0-92B1B8A3AADC}" type="datetimeFigureOut">
              <a:rPr lang="en-US" smtClean="0"/>
              <a:t>3/2/2022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40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961A1F4-47DD-42B4-91E4-3118C9552B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9067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DDF0D-0E29-4BCA-B6B0-92B1B8A3AADC}" type="datetimeFigureOut">
              <a:rPr lang="en-US" smtClean="0"/>
              <a:t>3/2/2022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1A1F4-47DD-42B4-91E4-3118C9552B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0209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2"/>
            <a:ext cx="2057400" cy="55165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4"/>
            <a:ext cx="2209800" cy="365125"/>
          </a:xfrm>
        </p:spPr>
        <p:txBody>
          <a:bodyPr/>
          <a:lstStyle/>
          <a:p>
            <a:fld id="{875DDF0D-0E29-4BCA-B6B0-92B1B8A3AADC}" type="datetimeFigureOut">
              <a:rPr lang="en-US" smtClean="0"/>
              <a:t>3/2/2022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2" y="6248209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8961A1F4-47DD-42B4-91E4-3118C9552B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8772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DDF0D-0E29-4BCA-B6B0-92B1B8A3AADC}" type="datetimeFigureOut">
              <a:rPr lang="en-US" smtClean="0"/>
              <a:t>3/2/2022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961A1F4-47DD-42B4-91E4-3118C9552B8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3210162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1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DDF0D-0E29-4BCA-B6B0-92B1B8A3AADC}" type="datetimeFigureOut">
              <a:rPr lang="en-US" smtClean="0"/>
              <a:t>3/2/2022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8961A1F4-47DD-42B4-91E4-3118C9552B8A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4894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75DDF0D-0E29-4BCA-B6B0-92B1B8A3AADC}" type="datetimeFigureOut">
              <a:rPr lang="en-US" smtClean="0"/>
              <a:t>3/2/2022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8961A1F4-47DD-42B4-91E4-3118C9552B8A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766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75DDF0D-0E29-4BCA-B6B0-92B1B8A3AADC}" type="datetimeFigureOut">
              <a:rPr lang="en-US" smtClean="0"/>
              <a:t>3/2/2022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8961A1F4-47DD-42B4-91E4-3118C9552B8A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25257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DDF0D-0E29-4BCA-B6B0-92B1B8A3AADC}" type="datetimeFigureOut">
              <a:rPr lang="en-US" smtClean="0"/>
              <a:t>3/2/2022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961A1F4-47DD-42B4-91E4-3118C9552B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951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DDF0D-0E29-4BCA-B6B0-92B1B8A3AADC}" type="datetimeFigureOut">
              <a:rPr lang="en-US" smtClean="0"/>
              <a:t>3/2/2022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961A1F4-47DD-42B4-91E4-3118C9552B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894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DDF0D-0E29-4BCA-B6B0-92B1B8A3AADC}" type="datetimeFigureOut">
              <a:rPr lang="en-US" smtClean="0"/>
              <a:t>3/2/2022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961A1F4-47DD-42B4-91E4-3118C9552B8A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06731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2"/>
            <a:ext cx="2667000" cy="365125"/>
          </a:xfrm>
        </p:spPr>
        <p:txBody>
          <a:bodyPr rtlCol="0"/>
          <a:lstStyle/>
          <a:p>
            <a:fld id="{875DDF0D-0E29-4BCA-B6B0-92B1B8A3AADC}" type="datetimeFigureOut">
              <a:rPr lang="en-US" smtClean="0"/>
              <a:t>3/2/2022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8961A1F4-47DD-42B4-91E4-3118C9552B8A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8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8163668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2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75DDF0D-0E29-4BCA-B6B0-92B1B8A3AADC}" type="datetimeFigureOut">
              <a:rPr lang="en-US" smtClean="0"/>
              <a:t>3/2/2022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1" y="6248208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961A1F4-47DD-42B4-91E4-3118C9552B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641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Dr. Turner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Chapter 13 </a:t>
            </a:r>
            <a:r>
              <a:rPr lang="en-US" dirty="0"/>
              <a:t>Part 2</a:t>
            </a:r>
          </a:p>
        </p:txBody>
      </p:sp>
    </p:spTree>
    <p:extLst>
      <p:ext uri="{BB962C8B-B14F-4D97-AF65-F5344CB8AC3E}">
        <p14:creationId xmlns:p14="http://schemas.microsoft.com/office/powerpoint/2010/main" val="10683671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Changing the concentration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400" dirty="0"/>
                  <a:t>The equation for a system at equilibrium is: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I</m:t>
                          </m:r>
                        </m:e>
                        <m:sub>
                          <m: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⇋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HI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</m:oMath>
                  </m:oMathPara>
                </a14:m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l="-1197" t="-1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502467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Changing the concentration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sz="2400" dirty="0"/>
                  <a:t>The equation for a system at equilibrium is: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I</m:t>
                          </m:r>
                        </m:e>
                        <m:sub>
                          <m: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⇋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HI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</m:oMath>
                  </m:oMathPara>
                </a14:m>
                <a:endParaRPr lang="en-US" sz="2400" dirty="0"/>
              </a:p>
              <a:p>
                <a:pPr marL="0" indent="0">
                  <a:buNone/>
                </a:pPr>
                <a:r>
                  <a:rPr lang="en-US" sz="2400" dirty="0"/>
                  <a:t>Which direction will the equilibrium shift in order to reestablish equilibrium if </a:t>
                </a:r>
              </a:p>
              <a:p>
                <a:r>
                  <a:rPr lang="en-US" sz="2400" dirty="0"/>
                  <a:t>the concentration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400" dirty="0"/>
                  <a:t> is increased?</a:t>
                </a:r>
              </a:p>
              <a:p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l="-1197" t="-1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943032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Changing the concentration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sz="2400" dirty="0"/>
                  <a:t>The equation for a system at equilibrium is: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I</m:t>
                          </m:r>
                        </m:e>
                        <m:sub>
                          <m: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</a:rPr>
                        <m:t>⇋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HI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</m:oMath>
                  </m:oMathPara>
                </a14:m>
                <a:endParaRPr lang="en-US" sz="2400" dirty="0"/>
              </a:p>
              <a:p>
                <a:pPr marL="0" indent="0">
                  <a:buNone/>
                </a:pPr>
                <a:r>
                  <a:rPr lang="en-US" sz="2400" dirty="0"/>
                  <a:t>Which direction will the equilibrium shift in order to reestablish equilibrium if </a:t>
                </a:r>
              </a:p>
              <a:p>
                <a:r>
                  <a:rPr lang="en-US" sz="2400" dirty="0"/>
                  <a:t>the concentration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I</m:t>
                        </m:r>
                      </m:e>
                      <m:sub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400" dirty="0"/>
                  <a:t> is decreased?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l="-1197" t="-1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673404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Changing the concentration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sz="2400" dirty="0"/>
                  <a:t>The equation for a system at equilibrium is: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I</m:t>
                          </m:r>
                        </m:e>
                        <m:sub>
                          <m: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</a:rPr>
                        <m:t>⇋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HI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</m:oMath>
                  </m:oMathPara>
                </a14:m>
                <a:endParaRPr lang="en-US" sz="2400" dirty="0"/>
              </a:p>
              <a:p>
                <a:pPr marL="0" indent="0">
                  <a:buNone/>
                </a:pPr>
                <a:r>
                  <a:rPr lang="en-US" sz="2400" dirty="0"/>
                  <a:t>Which direction will the equilibrium shift in order to reestablish equilibrium if </a:t>
                </a:r>
              </a:p>
              <a:p>
                <a:r>
                  <a:rPr lang="en-US" sz="2400" dirty="0"/>
                  <a:t>the concentration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HI</m:t>
                    </m:r>
                  </m:oMath>
                </a14:m>
                <a:r>
                  <a:rPr lang="en-US" sz="2400" dirty="0"/>
                  <a:t> is decreased?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l="-1197" t="-1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355474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3C1897-7A76-422D-AF2D-8F213E562B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/>
              <a:t>Changing the concentration</a:t>
            </a:r>
            <a:endParaRPr lang="en-US" sz="3600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DD2749C-512E-4010-95B0-B0435AAF8241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en-US" sz="2400" dirty="0"/>
              <a:t>Determine the direction in which this reaction shifts after the following changes are made to the system.</a:t>
            </a:r>
            <a:br>
              <a:rPr lang="en-US" sz="2400" dirty="0"/>
            </a:br>
            <a:r>
              <a:rPr lang="en-US" sz="2400" dirty="0"/>
              <a:t>			</a:t>
            </a:r>
            <a:r>
              <a:rPr lang="pt-BR" sz="2400" dirty="0"/>
              <a:t>2 H</a:t>
            </a:r>
            <a:r>
              <a:rPr lang="pt-BR" sz="2400" baseline="-25000" dirty="0"/>
              <a:t>2</a:t>
            </a:r>
            <a:r>
              <a:rPr lang="pt-BR" sz="2400" dirty="0"/>
              <a:t>S(g) ⇌ 2 H</a:t>
            </a:r>
            <a:r>
              <a:rPr lang="pt-BR" sz="2400" baseline="-25000" dirty="0"/>
              <a:t>2</a:t>
            </a:r>
            <a:r>
              <a:rPr lang="pt-BR" sz="2400" dirty="0"/>
              <a:t>(g) + S</a:t>
            </a:r>
            <a:r>
              <a:rPr lang="pt-BR" sz="2400" baseline="-25000" dirty="0"/>
              <a:t>2</a:t>
            </a:r>
            <a:r>
              <a:rPr lang="pt-BR" sz="2400" dirty="0"/>
              <a:t>(g)</a:t>
            </a:r>
            <a:endParaRPr lang="en-US" sz="2400" dirty="0"/>
          </a:p>
          <a:p>
            <a:pPr marL="457200" indent="-457200" fontAlgn="base">
              <a:buFont typeface="+mj-lt"/>
              <a:buAutoNum type="alphaUcPeriod"/>
            </a:pPr>
            <a:r>
              <a:rPr lang="en-US" sz="2400" dirty="0"/>
              <a:t>increasing the concentration of H</a:t>
            </a:r>
            <a:r>
              <a:rPr lang="en-US" sz="2400" baseline="-25000" dirty="0"/>
              <a:t>2</a:t>
            </a:r>
            <a:r>
              <a:rPr lang="en-US" sz="2400" dirty="0"/>
              <a:t>S</a:t>
            </a:r>
          </a:p>
          <a:p>
            <a:pPr marL="457200" indent="-457200" fontAlgn="base">
              <a:buFont typeface="+mj-lt"/>
              <a:buAutoNum type="alphaUcPeriod"/>
            </a:pPr>
            <a:r>
              <a:rPr lang="en-US" sz="2400" dirty="0"/>
              <a:t>increasing the concentration of H</a:t>
            </a:r>
            <a:r>
              <a:rPr lang="en-US" sz="2400" baseline="-25000" dirty="0"/>
              <a:t>2</a:t>
            </a:r>
          </a:p>
          <a:p>
            <a:pPr marL="457200" indent="-457200" fontAlgn="base">
              <a:buFont typeface="+mj-lt"/>
              <a:buAutoNum type="alphaUcPeriod" startAt="3"/>
            </a:pPr>
            <a:r>
              <a:rPr lang="en-US" sz="2400" dirty="0"/>
              <a:t>removing S</a:t>
            </a:r>
            <a:r>
              <a:rPr lang="en-US" sz="2400" baseline="-25000" dirty="0"/>
              <a:t>2</a:t>
            </a:r>
            <a:r>
              <a:rPr lang="en-US" sz="2400" dirty="0"/>
              <a:t> from the system</a:t>
            </a:r>
          </a:p>
          <a:p>
            <a:pPr marL="0" indent="0" fontAlgn="base">
              <a:buNone/>
            </a:pPr>
            <a:r>
              <a:rPr lang="en-US" sz="2400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3115399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Changing the temperature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2400" dirty="0"/>
                  <a:t>The equation for a system at equilibrium is: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i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i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 i="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sz="2400" i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i="0">
                              <a:latin typeface="Cambria Math" panose="02040503050406030204" pitchFamily="18" charset="0"/>
                            </a:rPr>
                            <m:t>I</m:t>
                          </m:r>
                        </m:e>
                        <m:sub>
                          <m:r>
                            <a:rPr lang="en-US" sz="2400" i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 i="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</a:rPr>
                        <m:t>⇋</m:t>
                      </m:r>
                      <m:r>
                        <a:rPr lang="en-US" sz="2400" i="0">
                          <a:latin typeface="Cambria Math" panose="02040503050406030204" pitchFamily="18" charset="0"/>
                        </a:rPr>
                        <m:t>2</m:t>
                      </m:r>
                      <m:r>
                        <m:rPr>
                          <m:sty m:val="p"/>
                        </m:rPr>
                        <a:rPr lang="en-US" sz="2400" i="0">
                          <a:latin typeface="Cambria Math" panose="02040503050406030204" pitchFamily="18" charset="0"/>
                        </a:rPr>
                        <m:t>HI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 i="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    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ΔH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=−9.4 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kJ</m:t>
                      </m:r>
                    </m:oMath>
                  </m:oMathPara>
                </a14:m>
                <a:endParaRPr lang="en-US" sz="2400" dirty="0"/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2400" dirty="0"/>
                  <a:t>Is this reaction endothermic or exothermic?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2400" dirty="0"/>
                  <a:t>	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2400" dirty="0"/>
                  <a:t>Does this mean that energy is released or absorbed?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11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302498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Changing the temperature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400" dirty="0"/>
                  <a:t>This means that we can write the equation with energy as a product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i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i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 i="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sz="2400" i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i="0">
                              <a:latin typeface="Cambria Math" panose="02040503050406030204" pitchFamily="18" charset="0"/>
                            </a:rPr>
                            <m:t>I</m:t>
                          </m:r>
                        </m:e>
                        <m:sub>
                          <m:r>
                            <a:rPr lang="en-US" sz="2400" i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 i="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</a:rPr>
                        <m:t>⇋</m:t>
                      </m:r>
                      <m:r>
                        <a:rPr lang="en-US" sz="2400" i="0">
                          <a:latin typeface="Cambria Math" panose="02040503050406030204" pitchFamily="18" charset="0"/>
                        </a:rPr>
                        <m:t>2</m:t>
                      </m:r>
                      <m:r>
                        <m:rPr>
                          <m:sty m:val="p"/>
                        </m:rPr>
                        <a:rPr lang="en-US" sz="2400" i="0">
                          <a:latin typeface="Cambria Math" panose="02040503050406030204" pitchFamily="18" charset="0"/>
                        </a:rPr>
                        <m:t>HI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 i="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energy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l="-1197" t="-1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415474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Changing the temperature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400" dirty="0"/>
                  <a:t>This means that we can write the equation with energy as a product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i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i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 i="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sz="2400" i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i="0">
                              <a:latin typeface="Cambria Math" panose="02040503050406030204" pitchFamily="18" charset="0"/>
                            </a:rPr>
                            <m:t>I</m:t>
                          </m:r>
                        </m:e>
                        <m:sub>
                          <m:r>
                            <a:rPr lang="en-US" sz="2400" i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 i="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</a:rPr>
                        <m:t>⇋</m:t>
                      </m:r>
                      <m:r>
                        <a:rPr lang="en-US" sz="2400" i="0">
                          <a:latin typeface="Cambria Math" panose="02040503050406030204" pitchFamily="18" charset="0"/>
                        </a:rPr>
                        <m:t>2</m:t>
                      </m:r>
                      <m:r>
                        <m:rPr>
                          <m:sty m:val="p"/>
                        </m:rPr>
                        <a:rPr lang="en-US" sz="2400" i="0">
                          <a:latin typeface="Cambria Math" panose="02040503050406030204" pitchFamily="18" charset="0"/>
                        </a:rPr>
                        <m:t>HI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 i="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energy</m:t>
                      </m:r>
                    </m:oMath>
                  </m:oMathPara>
                </a14:m>
                <a:endParaRPr lang="en-US" sz="2400" dirty="0"/>
              </a:p>
              <a:p>
                <a:pPr marL="0" indent="0">
                  <a:buNone/>
                </a:pPr>
                <a:r>
                  <a:rPr lang="en-US" sz="2400" dirty="0"/>
                  <a:t>Changing the temperature will now just be like changing the concentration </a:t>
                </a:r>
              </a:p>
              <a:p>
                <a:r>
                  <a:rPr lang="en-US" sz="2400" dirty="0"/>
                  <a:t>Raising the temperature is increasing the concentration of energy</a:t>
                </a:r>
              </a:p>
              <a:p>
                <a:r>
                  <a:rPr lang="en-US" sz="2400" dirty="0"/>
                  <a:t>Lowering the temperature is decreasing the concentration of energy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l="-1197" t="-1085" r="-7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83132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Changing the temperature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2400" dirty="0"/>
                  <a:t>The equation for a system at equilibrium is: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i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i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 i="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sz="2400" i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i="0">
                              <a:latin typeface="Cambria Math" panose="02040503050406030204" pitchFamily="18" charset="0"/>
                            </a:rPr>
                            <m:t>I</m:t>
                          </m:r>
                        </m:e>
                        <m:sub>
                          <m:r>
                            <a:rPr lang="en-US" sz="2400" i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 i="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</a:rPr>
                        <m:t>⇋</m:t>
                      </m:r>
                      <m:r>
                        <a:rPr lang="en-US" sz="2400" i="0">
                          <a:latin typeface="Cambria Math" panose="02040503050406030204" pitchFamily="18" charset="0"/>
                        </a:rPr>
                        <m:t>2</m:t>
                      </m:r>
                      <m:r>
                        <m:rPr>
                          <m:sty m:val="p"/>
                        </m:rPr>
                        <a:rPr lang="en-US" sz="2400" i="0">
                          <a:latin typeface="Cambria Math" panose="02040503050406030204" pitchFamily="18" charset="0"/>
                        </a:rPr>
                        <m:t>HI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 i="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    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ΔH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=−9.4 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kJ</m:t>
                      </m:r>
                    </m:oMath>
                  </m:oMathPara>
                </a14:m>
                <a:endParaRPr lang="en-US" sz="2400" dirty="0"/>
              </a:p>
              <a:p>
                <a:pPr marL="0" indent="0">
                  <a:buNone/>
                </a:pPr>
                <a:r>
                  <a:rPr lang="en-US" sz="2400" dirty="0"/>
                  <a:t>What direction will the equilibrium shift if the temperature is increased?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l="-1197" r="-16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064219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Changing the temperature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2400" dirty="0"/>
                  <a:t>The equation for a system at equilibrium is: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N</m:t>
                          </m:r>
                        </m:e>
                        <m:sub>
                          <m: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 i="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</a:rPr>
                        <m:t>⇋</m:t>
                      </m:r>
                      <m:r>
                        <a:rPr lang="en-US" sz="2400" i="0">
                          <a:latin typeface="Cambria Math" panose="02040503050406030204" pitchFamily="18" charset="0"/>
                        </a:rPr>
                        <m:t>2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NO</m:t>
                          </m:r>
                        </m:e>
                        <m:sub>
                          <m: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 i="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    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ΔH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=57.20 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kJ</m:t>
                      </m:r>
                    </m:oMath>
                  </m:oMathPara>
                </a14:m>
                <a:endParaRPr lang="en-US" sz="2400" dirty="0"/>
              </a:p>
              <a:p>
                <a:pPr marL="0" indent="0">
                  <a:buNone/>
                </a:pPr>
                <a:r>
                  <a:rPr lang="en-US" sz="2400" dirty="0"/>
                  <a:t>What direction will the equilibrium shift if the temperature is increased?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l="-1197" r="-16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059057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Relating K and Chemical Equations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If a chemical equation is modified in some way, the equilibrium constant must be changed to reflect the modification</a:t>
            </a:r>
          </a:p>
        </p:txBody>
      </p:sp>
    </p:spTree>
    <p:extLst>
      <p:ext uri="{BB962C8B-B14F-4D97-AF65-F5344CB8AC3E}">
        <p14:creationId xmlns:p14="http://schemas.microsoft.com/office/powerpoint/2010/main" val="17502915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Changing the temperature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2400" dirty="0"/>
                  <a:t>The equation for a system at equilibrium is: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N</m:t>
                          </m:r>
                        </m:e>
                        <m:sub>
                          <m: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 i="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</a:rPr>
                        <m:t>⇋</m:t>
                      </m:r>
                      <m:r>
                        <a:rPr lang="en-US" sz="2400" i="0">
                          <a:latin typeface="Cambria Math" panose="02040503050406030204" pitchFamily="18" charset="0"/>
                        </a:rPr>
                        <m:t>2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NO</m:t>
                          </m:r>
                        </m:e>
                        <m:sub>
                          <m: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 i="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    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ΔH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=57.20 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kJ</m:t>
                      </m:r>
                    </m:oMath>
                  </m:oMathPara>
                </a14:m>
                <a:endParaRPr lang="en-US" sz="2400" dirty="0"/>
              </a:p>
              <a:p>
                <a:pPr marL="0" indent="0">
                  <a:buNone/>
                </a:pPr>
                <a:r>
                  <a:rPr lang="en-US" sz="2400" dirty="0"/>
                  <a:t>What direction will the equilibrium shift if the temperature is decreased?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l="-1197" r="-16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287591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Changing the pressure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Changing the pressure only has a measureable effect on gaseous systems</a:t>
            </a:r>
          </a:p>
        </p:txBody>
      </p:sp>
    </p:spTree>
    <p:extLst>
      <p:ext uri="{BB962C8B-B14F-4D97-AF65-F5344CB8AC3E}">
        <p14:creationId xmlns:p14="http://schemas.microsoft.com/office/powerpoint/2010/main" val="13236216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Changing the pressure </a:t>
            </a:r>
            <a:r>
              <a:rPr lang="en-US" sz="3200" dirty="0">
                <a:latin typeface="Cambria Math" panose="02040503050406030204" pitchFamily="18" charset="0"/>
                <a:ea typeface="Cambria Math" panose="02040503050406030204" pitchFamily="18" charset="0"/>
              </a:rPr>
              <a:t>(of a gaseous system)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2400" dirty="0"/>
                  <a:t>The equation for a system at equilibrium is: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N</m:t>
                          </m:r>
                        </m:e>
                        <m:sub>
                          <m: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 i="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</a:rPr>
                        <m:t>⇋</m:t>
                      </m:r>
                      <m:r>
                        <a:rPr lang="en-US" sz="2400" i="0">
                          <a:latin typeface="Cambria Math" panose="02040503050406030204" pitchFamily="18" charset="0"/>
                        </a:rPr>
                        <m:t>2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NO</m:t>
                          </m:r>
                        </m:e>
                        <m:sub>
                          <m: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 i="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</m:oMath>
                  </m:oMathPara>
                </a14:m>
                <a:endParaRPr lang="en-US" sz="2400" dirty="0"/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2400" dirty="0"/>
                  <a:t>How many moles are on the products side?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l="-11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730869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Changing the pressure </a:t>
            </a:r>
            <a:r>
              <a:rPr lang="en-US" sz="3200" dirty="0">
                <a:latin typeface="Cambria Math" panose="02040503050406030204" pitchFamily="18" charset="0"/>
                <a:ea typeface="Cambria Math" panose="02040503050406030204" pitchFamily="18" charset="0"/>
              </a:rPr>
              <a:t>(of a gaseous system)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2400" dirty="0"/>
                  <a:t>The equation for a system at equilibrium is: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N</m:t>
                          </m:r>
                        </m:e>
                        <m:sub>
                          <m: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 i="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</a:rPr>
                        <m:t>⇋</m:t>
                      </m:r>
                      <m:r>
                        <a:rPr lang="en-US" sz="2400" i="0">
                          <a:latin typeface="Cambria Math" panose="02040503050406030204" pitchFamily="18" charset="0"/>
                        </a:rPr>
                        <m:t>2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NO</m:t>
                          </m:r>
                        </m:e>
                        <m:sub>
                          <m: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 i="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</m:oMath>
                  </m:oMathPara>
                </a14:m>
                <a:endParaRPr lang="en-US" sz="2400" dirty="0"/>
              </a:p>
              <a:p>
                <a:pPr marL="0" indent="0">
                  <a:buNone/>
                </a:pPr>
                <a:r>
                  <a:rPr lang="en-US" sz="2400" dirty="0"/>
                  <a:t>Would increasing the pressure of the system put more strain on a reaction making something with more moles or less moles?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l="-1197" r="-2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799532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Changing the pressure </a:t>
            </a:r>
            <a:r>
              <a:rPr lang="en-US" sz="3200" dirty="0">
                <a:latin typeface="Cambria Math" panose="02040503050406030204" pitchFamily="18" charset="0"/>
                <a:ea typeface="Cambria Math" panose="02040503050406030204" pitchFamily="18" charset="0"/>
              </a:rPr>
              <a:t>(of a gaseous system)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2400" dirty="0"/>
                  <a:t>The equation for a system at equilibrium is: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N</m:t>
                          </m:r>
                        </m:e>
                        <m:sub>
                          <m: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 i="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</a:rPr>
                        <m:t>⇋</m:t>
                      </m:r>
                      <m:r>
                        <a:rPr lang="en-US" sz="2400" i="0">
                          <a:latin typeface="Cambria Math" panose="02040503050406030204" pitchFamily="18" charset="0"/>
                        </a:rPr>
                        <m:t>2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NO</m:t>
                          </m:r>
                        </m:e>
                        <m:sub>
                          <m: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 i="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</m:oMath>
                  </m:oMathPara>
                </a14:m>
                <a:endParaRPr lang="en-US" sz="2400" dirty="0"/>
              </a:p>
              <a:p>
                <a:pPr marL="0" indent="0">
                  <a:buNone/>
                </a:pPr>
                <a:r>
                  <a:rPr lang="en-US" sz="2400" dirty="0"/>
                  <a:t>Which direction will the equilibrium shift upon increasing the pressure?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l="-11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4323316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Changing the pressure </a:t>
            </a:r>
            <a:r>
              <a:rPr lang="en-US" sz="3200" dirty="0">
                <a:latin typeface="Cambria Math" panose="02040503050406030204" pitchFamily="18" charset="0"/>
                <a:ea typeface="Cambria Math" panose="02040503050406030204" pitchFamily="18" charset="0"/>
              </a:rPr>
              <a:t>(of a gaseous system</a:t>
            </a:r>
            <a:r>
              <a:rPr lang="en-US" sz="3200" dirty="0"/>
              <a:t>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2400" dirty="0"/>
                  <a:t>The equation for a system at equilibrium is: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N</m:t>
                          </m:r>
                        </m:e>
                        <m:sub>
                          <m: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 i="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</a:rPr>
                        <m:t>⇋</m:t>
                      </m:r>
                      <m:r>
                        <a:rPr lang="en-US" sz="2400" i="0">
                          <a:latin typeface="Cambria Math" panose="02040503050406030204" pitchFamily="18" charset="0"/>
                        </a:rPr>
                        <m:t>2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NO</m:t>
                          </m:r>
                        </m:e>
                        <m:sub>
                          <m: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 i="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</m:oMath>
                  </m:oMathPara>
                </a14:m>
                <a:endParaRPr lang="en-US" sz="2400" dirty="0"/>
              </a:p>
              <a:p>
                <a:pPr marL="0" indent="0">
                  <a:buNone/>
                </a:pPr>
                <a:r>
                  <a:rPr lang="en-US" sz="2400" dirty="0"/>
                  <a:t>Which direction will the equilibrium shift upon decreasing the pressure?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l="-11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9797817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Changing the volume </a:t>
            </a:r>
            <a:r>
              <a:rPr lang="en-US" sz="3200" dirty="0">
                <a:latin typeface="Cambria Math" panose="02040503050406030204" pitchFamily="18" charset="0"/>
                <a:ea typeface="Cambria Math" panose="02040503050406030204" pitchFamily="18" charset="0"/>
              </a:rPr>
              <a:t>(of a gaseous system)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2400" dirty="0"/>
                  <a:t>The equation for a system at equilibrium is: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N</m:t>
                          </m:r>
                        </m:e>
                        <m:sub>
                          <m: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 i="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</a:rPr>
                        <m:t>⇋</m:t>
                      </m:r>
                      <m:r>
                        <a:rPr lang="en-US" sz="2400" i="0">
                          <a:latin typeface="Cambria Math" panose="02040503050406030204" pitchFamily="18" charset="0"/>
                        </a:rPr>
                        <m:t>2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NO</m:t>
                          </m:r>
                        </m:e>
                        <m:sub>
                          <m: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 i="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</m:oMath>
                  </m:oMathPara>
                </a14:m>
                <a:endParaRPr lang="en-US" sz="2400" dirty="0"/>
              </a:p>
              <a:p>
                <a:pPr marL="0" indent="0">
                  <a:buNone/>
                </a:pPr>
                <a:r>
                  <a:rPr lang="en-US" sz="2400" dirty="0"/>
                  <a:t>Which direction will the equilibrium shift upon increasing the volume of the container?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	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l="-11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1678901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Changing the volume </a:t>
            </a:r>
            <a:r>
              <a:rPr lang="en-US" sz="3200" dirty="0">
                <a:latin typeface="Cambria Math" panose="02040503050406030204" pitchFamily="18" charset="0"/>
                <a:ea typeface="Cambria Math" panose="02040503050406030204" pitchFamily="18" charset="0"/>
              </a:rPr>
              <a:t>(of a gaseous system)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2400" dirty="0"/>
                  <a:t>The equation for a system at equilibrium is: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N</m:t>
                          </m:r>
                        </m:e>
                        <m:sub>
                          <m: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 i="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</a:rPr>
                        <m:t>⇋</m:t>
                      </m:r>
                      <m:r>
                        <a:rPr lang="en-US" sz="2400" i="0">
                          <a:latin typeface="Cambria Math" panose="02040503050406030204" pitchFamily="18" charset="0"/>
                        </a:rPr>
                        <m:t>2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NO</m:t>
                          </m:r>
                        </m:e>
                        <m:sub>
                          <m: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 i="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</m:oMath>
                  </m:oMathPara>
                </a14:m>
                <a:endParaRPr lang="en-US" sz="2400" dirty="0"/>
              </a:p>
              <a:p>
                <a:pPr marL="0" indent="0">
                  <a:buNone/>
                </a:pPr>
                <a:r>
                  <a:rPr lang="en-US" sz="2400" dirty="0"/>
                  <a:t>Which direction will the equilibrium shift upon decreasing the volume of the container?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	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l="-11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6274672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09D9FCE-41F0-4231-A683-5962882CBC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Changing volume and pressure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F97994-544C-49E3-8EF4-9C4FEBF50746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en-US" sz="2180" dirty="0"/>
              <a:t>Determine the direction in which the equilibrium position of this reaction, occurring in a sealed container with variable volume, shifts after the changes below.</a:t>
            </a:r>
          </a:p>
          <a:p>
            <a:pPr marL="0" indent="0" algn="ctr" fontAlgn="base">
              <a:buNone/>
            </a:pPr>
            <a:r>
              <a:rPr lang="pt-BR" sz="2180" dirty="0"/>
              <a:t>N</a:t>
            </a:r>
            <a:r>
              <a:rPr lang="pt-BR" sz="2180" baseline="-25000" dirty="0"/>
              <a:t>2</a:t>
            </a:r>
            <a:r>
              <a:rPr lang="pt-BR" sz="2180" dirty="0"/>
              <a:t>(g) + 3 H</a:t>
            </a:r>
            <a:r>
              <a:rPr lang="pt-BR" sz="2180" baseline="-25000" dirty="0"/>
              <a:t>2</a:t>
            </a:r>
            <a:r>
              <a:rPr lang="pt-BR" sz="2180" dirty="0"/>
              <a:t>(g) ⇌ 2 NH</a:t>
            </a:r>
            <a:r>
              <a:rPr lang="pt-BR" sz="2180" baseline="-25000" dirty="0"/>
              <a:t>3</a:t>
            </a:r>
            <a:r>
              <a:rPr lang="pt-BR" sz="2180" dirty="0"/>
              <a:t>(g)</a:t>
            </a:r>
            <a:endParaRPr lang="en-US" sz="2180" dirty="0"/>
          </a:p>
          <a:p>
            <a:pPr marL="457200" indent="-457200" fontAlgn="base">
              <a:buFont typeface="+mj-lt"/>
              <a:buAutoNum type="alphaUcPeriod"/>
            </a:pPr>
            <a:r>
              <a:rPr lang="en-US" sz="2180" dirty="0"/>
              <a:t>The volume of the container is decreased.</a:t>
            </a:r>
          </a:p>
          <a:p>
            <a:pPr marL="457200" indent="-457200" fontAlgn="base">
              <a:buFont typeface="+mj-lt"/>
              <a:buAutoNum type="alphaUcPeriod"/>
            </a:pPr>
            <a:r>
              <a:rPr lang="en-US" sz="2180" dirty="0"/>
              <a:t>The volume of the container is increased.</a:t>
            </a:r>
          </a:p>
          <a:p>
            <a:pPr marL="457200" indent="-457200" fontAlgn="base">
              <a:buFont typeface="+mj-lt"/>
              <a:buAutoNum type="alphaUcPeriod"/>
            </a:pPr>
            <a:r>
              <a:rPr lang="en-US" sz="2180" dirty="0"/>
              <a:t>The pressure of the container is increased.</a:t>
            </a:r>
          </a:p>
          <a:p>
            <a:pPr marL="0" indent="0" fontAlgn="base">
              <a:buNone/>
            </a:pPr>
            <a:endParaRPr lang="en-US" sz="2180" dirty="0"/>
          </a:p>
        </p:txBody>
      </p:sp>
    </p:spTree>
    <p:extLst>
      <p:ext uri="{BB962C8B-B14F-4D97-AF65-F5344CB8AC3E}">
        <p14:creationId xmlns:p14="http://schemas.microsoft.com/office/powerpoint/2010/main" val="135140826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Adding Catalysts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The rate of the forward and reverse reaction </a:t>
            </a:r>
            <a:r>
              <a:rPr lang="en-US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(The system will reach equilibrium more quickly)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The value of the equilibrium constant</a:t>
            </a:r>
          </a:p>
          <a:p>
            <a:r>
              <a:rPr lang="en-US" sz="2400" dirty="0"/>
              <a:t>Equilibrium concentrations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Does change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Doesn’t change</a:t>
            </a:r>
          </a:p>
        </p:txBody>
      </p:sp>
    </p:spTree>
    <p:extLst>
      <p:ext uri="{BB962C8B-B14F-4D97-AF65-F5344CB8AC3E}">
        <p14:creationId xmlns:p14="http://schemas.microsoft.com/office/powerpoint/2010/main" val="18182865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Relating K and Chemical Equations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514350" indent="-514350">
                  <a:buFont typeface="+mj-lt"/>
                  <a:buAutoNum type="arabicPeriod"/>
                </a:pPr>
                <a:r>
                  <a:rPr lang="en-US" sz="2000" dirty="0"/>
                  <a:t>If you reverse the equation, invert the equilibrium constant</a:t>
                </a:r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:r>
                  <a:rPr lang="en-US" sz="2000" dirty="0"/>
                  <a:t>Original Equation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A</m:t>
                      </m:r>
                      <m:r>
                        <a:rPr lang="en-US" sz="2000">
                          <a:latin typeface="Cambria Math" panose="02040503050406030204" pitchFamily="18" charset="0"/>
                        </a:rPr>
                        <m:t>+2 </m:t>
                      </m:r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B</m:t>
                      </m:r>
                      <m:r>
                        <a:rPr lang="en-US" sz="2000">
                          <a:latin typeface="Cambria Math" panose="02040503050406030204" pitchFamily="18" charset="0"/>
                        </a:rPr>
                        <m:t>⇋3 </m:t>
                      </m:r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C</m:t>
                      </m:r>
                      <m:r>
                        <a:rPr lang="en-US" sz="2000">
                          <a:latin typeface="Cambria Math" panose="02040503050406030204" pitchFamily="18" charset="0"/>
                        </a:rPr>
                        <m:t>     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K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forward</m:t>
                          </m:r>
                        </m:sub>
                      </m:sSub>
                      <m:r>
                        <a:rPr lang="en-US" sz="200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000">
                                      <a:latin typeface="Cambria Math" panose="02040503050406030204" pitchFamily="18" charset="0"/>
                                    </a:rPr>
                                    <m:t>C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00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num>
                        <m:den>
                          <m:d>
                            <m:dPr>
                              <m:begChr m:val="["/>
                              <m:endChr m:val="]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anose="02040503050406030204" pitchFamily="18" charset="0"/>
                                </a:rPr>
                                <m:t>A</m:t>
                              </m:r>
                            </m:e>
                          </m:d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000">
                                      <a:latin typeface="Cambria Math" panose="02040503050406030204" pitchFamily="18" charset="0"/>
                                    </a:rPr>
                                    <m:t>B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00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000" dirty="0"/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:r>
                  <a:rPr lang="en-US" sz="2000" dirty="0"/>
                  <a:t>New Equation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>
                          <a:latin typeface="Cambria Math" panose="02040503050406030204" pitchFamily="18" charset="0"/>
                        </a:rPr>
                        <m:t>3 </m:t>
                      </m:r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C</m:t>
                      </m:r>
                      <m:r>
                        <a:rPr lang="en-US" sz="2000">
                          <a:latin typeface="Cambria Math" panose="02040503050406030204" pitchFamily="18" charset="0"/>
                        </a:rPr>
                        <m:t>⇋</m:t>
                      </m:r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A</m:t>
                      </m:r>
                      <m:r>
                        <a:rPr lang="en-US" sz="2000">
                          <a:latin typeface="Cambria Math" panose="02040503050406030204" pitchFamily="18" charset="0"/>
                        </a:rPr>
                        <m:t>+2 </m:t>
                      </m:r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B</m:t>
                      </m:r>
                      <m:r>
                        <a:rPr lang="en-US" sz="2000">
                          <a:latin typeface="Cambria Math" panose="02040503050406030204" pitchFamily="18" charset="0"/>
                        </a:rPr>
                        <m:t>     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K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reverse</m:t>
                          </m:r>
                        </m:sub>
                      </m:sSub>
                      <m:r>
                        <a:rPr lang="en-US" sz="200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["/>
                              <m:endChr m:val="]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anose="02040503050406030204" pitchFamily="18" charset="0"/>
                                </a:rPr>
                                <m:t>A</m:t>
                              </m:r>
                            </m:e>
                          </m:d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000">
                                      <a:latin typeface="Cambria Math" panose="02040503050406030204" pitchFamily="18" charset="0"/>
                                    </a:rPr>
                                    <m:t>B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00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000">
                                      <a:latin typeface="Cambria Math" panose="02040503050406030204" pitchFamily="18" charset="0"/>
                                    </a:rPr>
                                    <m:t>C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00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r>
                        <a:rPr lang="en-US" sz="200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anose="02040503050406030204" pitchFamily="18" charset="0"/>
                                </a:rPr>
                                <m:t>K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anose="02040503050406030204" pitchFamily="18" charset="0"/>
                                </a:rPr>
                                <m:t>forward</m:t>
                              </m:r>
                            </m:sub>
                          </m:sSub>
                        </m:den>
                      </m:f>
                      <m:r>
                        <a:rPr lang="en-US" sz="200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anose="02040503050406030204" pitchFamily="18" charset="0"/>
                                </a:rPr>
                                <m:t>K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anose="02040503050406030204" pitchFamily="18" charset="0"/>
                                </a:rPr>
                                <m:t>forward</m:t>
                              </m:r>
                            </m:sub>
                          </m:s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l="-561" t="-8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6233943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Adding a catalyst</a:t>
            </a:r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2400" dirty="0"/>
                  <a:t>The equation for a system at equilibrium is: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I</m:t>
                          </m:r>
                        </m:e>
                        <m:sub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</a:rPr>
                        <m:t>⇋</m:t>
                      </m:r>
                      <m:r>
                        <a:rPr lang="en-US" sz="2400">
                          <a:latin typeface="Cambria Math" panose="02040503050406030204" pitchFamily="18" charset="0"/>
                        </a:rPr>
                        <m:t>2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HI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</m:oMath>
                  </m:oMathPara>
                </a14:m>
                <a:endParaRPr lang="en-US" sz="2400" dirty="0"/>
              </a:p>
              <a:p>
                <a:pPr marL="0" indent="0">
                  <a:buNone/>
                </a:pPr>
                <a:r>
                  <a:rPr lang="en-US" sz="2400" dirty="0"/>
                  <a:t>Which direction will the equilibrium shift upon adding a catalyst?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	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l="-11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2530194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Le </a:t>
            </a:r>
            <a:r>
              <a:rPr lang="en-US" sz="4000" dirty="0" err="1"/>
              <a:t>Chatelier’s</a:t>
            </a:r>
            <a:r>
              <a:rPr lang="en-US" sz="4000" dirty="0"/>
              <a:t> Principle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Which change will cause more CO</a:t>
            </a:r>
            <a:r>
              <a:rPr lang="en-US" sz="2400" baseline="-25000" dirty="0"/>
              <a:t>2</a:t>
            </a:r>
            <a:r>
              <a:rPr lang="en-US" sz="2400" dirty="0"/>
              <a:t> to form in a closed container? ∆H = 136 kJ</a:t>
            </a:r>
          </a:p>
          <a:p>
            <a:pPr marL="0" indent="0" algn="ctr">
              <a:buNone/>
            </a:pPr>
            <a:r>
              <a:rPr lang="en-US" sz="2400" dirty="0"/>
              <a:t>2 NaHCO</a:t>
            </a:r>
            <a:r>
              <a:rPr lang="en-US" sz="2400" baseline="-25000" dirty="0"/>
              <a:t>3</a:t>
            </a:r>
            <a:r>
              <a:rPr lang="en-US" sz="2400" dirty="0"/>
              <a:t>(s) ⇌ Na</a:t>
            </a:r>
            <a:r>
              <a:rPr lang="en-US" sz="2400" baseline="-25000" dirty="0"/>
              <a:t>2</a:t>
            </a:r>
            <a:r>
              <a:rPr lang="en-US" sz="2400" dirty="0"/>
              <a:t>CO</a:t>
            </a:r>
            <a:r>
              <a:rPr lang="en-US" sz="2400" baseline="-25000" dirty="0"/>
              <a:t>3</a:t>
            </a:r>
            <a:r>
              <a:rPr lang="en-US" sz="2400" dirty="0"/>
              <a:t>(s) + CO</a:t>
            </a:r>
            <a:r>
              <a:rPr lang="en-US" sz="2400" baseline="-25000" dirty="0"/>
              <a:t>2</a:t>
            </a:r>
            <a:r>
              <a:rPr lang="en-US" sz="2400" dirty="0"/>
              <a:t>(g) + H</a:t>
            </a:r>
            <a:r>
              <a:rPr lang="en-US" sz="2400" baseline="-25000" dirty="0"/>
              <a:t>2</a:t>
            </a:r>
            <a:r>
              <a:rPr lang="en-US" sz="2400" dirty="0"/>
              <a:t>O(g)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adding H</a:t>
            </a:r>
            <a:r>
              <a:rPr lang="en-US" sz="2400" baseline="-25000" dirty="0"/>
              <a:t>2</a:t>
            </a:r>
            <a:r>
              <a:rPr lang="en-US" sz="2400" dirty="0"/>
              <a:t>O(g)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removing NaHCO</a:t>
            </a:r>
            <a:r>
              <a:rPr lang="en-US" sz="2400" baseline="-25000" dirty="0"/>
              <a:t>3</a:t>
            </a:r>
            <a:r>
              <a:rPr lang="en-US" sz="2400" dirty="0"/>
              <a:t>(s)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removing Na</a:t>
            </a:r>
            <a:r>
              <a:rPr lang="en-US" sz="2400" baseline="-25000" dirty="0"/>
              <a:t>2</a:t>
            </a:r>
            <a:r>
              <a:rPr lang="en-US" sz="2400" dirty="0"/>
              <a:t>CO</a:t>
            </a:r>
            <a:r>
              <a:rPr lang="en-US" sz="2400" baseline="-25000" dirty="0"/>
              <a:t>3</a:t>
            </a:r>
            <a:r>
              <a:rPr lang="en-US" sz="2400" dirty="0"/>
              <a:t>(s)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increasing the pressure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heating the container</a:t>
            </a:r>
          </a:p>
        </p:txBody>
      </p:sp>
    </p:spTree>
    <p:extLst>
      <p:ext uri="{BB962C8B-B14F-4D97-AF65-F5344CB8AC3E}">
        <p14:creationId xmlns:p14="http://schemas.microsoft.com/office/powerpoint/2010/main" val="87502433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512C7EE-BB00-4174-843A-61DA69AE08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 </a:t>
            </a:r>
            <a:r>
              <a:rPr lang="en-US" dirty="0" err="1"/>
              <a:t>Chatelier’s</a:t>
            </a:r>
            <a:r>
              <a:rPr lang="en-US" dirty="0"/>
              <a:t> Principle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Which change will shift this exothermic reaction to the right?</a:t>
            </a:r>
          </a:p>
          <a:p>
            <a:pPr marL="0" indent="0" algn="ctr">
              <a:buNone/>
            </a:pPr>
            <a:r>
              <a:rPr lang="en-US" sz="2400" dirty="0"/>
              <a:t>X(g) + 2 Y(g) ⇌ XY</a:t>
            </a:r>
            <a:r>
              <a:rPr lang="en-US" sz="2400" baseline="-25000" dirty="0"/>
              <a:t>2</a:t>
            </a:r>
            <a:r>
              <a:rPr lang="en-US" sz="2400" dirty="0"/>
              <a:t>(g)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adding argon and holding the container volume constant</a:t>
            </a:r>
            <a:endParaRPr lang="en-US" sz="2400" i="1" dirty="0"/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adding a catalyst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removing products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removing reactants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heating the container</a:t>
            </a:r>
          </a:p>
        </p:txBody>
      </p:sp>
    </p:spTree>
    <p:extLst>
      <p:ext uri="{BB962C8B-B14F-4D97-AF65-F5344CB8AC3E}">
        <p14:creationId xmlns:p14="http://schemas.microsoft.com/office/powerpoint/2010/main" val="6642642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Relating K and Chemical Equations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514350" indent="-514350">
                  <a:buFont typeface="+mj-lt"/>
                  <a:buAutoNum type="arabicPeriod" startAt="2"/>
                </a:pPr>
                <a:r>
                  <a:rPr lang="en-US" sz="2000" dirty="0"/>
                  <a:t>If you multiply the coefficients in the equation by a factor, raise the equilibrium constant to the same factor</a:t>
                </a:r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:r>
                  <a:rPr lang="en-US" sz="2000" dirty="0"/>
                  <a:t>Original Equation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A</m:t>
                      </m:r>
                      <m:r>
                        <a:rPr lang="en-US" sz="2000">
                          <a:latin typeface="Cambria Math" panose="02040503050406030204" pitchFamily="18" charset="0"/>
                        </a:rPr>
                        <m:t>+2 </m:t>
                      </m:r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B</m:t>
                      </m:r>
                      <m:r>
                        <a:rPr lang="en-US" sz="2000">
                          <a:latin typeface="Cambria Math" panose="02040503050406030204" pitchFamily="18" charset="0"/>
                        </a:rPr>
                        <m:t>⇋3 </m:t>
                      </m:r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C</m:t>
                      </m:r>
                      <m:r>
                        <a:rPr lang="en-US" sz="2000">
                          <a:latin typeface="Cambria Math" panose="02040503050406030204" pitchFamily="18" charset="0"/>
                        </a:rPr>
                        <m:t>     </m:t>
                      </m:r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K</m:t>
                      </m:r>
                      <m:r>
                        <a:rPr lang="en-US" sz="200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000">
                                      <a:latin typeface="Cambria Math" panose="02040503050406030204" pitchFamily="18" charset="0"/>
                                    </a:rPr>
                                    <m:t>C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00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num>
                        <m:den>
                          <m:d>
                            <m:dPr>
                              <m:begChr m:val="["/>
                              <m:endChr m:val="]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anose="02040503050406030204" pitchFamily="18" charset="0"/>
                                </a:rPr>
                                <m:t>A</m:t>
                              </m:r>
                            </m:e>
                          </m:d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000">
                                      <a:latin typeface="Cambria Math" panose="02040503050406030204" pitchFamily="18" charset="0"/>
                                    </a:rPr>
                                    <m:t>B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00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000" dirty="0"/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:r>
                  <a:rPr lang="en-US" sz="2000" dirty="0"/>
                  <a:t>New Equation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sz="200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A</m:t>
                      </m:r>
                      <m:r>
                        <a:rPr lang="en-US" sz="2000">
                          <a:latin typeface="Cambria Math" panose="02040503050406030204" pitchFamily="18" charset="0"/>
                        </a:rPr>
                        <m:t>+2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sz="200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B</m:t>
                      </m:r>
                      <m:r>
                        <a:rPr lang="en-US" sz="2000">
                          <a:latin typeface="Cambria Math" panose="02040503050406030204" pitchFamily="18" charset="0"/>
                        </a:rPr>
                        <m:t>⇋3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sz="200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C</m:t>
                      </m:r>
                      <m:r>
                        <a:rPr lang="en-US" sz="2000">
                          <a:latin typeface="Cambria Math" panose="02040503050406030204" pitchFamily="18" charset="0"/>
                        </a:rPr>
                        <m:t>     </m:t>
                      </m:r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K</m:t>
                          </m:r>
                        </m:e>
                        <m:sup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sz="200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000">
                                      <a:latin typeface="Cambria Math" panose="02040503050406030204" pitchFamily="18" charset="0"/>
                                    </a:rPr>
                                    <m:t>C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00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000">
                                      <a:latin typeface="Cambria Math" panose="02040503050406030204" pitchFamily="18" charset="0"/>
                                    </a:rPr>
                                    <m:t>A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000">
                                      <a:latin typeface="Cambria Math" panose="02040503050406030204" pitchFamily="18" charset="0"/>
                                    </a:rPr>
                                    <m:t>B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00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</m:sSup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begChr m:val="["/>
                                          <m:endChr m:val="]"/>
                                          <m:ctrlPr>
                                            <a:rPr lang="en-US" sz="20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sz="2000">
                                              <a:latin typeface="Cambria Math" panose="02040503050406030204" pitchFamily="18" charset="0"/>
                                            </a:rPr>
                                            <m:t>C</m:t>
                                          </m:r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US" sz="2000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sup>
                                  </m:sSup>
                                </m:num>
                                <m:den>
                                  <m:d>
                                    <m:dPr>
                                      <m:begChr m:val="["/>
                                      <m:endChr m:val="]"/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2000">
                                          <a:latin typeface="Cambria Math" panose="02040503050406030204" pitchFamily="18" charset="0"/>
                                        </a:rPr>
                                        <m:t>A</m:t>
                                      </m:r>
                                    </m:e>
                                  </m:d>
                                  <m:sSup>
                                    <m:sSup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begChr m:val="["/>
                                          <m:endChr m:val="]"/>
                                          <m:ctrlPr>
                                            <a:rPr lang="en-US" sz="20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sz="2000">
                                              <a:latin typeface="Cambria Math" panose="02040503050406030204" pitchFamily="18" charset="0"/>
                                            </a:rPr>
                                            <m:t>B</m:t>
                                          </m:r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US" sz="200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K</m:t>
                          </m:r>
                        </m:e>
                        <m:sup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l="-561" t="-814" r="-9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849668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Relating K and Chemical Equations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514350" indent="-514350">
                  <a:buFont typeface="+mj-lt"/>
                  <a:buAutoNum type="arabicPeriod" startAt="3"/>
                </a:pPr>
                <a:r>
                  <a:rPr lang="en-US" sz="2000" dirty="0"/>
                  <a:t>If you add two or more individual chemical equations, multiply the corresponding equilibrium constants by each other to obtain the overall equilibrium constant.</a:t>
                </a:r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:r>
                  <a:rPr lang="en-US" sz="2000" dirty="0"/>
                  <a:t>Original Equations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A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⇋</m:t>
                      </m:r>
                      <m:r>
                        <a:rPr lang="en-US" sz="2000">
                          <a:latin typeface="Cambria Math" panose="02040503050406030204" pitchFamily="18" charset="0"/>
                        </a:rPr>
                        <m:t>2 </m:t>
                      </m:r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B</m:t>
                      </m:r>
                      <m:r>
                        <a:rPr lang="en-US" sz="2000">
                          <a:latin typeface="Cambria Math" panose="02040503050406030204" pitchFamily="18" charset="0"/>
                        </a:rPr>
                        <m:t>     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K</m:t>
                          </m:r>
                        </m:e>
                        <m:sub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00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000">
                                      <a:latin typeface="Cambria Math" panose="02040503050406030204" pitchFamily="18" charset="0"/>
                                    </a:rPr>
                                    <m:t>B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00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d>
                            <m:dPr>
                              <m:begChr m:val="["/>
                              <m:endChr m:val="]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anose="02040503050406030204" pitchFamily="18" charset="0"/>
                                </a:rPr>
                                <m:t>A</m:t>
                              </m:r>
                            </m:e>
                          </m:d>
                        </m:den>
                      </m:f>
                      <m:r>
                        <a:rPr lang="en-US" sz="2000">
                          <a:latin typeface="Cambria Math" panose="02040503050406030204" pitchFamily="18" charset="0"/>
                        </a:rPr>
                        <m:t>   </m:t>
                      </m:r>
                    </m:oMath>
                  </m:oMathPara>
                </a14:m>
                <a:endParaRPr lang="en-US" sz="2000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>
                          <a:latin typeface="Cambria Math" panose="02040503050406030204" pitchFamily="18" charset="0"/>
                        </a:rPr>
                        <m:t>2 </m:t>
                      </m:r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B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⇋</m:t>
                      </m:r>
                      <m:r>
                        <a:rPr lang="en-US" sz="2000">
                          <a:latin typeface="Cambria Math" panose="02040503050406030204" pitchFamily="18" charset="0"/>
                        </a:rPr>
                        <m:t>3 </m:t>
                      </m:r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C</m:t>
                      </m:r>
                      <m:r>
                        <a:rPr lang="en-US" sz="2000">
                          <a:latin typeface="Cambria Math" panose="02040503050406030204" pitchFamily="18" charset="0"/>
                        </a:rPr>
                        <m:t>     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K</m:t>
                          </m:r>
                        </m:e>
                        <m:sub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00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000">
                                      <a:latin typeface="Cambria Math" panose="02040503050406030204" pitchFamily="18" charset="0"/>
                                    </a:rPr>
                                    <m:t>C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00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000">
                                      <a:latin typeface="Cambria Math" panose="02040503050406030204" pitchFamily="18" charset="0"/>
                                    </a:rPr>
                                    <m:t>B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2000">
                          <a:latin typeface="Cambria Math" panose="02040503050406030204" pitchFamily="18" charset="0"/>
                        </a:rPr>
                        <m:t>  </m:t>
                      </m:r>
                    </m:oMath>
                  </m:oMathPara>
                </a14:m>
                <a:endParaRPr lang="en-US" sz="2000" dirty="0"/>
              </a:p>
              <a:p>
                <a:pPr marL="0" indent="0">
                  <a:buNone/>
                </a:pPr>
                <a:r>
                  <a:rPr lang="en-US" sz="2000" dirty="0"/>
                  <a:t>New Equation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A</m:t>
                      </m:r>
                      <m:r>
                        <a:rPr lang="en-US" sz="2000">
                          <a:latin typeface="Cambria Math" panose="02040503050406030204" pitchFamily="18" charset="0"/>
                        </a:rPr>
                        <m:t>⇋3 </m:t>
                      </m:r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C</m:t>
                      </m:r>
                      <m:r>
                        <a:rPr lang="en-US" sz="2000">
                          <a:latin typeface="Cambria Math" panose="02040503050406030204" pitchFamily="18" charset="0"/>
                        </a:rPr>
                        <m:t>     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K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overall</m:t>
                          </m:r>
                        </m:sub>
                      </m:sSub>
                      <m:r>
                        <a:rPr lang="en-US" sz="200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K</m:t>
                          </m:r>
                        </m:e>
                        <m:sub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000">
                          <a:latin typeface="Cambria Math" panose="02040503050406030204" pitchFamily="18" charset="0"/>
                        </a:rPr>
                        <m:t>×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K</m:t>
                          </m:r>
                        </m:e>
                        <m:sub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00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000">
                                      <a:latin typeface="Cambria Math" panose="02040503050406030204" pitchFamily="18" charset="0"/>
                                    </a:rPr>
                                    <m:t>C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00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num>
                        <m:den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[</m:t>
                          </m:r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A</m:t>
                          </m:r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]</m:t>
                          </m:r>
                        </m:den>
                      </m:f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l="-561" t="-814" r="-7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Straight Connector 4"/>
          <p:cNvCxnSpPr/>
          <p:nvPr/>
        </p:nvCxnSpPr>
        <p:spPr>
          <a:xfrm flipH="1">
            <a:off x="3954162" y="3592727"/>
            <a:ext cx="411892" cy="25537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3381631" y="4263082"/>
            <a:ext cx="411892" cy="25537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90392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Relating K and Chemical Equations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000" dirty="0"/>
                  <a:t>Consider the following chemical equation and equilibrium constant for the synthesis of ammonia at </a:t>
                </a:r>
                <a14:m>
                  <m:oMath xmlns:m="http://schemas.openxmlformats.org/officeDocument/2006/math">
                    <m:r>
                      <a:rPr lang="en-US" sz="2000">
                        <a:latin typeface="Cambria Math" panose="02040503050406030204" pitchFamily="18" charset="0"/>
                      </a:rPr>
                      <m:t>25</m:t>
                    </m:r>
                    <m: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℃:</m:t>
                    </m:r>
                  </m:oMath>
                </a14:m>
                <a:endParaRPr lang="en-US" sz="2000" dirty="0"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N</m:t>
                          </m:r>
                        </m:e>
                        <m:sub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sz="2000">
                          <a:latin typeface="Cambria Math" panose="02040503050406030204" pitchFamily="18" charset="0"/>
                        </a:rPr>
                        <m:t>+3 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sz="2000">
                          <a:latin typeface="Cambria Math" panose="02040503050406030204" pitchFamily="18" charset="0"/>
                        </a:rPr>
                        <m:t>⇋2 </m:t>
                      </m:r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N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sz="2000">
                          <a:latin typeface="Cambria Math" panose="02040503050406030204" pitchFamily="18" charset="0"/>
                        </a:rPr>
                        <m:t>     </m:t>
                      </m:r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K</m:t>
                      </m:r>
                      <m:r>
                        <a:rPr lang="en-US" sz="2000">
                          <a:latin typeface="Cambria Math" panose="02040503050406030204" pitchFamily="18" charset="0"/>
                        </a:rPr>
                        <m:t>=3.7×</m:t>
                      </m:r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8</m:t>
                          </m:r>
                        </m:sup>
                      </m:sSup>
                    </m:oMath>
                  </m:oMathPara>
                </a14:m>
                <a:endParaRPr lang="en-US" sz="2000" dirty="0"/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:r>
                  <a:rPr lang="en-US" sz="2000" dirty="0"/>
                  <a:t>Compute the equilibrium constant for the following reaction at 25</a:t>
                </a:r>
                <a14:m>
                  <m:oMath xmlns:m="http://schemas.openxmlformats.org/officeDocument/2006/math">
                    <m: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℃.</m:t>
                    </m:r>
                  </m:oMath>
                </a14:m>
                <a:endParaRPr lang="en-US" sz="2000" dirty="0"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N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sz="2000">
                          <a:latin typeface="Cambria Math" panose="02040503050406030204" pitchFamily="18" charset="0"/>
                        </a:rPr>
                        <m:t>⇋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N</m:t>
                          </m:r>
                        </m:e>
                        <m:sub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sz="200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00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g</m:t>
                      </m:r>
                      <m:r>
                        <a:rPr lang="en-US" sz="200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l="-561" t="-8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891801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Relating K and Chemical Equations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sz="2000" dirty="0"/>
                  <a:t>Predict the equilibrium constant for the first reaction given the equilibrium constants for the second and third reactions:</a:t>
                </a:r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C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sz="2000">
                          <a:latin typeface="Cambria Math" panose="02040503050406030204" pitchFamily="18" charset="0"/>
                        </a:rPr>
                        <m:t>+3 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sz="2000">
                          <a:latin typeface="Cambria Math" panose="02040503050406030204" pitchFamily="18" charset="0"/>
                        </a:rPr>
                        <m:t>⇋</m:t>
                      </m:r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C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OH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sz="200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O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sz="2000">
                          <a:latin typeface="Cambria Math" panose="02040503050406030204" pitchFamily="18" charset="0"/>
                        </a:rPr>
                        <m:t>     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K</m:t>
                          </m:r>
                        </m:e>
                        <m:sub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000">
                          <a:latin typeface="Cambria Math" panose="02040503050406030204" pitchFamily="18" charset="0"/>
                        </a:rPr>
                        <m:t>= ?</m:t>
                      </m:r>
                    </m:oMath>
                  </m:oMathPara>
                </a14:m>
                <a:endParaRPr lang="en-US" sz="2000" dirty="0"/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CO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sz="200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O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sz="2000">
                          <a:latin typeface="Cambria Math" panose="02040503050406030204" pitchFamily="18" charset="0"/>
                        </a:rPr>
                        <m:t>⇋</m:t>
                      </m:r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C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sz="200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sz="2000">
                          <a:latin typeface="Cambria Math" panose="02040503050406030204" pitchFamily="18" charset="0"/>
                        </a:rPr>
                        <m:t>     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K</m:t>
                          </m:r>
                        </m:e>
                        <m:sub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000">
                          <a:latin typeface="Cambria Math" panose="02040503050406030204" pitchFamily="18" charset="0"/>
                        </a:rPr>
                        <m:t>=1.0×</m:t>
                      </m:r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5</m:t>
                          </m:r>
                        </m:sup>
                      </m:sSup>
                    </m:oMath>
                  </m:oMathPara>
                </a14:m>
                <a:endParaRPr lang="en-US" sz="2000" dirty="0"/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CO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sz="2000">
                          <a:latin typeface="Cambria Math" panose="02040503050406030204" pitchFamily="18" charset="0"/>
                        </a:rPr>
                        <m:t>+2 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sz="2000">
                          <a:latin typeface="Cambria Math" panose="02040503050406030204" pitchFamily="18" charset="0"/>
                        </a:rPr>
                        <m:t>⇋</m:t>
                      </m:r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C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OH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sz="2000">
                          <a:latin typeface="Cambria Math" panose="02040503050406030204" pitchFamily="18" charset="0"/>
                        </a:rPr>
                        <m:t>     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K</m:t>
                          </m:r>
                        </m:e>
                        <m:sub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sz="2000">
                          <a:latin typeface="Cambria Math" panose="02040503050406030204" pitchFamily="18" charset="0"/>
                        </a:rPr>
                        <m:t>=1.4×</m:t>
                      </m:r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7</m:t>
                          </m:r>
                        </m:sup>
                      </m:sSup>
                    </m:oMath>
                  </m:oMathPara>
                </a14:m>
                <a:endParaRPr lang="en-US" sz="2000" dirty="0"/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l="-561" t="-8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238116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Relating K and Chemical Equations</a:t>
            </a:r>
            <a:endParaRPr lang="en-US" baseline="-25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9364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How should the two equilibrium constants K</a:t>
            </a:r>
            <a:r>
              <a:rPr lang="en-US" sz="2400" baseline="-25000" dirty="0"/>
              <a:t>1 </a:t>
            </a:r>
            <a:r>
              <a:rPr lang="en-US" sz="2400" dirty="0"/>
              <a:t>and K</a:t>
            </a:r>
            <a:r>
              <a:rPr lang="en-US" sz="2400" baseline="-25000" dirty="0"/>
              <a:t>2</a:t>
            </a:r>
            <a:r>
              <a:rPr lang="en-US" sz="2400" dirty="0"/>
              <a:t> be mathematically combined to give the overall equilibrium constant for the reaction 2 X ⇌ Z? </a:t>
            </a:r>
          </a:p>
          <a:p>
            <a:pPr marL="0" indent="0" algn="ctr">
              <a:buNone/>
            </a:pPr>
            <a:r>
              <a:rPr lang="en-US" sz="2400" dirty="0"/>
              <a:t>2 W + X ⇌</a:t>
            </a:r>
            <a:r>
              <a:rPr lang="en-US" sz="2400" dirty="0">
                <a:sym typeface="Wingdings" pitchFamily="2" charset="2"/>
              </a:rPr>
              <a:t> Y		</a:t>
            </a:r>
            <a:r>
              <a:rPr lang="en-US" sz="2400" dirty="0"/>
              <a:t> K</a:t>
            </a:r>
            <a:r>
              <a:rPr lang="en-US" sz="2400" baseline="-25000" dirty="0"/>
              <a:t>1</a:t>
            </a:r>
            <a:br>
              <a:rPr lang="en-US" sz="2400" dirty="0">
                <a:sym typeface="Wingdings" pitchFamily="2" charset="2"/>
              </a:rPr>
            </a:br>
            <a:r>
              <a:rPr lang="en-US" sz="2400" dirty="0"/>
              <a:t>X + Y ⇌</a:t>
            </a:r>
            <a:r>
              <a:rPr lang="en-US" sz="2400" dirty="0">
                <a:sym typeface="Wingdings" pitchFamily="2" charset="2"/>
              </a:rPr>
              <a:t> 2 W + Z	</a:t>
            </a:r>
            <a:r>
              <a:rPr lang="en-US" sz="2400" dirty="0"/>
              <a:t> K</a:t>
            </a:r>
            <a:r>
              <a:rPr lang="en-US" sz="2400" baseline="-25000" dirty="0"/>
              <a:t>2</a:t>
            </a:r>
            <a:endParaRPr lang="en-US" sz="2400" dirty="0"/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(K</a:t>
            </a:r>
            <a:r>
              <a:rPr lang="en-US" sz="2400" baseline="-25000" dirty="0"/>
              <a:t>1</a:t>
            </a:r>
            <a:r>
              <a:rPr lang="en-US" sz="2400" dirty="0"/>
              <a:t>) + (K</a:t>
            </a:r>
            <a:r>
              <a:rPr lang="en-US" sz="2400" baseline="-25000" dirty="0"/>
              <a:t>2</a:t>
            </a:r>
            <a:r>
              <a:rPr lang="en-US" sz="2400" dirty="0"/>
              <a:t>) 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(K</a:t>
            </a:r>
            <a:r>
              <a:rPr lang="en-US" sz="2400" baseline="-25000" dirty="0"/>
              <a:t>1</a:t>
            </a:r>
            <a:r>
              <a:rPr lang="en-US" sz="2400" dirty="0"/>
              <a:t>) – (K</a:t>
            </a:r>
            <a:r>
              <a:rPr lang="en-US" sz="2400" baseline="-25000" dirty="0"/>
              <a:t>2</a:t>
            </a:r>
            <a:r>
              <a:rPr lang="en-US" sz="2400" dirty="0"/>
              <a:t>) 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(K</a:t>
            </a:r>
            <a:r>
              <a:rPr lang="en-US" sz="2400" baseline="-25000" dirty="0"/>
              <a:t>1</a:t>
            </a:r>
            <a:r>
              <a:rPr lang="en-US" sz="2400" dirty="0"/>
              <a:t>)(K</a:t>
            </a:r>
            <a:r>
              <a:rPr lang="en-US" sz="2400" baseline="-25000" dirty="0"/>
              <a:t>2</a:t>
            </a:r>
            <a:r>
              <a:rPr lang="en-US" sz="2400" dirty="0"/>
              <a:t>) 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(K</a:t>
            </a:r>
            <a:r>
              <a:rPr lang="en-US" sz="2400" baseline="-25000" dirty="0"/>
              <a:t>1</a:t>
            </a:r>
            <a:r>
              <a:rPr lang="en-US" sz="2400" dirty="0"/>
              <a:t>)/(K</a:t>
            </a:r>
            <a:r>
              <a:rPr lang="en-US" sz="2400" baseline="-25000" dirty="0"/>
              <a:t>2</a:t>
            </a:r>
            <a:r>
              <a:rPr lang="en-US" sz="2400" dirty="0"/>
              <a:t>) </a:t>
            </a:r>
          </a:p>
          <a:p>
            <a:pPr marL="514350" indent="-514350">
              <a:buFont typeface="+mj-lt"/>
              <a:buAutoNum type="alphaUcPeriod"/>
            </a:pPr>
            <a:endParaRPr lang="en-US" dirty="0"/>
          </a:p>
          <a:p>
            <a:pPr marL="514350" indent="-514350">
              <a:buFont typeface="+mj-lt"/>
              <a:buAutoNum type="alphaU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3408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 </a:t>
            </a:r>
            <a:r>
              <a:rPr lang="en-US" dirty="0" err="1"/>
              <a:t>Chatelier’s</a:t>
            </a:r>
            <a:r>
              <a:rPr lang="en-US" dirty="0"/>
              <a:t> Principle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 dirty="0"/>
              <a:t>When a system at equilibrium is disturbed, it returns to equilibrium by counteracting the disturbance.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819662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1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2">
      <a:majorFont>
        <a:latin typeface="Cambria Math"/>
        <a:ea typeface=""/>
        <a:cs typeface=""/>
      </a:majorFont>
      <a:minorFont>
        <a:latin typeface="Cambria Math"/>
        <a:ea typeface=""/>
        <a:cs typeface="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dian1" id="{68A9A9BA-6F13-47AE-B410-CB9935179930}" vid="{F6699BCB-869C-414B-93BF-D3C5D74102E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Median1</Template>
  <TotalTime>1555</TotalTime>
  <Words>1346</Words>
  <Application>Microsoft Office PowerPoint</Application>
  <PresentationFormat>On-screen Show (4:3)</PresentationFormat>
  <Paragraphs>170</Paragraphs>
  <Slides>32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7" baseType="lpstr">
      <vt:lpstr>Calibri</vt:lpstr>
      <vt:lpstr>Cambria Math</vt:lpstr>
      <vt:lpstr>Wingdings</vt:lpstr>
      <vt:lpstr>Wingdings 2</vt:lpstr>
      <vt:lpstr>Median1</vt:lpstr>
      <vt:lpstr>Chapter 13 Part 2</vt:lpstr>
      <vt:lpstr>Relating K and Chemical Equations</vt:lpstr>
      <vt:lpstr>Relating K and Chemical Equations</vt:lpstr>
      <vt:lpstr>Relating K and Chemical Equations</vt:lpstr>
      <vt:lpstr>Relating K and Chemical Equations</vt:lpstr>
      <vt:lpstr>Relating K and Chemical Equations</vt:lpstr>
      <vt:lpstr>Relating K and Chemical Equations</vt:lpstr>
      <vt:lpstr>Relating K and Chemical Equations</vt:lpstr>
      <vt:lpstr>Le Chatelier’s Principle</vt:lpstr>
      <vt:lpstr>Changing the concentration</vt:lpstr>
      <vt:lpstr>Changing the concentration</vt:lpstr>
      <vt:lpstr>Changing the concentration</vt:lpstr>
      <vt:lpstr>Changing the concentration</vt:lpstr>
      <vt:lpstr>Changing the concentration</vt:lpstr>
      <vt:lpstr>Changing the temperature</vt:lpstr>
      <vt:lpstr>Changing the temperature</vt:lpstr>
      <vt:lpstr>Changing the temperature</vt:lpstr>
      <vt:lpstr>Changing the temperature</vt:lpstr>
      <vt:lpstr>Changing the temperature</vt:lpstr>
      <vt:lpstr>Changing the temperature</vt:lpstr>
      <vt:lpstr>Changing the pressure</vt:lpstr>
      <vt:lpstr>Changing the pressure (of a gaseous system)</vt:lpstr>
      <vt:lpstr>Changing the pressure (of a gaseous system)</vt:lpstr>
      <vt:lpstr>Changing the pressure (of a gaseous system)</vt:lpstr>
      <vt:lpstr>Changing the pressure (of a gaseous system)</vt:lpstr>
      <vt:lpstr>Changing the volume (of a gaseous system)</vt:lpstr>
      <vt:lpstr>Changing the volume (of a gaseous system)</vt:lpstr>
      <vt:lpstr>Changing volume and pressure</vt:lpstr>
      <vt:lpstr>Adding Catalysts</vt:lpstr>
      <vt:lpstr>Adding a catalyst</vt:lpstr>
      <vt:lpstr>Le Chatelier’s Principle</vt:lpstr>
      <vt:lpstr>Le Chatelier’s Principle</vt:lpstr>
    </vt:vector>
  </TitlesOfParts>
  <Company>ASU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13 Part 2</dc:title>
  <dc:creator>ITS</dc:creator>
  <cp:lastModifiedBy>Walter Turner</cp:lastModifiedBy>
  <cp:revision>28</cp:revision>
  <dcterms:created xsi:type="dcterms:W3CDTF">2018-02-14T18:58:36Z</dcterms:created>
  <dcterms:modified xsi:type="dcterms:W3CDTF">2022-03-03T13:14:23Z</dcterms:modified>
</cp:coreProperties>
</file>