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39" r:id="rId2"/>
    <p:sldId id="375" r:id="rId3"/>
    <p:sldId id="342" r:id="rId4"/>
    <p:sldId id="782" r:id="rId5"/>
    <p:sldId id="343" r:id="rId6"/>
    <p:sldId id="377" r:id="rId7"/>
    <p:sldId id="784" r:id="rId8"/>
    <p:sldId id="786" r:id="rId9"/>
    <p:sldId id="787" r:id="rId10"/>
    <p:sldId id="380" r:id="rId11"/>
    <p:sldId id="348" r:id="rId12"/>
    <p:sldId id="788" r:id="rId13"/>
    <p:sldId id="791" r:id="rId14"/>
    <p:sldId id="349" r:id="rId15"/>
    <p:sldId id="382" r:id="rId16"/>
    <p:sldId id="350" r:id="rId17"/>
    <p:sldId id="353" r:id="rId18"/>
    <p:sldId id="7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4678" autoAdjust="0"/>
  </p:normalViewPr>
  <p:slideViewPr>
    <p:cSldViewPr snapToGrid="0">
      <p:cViewPr varScale="1">
        <p:scale>
          <a:sx n="74" d="100"/>
          <a:sy n="74" d="100"/>
        </p:scale>
        <p:origin x="19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F78BE-507B-4763-B0C0-D1D0E28F286E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C5293-5FA2-4D89-904B-E34FC0207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36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789972-CBB2-7A44-840F-739CE085EA3D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428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A78F2A-D39A-A546-B393-A33823F48640}" type="slidenum">
              <a:rPr lang="en-US" sz="1200">
                <a:latin typeface="Calibri" charset="0"/>
              </a:rPr>
              <a:pPr eaLnBrk="1" hangingPunct="1"/>
              <a:t>14</a:t>
            </a:fld>
            <a:endParaRPr lang="en-US" sz="1200">
              <a:latin typeface="Calibri" charset="0"/>
            </a:endParaRPr>
          </a:p>
        </p:txBody>
      </p:sp>
      <p:sp>
        <p:nvSpPr>
          <p:cNvPr id="266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196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10986DD-0FB5-BD4D-9817-AB03F8137E8E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  <p:sp>
        <p:nvSpPr>
          <p:cNvPr id="267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7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8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B39F922-812A-7946-AE87-83A6AD3C8D06}" type="slidenum">
              <a:rPr lang="en-US" sz="1200">
                <a:latin typeface="Calibri" charset="0"/>
              </a:rPr>
              <a:pPr eaLnBrk="1" hangingPunct="1"/>
              <a:t>16</a:t>
            </a:fld>
            <a:endParaRPr lang="en-US" sz="1200">
              <a:latin typeface="Calibri" charset="0"/>
            </a:endParaRPr>
          </a:p>
        </p:txBody>
      </p:sp>
      <p:sp>
        <p:nvSpPr>
          <p:cNvPr id="268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82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279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3E397F-A611-104B-BC62-B9196510A42F}" type="slidenum">
              <a:rPr lang="en-US" sz="1200">
                <a:latin typeface="Calibri" charset="0"/>
              </a:rPr>
              <a:pPr eaLnBrk="1" hangingPunct="1"/>
              <a:t>17</a:t>
            </a:fld>
            <a:endParaRPr lang="en-US" sz="1200">
              <a:latin typeface="Calibri" charset="0"/>
            </a:endParaRPr>
          </a:p>
        </p:txBody>
      </p:sp>
      <p:sp>
        <p:nvSpPr>
          <p:cNvPr id="269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9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413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67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i="1" dirty="0">
              <a:latin typeface="Calibri" charset="0"/>
              <a:ea typeface="ＭＳ Ｐゴシック" charset="0"/>
            </a:endParaRPr>
          </a:p>
        </p:txBody>
      </p:sp>
      <p:sp>
        <p:nvSpPr>
          <p:cNvPr id="246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F448FB-72A2-944F-A59F-3CDAB36A5E72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457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BCE8C94-40EE-F948-A165-FB646F064A52}" type="slidenum">
              <a:rPr lang="en-US" sz="1200">
                <a:latin typeface="Calibri" charset="0"/>
              </a:rPr>
              <a:pPr eaLnBrk="1" hangingPunct="1"/>
              <a:t>3</a:t>
            </a:fld>
            <a:endParaRPr lang="en-US" sz="1200">
              <a:latin typeface="Calibri" charset="0"/>
            </a:endParaRPr>
          </a:p>
        </p:txBody>
      </p:sp>
      <p:sp>
        <p:nvSpPr>
          <p:cNvPr id="247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7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6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8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Calibri" charset="0"/>
              <a:ea typeface="ＭＳ Ｐゴシック" charset="0"/>
            </a:endParaRPr>
          </a:p>
        </p:txBody>
      </p:sp>
      <p:sp>
        <p:nvSpPr>
          <p:cNvPr id="248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909EE5E-77BD-E549-865D-23F57121B21D}" type="slidenum">
              <a:rPr lang="en-US" sz="1200">
                <a:latin typeface="Calibri" charset="0"/>
              </a:rPr>
              <a:pPr eaLnBrk="1" hangingPunct="1"/>
              <a:t>4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80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8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Calibri" charset="0"/>
              <a:ea typeface="ＭＳ Ｐゴシック" charset="0"/>
            </a:endParaRPr>
          </a:p>
        </p:txBody>
      </p:sp>
      <p:sp>
        <p:nvSpPr>
          <p:cNvPr id="248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909EE5E-77BD-E549-865D-23F57121B21D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69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67365F5-7F45-5F4A-A921-9F0B3800D043}" type="slidenum">
              <a:rPr lang="en-US" sz="1200">
                <a:latin typeface="Calibri" charset="0"/>
              </a:rPr>
              <a:pPr eaLnBrk="1" hangingPunct="1"/>
              <a:t>6</a:t>
            </a:fld>
            <a:endParaRPr lang="en-US" sz="1200">
              <a:latin typeface="Calibri" charset="0"/>
            </a:endParaRPr>
          </a:p>
        </p:txBody>
      </p:sp>
      <p:sp>
        <p:nvSpPr>
          <p:cNvPr id="250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08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400" b="1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49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BCE8C94-40EE-F948-A165-FB646F064A52}" type="slidenum">
              <a:rPr lang="en-US" sz="1200">
                <a:latin typeface="Calibri" charset="0"/>
              </a:rPr>
              <a:pPr eaLnBrk="1" hangingPunct="1"/>
              <a:t>9</a:t>
            </a:fld>
            <a:endParaRPr lang="en-US" sz="1200">
              <a:latin typeface="Calibri" charset="0"/>
            </a:endParaRPr>
          </a:p>
        </p:txBody>
      </p:sp>
      <p:sp>
        <p:nvSpPr>
          <p:cNvPr id="247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7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36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3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</a:endParaRPr>
          </a:p>
        </p:txBody>
      </p:sp>
      <p:sp>
        <p:nvSpPr>
          <p:cNvPr id="263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3D37AE2-5428-7646-9673-B29980E15828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72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7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6B0819-7CCB-EF44-BFE1-183B8810EC57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  <p:sp>
        <p:nvSpPr>
          <p:cNvPr id="265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5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569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62968-AD28-48FB-BAA1-AE082E898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8625B-0A22-4443-9357-9B5C19032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2D4F7-7E30-4314-AA66-8E83691D5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76362-7E1D-4996-8868-E33E410E3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9381A-A061-4015-981F-53FAF8D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6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28FDC-02BF-4DFD-B710-76F774BE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57198-F010-49FD-92C5-CA152EF52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32EE2-3DDD-4B05-99B1-4B7C0241B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DD61E-0139-48A7-B287-7EBC58C6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1DBCE-2E8A-4395-9827-E592CB8E8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6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F6B8D2-A578-4009-AD5D-965C75870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409224-CCB3-4C27-93CF-E0E15A977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18F72-D21C-47F8-855F-4A6F7E071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F6150-26DA-40BC-B013-6A819DA0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06A34-D3C0-48E3-B871-BFDAB1423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719263"/>
            <a:ext cx="109728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64EBAA-60AD-6D42-A49B-F8CAAC299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4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E94CA-2E18-4503-9B83-EE53BE19F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3A1C8-D7A3-464B-B1CD-F6962EFB1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FC6C1-F62F-416A-9BE9-5C5E8568F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B52EB-74C0-4221-9E72-046242316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D1796-C62F-4C44-92B4-BAC3AB47E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1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79A0F-AD04-4132-AC9A-298F8B48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C45A7-EB49-4F39-838D-B86AFF23D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F47EB-7610-4C51-9CA8-3E1904F19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D279F-60C0-4A60-A33C-7D278A770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21A59-8854-4AF0-B1AF-9FE5266E6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7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3B02C-7152-4444-A4B1-039785629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3359A-8F16-4C2B-8233-01E768CA1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62EF88-3CD2-474B-B29B-3215A51DF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9E05F-9FFE-4071-97CB-F9E18EE5B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6A9E0-96FF-4281-AF0A-4D6235A2A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6816B-44E3-4B8D-A98D-B72A6241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7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3C328-8803-4302-B43D-095ED054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A5D04-DA38-4ECA-AEFA-D63F24745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8C2E3F-24CE-4EB4-B7E0-3481D4F829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9560A-BF77-4D30-B980-70C9F38C56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E6A345-C6ED-4B4C-8BEF-B814B157A9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C64A51-09F9-4D8F-B3EB-86DDA391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E7FF7A-5507-40DD-8648-D2ABA41E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4FBF9C-BB5D-4702-80F4-4DD518E6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1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52C7A-399D-4671-BC2F-0FBDB205B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2FCB48-8976-492D-996B-E795701B2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4E1F2-3D88-4270-83F8-8DD19693D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BCD915-4832-46B9-8E94-9AEAEFEC1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3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9D9AB-7D4C-4651-A054-328B77AC8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A5B08C-54D6-4CB6-AA67-96252E0AE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D3DF93-C0DA-48AF-9A92-08D3A8DF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6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669DF-0EE3-4C2C-9744-BF61E15A0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B623F-CB55-4A0C-848F-058F2A67D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0AEDE2-6E8B-4C38-9316-921EFA362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73793-F229-42EB-AA55-B897328E0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E08379-E46B-4120-8F4F-D8F63690C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DED7D-4BD5-40C9-A2A8-DE32F0B50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5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2A7E-F838-43EA-BFD1-41E6FCB4C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EE480-5409-4853-83D7-206908510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8A273-B14D-4EC1-B84C-1B4748B9D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7479F-F9F7-40E1-8C70-9CE7F19A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3B338-E329-4C72-9ACB-01171A18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10D71-B249-4102-BC38-EE6EAB37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28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0481AD-6941-44A9-A889-DB3C5C544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710A1-B717-410F-8AC8-BB997735B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D1959-DA17-4539-9C91-393FEFE6C1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29977-2E55-4126-9DA3-52EB251D9F75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B1AFD-B440-426D-A353-FB66770D2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D45ED-28A3-4D13-8DB4-09250BBA5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99BB-F0B5-4F2E-ABF9-AF918B344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4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wikia.com/bigbangtheory/images/8/85/Sheldon+Cooper+sheldon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1"/>
            <a:ext cx="7239000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>
                <a:latin typeface="Calibri" charset="0"/>
                <a:ea typeface="ＭＳ Ｐゴシック" charset="0"/>
              </a:rPr>
              <a:t>Example 2 x 2 B/T Ss Factorial Matrix</a:t>
            </a:r>
          </a:p>
        </p:txBody>
      </p:sp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4114800" y="3429000"/>
          <a:ext cx="6096000" cy="30480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7512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</a:rPr>
                        <a:t>Symphony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Malcolm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800" dirty="0">
                          <a:latin typeface="+mn-lt"/>
                        </a:rPr>
                        <a:t>Fly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Malcolm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spcBef>
                          <a:spcPct val="50000"/>
                        </a:spcBef>
                      </a:pPr>
                      <a:endParaRPr lang="en-US" sz="2800" dirty="0"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</a:rPr>
                        <a:t>Symphony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Shane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</a:rPr>
                        <a:t>Fly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Shane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6248400" y="22098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/>
              <a:t>Song Type</a:t>
            </a: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78864" name="Text Box 16"/>
          <p:cNvSpPr txBox="1">
            <a:spLocks noChangeArrowheads="1"/>
          </p:cNvSpPr>
          <p:nvPr/>
        </p:nvSpPr>
        <p:spPr bwMode="auto">
          <a:xfrm>
            <a:off x="4800600" y="27432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78865" name="Text Box 17"/>
          <p:cNvSpPr txBox="1">
            <a:spLocks noChangeArrowheads="1"/>
          </p:cNvSpPr>
          <p:nvPr/>
        </p:nvSpPr>
        <p:spPr bwMode="auto">
          <a:xfrm>
            <a:off x="2667000" y="40386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78866" name="Text Box 18"/>
          <p:cNvSpPr txBox="1">
            <a:spLocks noChangeArrowheads="1"/>
          </p:cNvSpPr>
          <p:nvPr/>
        </p:nvSpPr>
        <p:spPr bwMode="auto">
          <a:xfrm>
            <a:off x="2895600" y="5410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78867" name="Text Box 19"/>
          <p:cNvSpPr txBox="1">
            <a:spLocks noChangeArrowheads="1"/>
          </p:cNvSpPr>
          <p:nvPr/>
        </p:nvSpPr>
        <p:spPr bwMode="auto">
          <a:xfrm>
            <a:off x="8305800" y="2819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78868" name="Text Box 20"/>
          <p:cNvSpPr txBox="1">
            <a:spLocks noChangeArrowheads="1"/>
          </p:cNvSpPr>
          <p:nvPr/>
        </p:nvSpPr>
        <p:spPr bwMode="auto">
          <a:xfrm>
            <a:off x="1524000" y="4495800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/>
              <a:t>Writer</a:t>
            </a:r>
          </a:p>
        </p:txBody>
      </p:sp>
    </p:spTree>
    <p:extLst>
      <p:ext uri="{BB962C8B-B14F-4D97-AF65-F5344CB8AC3E}">
        <p14:creationId xmlns:p14="http://schemas.microsoft.com/office/powerpoint/2010/main" val="1469921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Sheldon+Cooper+sheldo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228600"/>
            <a:ext cx="41846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loud Callout 5"/>
          <p:cNvSpPr>
            <a:spLocks noChangeArrowheads="1"/>
          </p:cNvSpPr>
          <p:nvPr/>
        </p:nvSpPr>
        <p:spPr bwMode="auto">
          <a:xfrm>
            <a:off x="2438400" y="762000"/>
            <a:ext cx="3048000" cy="2209800"/>
          </a:xfrm>
          <a:prstGeom prst="cloudCallout">
            <a:avLst>
              <a:gd name="adj1" fmla="val 137134"/>
              <a:gd name="adj2" fmla="val -3488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2819400" y="1219200"/>
            <a:ext cx="2133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800" dirty="0">
                <a:latin typeface="Calibri" charset="0"/>
              </a:rPr>
              <a:t>So.. What else can we look for? </a:t>
            </a:r>
          </a:p>
          <a:p>
            <a:pPr>
              <a:buFont typeface="Arial" charset="0"/>
              <a:buChar char="•"/>
            </a:pPr>
            <a:r>
              <a:rPr lang="en-US" sz="1800" dirty="0">
                <a:latin typeface="Calibri" charset="0"/>
              </a:rPr>
              <a:t>An interaction! I</a:t>
            </a:r>
            <a:r>
              <a:rPr lang="ja-JP" altLang="en-US" sz="1800" dirty="0">
                <a:latin typeface="Calibri" charset="0"/>
              </a:rPr>
              <a:t>’</a:t>
            </a:r>
            <a:r>
              <a:rPr lang="en-US" altLang="ja-JP" sz="1800" dirty="0" err="1">
                <a:latin typeface="Calibri" charset="0"/>
              </a:rPr>
              <a:t>ll</a:t>
            </a:r>
            <a:r>
              <a:rPr lang="en-US" altLang="ja-JP" sz="1800" dirty="0">
                <a:latin typeface="Calibri" charset="0"/>
              </a:rPr>
              <a:t> say, you’re not bad for an engineer…</a:t>
            </a:r>
            <a:endParaRPr lang="en-US" sz="18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03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2075" tIns="46038" rIns="92075" bIns="46038" rtlCol="0" anchor="ctr">
            <a:normAutofit/>
          </a:bodyPr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</a:rPr>
              <a:t>Interactions – Is the difference different?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67685" y="1932905"/>
            <a:ext cx="9019503" cy="4525963"/>
          </a:xfrm>
        </p:spPr>
        <p:txBody>
          <a:bodyPr vert="horz" lIns="92075" tIns="46038" rIns="92075" bIns="46038" rtlCol="0">
            <a:normAutofit lnSpcReduction="1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</a:rPr>
              <a:t>The combined effect of 2+ IVs on the DV is an </a:t>
            </a:r>
            <a:r>
              <a:rPr lang="en-US" u="sng" dirty="0">
                <a:latin typeface="Calibri" charset="0"/>
                <a:ea typeface="ＭＳ Ｐゴシック" charset="0"/>
              </a:rPr>
              <a:t>interaction</a:t>
            </a:r>
          </a:p>
          <a:p>
            <a:pPr lvl="1" eaLnBrk="1" hangingPunct="1"/>
            <a:r>
              <a:rPr lang="en-US" sz="24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 difference in the differences</a:t>
            </a:r>
          </a:p>
          <a:p>
            <a:pPr lvl="1" eaLnBrk="1" hangingPunct="1"/>
            <a:r>
              <a:rPr lang="en-US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Exists when the effect of one IV changes or differs </a:t>
            </a:r>
            <a:r>
              <a:rPr lang="en-US" sz="2000" i="1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depending upon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the levels of another IV.</a:t>
            </a:r>
          </a:p>
          <a:p>
            <a:pPr lvl="2" eaLnBrk="1" hangingPunct="1"/>
            <a:r>
              <a:rPr lang="en-US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Does the effect of one IV </a:t>
            </a:r>
            <a:r>
              <a:rPr lang="en-US" sz="2000" dirty="0">
                <a:latin typeface="Calibri" charset="0"/>
                <a:ea typeface="ＭＳ Ｐゴシック" charset="0"/>
              </a:rPr>
              <a:t>(song type) </a:t>
            </a:r>
            <a:r>
              <a:rPr lang="en-US" sz="2000" i="1" dirty="0">
                <a:latin typeface="Calibri" charset="0"/>
                <a:ea typeface="ＭＳ Ｐゴシック" charset="0"/>
              </a:rPr>
              <a:t>depend on </a:t>
            </a:r>
            <a:r>
              <a:rPr lang="en-US" sz="2000" dirty="0">
                <a:latin typeface="Calibri" charset="0"/>
                <a:ea typeface="ＭＳ Ｐゴシック" charset="0"/>
              </a:rPr>
              <a:t>the level of the other IV (song writer) (or vice versa)?  </a:t>
            </a:r>
          </a:p>
          <a:p>
            <a:pPr lvl="2" eaLnBrk="1" hangingPunct="1"/>
            <a:endParaRPr lang="en-US" sz="2400" dirty="0">
              <a:latin typeface="Calibri" charset="0"/>
              <a:ea typeface="ＭＳ Ｐゴシック" charset="0"/>
            </a:endParaRPr>
          </a:p>
          <a:p>
            <a:pPr lvl="2" eaLnBrk="1" hangingPunct="1"/>
            <a:r>
              <a:rPr lang="en-US" sz="2400" dirty="0">
                <a:latin typeface="Calibri" charset="0"/>
                <a:ea typeface="ＭＳ Ｐゴシック" charset="0"/>
              </a:rPr>
              <a:t>The </a:t>
            </a:r>
            <a:r>
              <a:rPr lang="en-US" sz="2400" i="1" dirty="0">
                <a:latin typeface="Calibri" charset="0"/>
                <a:ea typeface="ＭＳ Ｐゴシック" charset="0"/>
              </a:rPr>
              <a:t>difference</a:t>
            </a:r>
            <a:r>
              <a:rPr lang="en-US" sz="2400" dirty="0">
                <a:latin typeface="Calibri" charset="0"/>
                <a:ea typeface="ＭＳ Ｐゴシック" charset="0"/>
              </a:rPr>
              <a:t> in screams elicited by the symphony and fly songs may </a:t>
            </a:r>
            <a:r>
              <a:rPr lang="en-US" sz="2400" i="1" dirty="0">
                <a:latin typeface="Calibri" charset="0"/>
                <a:ea typeface="ＭＳ Ｐゴシック" charset="0"/>
              </a:rPr>
              <a:t>differ</a:t>
            </a:r>
            <a:r>
              <a:rPr lang="en-US" sz="2400" dirty="0">
                <a:latin typeface="Calibri" charset="0"/>
                <a:ea typeface="ＭＳ Ｐゴシック" charset="0"/>
              </a:rPr>
              <a:t> when Shane was the writer than for when Malcolm was the writer. </a:t>
            </a:r>
          </a:p>
          <a:p>
            <a:pPr lvl="2" eaLnBrk="1" hangingPunct="1"/>
            <a:r>
              <a:rPr lang="en-US" sz="2400" dirty="0">
                <a:latin typeface="Calibri" charset="0"/>
                <a:ea typeface="ＭＳ Ｐゴシック" charset="0"/>
              </a:rPr>
              <a:t>OR</a:t>
            </a:r>
          </a:p>
          <a:p>
            <a:pPr lvl="2" eaLnBrk="1" hangingPunct="1"/>
            <a:r>
              <a:rPr lang="en-US" sz="2400" dirty="0">
                <a:latin typeface="Calibri" charset="0"/>
                <a:ea typeface="ＭＳ Ｐゴシック" charset="0"/>
              </a:rPr>
              <a:t>The </a:t>
            </a:r>
            <a:r>
              <a:rPr lang="en-US" sz="2400" i="1" dirty="0">
                <a:latin typeface="Calibri" charset="0"/>
                <a:ea typeface="ＭＳ Ｐゴシック" charset="0"/>
              </a:rPr>
              <a:t>difference</a:t>
            </a:r>
            <a:r>
              <a:rPr lang="en-US" sz="2400" dirty="0">
                <a:latin typeface="Calibri" charset="0"/>
                <a:ea typeface="ＭＳ Ｐゴシック" charset="0"/>
              </a:rPr>
              <a:t> in screams elicited by Shane and Malcolm may </a:t>
            </a:r>
            <a:r>
              <a:rPr lang="en-US" sz="2400" i="1" dirty="0">
                <a:latin typeface="Calibri" charset="0"/>
                <a:ea typeface="ＭＳ Ｐゴシック" charset="0"/>
              </a:rPr>
              <a:t>differ</a:t>
            </a:r>
            <a:r>
              <a:rPr lang="en-US" sz="2400" dirty="0">
                <a:latin typeface="Calibri" charset="0"/>
                <a:ea typeface="ＭＳ Ｐゴシック" charset="0"/>
              </a:rPr>
              <a:t> depending upon whether the song was about symphonies or flies. </a:t>
            </a:r>
          </a:p>
          <a:p>
            <a:pPr eaLnBrk="1" hangingPunct="1">
              <a:buFont typeface="Wingdings" charset="0"/>
              <a:buNone/>
            </a:pPr>
            <a:endParaRPr lang="en-US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32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 bldLvl="3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65998-D913-4BC5-A245-13D794B19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C48FA4D-B904-4FC2-887C-EB781B8B2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  </a:t>
            </a:r>
            <a:r>
              <a:rPr kumimoji="0" lang="en-US" altLang="en-US" sz="2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</a:t>
            </a: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5906DF7-4F65-4539-955C-A6730BCEA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686" y="524812"/>
            <a:ext cx="8384683" cy="530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16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61CDA-3EE3-4D8F-B0BE-718DC79B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06AD756-F05D-4AAE-AC75-816FBACAD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  </a:t>
            </a:r>
            <a:r>
              <a:rPr kumimoji="0" lang="en-US" altLang="en-US" sz="2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</a:t>
            </a: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A187764-55E2-473B-8696-2A1F5D623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443" y="872543"/>
            <a:ext cx="9131658" cy="570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454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"/>
            <a:ext cx="7239000" cy="792163"/>
          </a:xfrm>
        </p:spPr>
        <p:txBody>
          <a:bodyPr/>
          <a:lstStyle/>
          <a:p>
            <a:pPr eaLnBrk="1" hangingPunct="1"/>
            <a:r>
              <a:rPr lang="en-US" sz="2800">
                <a:latin typeface="Calibri" charset="0"/>
                <a:ea typeface="ＭＳ Ｐゴシック" charset="0"/>
              </a:rPr>
              <a:t>Testing for Interactions – General Idea</a:t>
            </a:r>
          </a:p>
        </p:txBody>
      </p:sp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2819400" y="2743200"/>
          <a:ext cx="5867400" cy="2655888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7.06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2400" dirty="0">
                          <a:latin typeface="+mn-lt"/>
                        </a:rPr>
                        <a:t>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9.53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6.41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4800600" y="12954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Song Type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3429000" y="21336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1524000" y="33528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101394" name="Text Box 18"/>
          <p:cNvSpPr txBox="1">
            <a:spLocks noChangeArrowheads="1"/>
          </p:cNvSpPr>
          <p:nvPr/>
        </p:nvSpPr>
        <p:spPr bwMode="auto">
          <a:xfrm>
            <a:off x="1524000" y="4648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101395" name="Text Box 19"/>
          <p:cNvSpPr txBox="1">
            <a:spLocks noChangeArrowheads="1"/>
          </p:cNvSpPr>
          <p:nvPr/>
        </p:nvSpPr>
        <p:spPr bwMode="auto">
          <a:xfrm>
            <a:off x="6477000" y="2133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1524000" y="2209801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Writer</a:t>
            </a: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3657600" y="3048000"/>
            <a:ext cx="4267200" cy="20574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33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5029200" y="3352800"/>
            <a:ext cx="1524000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5029200" y="4648200"/>
            <a:ext cx="1524000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3810000" y="2971800"/>
            <a:ext cx="3962400" cy="838200"/>
          </a:xfrm>
          <a:prstGeom prst="ellips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3810000" y="4191000"/>
            <a:ext cx="3962400" cy="838200"/>
          </a:xfrm>
          <a:prstGeom prst="ellips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9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76962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>
                <a:latin typeface="Calibri" charset="0"/>
                <a:ea typeface="ＭＳ Ｐゴシック" charset="0"/>
              </a:rPr>
              <a:t>Detecting Interactions – </a:t>
            </a:r>
            <a:r>
              <a:rPr lang="ja-JP" altLang="en-US" sz="2800">
                <a:latin typeface="Calibri" charset="0"/>
                <a:ea typeface="ＭＳ Ｐゴシック" charset="0"/>
              </a:rPr>
              <a:t>“</a:t>
            </a:r>
            <a:r>
              <a:rPr lang="en-US" altLang="ja-JP" sz="2800">
                <a:latin typeface="Calibri" charset="0"/>
                <a:ea typeface="ＭＳ Ｐゴシック" charset="0"/>
              </a:rPr>
              <a:t>Guesstimating</a:t>
            </a:r>
            <a:r>
              <a:rPr lang="ja-JP" altLang="en-US" sz="2800">
                <a:latin typeface="Calibri" charset="0"/>
                <a:ea typeface="ＭＳ Ｐゴシック" charset="0"/>
              </a:rPr>
              <a:t>”</a:t>
            </a:r>
            <a:r>
              <a:rPr lang="en-US" altLang="ja-JP" sz="2800">
                <a:latin typeface="Calibri" charset="0"/>
                <a:ea typeface="ＭＳ Ｐゴシック" charset="0"/>
              </a:rPr>
              <a:t> from Tables</a:t>
            </a:r>
            <a:endParaRPr lang="en-US" sz="280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2819400" y="2743200"/>
          <a:ext cx="5867400" cy="2655888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7.06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2400" dirty="0">
                          <a:latin typeface="+mn-lt"/>
                        </a:rPr>
                        <a:t>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9.53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6.41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4800600" y="12954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Song Type</a:t>
            </a: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3429000" y="21336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102417" name="Text Box 17"/>
          <p:cNvSpPr txBox="1">
            <a:spLocks noChangeArrowheads="1"/>
          </p:cNvSpPr>
          <p:nvPr/>
        </p:nvSpPr>
        <p:spPr bwMode="auto">
          <a:xfrm>
            <a:off x="1524000" y="33528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1524000" y="4648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102419" name="Text Box 19"/>
          <p:cNvSpPr txBox="1">
            <a:spLocks noChangeArrowheads="1"/>
          </p:cNvSpPr>
          <p:nvPr/>
        </p:nvSpPr>
        <p:spPr bwMode="auto">
          <a:xfrm>
            <a:off x="6477000" y="2133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1524000" y="2209801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Writer</a:t>
            </a:r>
          </a:p>
        </p:txBody>
      </p:sp>
      <p:sp>
        <p:nvSpPr>
          <p:cNvPr id="18" name="Up Arrow Callout 17"/>
          <p:cNvSpPr>
            <a:spLocks noChangeArrowheads="1"/>
          </p:cNvSpPr>
          <p:nvPr/>
        </p:nvSpPr>
        <p:spPr bwMode="auto">
          <a:xfrm>
            <a:off x="3505200" y="4953000"/>
            <a:ext cx="1524000" cy="16764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51AFF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02422" name="TextBox 18"/>
          <p:cNvSpPr txBox="1">
            <a:spLocks noChangeArrowheads="1"/>
          </p:cNvSpPr>
          <p:nvPr/>
        </p:nvSpPr>
        <p:spPr bwMode="auto">
          <a:xfrm>
            <a:off x="3657600" y="5638801"/>
            <a:ext cx="1295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/>
              <a:t>The difference here is 2.47 (9.53 - 7.06 = 2.47)</a:t>
            </a:r>
          </a:p>
        </p:txBody>
      </p:sp>
      <p:sp>
        <p:nvSpPr>
          <p:cNvPr id="20" name="Up Arrow Callout 19"/>
          <p:cNvSpPr>
            <a:spLocks noChangeArrowheads="1"/>
          </p:cNvSpPr>
          <p:nvPr/>
        </p:nvSpPr>
        <p:spPr bwMode="auto">
          <a:xfrm>
            <a:off x="6477000" y="4953000"/>
            <a:ext cx="1524000" cy="16764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51AFF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02424" name="TextBox 20"/>
          <p:cNvSpPr txBox="1">
            <a:spLocks noChangeArrowheads="1"/>
          </p:cNvSpPr>
          <p:nvPr/>
        </p:nvSpPr>
        <p:spPr bwMode="auto">
          <a:xfrm>
            <a:off x="6553200" y="5715001"/>
            <a:ext cx="1295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/>
              <a:t>The difference here is .41 (6.41 - 6.00 = .41)</a:t>
            </a:r>
          </a:p>
        </p:txBody>
      </p:sp>
    </p:spTree>
    <p:extLst>
      <p:ext uri="{BB962C8B-B14F-4D97-AF65-F5344CB8AC3E}">
        <p14:creationId xmlns:p14="http://schemas.microsoft.com/office/powerpoint/2010/main" val="1010085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22238"/>
            <a:ext cx="7543800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</a:rPr>
              <a:t>Interpreting Interactions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59099" y="1295400"/>
            <a:ext cx="9183465" cy="4440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>
                <a:latin typeface="Calibri" charset="0"/>
                <a:ea typeface="ＭＳ Ｐゴシック" charset="0"/>
              </a:rPr>
              <a:t>Simple effects (SEs)</a:t>
            </a:r>
          </a:p>
          <a:p>
            <a:pPr lvl="1" eaLnBrk="1" hangingPunct="1"/>
            <a:r>
              <a:rPr lang="en-US" dirty="0">
                <a:latin typeface="Calibri" charset="0"/>
                <a:ea typeface="ＭＳ Ｐゴシック" charset="0"/>
              </a:rPr>
              <a:t>The effect of one IV at a </a:t>
            </a:r>
            <a:r>
              <a:rPr lang="en-US" i="1" dirty="0">
                <a:latin typeface="Calibri" charset="0"/>
                <a:ea typeface="ＭＳ Ｐゴシック" charset="0"/>
              </a:rPr>
              <a:t>particular</a:t>
            </a:r>
            <a:r>
              <a:rPr lang="en-US" dirty="0">
                <a:latin typeface="Calibri" charset="0"/>
                <a:ea typeface="ＭＳ Ｐゴシック" charset="0"/>
              </a:rPr>
              <a:t> level of another IV. </a:t>
            </a:r>
          </a:p>
          <a:p>
            <a:pPr eaLnBrk="1" hangingPunct="1"/>
            <a:endParaRPr lang="en-AU" sz="2800" dirty="0">
              <a:latin typeface="Calibri" charset="0"/>
              <a:ea typeface="ＭＳ Ｐゴシック" charset="0"/>
            </a:endParaRPr>
          </a:p>
          <a:p>
            <a:pPr eaLnBrk="1" hangingPunct="1"/>
            <a:r>
              <a:rPr lang="en-AU" sz="2800" dirty="0">
                <a:latin typeface="Calibri" charset="0"/>
                <a:ea typeface="ＭＳ Ｐゴシック" charset="0"/>
              </a:rPr>
              <a:t>Compare one IVs SEs with another IVs SEs</a:t>
            </a:r>
          </a:p>
          <a:p>
            <a:pPr lvl="1" eaLnBrk="1" hangingPunct="1"/>
            <a:r>
              <a:rPr lang="en-AU" sz="2400" dirty="0">
                <a:latin typeface="Calibri" charset="0"/>
                <a:ea typeface="ＭＳ Ｐゴシック" charset="0"/>
              </a:rPr>
              <a:t>If the SEs for one factor differ significantly at discrete levels of the other factor we have an </a:t>
            </a:r>
            <a:r>
              <a:rPr lang="en-AU" sz="2400" i="1" dirty="0">
                <a:solidFill>
                  <a:srgbClr val="FF3300"/>
                </a:solidFill>
                <a:latin typeface="Calibri" charset="0"/>
                <a:ea typeface="ＭＳ Ｐゴシック" charset="0"/>
              </a:rPr>
              <a:t>interaction</a:t>
            </a:r>
          </a:p>
          <a:p>
            <a:pPr lvl="1" eaLnBrk="1" hangingPunct="1"/>
            <a:r>
              <a:rPr lang="en-AU" sz="2400" dirty="0">
                <a:latin typeface="Calibri" charset="0"/>
                <a:ea typeface="ＭＳ Ｐゴシック" charset="0"/>
              </a:rPr>
              <a:t>Helps “unpack” an interaction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4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3429000" y="2743200"/>
          <a:ext cx="5867400" cy="2655888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7.06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2400" dirty="0">
                          <a:latin typeface="+mn-lt"/>
                        </a:rPr>
                        <a:t>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9.53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6.41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4461" name="Text Box 14"/>
          <p:cNvSpPr txBox="1">
            <a:spLocks noChangeArrowheads="1"/>
          </p:cNvSpPr>
          <p:nvPr/>
        </p:nvSpPr>
        <p:spPr bwMode="auto">
          <a:xfrm>
            <a:off x="5486400" y="16002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Song Type</a:t>
            </a:r>
          </a:p>
        </p:txBody>
      </p:sp>
      <p:sp>
        <p:nvSpPr>
          <p:cNvPr id="104462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04463" name="Text Box 16"/>
          <p:cNvSpPr txBox="1">
            <a:spLocks noChangeArrowheads="1"/>
          </p:cNvSpPr>
          <p:nvPr/>
        </p:nvSpPr>
        <p:spPr bwMode="auto">
          <a:xfrm>
            <a:off x="4038600" y="21336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104464" name="Text Box 17"/>
          <p:cNvSpPr txBox="1">
            <a:spLocks noChangeArrowheads="1"/>
          </p:cNvSpPr>
          <p:nvPr/>
        </p:nvSpPr>
        <p:spPr bwMode="auto">
          <a:xfrm>
            <a:off x="1524000" y="33528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104465" name="Text Box 18"/>
          <p:cNvSpPr txBox="1">
            <a:spLocks noChangeArrowheads="1"/>
          </p:cNvSpPr>
          <p:nvPr/>
        </p:nvSpPr>
        <p:spPr bwMode="auto">
          <a:xfrm>
            <a:off x="1524000" y="4648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104466" name="Text Box 19"/>
          <p:cNvSpPr txBox="1">
            <a:spLocks noChangeArrowheads="1"/>
          </p:cNvSpPr>
          <p:nvPr/>
        </p:nvSpPr>
        <p:spPr bwMode="auto">
          <a:xfrm>
            <a:off x="7467600" y="2133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104467" name="Text Box 20"/>
          <p:cNvSpPr txBox="1">
            <a:spLocks noChangeArrowheads="1"/>
          </p:cNvSpPr>
          <p:nvPr/>
        </p:nvSpPr>
        <p:spPr bwMode="auto">
          <a:xfrm>
            <a:off x="1524000" y="2209801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Writer</a:t>
            </a:r>
          </a:p>
        </p:txBody>
      </p:sp>
      <p:sp>
        <p:nvSpPr>
          <p:cNvPr id="104468" name="Rectangle 32"/>
          <p:cNvSpPr>
            <a:spLocks noChangeArrowheads="1"/>
          </p:cNvSpPr>
          <p:nvPr/>
        </p:nvSpPr>
        <p:spPr bwMode="auto">
          <a:xfrm>
            <a:off x="1249251" y="228601"/>
            <a:ext cx="8732949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70000"/>
            </a:pPr>
            <a:r>
              <a:rPr lang="en-US" sz="3000" b="1" dirty="0"/>
              <a:t>Simple effect</a:t>
            </a:r>
          </a:p>
          <a:p>
            <a:pPr lvl="1"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0"/>
              <a:buChar char="l"/>
            </a:pPr>
            <a:r>
              <a:rPr lang="en-US" sz="2800" i="1" dirty="0"/>
              <a:t>The effect of one IV at a </a:t>
            </a:r>
            <a:r>
              <a:rPr lang="en-US" sz="2800" i="1" u="sng" dirty="0"/>
              <a:t>particular level </a:t>
            </a:r>
            <a:r>
              <a:rPr lang="en-US" sz="2800" i="1" dirty="0"/>
              <a:t>of another IV. 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>
            <a:off x="5638800" y="3352800"/>
            <a:ext cx="15240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" name="Line 20"/>
          <p:cNvSpPr>
            <a:spLocks noChangeShapeType="1"/>
          </p:cNvSpPr>
          <p:nvPr/>
        </p:nvSpPr>
        <p:spPr bwMode="auto">
          <a:xfrm>
            <a:off x="5638800" y="4648200"/>
            <a:ext cx="15240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 flipV="1">
            <a:off x="4953000" y="3581400"/>
            <a:ext cx="0" cy="83820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 flipV="1">
            <a:off x="7848600" y="3505200"/>
            <a:ext cx="0" cy="83820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" name="Line Callout 1 (Border and Accent Bar) 18"/>
          <p:cNvSpPr>
            <a:spLocks/>
          </p:cNvSpPr>
          <p:nvPr/>
        </p:nvSpPr>
        <p:spPr bwMode="auto">
          <a:xfrm>
            <a:off x="7315200" y="2362200"/>
            <a:ext cx="2743200" cy="685800"/>
          </a:xfrm>
          <a:prstGeom prst="accentBorderCallout1">
            <a:avLst>
              <a:gd name="adj1" fmla="val 18750"/>
              <a:gd name="adj2" fmla="val -8333"/>
              <a:gd name="adj3" fmla="val 129431"/>
              <a:gd name="adj4" fmla="val -3463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Simple effect of SONG TYPE in the </a:t>
            </a:r>
            <a:r>
              <a:rPr lang="ja-JP" altLang="en-US" sz="1600" b="1">
                <a:solidFill>
                  <a:srgbClr val="FFFFFF"/>
                </a:solidFill>
              </a:rPr>
              <a:t>“</a:t>
            </a:r>
            <a:r>
              <a:rPr lang="en-US" altLang="ja-JP" sz="1600" b="1">
                <a:solidFill>
                  <a:srgbClr val="FFFFFF"/>
                </a:solidFill>
              </a:rPr>
              <a:t>Malcolm</a:t>
            </a:r>
            <a:r>
              <a:rPr lang="ja-JP" altLang="en-US" sz="1600" b="1">
                <a:solidFill>
                  <a:srgbClr val="FFFFFF"/>
                </a:solidFill>
              </a:rPr>
              <a:t>”</a:t>
            </a:r>
            <a:r>
              <a:rPr lang="en-US" altLang="ja-JP" sz="1600" b="1">
                <a:solidFill>
                  <a:srgbClr val="FFFFFF"/>
                </a:solidFill>
              </a:rPr>
              <a:t> condition </a:t>
            </a:r>
            <a:endParaRPr lang="en-US" sz="16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0" name="Line Callout 1 (Border and Accent Bar) 19"/>
          <p:cNvSpPr>
            <a:spLocks/>
          </p:cNvSpPr>
          <p:nvPr/>
        </p:nvSpPr>
        <p:spPr bwMode="auto">
          <a:xfrm>
            <a:off x="7543800" y="3733800"/>
            <a:ext cx="2743200" cy="685800"/>
          </a:xfrm>
          <a:prstGeom prst="accentBorderCallout1">
            <a:avLst>
              <a:gd name="adj1" fmla="val 18750"/>
              <a:gd name="adj2" fmla="val -8333"/>
              <a:gd name="adj3" fmla="val 129431"/>
              <a:gd name="adj4" fmla="val -3463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Simple effect of SONG TYPE in the </a:t>
            </a:r>
            <a:r>
              <a:rPr lang="ja-JP" altLang="en-US" sz="1600" b="1">
                <a:solidFill>
                  <a:srgbClr val="FFFFFF"/>
                </a:solidFill>
              </a:rPr>
              <a:t>“</a:t>
            </a:r>
            <a:r>
              <a:rPr lang="en-US" altLang="ja-JP" sz="1600" b="1">
                <a:solidFill>
                  <a:srgbClr val="FFFFFF"/>
                </a:solidFill>
              </a:rPr>
              <a:t>Shane</a:t>
            </a:r>
            <a:r>
              <a:rPr lang="ja-JP" altLang="en-US" sz="1600" b="1">
                <a:solidFill>
                  <a:srgbClr val="FFFFFF"/>
                </a:solidFill>
              </a:rPr>
              <a:t>”</a:t>
            </a:r>
            <a:r>
              <a:rPr lang="en-US" altLang="ja-JP" sz="1600" b="1">
                <a:solidFill>
                  <a:srgbClr val="FFFFFF"/>
                </a:solidFill>
              </a:rPr>
              <a:t> condition </a:t>
            </a:r>
            <a:endParaRPr lang="en-US" sz="16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2" name="Line Callout 1 (Border and Accent Bar) 21"/>
          <p:cNvSpPr>
            <a:spLocks/>
          </p:cNvSpPr>
          <p:nvPr/>
        </p:nvSpPr>
        <p:spPr bwMode="auto">
          <a:xfrm>
            <a:off x="5638800" y="2971800"/>
            <a:ext cx="2743200" cy="685800"/>
          </a:xfrm>
          <a:prstGeom prst="accentBorderCallout1">
            <a:avLst>
              <a:gd name="adj1" fmla="val 18750"/>
              <a:gd name="adj2" fmla="val -8333"/>
              <a:gd name="adj3" fmla="val 129431"/>
              <a:gd name="adj4" fmla="val -24579"/>
            </a:avLst>
          </a:prstGeom>
          <a:solidFill>
            <a:srgbClr val="00B050"/>
          </a:solidFill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Simple effect of SONG WRITER in the </a:t>
            </a:r>
            <a:r>
              <a:rPr lang="ja-JP" altLang="en-US" sz="1600" b="1">
                <a:solidFill>
                  <a:srgbClr val="FFFFFF"/>
                </a:solidFill>
              </a:rPr>
              <a:t>“</a:t>
            </a:r>
            <a:r>
              <a:rPr lang="en-US" altLang="ja-JP" sz="1600" b="1">
                <a:solidFill>
                  <a:srgbClr val="FFFFFF"/>
                </a:solidFill>
              </a:rPr>
              <a:t>Symphony</a:t>
            </a:r>
            <a:r>
              <a:rPr lang="ja-JP" altLang="en-US" sz="1600" b="1">
                <a:solidFill>
                  <a:srgbClr val="FFFFFF"/>
                </a:solidFill>
              </a:rPr>
              <a:t>”</a:t>
            </a:r>
            <a:r>
              <a:rPr lang="en-US" altLang="ja-JP" sz="1600" b="1">
                <a:solidFill>
                  <a:srgbClr val="FFFFFF"/>
                </a:solidFill>
              </a:rPr>
              <a:t> condition </a:t>
            </a:r>
            <a:endParaRPr lang="en-US" sz="16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3" name="Line Callout 1 (Border and Accent Bar) 22"/>
          <p:cNvSpPr>
            <a:spLocks/>
          </p:cNvSpPr>
          <p:nvPr/>
        </p:nvSpPr>
        <p:spPr bwMode="auto">
          <a:xfrm>
            <a:off x="7924800" y="2438400"/>
            <a:ext cx="2743200" cy="685800"/>
          </a:xfrm>
          <a:prstGeom prst="accentBorderCallout1">
            <a:avLst>
              <a:gd name="adj1" fmla="val 18750"/>
              <a:gd name="adj2" fmla="val -8333"/>
              <a:gd name="adj3" fmla="val 154829"/>
              <a:gd name="adj4" fmla="val -2884"/>
            </a:avLst>
          </a:prstGeom>
          <a:solidFill>
            <a:srgbClr val="00B050"/>
          </a:solidFill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Simple effect of SONG WRITER in the </a:t>
            </a:r>
            <a:r>
              <a:rPr lang="ja-JP" altLang="en-US" sz="1600" b="1">
                <a:solidFill>
                  <a:srgbClr val="FFFFFF"/>
                </a:solidFill>
              </a:rPr>
              <a:t>“</a:t>
            </a:r>
            <a:r>
              <a:rPr lang="en-US" altLang="ja-JP" sz="1600" b="1">
                <a:solidFill>
                  <a:srgbClr val="FFFFFF"/>
                </a:solidFill>
              </a:rPr>
              <a:t>Fly</a:t>
            </a:r>
            <a:r>
              <a:rPr lang="ja-JP" altLang="en-US" sz="1600" b="1">
                <a:solidFill>
                  <a:srgbClr val="FFFFFF"/>
                </a:solidFill>
              </a:rPr>
              <a:t>”</a:t>
            </a:r>
            <a:r>
              <a:rPr lang="en-US" altLang="ja-JP" sz="1600" b="1">
                <a:solidFill>
                  <a:srgbClr val="FFFFFF"/>
                </a:solidFill>
              </a:rPr>
              <a:t> condition </a:t>
            </a:r>
            <a:endParaRPr lang="en-US" sz="16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96285" name="Rectangle 20"/>
          <p:cNvSpPr>
            <a:spLocks noChangeArrowheads="1"/>
          </p:cNvSpPr>
          <p:nvPr/>
        </p:nvSpPr>
        <p:spPr bwMode="auto">
          <a:xfrm>
            <a:off x="2514600" y="5486401"/>
            <a:ext cx="6934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600" dirty="0"/>
              <a:t>If the simple effect of Song Type differs DEPENDING on the writer, there may be a Song Type X Song Writer interaction.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Similarly, if the simple effect of song writer differs depending on the type of song, there may be an interaction b/t Song Type and Song Writer.</a:t>
            </a:r>
          </a:p>
        </p:txBody>
      </p:sp>
    </p:spTree>
    <p:extLst>
      <p:ext uri="{BB962C8B-B14F-4D97-AF65-F5344CB8AC3E}">
        <p14:creationId xmlns:p14="http://schemas.microsoft.com/office/powerpoint/2010/main" val="314656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9" grpId="0" animBg="1"/>
      <p:bldP spid="20" grpId="0" animBg="1"/>
      <p:bldP spid="22" grpId="0" animBg="1"/>
      <p:bldP spid="23" grpId="0" animBg="1"/>
      <p:bldP spid="962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6E413-FFF2-4EB4-8360-FBB703459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BAAE3-49B2-4437-86C6-89A530E579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0FFBC2-B5FA-4E92-8F2A-9C0CE1B3E5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08" t="50000" r="17500" b="26197"/>
          <a:stretch/>
        </p:blipFill>
        <p:spPr>
          <a:xfrm>
            <a:off x="399573" y="1690352"/>
            <a:ext cx="11392854" cy="313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34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charset="0"/>
                <a:ea typeface="ＭＳ Ｐゴシック" charset="0"/>
              </a:rPr>
              <a:t>Main effects – Is there an overall difference?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sz="quarter" idx="1"/>
          </p:nvPr>
        </p:nvSpPr>
        <p:spPr>
          <a:xfrm>
            <a:off x="1769364" y="2084832"/>
            <a:ext cx="8229600" cy="4525963"/>
          </a:xfrm>
        </p:spPr>
        <p:txBody>
          <a:bodyPr/>
          <a:lstStyle/>
          <a:p>
            <a:r>
              <a:rPr lang="en-US" sz="2800" dirty="0">
                <a:latin typeface="Calibri" charset="0"/>
                <a:ea typeface="ＭＳ Ｐゴシック" charset="0"/>
              </a:rPr>
              <a:t>Example: 2 x 2 Between-Subjects Design</a:t>
            </a:r>
          </a:p>
          <a:p>
            <a:pPr lvl="1"/>
            <a:endParaRPr lang="en-US" sz="2800" dirty="0">
              <a:latin typeface="Calibri" charset="0"/>
              <a:ea typeface="ＭＳ Ｐゴシック" charset="0"/>
            </a:endParaRPr>
          </a:p>
          <a:p>
            <a:pPr lvl="1"/>
            <a:r>
              <a:rPr lang="en-US" sz="2800" dirty="0">
                <a:latin typeface="Calibri" charset="0"/>
                <a:ea typeface="ＭＳ Ｐゴシック" charset="0"/>
              </a:rPr>
              <a:t>Song Type: Symphony; Fly</a:t>
            </a:r>
          </a:p>
          <a:p>
            <a:pPr lvl="1"/>
            <a:r>
              <a:rPr lang="en-US" sz="2800" dirty="0">
                <a:latin typeface="Calibri" charset="0"/>
                <a:ea typeface="ＭＳ Ｐゴシック" charset="0"/>
              </a:rPr>
              <a:t>Songwriter: Shane or Malcolm</a:t>
            </a:r>
          </a:p>
          <a:p>
            <a:pPr lvl="2"/>
            <a:r>
              <a:rPr lang="en-US" sz="2800" dirty="0">
                <a:latin typeface="Calibri" charset="0"/>
                <a:ea typeface="ＭＳ Ｐゴシック" charset="0"/>
              </a:rPr>
              <a:t>Is there a main effect of song type? </a:t>
            </a:r>
          </a:p>
          <a:p>
            <a:pPr lvl="2"/>
            <a:r>
              <a:rPr lang="en-US" sz="2800" dirty="0">
                <a:latin typeface="Calibri" charset="0"/>
                <a:ea typeface="ＭＳ Ｐゴシック" charset="0"/>
              </a:rPr>
              <a:t>Is there a main effect of song writer? </a:t>
            </a:r>
          </a:p>
          <a:p>
            <a:pPr lvl="1"/>
            <a:endParaRPr lang="en-US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91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1"/>
            <a:ext cx="7239000" cy="792163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  <a:ea typeface="ＭＳ Ｐゴシック" charset="0"/>
              </a:rPr>
              <a:t>Main Effects</a:t>
            </a:r>
            <a:endParaRPr lang="en-US" sz="350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2819400" y="2743200"/>
          <a:ext cx="5867400" cy="2655888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7.06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2400" dirty="0">
                          <a:latin typeface="+mn-lt"/>
                        </a:rPr>
                        <a:t>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9.53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6.41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4800600" y="12954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Song Type</a:t>
            </a:r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3505200" y="21336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524000" y="33528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1524000" y="4648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6781800" y="2133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1524000" y="2209800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/>
              <a:t>Writer</a:t>
            </a: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3733800" y="4267200"/>
            <a:ext cx="4038600" cy="6858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33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 flipV="1">
            <a:off x="7696200" y="3352800"/>
            <a:ext cx="1295400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9067800" y="3124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6.53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9067800" y="4419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7.93</a:t>
            </a: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3733800" y="3048000"/>
            <a:ext cx="3962400" cy="6858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33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V="1">
            <a:off x="7772400" y="4648200"/>
            <a:ext cx="1295400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" name="AutoShape 34"/>
          <p:cNvSpPr>
            <a:spLocks/>
          </p:cNvSpPr>
          <p:nvPr/>
        </p:nvSpPr>
        <p:spPr bwMode="auto">
          <a:xfrm rot="10800000">
            <a:off x="9906000" y="3276600"/>
            <a:ext cx="457200" cy="1447800"/>
          </a:xfrm>
          <a:prstGeom prst="leftBrace">
            <a:avLst>
              <a:gd name="adj1" fmla="val 26389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3810000" y="5715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8.29</a:t>
            </a: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6705600" y="5715001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6.21</a:t>
            </a: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>
            <a:off x="3886200" y="2819400"/>
            <a:ext cx="838200" cy="23622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267200" y="5181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7162800" y="5181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" name="Text Box 33"/>
          <p:cNvSpPr txBox="1">
            <a:spLocks noChangeArrowheads="1"/>
          </p:cNvSpPr>
          <p:nvPr/>
        </p:nvSpPr>
        <p:spPr bwMode="auto">
          <a:xfrm>
            <a:off x="8839200" y="1752601"/>
            <a:ext cx="1981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i="1" dirty="0">
                <a:solidFill>
                  <a:srgbClr val="008000"/>
                </a:solidFill>
              </a:rPr>
              <a:t>Marginal </a:t>
            </a:r>
            <a:r>
              <a:rPr lang="en-US" sz="2000" dirty="0">
                <a:solidFill>
                  <a:srgbClr val="008000"/>
                </a:solidFill>
              </a:rPr>
              <a:t>means: main effect of writer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524000" y="5562600"/>
            <a:ext cx="2438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i="1"/>
              <a:t>Marginal </a:t>
            </a:r>
            <a:r>
              <a:rPr lang="en-US" sz="2000"/>
              <a:t>means: 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/>
              <a:t>main effect of song type</a:t>
            </a:r>
          </a:p>
        </p:txBody>
      </p:sp>
      <p:sp>
        <p:nvSpPr>
          <p:cNvPr id="31" name="AutoShape 35"/>
          <p:cNvSpPr>
            <a:spLocks/>
          </p:cNvSpPr>
          <p:nvPr/>
        </p:nvSpPr>
        <p:spPr bwMode="auto">
          <a:xfrm rot="-5400000">
            <a:off x="5584032" y="5203032"/>
            <a:ext cx="566737" cy="2743200"/>
          </a:xfrm>
          <a:prstGeom prst="leftBrace">
            <a:avLst>
              <a:gd name="adj1" fmla="val 4033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utoShape 22"/>
          <p:cNvSpPr>
            <a:spLocks noChangeArrowheads="1"/>
          </p:cNvSpPr>
          <p:nvPr/>
        </p:nvSpPr>
        <p:spPr bwMode="auto">
          <a:xfrm>
            <a:off x="6781800" y="2819400"/>
            <a:ext cx="838200" cy="23622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3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utoUpdateAnimBg="0"/>
      <p:bldP spid="19" grpId="0" autoUpdateAnimBg="0"/>
      <p:bldP spid="20" grpId="0" animBg="1"/>
      <p:bldP spid="21" grpId="0" animBg="1"/>
      <p:bldP spid="22" grpId="0" animBg="1"/>
      <p:bldP spid="23" grpId="0" autoUpdateAnimBg="0"/>
      <p:bldP spid="24" grpId="0" autoUpdateAnimBg="0"/>
      <p:bldP spid="25" grpId="0" animBg="1"/>
      <p:bldP spid="27" grpId="0" animBg="1"/>
      <p:bldP spid="28" grpId="0" animBg="1"/>
      <p:bldP spid="29" grpId="0" autoUpdateAnimBg="0"/>
      <p:bldP spid="30" grpId="0" autoUpdateAnimBg="0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1981200" y="122238"/>
            <a:ext cx="8001000" cy="1295400"/>
          </a:xfrm>
        </p:spPr>
        <p:txBody>
          <a:bodyPr/>
          <a:lstStyle/>
          <a:p>
            <a:r>
              <a:rPr lang="en-US" sz="3200" dirty="0">
                <a:latin typeface="Calibri" charset="0"/>
                <a:ea typeface="ＭＳ Ｐゴシック" charset="0"/>
              </a:rPr>
              <a:t>JAMOVI output example of our 2 x 2 matrix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ADD13C5-A501-4DE8-9E66-D43223CD25A2}"/>
              </a:ext>
            </a:extLst>
          </p:cNvPr>
          <p:cNvGraphicFramePr>
            <a:graphicFrameLocks noGrp="1"/>
          </p:cNvGraphicFramePr>
          <p:nvPr/>
        </p:nvGraphicFramePr>
        <p:xfrm>
          <a:off x="1023937" y="2640012"/>
          <a:ext cx="9720264" cy="3314700"/>
        </p:xfrm>
        <a:graphic>
          <a:graphicData uri="http://schemas.openxmlformats.org/drawingml/2006/table">
            <a:tbl>
              <a:tblPr/>
              <a:tblGrid>
                <a:gridCol w="996950">
                  <a:extLst>
                    <a:ext uri="{9D8B030D-6E8A-4147-A177-3AD203B41FA5}">
                      <a16:colId xmlns:a16="http://schemas.microsoft.com/office/drawing/2014/main" val="3370439310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1623018755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2478292025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3245687960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944251405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3942534686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3772888959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2074225187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1114933405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3843998615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2704814284"/>
                    </a:ext>
                  </a:extLst>
                </a:gridCol>
                <a:gridCol w="623094">
                  <a:extLst>
                    <a:ext uri="{9D8B030D-6E8A-4147-A177-3AD203B41FA5}">
                      <a16:colId xmlns:a16="http://schemas.microsoft.com/office/drawing/2014/main" val="2638241661"/>
                    </a:ext>
                  </a:extLst>
                </a:gridCol>
              </a:tblGrid>
              <a:tr h="350520">
                <a:tc gridSpan="12">
                  <a:txBody>
                    <a:bodyPr/>
                    <a:lstStyle/>
                    <a:p>
                      <a:pPr algn="l"/>
                      <a:r>
                        <a:rPr lang="en-US" sz="1800" b="0">
                          <a:effectLst/>
                        </a:rPr>
                        <a:t>Estimated Marginal Means - Song_Type ✻ Songwriter</a:t>
                      </a:r>
                      <a:endParaRPr lang="en-US" sz="1800">
                        <a:effectLst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5487"/>
                  </a:ext>
                </a:extLst>
              </a:tr>
              <a:tr h="350520">
                <a:tc gridSpan="8">
                  <a:txBody>
                    <a:bodyPr/>
                    <a:lstStyle/>
                    <a:p>
                      <a:pPr algn="ctr"/>
                      <a:endParaRPr lang="en-US" sz="1800">
                        <a:effectLst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95% Confidence Interval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185136"/>
                  </a:ext>
                </a:extLst>
              </a:tr>
              <a:tr h="3505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Songwriter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Song_Type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Mean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SE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Lower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Upper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858948"/>
                  </a:ext>
                </a:extLst>
              </a:tr>
              <a:tr h="36957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Malcolm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Flies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>
                          <a:effectLst/>
                        </a:rPr>
                        <a:t>7.06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0.457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6.15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7.97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225977"/>
                  </a:ext>
                </a:extLst>
              </a:tr>
              <a:tr h="58674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 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Symphonies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6.00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0.457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5.09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6.91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021229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Shane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Flies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9.53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0.457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8.62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10.44</a:t>
                      </a:r>
                    </a:p>
                  </a:txBody>
                  <a:tcPr marL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898730"/>
                  </a:ext>
                </a:extLst>
              </a:tr>
              <a:tr h="64389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 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</a:rPr>
                        <a:t>Symphonies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6.41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0.457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5.50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>
                          <a:effectLst/>
                        </a:rPr>
                        <a:t>7.32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611468"/>
                  </a:ext>
                </a:extLst>
              </a:tr>
              <a:tr h="350520">
                <a:tc gridSpan="12">
                  <a:txBody>
                    <a:bodyPr/>
                    <a:lstStyle/>
                    <a:p>
                      <a:pPr algn="l"/>
                      <a:endParaRPr lang="en-US" sz="1800" dirty="0">
                        <a:effectLst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8409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C58D18F-4E3D-4B0F-B000-47DDF2107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38" y="26400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43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1981200" y="122238"/>
            <a:ext cx="8001000" cy="1295400"/>
          </a:xfrm>
        </p:spPr>
        <p:txBody>
          <a:bodyPr/>
          <a:lstStyle/>
          <a:p>
            <a:r>
              <a:rPr lang="en-US" sz="3200" dirty="0">
                <a:highlight>
                  <a:srgbClr val="FFFF00"/>
                </a:highlight>
                <a:latin typeface="Calibri" charset="0"/>
                <a:ea typeface="ＭＳ Ｐゴシック" charset="0"/>
              </a:rPr>
              <a:t>SPSS </a:t>
            </a:r>
            <a:r>
              <a:rPr lang="en-US" sz="3200" dirty="0">
                <a:latin typeface="Calibri" charset="0"/>
                <a:ea typeface="ＭＳ Ｐゴシック" charset="0"/>
              </a:rPr>
              <a:t>output example of our 2 x 2 matrix</a:t>
            </a:r>
          </a:p>
        </p:txBody>
      </p:sp>
      <p:sp>
        <p:nvSpPr>
          <p:cNvPr id="83971" name="Table Placeholder 2"/>
          <p:cNvSpPr>
            <a:spLocks noGrp="1" noTextEdit="1"/>
          </p:cNvSpPr>
          <p:nvPr>
            <p:ph type="tbl" idx="1"/>
          </p:nvPr>
        </p:nvSpPr>
        <p:spPr/>
      </p:sp>
      <p:pic>
        <p:nvPicPr>
          <p:cNvPr id="8397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71600"/>
            <a:ext cx="765968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943600" y="3352800"/>
            <a:ext cx="685800" cy="381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943600" y="4419600"/>
            <a:ext cx="685800" cy="381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943600" y="4800600"/>
            <a:ext cx="685800" cy="381000"/>
          </a:xfrm>
          <a:prstGeom prst="ellips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5943600" y="5181600"/>
            <a:ext cx="685800" cy="381000"/>
          </a:xfrm>
          <a:prstGeom prst="ellips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3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1143000"/>
            <a:ext cx="3352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1600">
                <a:latin typeface="Calibri" charset="0"/>
                <a:ea typeface="ＭＳ Ｐゴシック" charset="0"/>
              </a:rPr>
              <a:t>So, let me ask you this, then.</a:t>
            </a:r>
            <a:r>
              <a:rPr lang="en-US" sz="1600">
                <a:solidFill>
                  <a:srgbClr val="000000"/>
                </a:solidFill>
                <a:latin typeface="Calibri" charset="0"/>
                <a:ea typeface="ＭＳ Ｐゴシック" charset="0"/>
              </a:rPr>
              <a:t> Can we just look at those marginal means and say that one is statistically different from the other – or that our predictions are supported just because they differ? Hmmmm?</a:t>
            </a:r>
            <a:endParaRPr lang="en-US" sz="1600">
              <a:latin typeface="Calibri" charset="0"/>
              <a:ea typeface="ＭＳ Ｐゴシック" charset="0"/>
            </a:endParaRPr>
          </a:p>
        </p:txBody>
      </p:sp>
      <p:sp>
        <p:nvSpPr>
          <p:cNvPr id="7342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81200" y="4648200"/>
            <a:ext cx="8229600" cy="2209800"/>
          </a:xfrm>
        </p:spPr>
        <p:txBody>
          <a:bodyPr vert="horz" lIns="92075" tIns="46038" rIns="92075" bIns="46038" rtlCol="0">
            <a:normAutofit/>
          </a:bodyPr>
          <a:lstStyle/>
          <a:p>
            <a:pPr eaLnBrk="1" hangingPunct="1"/>
            <a:endParaRPr lang="en-US" dirty="0">
              <a:latin typeface="Calibri" charset="0"/>
              <a:ea typeface="ＭＳ Ｐゴシック" charset="0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</a:rPr>
              <a:t>Statistical tests compare those two means to determine if there is a </a:t>
            </a:r>
            <a:r>
              <a:rPr lang="en-US" dirty="0" err="1">
                <a:latin typeface="Calibri" charset="0"/>
                <a:ea typeface="ＭＳ Ｐゴシック" charset="0"/>
              </a:rPr>
              <a:t>signf</a:t>
            </a:r>
            <a:r>
              <a:rPr lang="en-US" dirty="0">
                <a:latin typeface="Calibri" charset="0"/>
                <a:ea typeface="ＭＳ Ｐゴシック" charset="0"/>
              </a:rPr>
              <a:t> main effect</a:t>
            </a:r>
          </a:p>
        </p:txBody>
      </p:sp>
      <p:pic>
        <p:nvPicPr>
          <p:cNvPr id="86019" name="Picture 2" descr="http://upload.wikimedia.org/wikipedia/en/2/2d/Sheldon_Coop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95400"/>
            <a:ext cx="312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loud Callout 4"/>
          <p:cNvSpPr>
            <a:spLocks noChangeArrowheads="1"/>
          </p:cNvSpPr>
          <p:nvPr/>
        </p:nvSpPr>
        <p:spPr bwMode="auto">
          <a:xfrm>
            <a:off x="4876800" y="609600"/>
            <a:ext cx="4495800" cy="2362200"/>
          </a:xfrm>
          <a:prstGeom prst="cloudCallout">
            <a:avLst>
              <a:gd name="adj1" fmla="val -61509"/>
              <a:gd name="adj2" fmla="val 3731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5791200" y="990600"/>
            <a:ext cx="335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1600" dirty="0">
                <a:ea typeface="ＭＳ Ｐゴシック" charset="-128"/>
                <a:cs typeface="+mj-cs"/>
              </a:rPr>
              <a:t>NO, you say? Golly - Why the heck not? </a:t>
            </a:r>
          </a:p>
        </p:txBody>
      </p:sp>
    </p:spTree>
    <p:extLst>
      <p:ext uri="{BB962C8B-B14F-4D97-AF65-F5344CB8AC3E}">
        <p14:creationId xmlns:p14="http://schemas.microsoft.com/office/powerpoint/2010/main" val="378113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3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44ED-0540-4A47-B2CE-8596F6D90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2" y="430670"/>
            <a:ext cx="9720072" cy="736423"/>
          </a:xfrm>
        </p:spPr>
        <p:txBody>
          <a:bodyPr/>
          <a:lstStyle/>
          <a:p>
            <a:r>
              <a:rPr lang="en-US" dirty="0"/>
              <a:t>JAMOVI: The Omnibus ANOVA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D2B35-B527-478A-9533-06AE62954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7F3087-3301-41CE-ADA5-05A61A462B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03" t="19260" r="34190" b="61494"/>
          <a:stretch/>
        </p:blipFill>
        <p:spPr>
          <a:xfrm>
            <a:off x="2820473" y="1844859"/>
            <a:ext cx="9492866" cy="31135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860795-0BCB-4121-AC84-B145C71C093A}"/>
              </a:ext>
            </a:extLst>
          </p:cNvPr>
          <p:cNvSpPr txBox="1"/>
          <p:nvPr/>
        </p:nvSpPr>
        <p:spPr>
          <a:xfrm>
            <a:off x="228647" y="3583546"/>
            <a:ext cx="2900919" cy="318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en-GB" sz="1400" dirty="0">
                <a:highlight>
                  <a:srgbClr val="FFFF00"/>
                </a:highlight>
              </a:rPr>
              <a:t>Test for main effect of Song type </a:t>
            </a:r>
            <a:r>
              <a:rPr lang="en-GB" sz="1400" dirty="0">
                <a:highlight>
                  <a:srgbClr val="FFFF00"/>
                </a:highlight>
                <a:sym typeface="Wingdings" panose="05000000000000000000" pitchFamily="2" charset="2"/>
              </a:rPr>
              <a:t> 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A8B044-B408-4789-B2A7-FD41B39F4482}"/>
              </a:ext>
            </a:extLst>
          </p:cNvPr>
          <p:cNvSpPr txBox="1"/>
          <p:nvPr/>
        </p:nvSpPr>
        <p:spPr>
          <a:xfrm>
            <a:off x="228647" y="3882628"/>
            <a:ext cx="29009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en-GB" sz="1400" dirty="0">
                <a:highlight>
                  <a:srgbClr val="00FFFF"/>
                </a:highlight>
              </a:rPr>
              <a:t>Test for main effect of Songwriter </a:t>
            </a:r>
            <a:r>
              <a:rPr lang="en-GB" sz="1400" dirty="0">
                <a:highlight>
                  <a:srgbClr val="00FFFF"/>
                </a:highlight>
                <a:sym typeface="Wingdings" panose="05000000000000000000" pitchFamily="2" charset="2"/>
              </a:rPr>
              <a:t> </a:t>
            </a:r>
            <a:endParaRPr lang="en-GB" sz="1400" dirty="0">
              <a:highlight>
                <a:srgbClr val="00FFFF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F8E709-7CA1-47A5-A52A-1599553AEFB2}"/>
              </a:ext>
            </a:extLst>
          </p:cNvPr>
          <p:cNvSpPr txBox="1"/>
          <p:nvPr/>
        </p:nvSpPr>
        <p:spPr>
          <a:xfrm>
            <a:off x="74101" y="4190405"/>
            <a:ext cx="29009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en-GB" sz="1400" dirty="0">
                <a:highlight>
                  <a:srgbClr val="00FF00"/>
                </a:highlight>
              </a:rPr>
              <a:t>Test for interaction of song type X </a:t>
            </a:r>
            <a:r>
              <a:rPr lang="en-GB" sz="1400" dirty="0">
                <a:highlight>
                  <a:srgbClr val="00FF00"/>
                </a:highlight>
                <a:sym typeface="Wingdings" panose="05000000000000000000" pitchFamily="2" charset="2"/>
              </a:rPr>
              <a:t> </a:t>
            </a:r>
            <a:r>
              <a:rPr lang="en-GB" sz="1400" dirty="0">
                <a:highlight>
                  <a:srgbClr val="00FF00"/>
                </a:highlight>
              </a:rPr>
              <a:t> songwriter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661E07-AA40-4619-B25E-A3E1D5560AB7}"/>
              </a:ext>
            </a:extLst>
          </p:cNvPr>
          <p:cNvSpPr txBox="1"/>
          <p:nvPr/>
        </p:nvSpPr>
        <p:spPr>
          <a:xfrm>
            <a:off x="1403797" y="4559736"/>
            <a:ext cx="16484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en-GB" sz="1400" b="1" dirty="0">
                <a:highlight>
                  <a:srgbClr val="FF00FF"/>
                </a:highlight>
              </a:rPr>
              <a:t>Error variance </a:t>
            </a:r>
            <a:r>
              <a:rPr lang="en-GB" sz="1400" b="1" dirty="0">
                <a:highlight>
                  <a:srgbClr val="FF00FF"/>
                </a:highlight>
                <a:sym typeface="Wingdings" panose="05000000000000000000" pitchFamily="2" charset="2"/>
              </a:rPr>
              <a:t> </a:t>
            </a:r>
            <a:endParaRPr lang="en-GB" sz="1400" b="1" dirty="0">
              <a:highlight>
                <a:srgbClr val="FF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22638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6CE42-F2AA-4633-A746-758AD3173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Placeholder 4">
            <a:extLst>
              <a:ext uri="{FF2B5EF4-FFF2-40B4-BE49-F238E27FC236}">
                <a16:creationId xmlns:a16="http://schemas.microsoft.com/office/drawing/2014/main" id="{F2544B4B-3E9E-4398-A56E-5293732314A0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720715" y="1417638"/>
          <a:ext cx="9720260" cy="2415540"/>
        </p:xfrm>
        <a:graphic>
          <a:graphicData uri="http://schemas.openxmlformats.org/drawingml/2006/table">
            <a:tbl>
              <a:tblPr/>
              <a:tblGrid>
                <a:gridCol w="1196340">
                  <a:extLst>
                    <a:ext uri="{9D8B030D-6E8A-4147-A177-3AD203B41FA5}">
                      <a16:colId xmlns:a16="http://schemas.microsoft.com/office/drawing/2014/main" val="2943038098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411119421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974939857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620744420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1381133164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2990220306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4158484810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3152006171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1529656945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1188819862"/>
                    </a:ext>
                  </a:extLst>
                </a:gridCol>
              </a:tblGrid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Estimated Marginal Means - Song_Type</a:t>
                      </a:r>
                      <a:endParaRPr lang="en-US">
                        <a:effectLst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7582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/>
                      <a:endParaRPr lang="en-US">
                        <a:effectLst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95% Confidence Interval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29273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Song_Type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Mean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SE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Lower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Upper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46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Flies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8.29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0.323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7.65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8.94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66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Symphonies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6.21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0.323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5.56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6.85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316434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endParaRPr lang="en-US" dirty="0">
                        <a:effectLst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70067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BCD99-9277-476C-A907-E199273CFB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4EBAA-60AD-6D42-A49B-F8CAAC2993C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E96A260-8A15-4150-A32E-E819D6465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08" y="141811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A01CB0A-D73C-40E7-BFA6-1E615C8620E5}"/>
              </a:ext>
            </a:extLst>
          </p:cNvPr>
          <p:cNvGraphicFramePr>
            <a:graphicFrameLocks noGrp="1"/>
          </p:cNvGraphicFramePr>
          <p:nvPr/>
        </p:nvGraphicFramePr>
        <p:xfrm>
          <a:off x="720715" y="3970099"/>
          <a:ext cx="9720260" cy="2141220"/>
        </p:xfrm>
        <a:graphic>
          <a:graphicData uri="http://schemas.openxmlformats.org/drawingml/2006/table">
            <a:tbl>
              <a:tblPr/>
              <a:tblGrid>
                <a:gridCol w="1196340">
                  <a:extLst>
                    <a:ext uri="{9D8B030D-6E8A-4147-A177-3AD203B41FA5}">
                      <a16:colId xmlns:a16="http://schemas.microsoft.com/office/drawing/2014/main" val="1020261188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1759463406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1492870983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1757654234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3081862823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2768688934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3335253960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1220507200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1480535856"/>
                    </a:ext>
                  </a:extLst>
                </a:gridCol>
                <a:gridCol w="747712">
                  <a:extLst>
                    <a:ext uri="{9D8B030D-6E8A-4147-A177-3AD203B41FA5}">
                      <a16:colId xmlns:a16="http://schemas.microsoft.com/office/drawing/2014/main" val="516731124"/>
                    </a:ext>
                  </a:extLst>
                </a:gridCol>
              </a:tblGrid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Estimated Marginal Means - Songwriter</a:t>
                      </a:r>
                      <a:endParaRPr lang="en-US">
                        <a:effectLst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755895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/>
                      <a:endParaRPr lang="en-US">
                        <a:effectLst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95% Confidence Interval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32279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Songwriter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Mean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SE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Lower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Upper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43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Malcolm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6.53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0.323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5.88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7.18</a:t>
                      </a:r>
                    </a:p>
                  </a:txBody>
                  <a:tcPr marL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7620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596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Shane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7.97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0.323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7.32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effectLst/>
                        </a:rPr>
                        <a:t>8.62</a:t>
                      </a:r>
                    </a:p>
                  </a:txBody>
                  <a:tcPr marL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19050" marR="76200" marT="1905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11036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endParaRPr lang="en-US" dirty="0">
                        <a:effectLst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630562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27B07B19-5147-47F0-B27C-AB9809313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14" y="39707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57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1"/>
            <a:ext cx="7239000" cy="792163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  <a:ea typeface="ＭＳ Ｐゴシック" charset="0"/>
              </a:rPr>
              <a:t>Main Effects</a:t>
            </a:r>
            <a:endParaRPr lang="en-US" sz="350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94232" name="Group 24"/>
          <p:cNvGraphicFramePr>
            <a:graphicFrameLocks noGrp="1"/>
          </p:cNvGraphicFramePr>
          <p:nvPr>
            <p:ph type="tbl" idx="1"/>
          </p:nvPr>
        </p:nvGraphicFramePr>
        <p:xfrm>
          <a:off x="2819400" y="2743200"/>
          <a:ext cx="5867400" cy="2655888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7.06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2400" dirty="0">
                          <a:latin typeface="+mn-lt"/>
                        </a:rPr>
                        <a:t>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48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9.53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</a:rPr>
                        <a:t>6.41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4800600" y="1295401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/>
              <a:t>Song Type</a:t>
            </a:r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3810000" y="2209801"/>
            <a:ext cx="167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3505200" y="2133601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Symphony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524000" y="3352801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Malcolm</a:t>
            </a:r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1524000" y="4648201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Shane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6781800" y="2133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Fly</a:t>
            </a: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1524000" y="2209800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/>
              <a:t>Writer</a:t>
            </a: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3733800" y="4267200"/>
            <a:ext cx="4038600" cy="6858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33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 flipV="1">
            <a:off x="7696200" y="3352800"/>
            <a:ext cx="1295400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9067800" y="3124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6.53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9067800" y="4419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7.93</a:t>
            </a: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3733800" y="3048000"/>
            <a:ext cx="3962400" cy="6858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33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V="1">
            <a:off x="7772400" y="4648200"/>
            <a:ext cx="1295400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" name="AutoShape 34"/>
          <p:cNvSpPr>
            <a:spLocks/>
          </p:cNvSpPr>
          <p:nvPr/>
        </p:nvSpPr>
        <p:spPr bwMode="auto">
          <a:xfrm rot="10800000">
            <a:off x="9906000" y="3276600"/>
            <a:ext cx="457200" cy="1447800"/>
          </a:xfrm>
          <a:prstGeom prst="leftBrace">
            <a:avLst>
              <a:gd name="adj1" fmla="val 26389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3810000" y="5715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8.29</a:t>
            </a: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6705600" y="5715001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6.21</a:t>
            </a: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>
            <a:off x="3886200" y="2819400"/>
            <a:ext cx="838200" cy="23622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267200" y="5181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7162800" y="5181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" name="Text Box 33"/>
          <p:cNvSpPr txBox="1">
            <a:spLocks noChangeArrowheads="1"/>
          </p:cNvSpPr>
          <p:nvPr/>
        </p:nvSpPr>
        <p:spPr bwMode="auto">
          <a:xfrm>
            <a:off x="8839200" y="1752601"/>
            <a:ext cx="1981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i="1" dirty="0">
                <a:solidFill>
                  <a:srgbClr val="008000"/>
                </a:solidFill>
              </a:rPr>
              <a:t>Marginal </a:t>
            </a:r>
            <a:r>
              <a:rPr lang="en-US" sz="2000" dirty="0">
                <a:solidFill>
                  <a:srgbClr val="008000"/>
                </a:solidFill>
              </a:rPr>
              <a:t>means: main effect of writer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524000" y="5562600"/>
            <a:ext cx="2438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i="1"/>
              <a:t>Marginal </a:t>
            </a:r>
            <a:r>
              <a:rPr lang="en-US" sz="2000"/>
              <a:t>means: 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/>
              <a:t>main effect of song type</a:t>
            </a:r>
          </a:p>
        </p:txBody>
      </p:sp>
      <p:sp>
        <p:nvSpPr>
          <p:cNvPr id="31" name="AutoShape 35"/>
          <p:cNvSpPr>
            <a:spLocks/>
          </p:cNvSpPr>
          <p:nvPr/>
        </p:nvSpPr>
        <p:spPr bwMode="auto">
          <a:xfrm rot="-5400000">
            <a:off x="5584032" y="5203032"/>
            <a:ext cx="566737" cy="2743200"/>
          </a:xfrm>
          <a:prstGeom prst="leftBrace">
            <a:avLst>
              <a:gd name="adj1" fmla="val 4033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utoShape 22"/>
          <p:cNvSpPr>
            <a:spLocks noChangeArrowheads="1"/>
          </p:cNvSpPr>
          <p:nvPr/>
        </p:nvSpPr>
        <p:spPr bwMode="auto">
          <a:xfrm>
            <a:off x="6781800" y="2819400"/>
            <a:ext cx="838200" cy="23622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BA9E43-5589-41FB-9124-63129BA1ECAC}"/>
              </a:ext>
            </a:extLst>
          </p:cNvPr>
          <p:cNvSpPr txBox="1"/>
          <p:nvPr/>
        </p:nvSpPr>
        <p:spPr>
          <a:xfrm>
            <a:off x="7497653" y="6168979"/>
            <a:ext cx="289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F</a:t>
            </a:r>
            <a:r>
              <a:rPr lang="en-US" dirty="0">
                <a:highlight>
                  <a:srgbClr val="FFFF00"/>
                </a:highlight>
              </a:rPr>
              <a:t>(1, 64) = 20.87, </a:t>
            </a:r>
            <a:r>
              <a:rPr lang="en-US" i="1" dirty="0">
                <a:highlight>
                  <a:srgbClr val="FFFF00"/>
                </a:highlight>
              </a:rPr>
              <a:t>p</a:t>
            </a:r>
            <a:r>
              <a:rPr lang="en-US" dirty="0">
                <a:highlight>
                  <a:srgbClr val="FFFF00"/>
                </a:highlight>
              </a:rPr>
              <a:t> &lt; .001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17ACE-E498-4E3F-BE4B-5FA37C67D2A6}"/>
              </a:ext>
            </a:extLst>
          </p:cNvPr>
          <p:cNvSpPr txBox="1"/>
          <p:nvPr/>
        </p:nvSpPr>
        <p:spPr>
          <a:xfrm>
            <a:off x="9296401" y="4852444"/>
            <a:ext cx="289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F</a:t>
            </a:r>
            <a:r>
              <a:rPr lang="en-US" dirty="0">
                <a:highlight>
                  <a:srgbClr val="FFFF00"/>
                </a:highlight>
              </a:rPr>
              <a:t>(1, 64) =9.94, </a:t>
            </a:r>
            <a:r>
              <a:rPr lang="en-US" i="1" dirty="0">
                <a:highlight>
                  <a:srgbClr val="FFFF00"/>
                </a:highlight>
              </a:rPr>
              <a:t>p</a:t>
            </a:r>
            <a:r>
              <a:rPr lang="en-US" dirty="0">
                <a:highlight>
                  <a:srgbClr val="FFFF00"/>
                </a:highlight>
              </a:rPr>
              <a:t> = .002</a:t>
            </a:r>
          </a:p>
        </p:txBody>
      </p:sp>
    </p:spTree>
    <p:extLst>
      <p:ext uri="{BB962C8B-B14F-4D97-AF65-F5344CB8AC3E}">
        <p14:creationId xmlns:p14="http://schemas.microsoft.com/office/powerpoint/2010/main" val="258962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utoUpdateAnimBg="0"/>
      <p:bldP spid="19" grpId="0" autoUpdateAnimBg="0"/>
      <p:bldP spid="20" grpId="0" animBg="1"/>
      <p:bldP spid="21" grpId="0" animBg="1"/>
      <p:bldP spid="22" grpId="0" animBg="1"/>
      <p:bldP spid="23" grpId="0" autoUpdateAnimBg="0"/>
      <p:bldP spid="24" grpId="0" autoUpdateAnimBg="0"/>
      <p:bldP spid="25" grpId="0" animBg="1"/>
      <p:bldP spid="27" grpId="0" animBg="1"/>
      <p:bldP spid="28" grpId="0" animBg="1"/>
      <p:bldP spid="29" grpId="0" autoUpdateAnimBg="0"/>
      <p:bldP spid="30" grpId="0" autoUpdateAnimBg="0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786</Words>
  <Application>Microsoft Office PowerPoint</Application>
  <PresentationFormat>Widescreen</PresentationFormat>
  <Paragraphs>244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Example 2 x 2 B/T Ss Factorial Matrix</vt:lpstr>
      <vt:lpstr>Main effects – Is there an overall difference?</vt:lpstr>
      <vt:lpstr>Main Effects</vt:lpstr>
      <vt:lpstr>JAMOVI output example of our 2 x 2 matrix</vt:lpstr>
      <vt:lpstr>SPSS output example of our 2 x 2 matrix</vt:lpstr>
      <vt:lpstr>So, let me ask you this, then. Can we just look at those marginal means and say that one is statistically different from the other – or that our predictions are supported just because they differ? Hmmmm?</vt:lpstr>
      <vt:lpstr>JAMOVI: The Omnibus ANOVA Table</vt:lpstr>
      <vt:lpstr>PowerPoint Presentation</vt:lpstr>
      <vt:lpstr>Main Effects</vt:lpstr>
      <vt:lpstr>PowerPoint Presentation</vt:lpstr>
      <vt:lpstr>Interactions – Is the difference different?</vt:lpstr>
      <vt:lpstr>PowerPoint Presentation</vt:lpstr>
      <vt:lpstr>PowerPoint Presentation</vt:lpstr>
      <vt:lpstr>Testing for Interactions – General Idea</vt:lpstr>
      <vt:lpstr>Detecting Interactions – “Guesstimating” from Tables</vt:lpstr>
      <vt:lpstr>Interpreting Interactions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2 x 2 B/T Ss Factorial Matrix</dc:title>
  <dc:creator>Pitts, Shane</dc:creator>
  <cp:lastModifiedBy>Pitts, Shane</cp:lastModifiedBy>
  <cp:revision>1</cp:revision>
  <dcterms:created xsi:type="dcterms:W3CDTF">2022-03-03T15:33:14Z</dcterms:created>
  <dcterms:modified xsi:type="dcterms:W3CDTF">2022-03-03T15:34:22Z</dcterms:modified>
</cp:coreProperties>
</file>