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346" r:id="rId3"/>
    <p:sldId id="259" r:id="rId4"/>
    <p:sldId id="299" r:id="rId5"/>
    <p:sldId id="300" r:id="rId6"/>
    <p:sldId id="301" r:id="rId7"/>
    <p:sldId id="304" r:id="rId8"/>
    <p:sldId id="306" r:id="rId9"/>
    <p:sldId id="307" r:id="rId10"/>
    <p:sldId id="347" r:id="rId11"/>
    <p:sldId id="260" r:id="rId12"/>
    <p:sldId id="293" r:id="rId13"/>
    <p:sldId id="363" r:id="rId14"/>
    <p:sldId id="258" r:id="rId15"/>
    <p:sldId id="337" r:id="rId16"/>
    <p:sldId id="31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7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16221-03AA-4E1F-AD98-CBD3FD31AE51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94908-7D24-4E38-9D75-4C7902A53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98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9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75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6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92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620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92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6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1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44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616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C584C86-250D-44DC-A384-F3EE8A88F816}" type="datetimeFigureOut">
              <a:rPr lang="en-US" smtClean="0"/>
              <a:t>3/3/2022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13 Part 3</a:t>
            </a:r>
          </a:p>
        </p:txBody>
      </p:sp>
    </p:spTree>
    <p:extLst>
      <p:ext uri="{BB962C8B-B14F-4D97-AF65-F5344CB8AC3E}">
        <p14:creationId xmlns:p14="http://schemas.microsoft.com/office/powerpoint/2010/main" val="153657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3200" dirty="0"/>
                  <a:t>Relating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sz="3200" dirty="0"/>
                  <a:t> and Initial Quantities to Equilibrium Quantities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If you have initial concentrations and K, equilibrium concentrations can be found by using an ICE table to relate the initial concentrations to the equilibrium concentrations.</a:t>
            </a:r>
          </a:p>
        </p:txBody>
      </p:sp>
    </p:spTree>
    <p:extLst>
      <p:ext uri="{BB962C8B-B14F-4D97-AF65-F5344CB8AC3E}">
        <p14:creationId xmlns:p14="http://schemas.microsoft.com/office/powerpoint/2010/main" val="2802182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sz="4000" dirty="0"/>
                  <a:t>Determining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4000" dirty="0"/>
                  <a:t> and relating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4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4000" b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40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19" b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When a 0.0200 </a:t>
                </a:r>
                <a:r>
                  <a:rPr lang="en-US" sz="2000" dirty="0" err="1"/>
                  <a:t>mol</a:t>
                </a:r>
                <a:r>
                  <a:rPr lang="en-US" sz="2000" dirty="0"/>
                  <a:t> sample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/>
                  <a:t> is introduced into an evacuated 1.52 L vessel at 900 K, 0.0142 </a:t>
                </a:r>
                <a:r>
                  <a:rPr lang="en-US" sz="2000" dirty="0" err="1"/>
                  <a:t>mol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/>
                  <a:t> is found to be present at equilibrium.  What is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2000" dirty="0"/>
                  <a:t> for the dissociation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at 900 K?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⇋2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56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3092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Determining Equilibrium Partial and Total Pressure from </a:t>
            </a:r>
            <a:r>
              <a:rPr lang="en-US" sz="3200" dirty="0" err="1"/>
              <a:t>K</a:t>
            </a:r>
            <a:r>
              <a:rPr lang="en-US" sz="3200" baseline="-25000" dirty="0" err="1"/>
              <a:t>p</a:t>
            </a:r>
            <a:endParaRPr lang="en-US" sz="32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A sample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HS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000" dirty="0"/>
                  <a:t> is introduced into an evacuated flask at 25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000" dirty="0"/>
                  <a:t>.  What is the partial pressure of each gas at equilibrium?  What is the total gas pressure at equilibrium?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 	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HS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⇋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              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=0.108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at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25 °</m:t>
                    </m:r>
                    <m:r>
                      <m:rPr>
                        <m:nor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US" sz="2000" dirty="0"/>
              </a:p>
              <a:p>
                <a:pPr marL="0" indent="0">
                  <a:lnSpc>
                    <a:spcPct val="170000"/>
                  </a:lnSpc>
                  <a:spcBef>
                    <a:spcPts val="0"/>
                  </a:spcBef>
                  <a:buNone/>
                </a:pPr>
                <a:r>
                  <a:rPr lang="en-US" sz="1600" dirty="0"/>
                  <a:t>		</a:t>
                </a:r>
                <a:endParaRPr lang="en-US" sz="1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3447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02155-0075-498C-80C8-EA4B906D2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ICE Tables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5029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Consider this partially completed ICE table. Complete the table and identify the correct K expression.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0.5 −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0.5 −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+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18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5029200"/>
              </a:xfrm>
              <a:blipFill>
                <a:blip r:embed="rId3"/>
                <a:stretch>
                  <a:fillRect l="-972" t="-848" r="-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D9C7354-8CCC-B44F-95EC-5286BBBFFA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724337"/>
              </p:ext>
            </p:extLst>
          </p:nvPr>
        </p:nvGraphicFramePr>
        <p:xfrm>
          <a:off x="4572000" y="2590158"/>
          <a:ext cx="3150488" cy="2087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4746">
                  <a:extLst>
                    <a:ext uri="{9D8B030D-6E8A-4147-A177-3AD203B41FA5}">
                      <a16:colId xmlns:a16="http://schemas.microsoft.com/office/drawing/2014/main" val="1474877294"/>
                    </a:ext>
                  </a:extLst>
                </a:gridCol>
                <a:gridCol w="594043">
                  <a:extLst>
                    <a:ext uri="{9D8B030D-6E8A-4147-A177-3AD203B41FA5}">
                      <a16:colId xmlns:a16="http://schemas.microsoft.com/office/drawing/2014/main" val="1725296793"/>
                    </a:ext>
                  </a:extLst>
                </a:gridCol>
                <a:gridCol w="901699">
                  <a:extLst>
                    <a:ext uri="{9D8B030D-6E8A-4147-A177-3AD203B41FA5}">
                      <a16:colId xmlns:a16="http://schemas.microsoft.com/office/drawing/2014/main" val="3229080279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/>
                      <a:endParaRPr lang="en-US" sz="2180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18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Cl</a:t>
                      </a:r>
                      <a:r>
                        <a:rPr lang="en-US" sz="2180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  </a:t>
                      </a:r>
                      <a:r>
                        <a:rPr lang="en-US" sz="218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⇌  2 Cl </a:t>
                      </a:r>
                      <a:endParaRPr lang="en-US" sz="2180" baseline="-250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865378"/>
                  </a:ext>
                </a:extLst>
              </a:tr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en-US" sz="218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Initial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8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80" baseline="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3642177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218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Change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18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180" i="1" baseline="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042422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2180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Equilibrium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18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180" i="1" baseline="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6126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843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/>
                  <a:t>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sz="3600" dirty="0"/>
                  <a:t> in an Equilibrium Calculation</a:t>
                </a:r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19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reaction below has the initial concentrations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=0.200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NO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=0.0300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 (A) Which direction will the reaction shift in order to establish equilibrium?  (B) What are molar concentrations when equilibrium is established?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⇋2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NO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=4.7×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br>
                  <a:rPr lang="en-US" b="0" dirty="0"/>
                </a:b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1671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Solution Starting Close to Equilibrium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What are the concentrations at equilibrium of a 0.15 M solution of HCN?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HCN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=4.9×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1180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Equilibrium Concentrations from Initial Conditions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A 0.0240 </a:t>
                </a:r>
                <a:r>
                  <a:rPr lang="en-US" sz="2400" dirty="0" err="1"/>
                  <a:t>mol</a:t>
                </a:r>
                <a:r>
                  <a:rPr lang="en-US" sz="2400" dirty="0"/>
                  <a:t> sample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allowed to come to equilibrium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r>
                  <a:rPr lang="en-US" sz="2400" dirty="0"/>
                  <a:t> in a 0.372 L flask at 25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400" dirty="0"/>
                  <a:t>.  Calculate the moles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400" dirty="0"/>
                  <a:t> present at equilibrium.  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⇋2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=4.61×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>
                          <a:latin typeface="Cambria Math" panose="02040503050406030204" pitchFamily="18" charset="0"/>
                        </a:rPr>
                        <m:t>at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25 °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41" t="-1085" r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1922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Relating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dirty="0"/>
                  <a:t> to Equilibrium Quantities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693" r="-748" b="-1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If you are given all of the equilibrium concentrations, K can be found by plugging in the equilibrium concentrations into the equilibrium expression</a:t>
            </a:r>
          </a:p>
        </p:txBody>
      </p:sp>
    </p:spTree>
    <p:extLst>
      <p:ext uri="{BB962C8B-B14F-4D97-AF65-F5344CB8AC3E}">
        <p14:creationId xmlns:p14="http://schemas.microsoft.com/office/powerpoint/2010/main" val="267513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3200" dirty="0"/>
                  <a:t>Determing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sz="3200" dirty="0"/>
                  <a:t> from Equilibrium Quantities</a:t>
                </a:r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Equilibrium is established in the reaction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⇋2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at 25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The quantities of the two gases present in a 3.00 L reaction vessel are 7.64 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92.01 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mol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and 1.56 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46.01 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mol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).  What is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for this reaction?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56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3146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Relative Changes in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b="0" dirty="0">
                    <a:latin typeface="Cambria Math" panose="02040503050406030204" pitchFamily="18" charset="0"/>
                  </a:rPr>
                  <a:t>Consider the equation</a:t>
                </a:r>
              </a:p>
              <a:p>
                <a:pPr marL="0" indent="0" algn="ctr">
                  <a:buNone/>
                </a:pPr>
                <a:endParaRPr lang="en-US" sz="2400" b="0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b="0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6767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Relative Changes in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b="0" dirty="0">
                    <a:latin typeface="Cambria Math" panose="02040503050406030204" pitchFamily="18" charset="0"/>
                  </a:rPr>
                  <a:t>Consider the equation</a:t>
                </a:r>
              </a:p>
              <a:p>
                <a:pPr marL="0" indent="0" algn="ctr">
                  <a:buNone/>
                </a:pPr>
                <a:endParaRPr lang="en-US" sz="2400" b="0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0" dirty="0"/>
                  <a:t>For every 2 moles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b="0" dirty="0"/>
                  <a:t> that decompose, how many moles of N</a:t>
                </a:r>
                <a:r>
                  <a:rPr lang="en-US" sz="2400" b="0" baseline="-25000" dirty="0"/>
                  <a:t>2</a:t>
                </a:r>
                <a:r>
                  <a:rPr lang="en-US" sz="2400" b="0" dirty="0"/>
                  <a:t> will be formed</a:t>
                </a:r>
                <a:r>
                  <a:rPr lang="en-US" b="0" dirty="0"/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371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Relative Changes in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b="0" dirty="0">
                    <a:latin typeface="Cambria Math" panose="02040503050406030204" pitchFamily="18" charset="0"/>
                  </a:rPr>
                  <a:t>Consider the equation</a:t>
                </a:r>
              </a:p>
              <a:p>
                <a:pPr marL="0" indent="0" algn="ctr">
                  <a:buNone/>
                </a:pPr>
                <a:endParaRPr lang="en-US" sz="2400" b="0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0" dirty="0"/>
                  <a:t>For every 2 moles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b="0" dirty="0"/>
                  <a:t> that decompose, how many moles of H</a:t>
                </a:r>
                <a:r>
                  <a:rPr lang="en-US" sz="2400" b="0" baseline="-25000" dirty="0"/>
                  <a:t>2</a:t>
                </a:r>
                <a:r>
                  <a:rPr lang="en-US" sz="2400" b="0" dirty="0"/>
                  <a:t> will be formed?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9278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Relative Changes in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b="0" dirty="0">
                    <a:latin typeface="Cambria Math" panose="02040503050406030204" pitchFamily="18" charset="0"/>
                  </a:rPr>
                  <a:t>Consider the equation</a:t>
                </a:r>
              </a:p>
              <a:p>
                <a:pPr marL="0" indent="0" algn="ctr">
                  <a:buNone/>
                </a:pPr>
                <a:endParaRPr lang="en-US" sz="2400" b="0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0" dirty="0"/>
                  <a:t>If 10 moles of NH</a:t>
                </a:r>
                <a:r>
                  <a:rPr lang="en-US" sz="2400" b="0" baseline="-25000" dirty="0"/>
                  <a:t>3</a:t>
                </a:r>
                <a:r>
                  <a:rPr lang="en-US" sz="2400" b="0" dirty="0"/>
                  <a:t> are put into an evacuated flask and equilibrium is reached when the number of moles of NH</a:t>
                </a:r>
                <a:r>
                  <a:rPr lang="en-US" sz="2400" b="0" baseline="-25000" dirty="0"/>
                  <a:t>3</a:t>
                </a:r>
                <a:r>
                  <a:rPr lang="en-US" sz="2400" b="0" dirty="0"/>
                  <a:t> decreases to 6, how many moles of N</a:t>
                </a:r>
                <a:r>
                  <a:rPr lang="en-US" sz="2400" b="0" baseline="-25000" dirty="0"/>
                  <a:t>2</a:t>
                </a:r>
                <a:r>
                  <a:rPr lang="en-US" sz="2400" b="0" dirty="0"/>
                  <a:t> and H</a:t>
                </a:r>
                <a:r>
                  <a:rPr lang="en-US" sz="2400" b="0" baseline="-25000" dirty="0"/>
                  <a:t>2</a:t>
                </a:r>
                <a:r>
                  <a:rPr lang="en-US" sz="2400" b="0" dirty="0"/>
                  <a:t> are formed?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11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Relative Changes in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b="0" dirty="0">
                    <a:latin typeface="Cambria Math" panose="02040503050406030204" pitchFamily="18" charset="0"/>
                  </a:rPr>
                  <a:t>Thus, we can classify the change of the reactants and products as follows</a:t>
                </a:r>
              </a:p>
              <a:p>
                <a:pPr marL="0" indent="0" algn="ctr">
                  <a:buNone/>
                </a:pPr>
                <a:endParaRPr lang="en-US" sz="2400" b="0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b="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Change: 		     </a:t>
                </a:r>
                <a14:m>
                  <m:oMath xmlns:m="http://schemas.openxmlformats.org/officeDocument/2006/math">
                    <m:r>
                      <a:rPr lang="en-US" sz="2400" i="0" dirty="0" smtClean="0">
                        <a:latin typeface="Cambria Math" panose="02040503050406030204" pitchFamily="18" charset="0"/>
                      </a:rPr>
                      <m:t>−2</m:t>
                    </m:r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lang="en-US" sz="2400" dirty="0"/>
                  <a:t>	      x		3x	 </a:t>
                </a:r>
                <a:r>
                  <a:rPr lang="en-US" dirty="0"/>
                  <a:t>	</a:t>
                </a:r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6309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Relative Changes in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</a:rPr>
                  <a:t>Complete the changes in concentration for each of the following reactions?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+2 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B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)⇋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B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i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       x		 __________      __________ </a:t>
                </a: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 startAt="2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⇋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       ________    ________      x</a:t>
                </a:r>
              </a:p>
              <a:p>
                <a:pPr marL="457200" indent="-457200">
                  <a:buFont typeface="+mj-lt"/>
                  <a:buAutoNum type="alphaUcPeriod" startAt="3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+5 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0">
                        <a:latin typeface="Cambria Math" panose="02040503050406030204" pitchFamily="18" charset="0"/>
                      </a:rPr>
                      <m:t>⇋3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+4 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       x		 ______     ______            ______</a:t>
                </a:r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252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1307</TotalTime>
  <Words>751</Words>
  <Application>Microsoft Office PowerPoint</Application>
  <PresentationFormat>On-screen Show (4:3)</PresentationFormat>
  <Paragraphs>87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Cambria</vt:lpstr>
      <vt:lpstr>Cambria Math</vt:lpstr>
      <vt:lpstr>Wingdings</vt:lpstr>
      <vt:lpstr>Wingdings 2</vt:lpstr>
      <vt:lpstr>Median1</vt:lpstr>
      <vt:lpstr>Chapter 13 Part 3</vt:lpstr>
      <vt:lpstr>Relating K to Equilibrium Quantities</vt:lpstr>
      <vt:lpstr>Determing K_c from Equilibrium Quantities</vt:lpstr>
      <vt:lpstr>Relative Changes in Concentration</vt:lpstr>
      <vt:lpstr>Relative Changes in Concentration</vt:lpstr>
      <vt:lpstr>Relative Changes in Concentration</vt:lpstr>
      <vt:lpstr>Relative Changes in Concentration</vt:lpstr>
      <vt:lpstr>Relative Changes in Concentration</vt:lpstr>
      <vt:lpstr>Relative Changes in Concentration</vt:lpstr>
      <vt:lpstr>Relating K and Initial Quantities to Equilibrium Quantities</vt:lpstr>
      <vt:lpstr>Determining K_p and relating K_p  "and" K_c</vt:lpstr>
      <vt:lpstr>Determining Equilibrium Partial and Total Pressure from Kp</vt:lpstr>
      <vt:lpstr>ICE Tables</vt:lpstr>
      <vt:lpstr>Using Q_c in an Equilibrium Calculation</vt:lpstr>
      <vt:lpstr>Solution Starting Close to Equilibrium</vt:lpstr>
      <vt:lpstr>Equilibrium Concentrations from Initial Conditions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3</dc:title>
  <dc:creator>ITS</dc:creator>
  <cp:lastModifiedBy>Walter Turner</cp:lastModifiedBy>
  <cp:revision>93</cp:revision>
  <dcterms:created xsi:type="dcterms:W3CDTF">2018-02-19T17:36:24Z</dcterms:created>
  <dcterms:modified xsi:type="dcterms:W3CDTF">2022-03-03T22:22:05Z</dcterms:modified>
</cp:coreProperties>
</file>