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Override1.xml" ContentType="application/vnd.openxmlformats-officedocument.themeOverr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305" r:id="rId5"/>
    <p:sldId id="319" r:id="rId6"/>
    <p:sldId id="320" r:id="rId7"/>
    <p:sldId id="322" r:id="rId8"/>
    <p:sldId id="323" r:id="rId9"/>
    <p:sldId id="324" r:id="rId10"/>
    <p:sldId id="325" r:id="rId11"/>
    <p:sldId id="326" r:id="rId12"/>
    <p:sldId id="327" r:id="rId13"/>
    <p:sldId id="328" r:id="rId14"/>
    <p:sldId id="308" r:id="rId15"/>
    <p:sldId id="329" r:id="rId16"/>
    <p:sldId id="307" r:id="rId17"/>
    <p:sldId id="330" r:id="rId18"/>
    <p:sldId id="268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F1FE5B8-B2A3-412A-9B05-880FC96CA814}" v="249" dt="2022-03-08T09:07:30.7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19" autoAdjust="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77348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38747-4367-4BD2-8D51-C97E202738E2}" type="datetime1">
              <a:rPr lang="en-US" smtClean="0"/>
              <a:t>3/8/2022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8280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>
            <a:extLst>
              <a:ext uri="{FF2B5EF4-FFF2-40B4-BE49-F238E27FC236}">
                <a16:creationId xmlns:a16="http://schemas.microsoft.com/office/drawing/2014/main" id="{CE39118B-B3AD-4BD4-BA22-DEFF4E76CE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247728"/>
            <a:ext cx="10353762" cy="543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1B079-7EF0-44EE-B798-BCC497C9F3B2}" type="datetime1">
              <a:rPr lang="en-US" smtClean="0"/>
              <a:t>3/8/2022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392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F70A8-1D13-4657-95F0-A9EA54967B8D}" type="datetime1">
              <a:rPr lang="en-US" smtClean="0"/>
              <a:t>3/8/2022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72432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B90AC-71BD-4C7F-8ACA-7B3F18292E63}" type="datetime1">
              <a:rPr lang="en-US" smtClean="0"/>
              <a:t>3/8/2022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3F0D53-0705-41B7-8554-09D21E7807F9}"/>
              </a:ext>
            </a:extLst>
          </p:cNvPr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7F647CD-0F1A-4BB3-89E0-A74F1E1B098D}"/>
              </a:ext>
            </a:extLst>
          </p:cNvPr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828532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EFC2C-8905-46F0-B443-CE905B76BA01}" type="datetime1">
              <a:rPr lang="en-US" smtClean="0"/>
              <a:t>3/8/2022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2524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76478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768112"/>
            <a:ext cx="3300984" cy="302308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49"/>
            <a:ext cx="3300984" cy="764783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768112"/>
            <a:ext cx="3300984" cy="302308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76478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768110"/>
            <a:ext cx="3300984" cy="302308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79DC3-C9B5-499E-9140-0DC28B7074E2}" type="datetime1">
              <a:rPr lang="en-US" smtClean="0"/>
              <a:t>3/8/2022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21410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>
            <a:extLst>
              <a:ext uri="{FF2B5EF4-FFF2-40B4-BE49-F238E27FC236}">
                <a16:creationId xmlns:a16="http://schemas.microsoft.com/office/drawing/2014/main" id="{7E87C569-D426-4615-ADA7-B370EA9834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>
            <a:extLst>
              <a:ext uri="{FF2B5EF4-FFF2-40B4-BE49-F238E27FC236}">
                <a16:creationId xmlns:a16="http://schemas.microsoft.com/office/drawing/2014/main" id="{7B353ED4-7AD0-46C9-88ED-1A16B1433A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>
            <a:extLst>
              <a:ext uri="{FF2B5EF4-FFF2-40B4-BE49-F238E27FC236}">
                <a16:creationId xmlns:a16="http://schemas.microsoft.com/office/drawing/2014/main" id="{F561D985-AD57-459A-B3A6-EBF2960397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572443"/>
            <a:ext cx="3300984" cy="121875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572442"/>
            <a:ext cx="3300984" cy="121875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572442"/>
            <a:ext cx="3300984" cy="121875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B33EA-E472-4D22-9C03-A9C14AA21CED}" type="datetime1">
              <a:rPr lang="en-US" smtClean="0"/>
              <a:t>3/8/2022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9391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833E-1B6D-415F-AD29-75AE8C43BD0D}" type="datetime1">
              <a:rPr lang="en-US" smtClean="0"/>
              <a:t>3/8/2022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91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2596F-08A7-4B70-989A-F2B1CF31E66B}" type="datetime1">
              <a:rPr lang="en-US" smtClean="0"/>
              <a:t>3/8/2022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370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55A3C-5767-4844-A0A3-83778C2E5409}" type="datetime1">
              <a:rPr lang="en-US" smtClean="0"/>
              <a:t>3/8/2022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5516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763439"/>
            <a:ext cx="9590550" cy="133349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07A8-A5CF-4D38-AB86-7EDDA87A85D4}" type="datetime1">
              <a:rPr lang="en-US" smtClean="0"/>
              <a:t>3/8/2022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6120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2618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76450"/>
            <a:ext cx="4856841" cy="3622671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0716" y="2076451"/>
            <a:ext cx="4856841" cy="3622672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D27C-8599-43EF-BA1D-14DDC1946E06}" type="datetime1">
              <a:rPr lang="en-US" smtClean="0"/>
              <a:t>3/8/2022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3605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>
            <a:extLst>
              <a:ext uri="{FF2B5EF4-FFF2-40B4-BE49-F238E27FC236}">
                <a16:creationId xmlns:a16="http://schemas.microsoft.com/office/drawing/2014/main" id="{37B721FF-D609-4D98-9D19-CF75AA8A54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29200" cy="4099959"/>
          </a:xfrm>
          <a:prstGeom prst="rect">
            <a:avLst/>
          </a:prstGeom>
        </p:spPr>
      </p:pic>
      <p:pic>
        <p:nvPicPr>
          <p:cNvPr id="21" name="Picture 20" descr="Slate-V2-HD-compPhotoInset.png">
            <a:extLst>
              <a:ext uri="{FF2B5EF4-FFF2-40B4-BE49-F238E27FC236}">
                <a16:creationId xmlns:a16="http://schemas.microsoft.com/office/drawing/2014/main" id="{073936BD-C868-433F-8E84-D6DD8E640E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357" y="1734506"/>
            <a:ext cx="5029200" cy="40999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6013" y="1855153"/>
            <a:ext cx="4764764" cy="6924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6013" y="2702103"/>
            <a:ext cx="4764764" cy="304353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3166" y="1855152"/>
            <a:ext cx="4779582" cy="6924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3167" y="2702103"/>
            <a:ext cx="4779581" cy="304353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43D99-809A-49C0-96E5-4250D0B498EE}" type="datetime1">
              <a:rPr lang="en-US" smtClean="0"/>
              <a:t>3/8/2022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299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3DE9B-B678-4EFB-BB7D-A4370204A0B0}" type="datetime1">
              <a:rPr lang="en-US" smtClean="0"/>
              <a:t>3/8/2022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729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812DA-F765-4142-A6A3-A8ED7235E082}" type="datetime1">
              <a:rPr lang="en-US" smtClean="0"/>
              <a:t>3/8/2022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489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0800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673351"/>
            <a:ext cx="3706889" cy="301625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277FD-7DE6-41D4-930D-AC99F5AFE54E}" type="datetime1">
              <a:rPr lang="en-US" smtClean="0"/>
              <a:t>3/8/2022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9114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>
            <a:extLst>
              <a:ext uri="{FF2B5EF4-FFF2-40B4-BE49-F238E27FC236}">
                <a16:creationId xmlns:a16="http://schemas.microsoft.com/office/drawing/2014/main" id="{4D06E496-ACBA-4063-B4A1-C5C484EE5A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763701"/>
            <a:ext cx="5707899" cy="1675559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3698" y="2679699"/>
            <a:ext cx="4588094" cy="3135695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5526-7079-4B7B-987C-1B5FAE11A0FF}" type="datetime1">
              <a:rPr lang="en-US" smtClean="0"/>
              <a:t>3/8/2022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305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25730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76450"/>
            <a:ext cx="10353762" cy="3714749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60007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073ED0CC-082F-4160-86E5-0D6041F12778}" type="datetime1">
              <a:rPr lang="en-US" smtClean="0"/>
              <a:t>3/8/2022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6000749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6000749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207152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sldNum="0" hdr="0" ftr="0" dt="0"/>
  <p:txStyles>
    <p:titleStyle>
      <a:lvl1pPr algn="ctr" defTabSz="457200" rtl="0" eaLnBrk="1" latinLnBrk="0" hangingPunct="1">
        <a:lnSpc>
          <a:spcPct val="90000"/>
        </a:lnSpc>
        <a:spcBef>
          <a:spcPct val="0"/>
        </a:spcBef>
        <a:buNone/>
        <a:defRPr sz="4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lnSpc>
          <a:spcPct val="110000"/>
        </a:lnSpc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3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21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3" name="Freeform 5">
            <a:extLst>
              <a:ext uri="{FF2B5EF4-FFF2-40B4-BE49-F238E27FC236}">
                <a16:creationId xmlns:a16="http://schemas.microsoft.com/office/drawing/2014/main" id="{608EAA06-5488-416B-B2B2-E552130110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99829" y="1101852"/>
            <a:ext cx="4254640" cy="4654297"/>
          </a:xfrm>
          <a:prstGeom prst="round2SameRect">
            <a:avLst>
              <a:gd name="adj1" fmla="val 5146"/>
              <a:gd name="adj2" fmla="val 400"/>
            </a:avLst>
          </a:prstGeom>
          <a:ln>
            <a:noFill/>
          </a:ln>
          <a:effectLst>
            <a:outerShdw blurRad="50800" dist="38100" dir="5400000" algn="tl" rotWithShape="0">
              <a:srgbClr val="000000">
                <a:alpha val="43000"/>
              </a:srgbClr>
            </a:outerShdw>
          </a:effectLst>
          <a:extLst>
            <a:ext uri="{91240B29-F687-4f45-9708-019B960494DF}">
              <a14:hiddenLine xmlns:a16="http://schemas.microsoft.com/office/drawing/2014/main" xmlns:p14="http://schemas.microsoft.com/office/powerpoint/2010/main"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oudy Old Style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D1F047C-C727-42A7-85C5-68C5AA1B1A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12" y="1301679"/>
            <a:ext cx="3958188" cy="2773172"/>
          </a:xfrm>
        </p:spPr>
        <p:txBody>
          <a:bodyPr>
            <a:normAutofit fontScale="90000"/>
          </a:bodyPr>
          <a:lstStyle/>
          <a:p>
            <a:r>
              <a:rPr lang="en-US" sz="4400" b="1" dirty="0"/>
              <a:t>A Brief Look into Latin American Literature via Chronological Lenses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93FB3F-A8D4-46D3-A1C6-C79C645637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12" y="4270158"/>
            <a:ext cx="3958187" cy="1286161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accent4">
                    <a:lumMod val="75000"/>
                  </a:schemeClr>
                </a:solidFill>
              </a:rPr>
              <a:t>By Students of </a:t>
            </a:r>
          </a:p>
          <a:p>
            <a:r>
              <a:rPr lang="en-US" sz="2800" b="1" dirty="0">
                <a:solidFill>
                  <a:schemeClr val="accent4">
                    <a:lumMod val="75000"/>
                  </a:schemeClr>
                </a:solidFill>
              </a:rPr>
              <a:t>SN 402, SN 320, SN 280</a:t>
            </a:r>
          </a:p>
        </p:txBody>
      </p:sp>
      <p:pic>
        <p:nvPicPr>
          <p:cNvPr id="12290" name="Picture 2">
            <a:extLst>
              <a:ext uri="{FF2B5EF4-FFF2-40B4-BE49-F238E27FC236}">
                <a16:creationId xmlns:a16="http://schemas.microsoft.com/office/drawing/2014/main" id="{5ACD1F8B-5664-4D8D-A89D-9ADD0F87A4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8600" y="696396"/>
            <a:ext cx="8203400" cy="5465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65765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EDF3E4-F4D1-419E-A4EC-E822119CE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152400"/>
            <a:ext cx="10353762" cy="1132936"/>
          </a:xfrm>
        </p:spPr>
        <p:txBody>
          <a:bodyPr/>
          <a:lstStyle/>
          <a:p>
            <a:r>
              <a:rPr lang="en-US" b="1" dirty="0"/>
              <a:t>Clorinda </a:t>
            </a:r>
            <a:r>
              <a:rPr lang="en-US" b="1" dirty="0" err="1"/>
              <a:t>Matto</a:t>
            </a:r>
            <a:r>
              <a:rPr lang="en-US" b="1" dirty="0"/>
              <a:t> de Turner </a:t>
            </a:r>
            <a:r>
              <a:rPr lang="en-US" sz="3600" dirty="0"/>
              <a:t>(Perú,1852-1909)</a:t>
            </a:r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9DBB8737-BA65-444B-AF42-342CC93E5E5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2619" y="1293952"/>
            <a:ext cx="8620838" cy="5564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18003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4DF56F2-7AFA-49C7-A24E-14E40054E7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-1" y="0"/>
            <a:ext cx="6823495" cy="6858000"/>
          </a:xfrm>
        </p:spPr>
        <p:txBody>
          <a:bodyPr/>
          <a:lstStyle/>
          <a:p>
            <a:endParaRPr lang="en-US" dirty="0"/>
          </a:p>
          <a:p>
            <a:pPr marL="36900" indent="0" algn="ctr">
              <a:buNone/>
            </a:pPr>
            <a:endParaRPr lang="en-US" sz="2400" dirty="0"/>
          </a:p>
          <a:p>
            <a:pPr marL="36900" indent="0" algn="ctr">
              <a:buNone/>
            </a:pPr>
            <a:r>
              <a:rPr lang="en-US" sz="5400" dirty="0"/>
              <a:t>RUBÉN DARÍO </a:t>
            </a:r>
          </a:p>
          <a:p>
            <a:pPr algn="ctr"/>
            <a:r>
              <a:rPr lang="en-US" sz="2400" dirty="0"/>
              <a:t>(1867-1916, Nicaragua)</a:t>
            </a:r>
          </a:p>
          <a:p>
            <a:pPr marL="450000" lvl="1" indent="0" algn="ctr">
              <a:buNone/>
            </a:pPr>
            <a:r>
              <a:rPr lang="en-US" sz="2400" dirty="0" err="1"/>
              <a:t>Escritor</a:t>
            </a:r>
            <a:r>
              <a:rPr lang="en-US" sz="2400" dirty="0"/>
              <a:t> </a:t>
            </a:r>
            <a:r>
              <a:rPr lang="en-US" sz="2400" dirty="0" err="1"/>
              <a:t>más</a:t>
            </a:r>
            <a:r>
              <a:rPr lang="en-US" sz="2400" dirty="0"/>
              <a:t> </a:t>
            </a:r>
            <a:r>
              <a:rPr lang="en-US" sz="2400" dirty="0" err="1"/>
              <a:t>representativo</a:t>
            </a:r>
            <a:r>
              <a:rPr lang="en-US" sz="2400" dirty="0"/>
              <a:t> del MODERNISMO</a:t>
            </a:r>
          </a:p>
          <a:p>
            <a:pPr marL="810000" lvl="2" indent="0" algn="ctr">
              <a:buNone/>
            </a:pPr>
            <a:endParaRPr lang="en-US" dirty="0"/>
          </a:p>
          <a:p>
            <a:pPr marL="810000" lvl="2" indent="0" algn="ctr">
              <a:buNone/>
            </a:pPr>
            <a:r>
              <a:rPr lang="en-US" sz="6600" b="1" i="1" dirty="0"/>
              <a:t>SONATINA</a:t>
            </a:r>
            <a:r>
              <a:rPr lang="en-US" sz="6600" b="1" dirty="0"/>
              <a:t> </a:t>
            </a:r>
          </a:p>
          <a:p>
            <a:pPr marL="810000" lvl="2" indent="0" algn="ctr">
              <a:buNone/>
            </a:pPr>
            <a:r>
              <a:rPr lang="en-US" sz="2400" dirty="0"/>
              <a:t>(</a:t>
            </a:r>
            <a:r>
              <a:rPr lang="en-US" sz="2400" i="1" dirty="0" err="1"/>
              <a:t>Prosas</a:t>
            </a:r>
            <a:r>
              <a:rPr lang="en-US" sz="2400" i="1" dirty="0"/>
              <a:t> </a:t>
            </a:r>
            <a:r>
              <a:rPr lang="en-US" sz="2400" i="1" dirty="0" err="1"/>
              <a:t>profanas</a:t>
            </a:r>
            <a:r>
              <a:rPr lang="en-US" sz="2400" i="1" dirty="0"/>
              <a:t> </a:t>
            </a:r>
            <a:r>
              <a:rPr lang="en-US" sz="2400" dirty="0"/>
              <a:t>1896)</a:t>
            </a:r>
          </a:p>
        </p:txBody>
      </p:sp>
      <p:pic>
        <p:nvPicPr>
          <p:cNvPr id="7" name="Content Placeholder 3" descr="A picture containing colorful&#10;&#10;Description automatically generated">
            <a:extLst>
              <a:ext uri="{FF2B5EF4-FFF2-40B4-BE49-F238E27FC236}">
                <a16:creationId xmlns:a16="http://schemas.microsoft.com/office/drawing/2014/main" id="{DD0014F0-3878-48B5-883C-00400560923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9758" y="-1"/>
            <a:ext cx="5282241" cy="68816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252817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F6CCE3-72AF-4D65-931C-ED226C7D2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74762"/>
            <a:ext cx="10353762" cy="1115683"/>
          </a:xfrm>
        </p:spPr>
        <p:txBody>
          <a:bodyPr>
            <a:normAutofit fontScale="90000"/>
          </a:bodyPr>
          <a:lstStyle/>
          <a:p>
            <a:r>
              <a:rPr lang="en-US" b="1" dirty="0" err="1"/>
              <a:t>Alfonsina</a:t>
            </a:r>
            <a:r>
              <a:rPr lang="en-US" b="1" dirty="0"/>
              <a:t> </a:t>
            </a:r>
            <a:r>
              <a:rPr lang="en-US" b="1" dirty="0" err="1"/>
              <a:t>Storni</a:t>
            </a:r>
            <a:r>
              <a:rPr lang="en-US" b="1" dirty="0"/>
              <a:t> </a:t>
            </a:r>
            <a:r>
              <a:rPr lang="en-US" sz="3600" dirty="0"/>
              <a:t>(Argentina, 1892-1938)</a:t>
            </a:r>
            <a:br>
              <a:rPr lang="en-US" sz="3600" dirty="0"/>
            </a:br>
            <a:r>
              <a:rPr lang="en-US" sz="4000" b="1" i="1" dirty="0" err="1"/>
              <a:t>Cuadrados</a:t>
            </a:r>
            <a:r>
              <a:rPr lang="en-US" sz="4000" b="1" i="1" dirty="0"/>
              <a:t> y </a:t>
            </a:r>
            <a:r>
              <a:rPr lang="en-US" sz="4000" b="1" i="1" dirty="0" err="1"/>
              <a:t>ángulos</a:t>
            </a:r>
            <a:r>
              <a:rPr lang="en-US" sz="4000" b="1" i="1" dirty="0"/>
              <a:t> </a:t>
            </a:r>
            <a:r>
              <a:rPr lang="en-US" sz="3600" dirty="0"/>
              <a:t>(1918)</a:t>
            </a:r>
          </a:p>
        </p:txBody>
      </p:sp>
      <p:pic>
        <p:nvPicPr>
          <p:cNvPr id="11266" name="Picture 2">
            <a:extLst>
              <a:ext uri="{FF2B5EF4-FFF2-40B4-BE49-F238E27FC236}">
                <a16:creationId xmlns:a16="http://schemas.microsoft.com/office/drawing/2014/main" id="{87367176-D12E-4B4B-9077-E3C67F6079E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9591" y="1300884"/>
            <a:ext cx="5338763" cy="5338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>
            <a:extLst>
              <a:ext uri="{FF2B5EF4-FFF2-40B4-BE49-F238E27FC236}">
                <a16:creationId xmlns:a16="http://schemas.microsoft.com/office/drawing/2014/main" id="{DE88DA17-618D-453F-908F-548948A886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0254" y="1371140"/>
            <a:ext cx="3796145" cy="5156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73450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D9736B-FC98-43A2-A569-EE0316D3D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103517"/>
            <a:ext cx="10353762" cy="1742536"/>
          </a:xfrm>
        </p:spPr>
        <p:txBody>
          <a:bodyPr>
            <a:normAutofit fontScale="90000"/>
          </a:bodyPr>
          <a:lstStyle/>
          <a:p>
            <a:r>
              <a:rPr lang="en-US" sz="5400" dirty="0"/>
              <a:t>Nicolás </a:t>
            </a:r>
            <a:r>
              <a:rPr lang="en-US" sz="5400" dirty="0" err="1"/>
              <a:t>Guillén</a:t>
            </a:r>
            <a:r>
              <a:rPr lang="en-US" sz="5400" dirty="0"/>
              <a:t> </a:t>
            </a:r>
            <a:r>
              <a:rPr lang="en-US" sz="4000" dirty="0"/>
              <a:t>(Cuba, 1902-1989)</a:t>
            </a:r>
            <a:br>
              <a:rPr lang="en-US" sz="4000" b="1" i="1" dirty="0"/>
            </a:br>
            <a:r>
              <a:rPr lang="en-US" sz="5300" b="1" i="1" dirty="0"/>
              <a:t>Un largo </a:t>
            </a:r>
            <a:r>
              <a:rPr lang="en-US" sz="5300" b="1" i="1" dirty="0" err="1"/>
              <a:t>lagarto</a:t>
            </a:r>
            <a:r>
              <a:rPr lang="en-US" sz="5300" b="1" i="1" dirty="0"/>
              <a:t> </a:t>
            </a:r>
            <a:r>
              <a:rPr lang="en-US" sz="5300" b="1" i="1" dirty="0" err="1"/>
              <a:t>verde</a:t>
            </a:r>
            <a:r>
              <a:rPr lang="en-US" sz="5300" dirty="0"/>
              <a:t> </a:t>
            </a:r>
            <a:r>
              <a:rPr lang="en-US" sz="4000" dirty="0"/>
              <a:t>(1958)</a:t>
            </a:r>
            <a:br>
              <a:rPr lang="en-US" sz="4000" dirty="0"/>
            </a:br>
            <a:r>
              <a:rPr lang="en-US" sz="3100" dirty="0" err="1"/>
              <a:t>vertientes</a:t>
            </a:r>
            <a:r>
              <a:rPr lang="en-US" sz="3100" dirty="0"/>
              <a:t>: </a:t>
            </a:r>
            <a:r>
              <a:rPr lang="en-US" sz="3100" dirty="0" err="1"/>
              <a:t>negrista</a:t>
            </a:r>
            <a:r>
              <a:rPr lang="en-US" sz="3100" dirty="0"/>
              <a:t>, </a:t>
            </a:r>
            <a:r>
              <a:rPr lang="en-US" sz="3100" dirty="0" err="1"/>
              <a:t>vanguardista</a:t>
            </a:r>
            <a:r>
              <a:rPr lang="en-US" sz="3100" dirty="0"/>
              <a:t>, social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F00A995-F0FF-4C2E-A4DF-F9B105480F7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7950" y="2191109"/>
            <a:ext cx="8786317" cy="4393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9965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278953-B6A3-4C5C-805F-B068419F18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163901"/>
            <a:ext cx="10353762" cy="1483744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b="1" dirty="0"/>
              <a:t>Gabriel García Márquez </a:t>
            </a:r>
            <a:r>
              <a:rPr lang="en-US" sz="4000" dirty="0"/>
              <a:t>(Colombia, 1927-2014)</a:t>
            </a:r>
            <a:br>
              <a:rPr lang="en-US" sz="4000" dirty="0"/>
            </a:br>
            <a:r>
              <a:rPr lang="en-US" sz="4000" dirty="0"/>
              <a:t>Premio Nobel de </a:t>
            </a:r>
            <a:r>
              <a:rPr lang="en-US" sz="4000" dirty="0" err="1"/>
              <a:t>Literatura</a:t>
            </a:r>
            <a:r>
              <a:rPr lang="en-US" sz="4000" dirty="0"/>
              <a:t> 1982 </a:t>
            </a:r>
            <a:br>
              <a:rPr lang="en-US" dirty="0"/>
            </a:br>
            <a:r>
              <a:rPr lang="en-US" sz="4900" b="1" i="1" dirty="0"/>
              <a:t>El </a:t>
            </a:r>
            <a:r>
              <a:rPr lang="en-US" sz="4900" b="1" i="1" dirty="0" err="1"/>
              <a:t>ahogado</a:t>
            </a:r>
            <a:r>
              <a:rPr lang="en-US" sz="4900" b="1" i="1" dirty="0"/>
              <a:t> </a:t>
            </a:r>
            <a:r>
              <a:rPr lang="en-US" sz="4900" b="1" i="1" dirty="0" err="1"/>
              <a:t>más</a:t>
            </a:r>
            <a:r>
              <a:rPr lang="en-US" sz="4900" b="1" i="1" dirty="0"/>
              <a:t> </a:t>
            </a:r>
            <a:r>
              <a:rPr lang="en-US" sz="4900" b="1" i="1" dirty="0" err="1"/>
              <a:t>hermoso</a:t>
            </a:r>
            <a:r>
              <a:rPr lang="en-US" sz="4900" b="1" i="1" dirty="0"/>
              <a:t> del </a:t>
            </a:r>
            <a:r>
              <a:rPr lang="en-US" sz="4900" b="1" i="1" dirty="0" err="1"/>
              <a:t>mundo</a:t>
            </a:r>
            <a:r>
              <a:rPr lang="en-US" sz="4900" b="1" i="1" dirty="0"/>
              <a:t> </a:t>
            </a:r>
            <a:r>
              <a:rPr lang="en-US" sz="4000" dirty="0"/>
              <a:t>(1968)</a:t>
            </a:r>
            <a:br>
              <a:rPr lang="en-US" dirty="0"/>
            </a:br>
            <a:endParaRPr lang="en-US" dirty="0"/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F12CE3F5-12AA-47AE-9FE0-CE2155EF5A5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017" y="2403798"/>
            <a:ext cx="4095895" cy="4095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>
            <a:extLst>
              <a:ext uri="{FF2B5EF4-FFF2-40B4-BE49-F238E27FC236}">
                <a16:creationId xmlns:a16="http://schemas.microsoft.com/office/drawing/2014/main" id="{8F1040C7-9203-4081-BF2F-C74872A28B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8358" y="2403798"/>
            <a:ext cx="7006625" cy="3942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80992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3945CB-B1BF-4EC2-9A09-AC9ECFB43A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570" y="138023"/>
            <a:ext cx="11340860" cy="845387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i="1" dirty="0"/>
              <a:t>LA</a:t>
            </a:r>
            <a:r>
              <a:rPr lang="en-US" b="1" dirty="0"/>
              <a:t> </a:t>
            </a:r>
            <a:r>
              <a:rPr lang="en-US" b="1" i="1" dirty="0"/>
              <a:t>POESÍA, </a:t>
            </a:r>
            <a:r>
              <a:rPr lang="en-US" sz="4000" b="1" i="1" dirty="0"/>
              <a:t>VERVIR </a:t>
            </a:r>
            <a:r>
              <a:rPr lang="en-US" sz="4000" b="1" dirty="0"/>
              <a:t>(1998), Alfonso Ramos Alva</a:t>
            </a:r>
            <a:br>
              <a:rPr lang="en-US" sz="4000" i="1" dirty="0"/>
            </a:br>
            <a:r>
              <a:rPr lang="en-US" sz="2200" b="1" dirty="0">
                <a:solidFill>
                  <a:srgbClr val="00B0F0"/>
                </a:solidFill>
              </a:rPr>
              <a:t>(One hexasyllabic quartet)		(four octosyllabic rhyming couplets)</a:t>
            </a:r>
            <a:br>
              <a:rPr lang="en-US" sz="2200" b="1" dirty="0">
                <a:solidFill>
                  <a:schemeClr val="tx1"/>
                </a:solidFill>
              </a:rPr>
            </a:br>
            <a:r>
              <a:rPr lang="en-US" sz="1800" dirty="0">
                <a:solidFill>
                  <a:schemeClr val="tx1"/>
                </a:solidFill>
              </a:rPr>
              <a:t>						</a:t>
            </a:r>
            <a:endParaRPr lang="en-US" sz="18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567AA2-6D00-481A-B2C5-9634511517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983410"/>
            <a:ext cx="11089096" cy="5874589"/>
          </a:xfrm>
        </p:spPr>
        <p:txBody>
          <a:bodyPr>
            <a:normAutofit fontScale="77500" lnSpcReduction="20000"/>
          </a:bodyPr>
          <a:lstStyle/>
          <a:p>
            <a:pPr marL="0" indent="0" algn="l">
              <a:buNone/>
            </a:pPr>
            <a:r>
              <a:rPr lang="es-ES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                                                                           	</a:t>
            </a:r>
            <a:r>
              <a:rPr lang="es-ES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2) belleza, nostalgia, quietud</a:t>
            </a:r>
          </a:p>
          <a:p>
            <a:pPr algn="l"/>
            <a:r>
              <a:rPr lang="es-ES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                             1) Definir la poesía</a:t>
            </a:r>
          </a:p>
          <a:p>
            <a:pPr algn="l"/>
            <a:r>
              <a:rPr lang="es-ES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                                                                      	3) creación de inspirada virtud.</a:t>
            </a:r>
          </a:p>
          <a:p>
            <a:pPr algn="l"/>
            <a:endParaRPr lang="es-ES" b="1" i="0" dirty="0"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  <a:p>
            <a:pPr algn="l"/>
            <a:r>
              <a:rPr lang="es-ES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                      						     	5) “el bostezo que dio la tierra”</a:t>
            </a:r>
          </a:p>
          <a:p>
            <a:pPr algn="l"/>
            <a:r>
              <a:rPr lang="es-ES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                              4) Metáfora y porfía</a:t>
            </a:r>
          </a:p>
          <a:p>
            <a:pPr algn="l"/>
            <a:r>
              <a:rPr lang="es-ES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                                                                      	 6) con Góngora que se aferra.</a:t>
            </a:r>
          </a:p>
          <a:p>
            <a:pPr algn="l"/>
            <a:endParaRPr lang="es-ES" b="1" i="0" dirty="0"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  <a:p>
            <a:pPr algn="l"/>
            <a:r>
              <a:rPr lang="es-ES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                                                                       	8) en el incendio de mi hoguera</a:t>
            </a:r>
          </a:p>
          <a:p>
            <a:pPr algn="l"/>
            <a:r>
              <a:rPr lang="es-ES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                              7) Es sentirte mía</a:t>
            </a:r>
          </a:p>
          <a:p>
            <a:pPr algn="l"/>
            <a:r>
              <a:rPr lang="es-ES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                                                                       	9) en la espera que desespera.</a:t>
            </a:r>
          </a:p>
          <a:p>
            <a:pPr algn="l"/>
            <a:endParaRPr lang="es-ES" b="1" i="0" dirty="0"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  <a:p>
            <a:pPr algn="l"/>
            <a:r>
              <a:rPr lang="es-ES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                                                                       	11) en permanente torbellino</a:t>
            </a:r>
          </a:p>
          <a:p>
            <a:pPr algn="l"/>
            <a:r>
              <a:rPr lang="es-ES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                             10) En la aurora del día</a:t>
            </a:r>
          </a:p>
          <a:p>
            <a:pPr algn="l"/>
            <a:r>
              <a:rPr lang="es-ES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                                                                       	12) en expresión de lo divino.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6342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AB392A-E915-4BE4-8351-56AF51ACF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9119" y="157018"/>
            <a:ext cx="10353762" cy="868219"/>
          </a:xfrm>
        </p:spPr>
        <p:txBody>
          <a:bodyPr>
            <a:normAutofit/>
          </a:bodyPr>
          <a:lstStyle/>
          <a:p>
            <a:r>
              <a:rPr lang="en-US" b="1" dirty="0"/>
              <a:t>Voces </a:t>
            </a:r>
            <a:r>
              <a:rPr lang="en-US" b="1" dirty="0" err="1"/>
              <a:t>amerindias</a:t>
            </a:r>
            <a:endParaRPr lang="en-US" b="1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624AAEE9-F111-4076-BDCA-E4F5E68C1B6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118" y="1069827"/>
            <a:ext cx="10269341" cy="5788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9682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9BF588-5477-47F8-B4A9-825717CC0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73891"/>
            <a:ext cx="10353762" cy="120993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Cristóbal Colón </a:t>
            </a:r>
            <a:br>
              <a:rPr lang="en-US" dirty="0"/>
            </a:br>
            <a:r>
              <a:rPr lang="en-US" b="1" i="1" dirty="0"/>
              <a:t>Carta a Luis de </a:t>
            </a:r>
            <a:r>
              <a:rPr lang="en-US" b="1" i="1" dirty="0" err="1"/>
              <a:t>Santángel</a:t>
            </a:r>
            <a:r>
              <a:rPr lang="en-US" b="1" i="1" dirty="0"/>
              <a:t> </a:t>
            </a:r>
            <a:r>
              <a:rPr lang="en-US" i="1" dirty="0"/>
              <a:t>(1493)</a:t>
            </a:r>
          </a:p>
        </p:txBody>
      </p:sp>
      <p:pic>
        <p:nvPicPr>
          <p:cNvPr id="3074" name="Picture 2" descr="Chromolithograph by Louis Prang and Company.">
            <a:extLst>
              <a:ext uri="{FF2B5EF4-FFF2-40B4-BE49-F238E27FC236}">
                <a16:creationId xmlns:a16="http://schemas.microsoft.com/office/drawing/2014/main" id="{85A5EB1E-5AC0-4DDA-846D-EEC58AE4E9E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3460" y="1228527"/>
            <a:ext cx="7425079" cy="5629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1783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CD8B06-B7AE-412A-B142-5062895F32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7855" y="86265"/>
            <a:ext cx="8876750" cy="940278"/>
          </a:xfrm>
        </p:spPr>
        <p:txBody>
          <a:bodyPr>
            <a:normAutofit fontScale="90000"/>
          </a:bodyPr>
          <a:lstStyle/>
          <a:p>
            <a:r>
              <a:rPr lang="en-US" sz="4000" b="1" dirty="0"/>
              <a:t>Fray Bartolomé de las Casas </a:t>
            </a:r>
            <a:r>
              <a:rPr lang="en-US" dirty="0"/>
              <a:t>(</a:t>
            </a:r>
            <a:r>
              <a:rPr lang="en-US" dirty="0" err="1"/>
              <a:t>España</a:t>
            </a:r>
            <a:r>
              <a:rPr lang="en-US" dirty="0"/>
              <a:t>, 1484-1566)</a:t>
            </a:r>
            <a:br>
              <a:rPr lang="en-US" dirty="0"/>
            </a:br>
            <a:r>
              <a:rPr lang="en-US" b="1" i="1" dirty="0"/>
              <a:t>Historia de las </a:t>
            </a:r>
            <a:r>
              <a:rPr lang="en-US" b="1" i="1" dirty="0" err="1"/>
              <a:t>Indias</a:t>
            </a:r>
            <a:r>
              <a:rPr lang="en-US" b="1" i="1" dirty="0"/>
              <a:t> </a:t>
            </a:r>
            <a:r>
              <a:rPr lang="en-US" dirty="0"/>
              <a:t>(1527-1561), “La </a:t>
            </a:r>
            <a:r>
              <a:rPr lang="en-US" dirty="0" err="1"/>
              <a:t>rebelión</a:t>
            </a:r>
            <a:r>
              <a:rPr lang="en-US" dirty="0"/>
              <a:t> de </a:t>
            </a:r>
            <a:r>
              <a:rPr lang="en-US" dirty="0" err="1"/>
              <a:t>Enriquillo</a:t>
            </a:r>
            <a:r>
              <a:rPr lang="en-US" dirty="0"/>
              <a:t>”</a:t>
            </a:r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BE7D393F-B044-40BD-8ED3-D05F2329B76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2672" y="1224951"/>
            <a:ext cx="8059744" cy="5633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7394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E63D5-CAF0-4759-BAE9-73D84B1111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9118" y="249382"/>
            <a:ext cx="10353762" cy="12573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Inca </a:t>
            </a:r>
            <a:r>
              <a:rPr lang="en-US" b="1" dirty="0" err="1"/>
              <a:t>Garcilaso</a:t>
            </a:r>
            <a:r>
              <a:rPr lang="en-US" b="1" dirty="0"/>
              <a:t> de la Vega </a:t>
            </a:r>
            <a:r>
              <a:rPr lang="en-US" sz="4000" dirty="0"/>
              <a:t>(Perú 1539-España 1616)</a:t>
            </a:r>
            <a:br>
              <a:rPr lang="en-US" dirty="0"/>
            </a:br>
            <a:r>
              <a:rPr lang="en-US" b="1" i="1" dirty="0"/>
              <a:t>Los </a:t>
            </a:r>
            <a:r>
              <a:rPr lang="en-US" b="1" i="1" dirty="0" err="1"/>
              <a:t>comentarios</a:t>
            </a:r>
            <a:r>
              <a:rPr lang="en-US" b="1" i="1" dirty="0"/>
              <a:t> </a:t>
            </a:r>
            <a:r>
              <a:rPr lang="en-US" b="1" i="1" dirty="0" err="1"/>
              <a:t>reales</a:t>
            </a:r>
            <a:r>
              <a:rPr lang="en-US" b="1" i="1" dirty="0"/>
              <a:t> </a:t>
            </a:r>
            <a:r>
              <a:rPr lang="en-US" sz="4000" dirty="0"/>
              <a:t>(1609, 1617)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8096657E-87E2-4641-B88A-B59047D21C5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9032" y="1811547"/>
            <a:ext cx="9660356" cy="5046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11060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6D91F9-F80F-4B7C-A2B8-84DAC8E47E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0813" y="147781"/>
            <a:ext cx="10353762" cy="1257300"/>
          </a:xfrm>
        </p:spPr>
        <p:txBody>
          <a:bodyPr>
            <a:normAutofit/>
          </a:bodyPr>
          <a:lstStyle/>
          <a:p>
            <a:r>
              <a:rPr lang="en-US" b="1" dirty="0"/>
              <a:t>Sor Juan Inés de la Cruz </a:t>
            </a:r>
            <a:r>
              <a:rPr lang="en-US" sz="3600" dirty="0"/>
              <a:t>(México, 1651-1695)</a:t>
            </a:r>
          </a:p>
        </p:txBody>
      </p:sp>
      <p:pic>
        <p:nvPicPr>
          <p:cNvPr id="5124" name="Picture 4">
            <a:extLst>
              <a:ext uri="{FF2B5EF4-FFF2-40B4-BE49-F238E27FC236}">
                <a16:creationId xmlns:a16="http://schemas.microsoft.com/office/drawing/2014/main" id="{E8D606AE-6D71-452A-9701-5EEC429E623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6491" y="1338661"/>
            <a:ext cx="9580200" cy="5519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5629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A96244-3C09-4110-A3B4-1DBCEE10F8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129310"/>
            <a:ext cx="10353762" cy="1016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Joaquín </a:t>
            </a:r>
            <a:r>
              <a:rPr lang="en-US" b="1" dirty="0" err="1"/>
              <a:t>Ferández</a:t>
            </a:r>
            <a:r>
              <a:rPr lang="en-US" b="1" dirty="0"/>
              <a:t> de </a:t>
            </a:r>
            <a:r>
              <a:rPr lang="en-US" b="1" dirty="0" err="1"/>
              <a:t>Lizardi</a:t>
            </a:r>
            <a:r>
              <a:rPr lang="en-US" b="1" dirty="0"/>
              <a:t> </a:t>
            </a:r>
            <a:r>
              <a:rPr lang="en-US" sz="4000" dirty="0"/>
              <a:t>(México, 1776-1827)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B3EC9263-2532-4250-ABBA-45A4C2C9184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581" y="2038867"/>
            <a:ext cx="7923125" cy="4398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>
            <a:extLst>
              <a:ext uri="{FF2B5EF4-FFF2-40B4-BE49-F238E27FC236}">
                <a16:creationId xmlns:a16="http://schemas.microsoft.com/office/drawing/2014/main" id="{B729E9E5-2B01-4E48-BB54-05CA3AD4F7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9744" y="1498797"/>
            <a:ext cx="3389745" cy="5229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28059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52371A-20C2-4BF3-A846-C18FC08ED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9119" y="166254"/>
            <a:ext cx="10441608" cy="1080655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Gertrudis Gómez de Avellaneda </a:t>
            </a:r>
            <a:r>
              <a:rPr lang="en-US" sz="4000" dirty="0"/>
              <a:t>(Cuba, 1814-1873)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5FC817C2-D24E-4564-991F-08C92555A5C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825" y="1341639"/>
            <a:ext cx="9994349" cy="5516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71136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6639F7-D6EE-40DE-9BE2-2710991A54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9119" y="193963"/>
            <a:ext cx="10353762" cy="1071418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José Hernández </a:t>
            </a:r>
            <a:r>
              <a:rPr lang="en-US" sz="3600" dirty="0"/>
              <a:t>(Argentina, 1834-1886)</a:t>
            </a:r>
            <a:br>
              <a:rPr lang="en-US" sz="3600" dirty="0"/>
            </a:br>
            <a:r>
              <a:rPr lang="en-US" sz="3600" dirty="0" err="1"/>
              <a:t>Literatura</a:t>
            </a:r>
            <a:r>
              <a:rPr lang="en-US" sz="3600" dirty="0"/>
              <a:t> </a:t>
            </a:r>
            <a:r>
              <a:rPr lang="en-US" sz="3600" dirty="0" err="1"/>
              <a:t>gauchesca</a:t>
            </a:r>
            <a:r>
              <a:rPr lang="en-US" sz="3600" dirty="0"/>
              <a:t>, </a:t>
            </a:r>
            <a:r>
              <a:rPr lang="en-US" sz="3600" b="1" i="1" dirty="0"/>
              <a:t>Martín Fierro </a:t>
            </a:r>
            <a:r>
              <a:rPr lang="en-US" sz="3600" dirty="0"/>
              <a:t>(1872, 1879)</a:t>
            </a: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97B35F01-4D65-4319-BE9D-FED15B07C4F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820" y="1450541"/>
            <a:ext cx="9609825" cy="5407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69175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ateVTI">
  <a:themeElements>
    <a:clrScheme name="Custom 35">
      <a:dk1>
        <a:sysClr val="windowText" lastClr="000000"/>
      </a:dk1>
      <a:lt1>
        <a:sysClr val="window" lastClr="FFFFFF"/>
      </a:lt1>
      <a:dk2>
        <a:srgbClr val="4E3B30"/>
      </a:dk2>
      <a:lt2>
        <a:srgbClr val="F4EDD8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ustom 4">
      <a:majorFont>
        <a:latin typeface="Goudy Old Style"/>
        <a:ea typeface=""/>
        <a:cs typeface=""/>
      </a:majorFont>
      <a:minorFont>
        <a:latin typeface="Goudy Old Style"/>
        <a:ea typeface=""/>
        <a:cs typeface=""/>
      </a:minorFont>
    </a:fontScheme>
    <a:fmtScheme name="Slat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VTI" id="{35C4A07C-0176-4A32-9BCB-B016516853F0}" vid="{9B70D35C-BCA8-4715-BB49-8BE54A7FC07C}"/>
    </a:ext>
  </a:extLst>
</a:theme>
</file>

<file path=ppt/theme/themeOverride1.xml><?xml version="1.0" encoding="utf-8"?>
<a:themeOverride xmlns:a="http://schemas.openxmlformats.org/drawingml/2006/main">
  <a:clrScheme name="Custom 42">
    <a:dk1>
      <a:sysClr val="windowText" lastClr="000000"/>
    </a:dk1>
    <a:lt1>
      <a:sysClr val="window" lastClr="FFFFFF"/>
    </a:lt1>
    <a:dk2>
      <a:srgbClr val="454551"/>
    </a:dk2>
    <a:lt2>
      <a:srgbClr val="E3E3E5"/>
    </a:lt2>
    <a:accent1>
      <a:srgbClr val="FE09E3"/>
    </a:accent1>
    <a:accent2>
      <a:srgbClr val="00ACF5"/>
    </a:accent2>
    <a:accent3>
      <a:srgbClr val="55CB72"/>
    </a:accent3>
    <a:accent4>
      <a:srgbClr val="EFC926"/>
    </a:accent4>
    <a:accent5>
      <a:srgbClr val="969696"/>
    </a:accent5>
    <a:accent6>
      <a:srgbClr val="D54773"/>
    </a:accent6>
    <a:hlink>
      <a:srgbClr val="6B9F25"/>
    </a:hlink>
    <a:folHlink>
      <a:srgbClr val="8C8C8C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189B453C-F2B2-4ECA-A6ED-7DBEF1B6D38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3CC670F-05B9-4BB7-BA2C-0DE5B5C1E5D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2A3AD49-9331-450C-A2FE-6857A4DB38C6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{F1C67CFC-ED39-4939-8518-0E77491F520B}tf00934815_win32</Template>
  <TotalTime>192</TotalTime>
  <Words>357</Words>
  <Application>Microsoft Office PowerPoint</Application>
  <PresentationFormat>Widescreen</PresentationFormat>
  <Paragraphs>39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Goudy Old Style</vt:lpstr>
      <vt:lpstr>Times New Roman</vt:lpstr>
      <vt:lpstr>Wingdings 2</vt:lpstr>
      <vt:lpstr>SlateVTI</vt:lpstr>
      <vt:lpstr>A Brief Look into Latin American Literature via Chronological Lenses</vt:lpstr>
      <vt:lpstr>Voces amerindias</vt:lpstr>
      <vt:lpstr>Cristóbal Colón  Carta a Luis de Santángel (1493)</vt:lpstr>
      <vt:lpstr>Fray Bartolomé de las Casas (España, 1484-1566) Historia de las Indias (1527-1561), “La rebelión de Enriquillo”</vt:lpstr>
      <vt:lpstr>Inca Garcilaso de la Vega (Perú 1539-España 1616) Los comentarios reales (1609, 1617)</vt:lpstr>
      <vt:lpstr>Sor Juan Inés de la Cruz (México, 1651-1695)</vt:lpstr>
      <vt:lpstr>Joaquín Ferández de Lizardi (México, 1776-1827)</vt:lpstr>
      <vt:lpstr>Gertrudis Gómez de Avellaneda (Cuba, 1814-1873)</vt:lpstr>
      <vt:lpstr>José Hernández (Argentina, 1834-1886) Literatura gauchesca, Martín Fierro (1872, 1879)</vt:lpstr>
      <vt:lpstr>Clorinda Matto de Turner (Perú,1852-1909)</vt:lpstr>
      <vt:lpstr>PowerPoint Presentation</vt:lpstr>
      <vt:lpstr>Alfonsina Storni (Argentina, 1892-1938) Cuadrados y ángulos (1918)</vt:lpstr>
      <vt:lpstr>Nicolás Guillén (Cuba, 1902-1989) Un largo lagarto verde (1958) vertientes: negrista, vanguardista, social</vt:lpstr>
      <vt:lpstr> Gabriel García Márquez (Colombia, 1927-2014) Premio Nobel de Literatura 1982  El ahogado más hermoso del mundo (1968) </vt:lpstr>
      <vt:lpstr>LA POESÍA, VERVIR (1998), Alfonso Ramos Alva (One hexasyllabic quartet)  (four octosyllabic rhyming couplets)    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Lorem Ipsum</dc:title>
  <dc:creator>Jessica Ramos-Harthun</dc:creator>
  <cp:lastModifiedBy>Ramos de Harthun, Jessica</cp:lastModifiedBy>
  <cp:revision>2</cp:revision>
  <dcterms:created xsi:type="dcterms:W3CDTF">2022-03-05T21:49:08Z</dcterms:created>
  <dcterms:modified xsi:type="dcterms:W3CDTF">2022-03-08T15:50:23Z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