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627" r:id="rId1"/>
  </p:sldMasterIdLst>
  <p:notesMasterIdLst>
    <p:notesMasterId r:id="rId19"/>
  </p:notesMasterIdLst>
  <p:sldIdLst>
    <p:sldId id="256" r:id="rId2"/>
    <p:sldId id="265" r:id="rId3"/>
    <p:sldId id="266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7" r:id="rId13"/>
    <p:sldId id="282" r:id="rId14"/>
    <p:sldId id="281" r:id="rId15"/>
    <p:sldId id="283" r:id="rId16"/>
    <p:sldId id="278" r:id="rId17"/>
    <p:sldId id="280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83"/>
    <p:restoredTop sz="94407"/>
  </p:normalViewPr>
  <p:slideViewPr>
    <p:cSldViewPr snapToGrid="0" snapToObjects="1">
      <p:cViewPr>
        <p:scale>
          <a:sx n="85" d="100"/>
          <a:sy n="85" d="100"/>
        </p:scale>
        <p:origin x="624" y="4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96F8B-BF18-3D42-A3B7-8AF768328886}" type="datetimeFigureOut">
              <a:rPr lang="en-US" smtClean="0"/>
              <a:t>9/4/19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4463" y="1162050"/>
            <a:ext cx="4181475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3C1B9-4951-3841-A080-3677C4CC3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01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Title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39775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973" y="1964267"/>
            <a:ext cx="5714228" cy="2421464"/>
          </a:xfrm>
        </p:spPr>
        <p:txBody>
          <a:bodyPr anchor="b">
            <a:normAutofit/>
          </a:bodyPr>
          <a:lstStyle>
            <a:lvl1pPr algn="r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973" y="4385733"/>
            <a:ext cx="5714228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52311" y="5870576"/>
            <a:ext cx="1212173" cy="377825"/>
          </a:xfrm>
        </p:spPr>
        <p:txBody>
          <a:bodyPr/>
          <a:lstStyle/>
          <a:p>
            <a:fld id="{04AF466F-BDA4-4F18-9C7B-FF0A9A1B0E80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973" y="5870576"/>
            <a:ext cx="3932137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40685" y="5870576"/>
            <a:ext cx="417516" cy="377825"/>
          </a:xfrm>
        </p:spPr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32865"/>
            <a:ext cx="7772400" cy="566738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4401" y="932112"/>
            <a:ext cx="6858000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/>
            </a:lvl1pPr>
          </a:lstStyle>
          <a:p>
            <a:pPr marL="0" lvl="0" indent="0" algn="ctr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5299603"/>
            <a:ext cx="77724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609602"/>
            <a:ext cx="7772399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4343400"/>
            <a:ext cx="7772399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88671" y="3352800"/>
            <a:ext cx="6876133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2266" y="4343400"/>
            <a:ext cx="77724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3291648"/>
            <a:ext cx="7772401" cy="1468800"/>
          </a:xfrm>
        </p:spPr>
        <p:txBody>
          <a:bodyPr anchor="b">
            <a:normAutofit/>
          </a:bodyPr>
          <a:lstStyle>
            <a:lvl1pPr algn="l">
              <a:defRPr sz="2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60448"/>
            <a:ext cx="7772402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21796" y="71811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735800" y="275167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879115" y="609602"/>
            <a:ext cx="7091297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57200" y="3886200"/>
            <a:ext cx="7772401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775200"/>
            <a:ext cx="7772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40" y="609602"/>
            <a:ext cx="7772401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464440" y="3505200"/>
            <a:ext cx="777240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4439" y="4343400"/>
            <a:ext cx="7772401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2978" y="609600"/>
            <a:ext cx="1676621" cy="5181601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90184" cy="51816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3308581"/>
            <a:ext cx="77724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4777381"/>
            <a:ext cx="777240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2142068"/>
            <a:ext cx="3813048" cy="364913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6553" y="2142068"/>
            <a:ext cx="3813048" cy="364913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480" y="2218267"/>
            <a:ext cx="354060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11120" y="2218267"/>
            <a:ext cx="35184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6552" y="2870201"/>
            <a:ext cx="3813048" cy="2920998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609601"/>
            <a:ext cx="7772400" cy="1456267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718" y="1557868"/>
            <a:ext cx="2862910" cy="1439332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6144" y="609601"/>
            <a:ext cx="4627975" cy="51816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718" y="2997200"/>
            <a:ext cx="2862910" cy="184573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9/4/19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S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" y="0"/>
            <a:ext cx="91186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28" y="1735672"/>
            <a:ext cx="4097204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0" y="914400"/>
            <a:ext cx="3200400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z="1600" dirty="0"/>
            </a:lvl1pPr>
          </a:lstStyle>
          <a:p>
            <a:pPr marL="0" lvl="0" indent="0" algn="ctr">
              <a:buNone/>
            </a:pPr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2128" y="3107272"/>
            <a:ext cx="4097204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601"/>
            <a:ext cx="7772400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2068"/>
            <a:ext cx="7772400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3712" y="5870576"/>
            <a:ext cx="1212173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27B613C-1AD7-49D3-885D-F654C5CDBAA6}" type="datetime1">
              <a:rPr lang="en-US" smtClean="0"/>
              <a:pPr/>
              <a:t>9/4/19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5870576"/>
            <a:ext cx="5990311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12085" y="5870576"/>
            <a:ext cx="417516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71570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628" r:id="rId1"/>
    <p:sldLayoutId id="2147484629" r:id="rId2"/>
    <p:sldLayoutId id="2147484630" r:id="rId3"/>
    <p:sldLayoutId id="2147484631" r:id="rId4"/>
    <p:sldLayoutId id="2147484632" r:id="rId5"/>
    <p:sldLayoutId id="2147484633" r:id="rId6"/>
    <p:sldLayoutId id="2147484634" r:id="rId7"/>
    <p:sldLayoutId id="2147484635" r:id="rId8"/>
    <p:sldLayoutId id="2147484636" r:id="rId9"/>
    <p:sldLayoutId id="2147484637" r:id="rId10"/>
    <p:sldLayoutId id="2147484638" r:id="rId11"/>
    <p:sldLayoutId id="2147484639" r:id="rId12"/>
    <p:sldLayoutId id="2147484640" r:id="rId13"/>
    <p:sldLayoutId id="2147484641" r:id="rId14"/>
    <p:sldLayoutId id="2147484642" r:id="rId15"/>
    <p:sldLayoutId id="2147484643" r:id="rId16"/>
    <p:sldLayoutId id="2147484644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4" Type="http://schemas.openxmlformats.org/officeDocument/2006/relationships/image" Target="../media/image5.jpeg"/><Relationship Id="rId5" Type="http://schemas.microsoft.com/office/2007/relationships/hdphoto" Target="../media/hdphoto1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4" Type="http://schemas.openxmlformats.org/officeDocument/2006/relationships/image" Target="../media/image5.jpeg"/><Relationship Id="rId5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1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17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13.wdp"/><Relationship Id="rId5" Type="http://schemas.openxmlformats.org/officeDocument/2006/relationships/image" Target="../media/image20.png"/><Relationship Id="rId6" Type="http://schemas.openxmlformats.org/officeDocument/2006/relationships/image" Target="../media/image14.jpeg"/><Relationship Id="rId7" Type="http://schemas.microsoft.com/office/2007/relationships/hdphoto" Target="../media/hdphoto1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microsoft.com/office/2007/relationships/hdphoto" Target="../media/hdphoto1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4" Type="http://schemas.openxmlformats.org/officeDocument/2006/relationships/image" Target="../media/image5.jpeg"/><Relationship Id="rId5" Type="http://schemas.microsoft.com/office/2007/relationships/hdphoto" Target="../media/hdphoto3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5.jpeg"/><Relationship Id="rId5" Type="http://schemas.microsoft.com/office/2007/relationships/hdphoto" Target="../media/hdphoto6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4" Type="http://schemas.openxmlformats.org/officeDocument/2006/relationships/image" Target="../media/image5.jpeg"/><Relationship Id="rId5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4" Type="http://schemas.openxmlformats.org/officeDocument/2006/relationships/image" Target="../media/image5.jpeg"/><Relationship Id="rId5" Type="http://schemas.microsoft.com/office/2007/relationships/hdphoto" Target="../media/hdphoto8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4" Type="http://schemas.openxmlformats.org/officeDocument/2006/relationships/image" Target="../media/image5.jpeg"/><Relationship Id="rId5" Type="http://schemas.microsoft.com/office/2007/relationships/hdphoto" Target="../media/hdphoto1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1186773" y="4766553"/>
            <a:ext cx="6789907" cy="128405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by bubble &amp; by grid: </a:t>
            </a:r>
            <a:br>
              <a:rPr lang="en-US" dirty="0" smtClean="0">
                <a:latin typeface="Calisto MT" charset="0"/>
                <a:ea typeface="Calisto MT" charset="0"/>
                <a:cs typeface="Calisto MT" charset="0"/>
              </a:rPr>
            </a:br>
            <a:r>
              <a:rPr lang="en-US" dirty="0" smtClean="0">
                <a:latin typeface="Calisto MT" charset="0"/>
                <a:ea typeface="Calisto MT" charset="0"/>
                <a:cs typeface="Calisto MT" charset="0"/>
              </a:rPr>
              <a:t>using stasis theory</a:t>
            </a:r>
            <a:endParaRPr lang="en-US" dirty="0">
              <a:latin typeface="Calisto MT" charset="0"/>
              <a:ea typeface="Calisto MT" charset="0"/>
              <a:cs typeface="Calisto MT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757" y="573168"/>
            <a:ext cx="6203004" cy="416635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489360" y="6077639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dirty="0">
              <a:latin typeface="Calisto MT" charset="0"/>
              <a:ea typeface="Calisto MT" charset="0"/>
              <a:cs typeface="Calisto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128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0" y="382071"/>
            <a:ext cx="7759002" cy="581925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7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" y="306361"/>
            <a:ext cx="7237378" cy="542803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4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993" y="105364"/>
            <a:ext cx="5151295" cy="661645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93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LEVEL: annotated </a:t>
            </a:r>
            <a:r>
              <a:rPr lang="en-US" dirty="0" err="1" smtClean="0"/>
              <a:t>bibliographY</a:t>
            </a:r>
            <a:r>
              <a:rPr lang="en-US" dirty="0" smtClean="0"/>
              <a:t> &amp; Thesis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71" y="2141538"/>
            <a:ext cx="6172058" cy="3649662"/>
          </a:xfrm>
        </p:spPr>
      </p:pic>
    </p:spTree>
    <p:extLst>
      <p:ext uri="{BB962C8B-B14F-4D97-AF65-F5344CB8AC3E}">
        <p14:creationId xmlns:p14="http://schemas.microsoft.com/office/powerpoint/2010/main" val="18203507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047" y="674558"/>
            <a:ext cx="6985008" cy="5161613"/>
          </a:xfrm>
        </p:spPr>
      </p:pic>
    </p:spTree>
    <p:extLst>
      <p:ext uri="{BB962C8B-B14F-4D97-AF65-F5344CB8AC3E}">
        <p14:creationId xmlns:p14="http://schemas.microsoft.com/office/powerpoint/2010/main" val="243314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46605"/>
            <a:ext cx="6916366" cy="728134"/>
          </a:xfrm>
        </p:spPr>
        <p:txBody>
          <a:bodyPr/>
          <a:lstStyle/>
          <a:p>
            <a:r>
              <a:rPr lang="en-US" dirty="0" smtClean="0"/>
              <a:t>Stasis Grid…</a:t>
            </a:r>
            <a:endParaRPr lang="en-US" dirty="0"/>
          </a:p>
        </p:txBody>
      </p:sp>
      <p:pic>
        <p:nvPicPr>
          <p:cNvPr id="4" name="Content Placeholder 3" descr="Screen shot 2013-07-22 at 10.12.56 A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74739"/>
            <a:ext cx="7858270" cy="441166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9821" y="5598527"/>
            <a:ext cx="61457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dirty="0" smtClean="0"/>
              <a:t>Students can then use their full stasis grid to cobble together arguments by circling the boxes that speak to their stance and synthesizing the boxes into a seedling thesis statement.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220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504" y="3026834"/>
            <a:ext cx="3266339" cy="3649662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973" y="1157233"/>
            <a:ext cx="5045121" cy="3649662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8" y="156459"/>
            <a:ext cx="3609150" cy="27068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597853" y="4818102"/>
            <a:ext cx="41591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See Jordan’s full essay </a:t>
            </a:r>
            <a:r>
              <a:rPr lang="en-US" smtClean="0"/>
              <a:t>in UA’s </a:t>
            </a:r>
            <a:r>
              <a:rPr lang="en-US" i="1" smtClean="0"/>
              <a:t>Analog</a:t>
            </a:r>
            <a:r>
              <a:rPr lang="en-US" smtClean="0"/>
              <a:t> </a:t>
            </a:r>
            <a:r>
              <a:rPr lang="en-US" dirty="0" smtClean="0"/>
              <a:t>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9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2671"/>
            <a:ext cx="7772400" cy="1456267"/>
          </a:xfrm>
        </p:spPr>
        <p:txBody>
          <a:bodyPr/>
          <a:lstStyle/>
          <a:p>
            <a:r>
              <a:rPr lang="en-US" dirty="0" smtClean="0"/>
              <a:t>Stasis Theory: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18938"/>
            <a:ext cx="4789358" cy="41722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sz="2000" dirty="0" smtClean="0"/>
              <a:t>If by</a:t>
            </a:r>
            <a:r>
              <a:rPr lang="en-US" sz="2000" b="1" dirty="0" smtClean="0"/>
              <a:t> BUBBLE</a:t>
            </a:r>
            <a:r>
              <a:rPr lang="en-US" sz="2000" dirty="0" smtClean="0">
                <a:sym typeface="Wingdings"/>
              </a:rPr>
              <a:t> a useful, creative visual-kinetic technique to bolster organic inquiry and research development</a:t>
            </a:r>
          </a:p>
          <a:p>
            <a:pPr>
              <a:lnSpc>
                <a:spcPct val="150000"/>
              </a:lnSpc>
            </a:pPr>
            <a:endParaRPr lang="en-US" sz="2000" dirty="0" smtClean="0">
              <a:sym typeface="Wingdings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ym typeface="Wingdings"/>
              </a:rPr>
              <a:t>If by </a:t>
            </a:r>
            <a:r>
              <a:rPr lang="en-US" sz="2000" b="1" dirty="0" smtClean="0">
                <a:sym typeface="Wingdings"/>
              </a:rPr>
              <a:t>GRID</a:t>
            </a:r>
            <a:r>
              <a:rPr lang="en-US" sz="2000" dirty="0" smtClean="0">
                <a:sym typeface="Wingdings"/>
              </a:rPr>
              <a:t>  a useful tool for building an annotated bibliography, visualizing the context and conversations surrounding a topic, and building a seedling thesis for an argumentative essay.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5531371" y="2065868"/>
            <a:ext cx="2983042" cy="3328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93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933" y="175098"/>
            <a:ext cx="7772400" cy="1093102"/>
          </a:xfrm>
        </p:spPr>
        <p:txBody>
          <a:bodyPr/>
          <a:lstStyle/>
          <a:p>
            <a:r>
              <a:rPr lang="en-US" dirty="0" smtClean="0"/>
              <a:t>Stasis Theory…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2191" y="1717391"/>
            <a:ext cx="6513009" cy="4057607"/>
          </a:xfrm>
        </p:spPr>
        <p:txBody>
          <a:bodyPr>
            <a:normAutofit fontScale="92500" lnSpcReduction="20000"/>
          </a:bodyPr>
          <a:lstStyle/>
          <a:p>
            <a:pPr marL="342900" lvl="1">
              <a:buClr>
                <a:schemeClr val="accent1"/>
              </a:buClr>
            </a:pPr>
            <a:r>
              <a:rPr lang="en-US" sz="2400" dirty="0" smtClean="0"/>
              <a:t>The theory of approach to research via division and categorization of factions within a source</a:t>
            </a:r>
            <a:r>
              <a:rPr lang="en-US" sz="2400" dirty="0" smtClean="0">
                <a:sym typeface="Wingdings"/>
              </a:rPr>
              <a:t> </a:t>
            </a:r>
          </a:p>
          <a:p>
            <a:pPr marL="708660" lvl="2">
              <a:buClr>
                <a:schemeClr val="accent1"/>
              </a:buClr>
            </a:pPr>
            <a:r>
              <a:rPr lang="en-US" sz="2400" dirty="0" smtClean="0">
                <a:sym typeface="Wingdings"/>
              </a:rPr>
              <a:t>Or </a:t>
            </a:r>
            <a:r>
              <a:rPr lang="en-US" sz="2400" dirty="0">
                <a:sym typeface="Wingdings"/>
              </a:rPr>
              <a:t>“Divide and Conquer” </a:t>
            </a:r>
            <a:r>
              <a:rPr lang="en-US" sz="2400" dirty="0" smtClean="0">
                <a:sym typeface="Wingdings"/>
              </a:rPr>
              <a:t>research:</a:t>
            </a:r>
          </a:p>
          <a:p>
            <a:pPr marL="708660" lvl="2">
              <a:buClr>
                <a:schemeClr val="accent1"/>
              </a:buClr>
            </a:pPr>
            <a:endParaRPr lang="en-US" sz="2400" dirty="0" smtClean="0">
              <a:sym typeface="Wingdings"/>
            </a:endParaRPr>
          </a:p>
          <a:p>
            <a:r>
              <a:rPr lang="en-US" sz="2400" dirty="0" smtClean="0">
                <a:sym typeface="Wingdings"/>
              </a:rPr>
              <a:t>Five </a:t>
            </a:r>
            <a:r>
              <a:rPr lang="en-US" sz="2400" dirty="0" err="1" smtClean="0">
                <a:sym typeface="Wingdings"/>
              </a:rPr>
              <a:t>Stases</a:t>
            </a:r>
            <a:r>
              <a:rPr lang="en-US" sz="2400" dirty="0" smtClean="0">
                <a:sym typeface="Wingdings"/>
              </a:rPr>
              <a:t>: </a:t>
            </a:r>
          </a:p>
          <a:p>
            <a:pPr lvl="1"/>
            <a:r>
              <a:rPr lang="en-US" sz="2400" dirty="0" smtClean="0">
                <a:sym typeface="Wingdings"/>
              </a:rPr>
              <a:t>Definition</a:t>
            </a:r>
          </a:p>
          <a:p>
            <a:pPr lvl="1"/>
            <a:r>
              <a:rPr lang="en-US" sz="2400" dirty="0" smtClean="0">
                <a:sym typeface="Wingdings"/>
              </a:rPr>
              <a:t>Cause/ Effect</a:t>
            </a:r>
          </a:p>
          <a:p>
            <a:pPr lvl="1"/>
            <a:r>
              <a:rPr lang="en-US" sz="2400" dirty="0" smtClean="0">
                <a:sym typeface="Wingdings"/>
              </a:rPr>
              <a:t>Value</a:t>
            </a:r>
          </a:p>
          <a:p>
            <a:pPr lvl="1"/>
            <a:r>
              <a:rPr lang="en-US" sz="2400" dirty="0" smtClean="0">
                <a:sym typeface="Wingdings"/>
              </a:rPr>
              <a:t>Action</a:t>
            </a:r>
          </a:p>
          <a:p>
            <a:pPr lvl="1"/>
            <a:r>
              <a:rPr lang="en-US" sz="2400" dirty="0" smtClean="0">
                <a:sym typeface="Wingdings"/>
              </a:rPr>
              <a:t>Jurisdiction</a:t>
            </a:r>
          </a:p>
          <a:p>
            <a:pPr lvl="1"/>
            <a:endParaRPr lang="en-US" sz="2400" dirty="0" smtClean="0">
              <a:sym typeface="Wingdings"/>
            </a:endParaRPr>
          </a:p>
          <a:p>
            <a:pPr marL="411480" lvl="1" indent="0">
              <a:buNone/>
            </a:pP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5" y="5077719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5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e Four Stases - The Four Stacies.jp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780"/>
          <a:stretch/>
        </p:blipFill>
        <p:spPr>
          <a:xfrm>
            <a:off x="245568" y="953719"/>
            <a:ext cx="7699151" cy="5498962"/>
          </a:xfr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613647" y="292237"/>
            <a:ext cx="7227794" cy="98225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0" i="1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Stasis Theory…with </a:t>
            </a:r>
            <a:r>
              <a:rPr lang="en-US" dirty="0" err="1" smtClean="0"/>
              <a:t>Stacies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5" y="5077719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06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4" y="233465"/>
            <a:ext cx="7539084" cy="581714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56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9" y="163878"/>
            <a:ext cx="7394635" cy="567271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80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496" y="0"/>
            <a:ext cx="8157836" cy="611837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463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120" b="7285"/>
          <a:stretch/>
        </p:blipFill>
        <p:spPr>
          <a:xfrm>
            <a:off x="470779" y="389106"/>
            <a:ext cx="8186838" cy="626409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98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09" y="643157"/>
            <a:ext cx="7564448" cy="567333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9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777" y="429149"/>
            <a:ext cx="7953555" cy="596516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414" t="11777" r="3756" b="2175"/>
          <a:stretch/>
        </p:blipFill>
        <p:spPr>
          <a:xfrm>
            <a:off x="7548664" y="5077718"/>
            <a:ext cx="1595336" cy="1780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1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61DDDE80-2DFA-4F2A-B66F-72059846BD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526</TotalTime>
  <Words>147</Words>
  <Application>Microsoft Macintosh PowerPoint</Application>
  <PresentationFormat>On-screen Show (4:3)</PresentationFormat>
  <Paragraphs>20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Calisto MT</vt:lpstr>
      <vt:lpstr>Wingdings</vt:lpstr>
      <vt:lpstr>Celestial</vt:lpstr>
      <vt:lpstr>by bubble &amp; by grid:  using stasis theory</vt:lpstr>
      <vt:lpstr>Stasis Theory…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Next LEVEL: annotated bibliographY &amp; Thesis </vt:lpstr>
      <vt:lpstr>PowerPoint Presentation</vt:lpstr>
      <vt:lpstr>Stasis Grid…</vt:lpstr>
      <vt:lpstr>PowerPoint Presentation</vt:lpstr>
      <vt:lpstr>Stasis Theory: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“We read works that kick ass and kick heart, and then, we take them apart and see how they did it, how it can be done again."  -Victoria Redel </dc:title>
  <dc:creator>Mary Katherine Foster</dc:creator>
  <cp:lastModifiedBy>M.K. Foster</cp:lastModifiedBy>
  <cp:revision>31</cp:revision>
  <dcterms:created xsi:type="dcterms:W3CDTF">2013-07-15T02:48:19Z</dcterms:created>
  <dcterms:modified xsi:type="dcterms:W3CDTF">2019-09-04T13:26:48Z</dcterms:modified>
</cp:coreProperties>
</file>