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305" r:id="rId5"/>
    <p:sldId id="319" r:id="rId6"/>
    <p:sldId id="320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08" r:id="rId15"/>
    <p:sldId id="329" r:id="rId16"/>
    <p:sldId id="307" r:id="rId17"/>
    <p:sldId id="330" r:id="rId18"/>
    <p:sldId id="268" r:id="rId19"/>
    <p:sldId id="331" r:id="rId20"/>
    <p:sldId id="33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280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92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243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2853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252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141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39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9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37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516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12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60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29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72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48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114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30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0715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3" name="Freeform 5">
            <a:extLst>
              <a:ext uri="{FF2B5EF4-FFF2-40B4-BE49-F238E27FC236}">
                <a16:creationId xmlns:a16="http://schemas.microsoft.com/office/drawing/2014/main" id="{608EAA06-5488-416B-B2B2-E55213011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99829" y="1101852"/>
            <a:ext cx="4254640" cy="4654297"/>
          </a:xfrm>
          <a:prstGeom prst="round2SameRect">
            <a:avLst>
              <a:gd name="adj1" fmla="val 5146"/>
              <a:gd name="adj2" fmla="val 400"/>
            </a:avLst>
          </a:pr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:a16="http://schemas.microsoft.com/office/drawing/2014/main" xmlns:p14="http://schemas.microsoft.com/office/powerpoint/2010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12" y="1301679"/>
            <a:ext cx="3958188" cy="2773172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A Brief Look into Latin American Literature via Chronological Lenses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12" y="4270158"/>
            <a:ext cx="3958187" cy="1286161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By Students of </a:t>
            </a:r>
          </a:p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SN 402, SN 320, SN 280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5ACD1F8B-5664-4D8D-A89D-9ADD0F87A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600" y="696396"/>
            <a:ext cx="8203400" cy="546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576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DF3E4-F4D1-419E-A4EC-E822119C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52400"/>
            <a:ext cx="10353762" cy="1132936"/>
          </a:xfrm>
        </p:spPr>
        <p:txBody>
          <a:bodyPr/>
          <a:lstStyle/>
          <a:p>
            <a:r>
              <a:rPr lang="en-US" b="1" dirty="0"/>
              <a:t>Clorinda </a:t>
            </a:r>
            <a:r>
              <a:rPr lang="en-US" b="1" dirty="0" err="1"/>
              <a:t>Matto</a:t>
            </a:r>
            <a:r>
              <a:rPr lang="en-US" b="1" dirty="0"/>
              <a:t> de Turner </a:t>
            </a:r>
            <a:r>
              <a:rPr lang="en-US" sz="3600" dirty="0"/>
              <a:t>(Perú,1852-1909)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9DBB8737-BA65-444B-AF42-342CC93E5E5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619" y="1293952"/>
            <a:ext cx="8620838" cy="556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800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4DF56F2-7AFA-49C7-A24E-14E40054E7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" y="0"/>
            <a:ext cx="6823495" cy="6858000"/>
          </a:xfrm>
        </p:spPr>
        <p:txBody>
          <a:bodyPr/>
          <a:lstStyle/>
          <a:p>
            <a:endParaRPr lang="en-US" dirty="0"/>
          </a:p>
          <a:p>
            <a:pPr marL="36900" indent="0" algn="ctr">
              <a:buNone/>
            </a:pPr>
            <a:endParaRPr lang="en-US" sz="2400" dirty="0"/>
          </a:p>
          <a:p>
            <a:pPr marL="36900" indent="0" algn="ctr">
              <a:buNone/>
            </a:pPr>
            <a:r>
              <a:rPr lang="en-US" sz="5400" dirty="0"/>
              <a:t>RUBÉN DARÍO </a:t>
            </a:r>
          </a:p>
          <a:p>
            <a:pPr algn="ctr"/>
            <a:r>
              <a:rPr lang="en-US" sz="2400" dirty="0"/>
              <a:t>(1867-1916, Nicaragua)</a:t>
            </a:r>
          </a:p>
          <a:p>
            <a:pPr marL="450000" lvl="1" indent="0" algn="ctr">
              <a:buNone/>
            </a:pPr>
            <a:r>
              <a:rPr lang="en-US" sz="2400" dirty="0" err="1"/>
              <a:t>Escritor</a:t>
            </a:r>
            <a:r>
              <a:rPr lang="en-US" sz="2400" dirty="0"/>
              <a:t> </a:t>
            </a:r>
            <a:r>
              <a:rPr lang="en-US" sz="2400" dirty="0" err="1"/>
              <a:t>más</a:t>
            </a:r>
            <a:r>
              <a:rPr lang="en-US" sz="2400" dirty="0"/>
              <a:t> </a:t>
            </a:r>
            <a:r>
              <a:rPr lang="en-US" sz="2400" dirty="0" err="1"/>
              <a:t>representativo</a:t>
            </a:r>
            <a:r>
              <a:rPr lang="en-US" sz="2400" dirty="0"/>
              <a:t> del MODERNISMO</a:t>
            </a:r>
          </a:p>
          <a:p>
            <a:pPr marL="810000" lvl="2" indent="0" algn="ctr">
              <a:buNone/>
            </a:pPr>
            <a:endParaRPr lang="en-US" dirty="0"/>
          </a:p>
          <a:p>
            <a:pPr marL="810000" lvl="2" indent="0" algn="ctr">
              <a:buNone/>
            </a:pPr>
            <a:r>
              <a:rPr lang="en-US" sz="6600" b="1" i="1" dirty="0"/>
              <a:t>SONATINA</a:t>
            </a:r>
            <a:r>
              <a:rPr lang="en-US" sz="6600" b="1" dirty="0"/>
              <a:t> </a:t>
            </a:r>
          </a:p>
          <a:p>
            <a:pPr marL="810000" lvl="2" indent="0" algn="ctr">
              <a:buNone/>
            </a:pPr>
            <a:r>
              <a:rPr lang="en-US" sz="2400" dirty="0"/>
              <a:t>(</a:t>
            </a:r>
            <a:r>
              <a:rPr lang="en-US" sz="2400" i="1" dirty="0" err="1"/>
              <a:t>Prosas</a:t>
            </a:r>
            <a:r>
              <a:rPr lang="en-US" sz="2400" i="1" dirty="0"/>
              <a:t> </a:t>
            </a:r>
            <a:r>
              <a:rPr lang="en-US" sz="2400" i="1" dirty="0" err="1"/>
              <a:t>profanas</a:t>
            </a:r>
            <a:r>
              <a:rPr lang="en-US" sz="2400" i="1" dirty="0"/>
              <a:t> </a:t>
            </a:r>
            <a:r>
              <a:rPr lang="en-US" sz="2400" dirty="0"/>
              <a:t>1896)</a:t>
            </a:r>
          </a:p>
        </p:txBody>
      </p:sp>
      <p:pic>
        <p:nvPicPr>
          <p:cNvPr id="7" name="Content Placeholder 3" descr="A picture containing colorful&#10;&#10;Description automatically generated">
            <a:extLst>
              <a:ext uri="{FF2B5EF4-FFF2-40B4-BE49-F238E27FC236}">
                <a16:creationId xmlns:a16="http://schemas.microsoft.com/office/drawing/2014/main" id="{DD0014F0-3878-48B5-883C-00400560923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758" y="-1"/>
            <a:ext cx="5282241" cy="68816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5281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6CCE3-72AF-4D65-931C-ED226C7D2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74762"/>
            <a:ext cx="10353762" cy="1115683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Alfonsina</a:t>
            </a:r>
            <a:r>
              <a:rPr lang="en-US" b="1" dirty="0"/>
              <a:t> </a:t>
            </a:r>
            <a:r>
              <a:rPr lang="en-US" b="1" dirty="0" err="1"/>
              <a:t>Storni</a:t>
            </a:r>
            <a:r>
              <a:rPr lang="en-US" b="1" dirty="0"/>
              <a:t> </a:t>
            </a:r>
            <a:r>
              <a:rPr lang="en-US" sz="3600" dirty="0"/>
              <a:t>(Argentina, 1892-1938)</a:t>
            </a:r>
            <a:br>
              <a:rPr lang="en-US" sz="3600" dirty="0"/>
            </a:br>
            <a:r>
              <a:rPr lang="en-US" sz="4000" b="1" i="1" dirty="0" err="1"/>
              <a:t>Cuadrados</a:t>
            </a:r>
            <a:r>
              <a:rPr lang="en-US" sz="4000" b="1" i="1" dirty="0"/>
              <a:t> y </a:t>
            </a:r>
            <a:r>
              <a:rPr lang="en-US" sz="4000" b="1" i="1" dirty="0" err="1"/>
              <a:t>ángulos</a:t>
            </a:r>
            <a:r>
              <a:rPr lang="en-US" sz="4000" b="1" i="1" dirty="0"/>
              <a:t> </a:t>
            </a:r>
            <a:r>
              <a:rPr lang="en-US" sz="3600" dirty="0"/>
              <a:t>(1918)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87367176-D12E-4B4B-9077-E3C67F6079E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591" y="1300884"/>
            <a:ext cx="5338763" cy="533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>
            <a:extLst>
              <a:ext uri="{FF2B5EF4-FFF2-40B4-BE49-F238E27FC236}">
                <a16:creationId xmlns:a16="http://schemas.microsoft.com/office/drawing/2014/main" id="{DE88DA17-618D-453F-908F-548948A88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254" y="1371140"/>
            <a:ext cx="3796145" cy="515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345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9736B-FC98-43A2-A569-EE0316D3D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03517"/>
            <a:ext cx="10353762" cy="1742536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Nicolás </a:t>
            </a:r>
            <a:r>
              <a:rPr lang="en-US" sz="5400" dirty="0" err="1"/>
              <a:t>Guillén</a:t>
            </a:r>
            <a:r>
              <a:rPr lang="en-US" sz="5400" dirty="0"/>
              <a:t> </a:t>
            </a:r>
            <a:r>
              <a:rPr lang="en-US" sz="4000" dirty="0"/>
              <a:t>(Cuba, 1902-1989)</a:t>
            </a:r>
            <a:br>
              <a:rPr lang="en-US" sz="4000" b="1" i="1" dirty="0"/>
            </a:br>
            <a:r>
              <a:rPr lang="en-US" sz="5300" b="1" i="1" dirty="0"/>
              <a:t>Un largo </a:t>
            </a:r>
            <a:r>
              <a:rPr lang="en-US" sz="5300" b="1" i="1" dirty="0" err="1"/>
              <a:t>lagarto</a:t>
            </a:r>
            <a:r>
              <a:rPr lang="en-US" sz="5300" b="1" i="1" dirty="0"/>
              <a:t> </a:t>
            </a:r>
            <a:r>
              <a:rPr lang="en-US" sz="5300" b="1" i="1" dirty="0" err="1"/>
              <a:t>verde</a:t>
            </a:r>
            <a:r>
              <a:rPr lang="en-US" sz="5300" dirty="0"/>
              <a:t> </a:t>
            </a:r>
            <a:r>
              <a:rPr lang="en-US" sz="4000" dirty="0"/>
              <a:t>(1958)</a:t>
            </a:r>
            <a:br>
              <a:rPr lang="en-US" sz="4000" dirty="0"/>
            </a:br>
            <a:r>
              <a:rPr lang="en-US" sz="3100" dirty="0" err="1"/>
              <a:t>vertientes</a:t>
            </a:r>
            <a:r>
              <a:rPr lang="en-US" sz="3100" dirty="0"/>
              <a:t>: </a:t>
            </a:r>
            <a:r>
              <a:rPr lang="en-US" sz="3100" dirty="0" err="1"/>
              <a:t>negrista</a:t>
            </a:r>
            <a:r>
              <a:rPr lang="en-US" sz="3100" dirty="0"/>
              <a:t>, </a:t>
            </a:r>
            <a:r>
              <a:rPr lang="en-US" sz="3100" dirty="0" err="1"/>
              <a:t>vanguardista</a:t>
            </a:r>
            <a:r>
              <a:rPr lang="en-US" sz="3100" dirty="0"/>
              <a:t>, social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F00A995-F0FF-4C2E-A4DF-F9B105480F7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950" y="2191109"/>
            <a:ext cx="8786317" cy="439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96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78953-B6A3-4C5C-805F-B068419F1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63901"/>
            <a:ext cx="10353762" cy="1483744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dirty="0"/>
              <a:t>Gabriel García Márquez </a:t>
            </a:r>
            <a:r>
              <a:rPr lang="en-US" sz="4000" dirty="0"/>
              <a:t>(Colombia, 1927-2014)</a:t>
            </a:r>
            <a:br>
              <a:rPr lang="en-US" sz="4000" dirty="0"/>
            </a:br>
            <a:r>
              <a:rPr lang="en-US" sz="4000" dirty="0"/>
              <a:t>Premio Nobel de </a:t>
            </a:r>
            <a:r>
              <a:rPr lang="en-US" sz="4000" dirty="0" err="1"/>
              <a:t>Literatura</a:t>
            </a:r>
            <a:r>
              <a:rPr lang="en-US" sz="4000" dirty="0"/>
              <a:t> 1982 </a:t>
            </a:r>
            <a:br>
              <a:rPr lang="en-US" dirty="0"/>
            </a:br>
            <a:r>
              <a:rPr lang="en-US" sz="4900" b="1" i="1" dirty="0"/>
              <a:t>El </a:t>
            </a:r>
            <a:r>
              <a:rPr lang="en-US" sz="4900" b="1" i="1" dirty="0" err="1"/>
              <a:t>ahogado</a:t>
            </a:r>
            <a:r>
              <a:rPr lang="en-US" sz="4900" b="1" i="1" dirty="0"/>
              <a:t> </a:t>
            </a:r>
            <a:r>
              <a:rPr lang="en-US" sz="4900" b="1" i="1" dirty="0" err="1"/>
              <a:t>más</a:t>
            </a:r>
            <a:r>
              <a:rPr lang="en-US" sz="4900" b="1" i="1" dirty="0"/>
              <a:t> </a:t>
            </a:r>
            <a:r>
              <a:rPr lang="en-US" sz="4900" b="1" i="1" dirty="0" err="1"/>
              <a:t>hermoso</a:t>
            </a:r>
            <a:r>
              <a:rPr lang="en-US" sz="4900" b="1" i="1" dirty="0"/>
              <a:t> del </a:t>
            </a:r>
            <a:r>
              <a:rPr lang="en-US" sz="4900" b="1" i="1" dirty="0" err="1"/>
              <a:t>mundo</a:t>
            </a:r>
            <a:r>
              <a:rPr lang="en-US" sz="4900" b="1" i="1" dirty="0"/>
              <a:t> </a:t>
            </a:r>
            <a:r>
              <a:rPr lang="en-US" sz="4000" dirty="0"/>
              <a:t>(1968)</a:t>
            </a:r>
            <a:br>
              <a:rPr lang="en-US" dirty="0"/>
            </a:br>
            <a:endParaRPr lang="en-US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F12CE3F5-12AA-47AE-9FE0-CE2155EF5A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17" y="2403798"/>
            <a:ext cx="4095895" cy="409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8F1040C7-9203-4081-BF2F-C74872A28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358" y="2403798"/>
            <a:ext cx="7006625" cy="394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099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945CB-B1BF-4EC2-9A09-AC9ECFB43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570" y="138023"/>
            <a:ext cx="11340860" cy="84538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/>
              <a:t>LA</a:t>
            </a:r>
            <a:r>
              <a:rPr lang="en-US" b="1" dirty="0"/>
              <a:t> </a:t>
            </a:r>
            <a:r>
              <a:rPr lang="en-US" b="1" i="1" dirty="0"/>
              <a:t>POESÍA, </a:t>
            </a:r>
            <a:r>
              <a:rPr lang="en-US" sz="4000" b="1" i="1" dirty="0"/>
              <a:t>VERVIR </a:t>
            </a:r>
            <a:r>
              <a:rPr lang="en-US" sz="4000" b="1" dirty="0"/>
              <a:t>(1998), Alfonso Ramos Alva</a:t>
            </a:r>
            <a:br>
              <a:rPr lang="en-US" sz="4000" i="1" dirty="0"/>
            </a:br>
            <a:r>
              <a:rPr lang="en-US" sz="2200" b="1" dirty="0">
                <a:solidFill>
                  <a:srgbClr val="00B0F0"/>
                </a:solidFill>
              </a:rPr>
              <a:t>(One hexasyllabic quartet)		(four octosyllabic rhyming couplets)</a:t>
            </a:r>
            <a:br>
              <a:rPr lang="en-US" sz="2200" b="1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						</a:t>
            </a:r>
            <a:endParaRPr lang="en-US" sz="18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67AA2-6D00-481A-B2C5-963451151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983410"/>
            <a:ext cx="11089096" cy="5874589"/>
          </a:xfrm>
        </p:spPr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es-ES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    	</a:t>
            </a:r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2) belleza, nostalgia, quietud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1) Definir la poesía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	3) creación de inspirada virtud.</a:t>
            </a:r>
          </a:p>
          <a:p>
            <a:pPr algn="l"/>
            <a:endParaRPr lang="es-ES" b="1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						     	5) “el bostezo que dio la tierra”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4) Metáfora y porfía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	 6) con Góngora que se aferra.</a:t>
            </a:r>
          </a:p>
          <a:p>
            <a:pPr algn="l"/>
            <a:endParaRPr lang="es-ES" b="1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	8) en el incendio de mi hoguera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7) Es sentirte mía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	9) en la espera que desespera.</a:t>
            </a:r>
          </a:p>
          <a:p>
            <a:pPr algn="l"/>
            <a:endParaRPr lang="es-ES" b="1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	11) en permanente torbellino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10) En la aurora del día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	12) en expresión de lo divino.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342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69152-FB75-455B-9595-5C4C4304F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683" y="81094"/>
            <a:ext cx="10353762" cy="900418"/>
          </a:xfrm>
        </p:spPr>
        <p:txBody>
          <a:bodyPr>
            <a:normAutofit fontScale="90000"/>
          </a:bodyPr>
          <a:lstStyle/>
          <a:p>
            <a:r>
              <a:rPr lang="en-US" sz="4900" b="1" i="1" dirty="0"/>
              <a:t>Ash y Azul </a:t>
            </a:r>
            <a:br>
              <a:rPr lang="en-US" dirty="0"/>
            </a:br>
            <a:r>
              <a:rPr lang="en-US" sz="3600" dirty="0"/>
              <a:t>por Alexis Chávez Cruz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EBFA9-C265-4BF0-93C4-E3B3130C8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446" y="1057013"/>
            <a:ext cx="11853643" cy="5719893"/>
          </a:xfrm>
        </p:spPr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													los ángeles de mi vida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				Chica y Chiquita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				crecen más cada día</a:t>
            </a:r>
          </a:p>
          <a:p>
            <a:pPr algn="l"/>
            <a:endParaRPr lang="es-ES" b="1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						     				con todas sus travesuras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				No se van de mi vista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	 			no hay falta de locuras</a:t>
            </a:r>
          </a:p>
          <a:p>
            <a:pPr algn="l"/>
            <a:endParaRPr lang="es-ES" b="1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				Siempre andan motivando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				Con un gran abrazo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				apoyando y bailando</a:t>
            </a:r>
          </a:p>
          <a:p>
            <a:pPr algn="l"/>
            <a:endParaRPr lang="es-ES" b="1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				juntas y bien lejanas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				Están a mi lado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</a:t>
            </a:r>
            <a:r>
              <a:rPr lang="es-ES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			hermanas mexicanas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265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ultilingual Thank You Cards set of 10 cards &amp; envelopes image 1">
            <a:extLst>
              <a:ext uri="{FF2B5EF4-FFF2-40B4-BE49-F238E27FC236}">
                <a16:creationId xmlns:a16="http://schemas.microsoft.com/office/drawing/2014/main" id="{461AD563-E479-44F2-B437-0C8EAFE24AE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837" y="426692"/>
            <a:ext cx="7555727" cy="600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784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392A-E915-4BE4-8351-56AF51ACF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157018"/>
            <a:ext cx="10353762" cy="868219"/>
          </a:xfrm>
        </p:spPr>
        <p:txBody>
          <a:bodyPr>
            <a:normAutofit/>
          </a:bodyPr>
          <a:lstStyle/>
          <a:p>
            <a:r>
              <a:rPr lang="en-US" sz="4800" b="1" dirty="0"/>
              <a:t>Voces </a:t>
            </a:r>
            <a:r>
              <a:rPr lang="en-US" sz="4800" b="1" dirty="0" err="1"/>
              <a:t>amerindias</a:t>
            </a:r>
            <a:endParaRPr lang="en-US" sz="4800" b="1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24AAEE9-F111-4076-BDCA-E4F5E68C1B6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18" y="1069827"/>
            <a:ext cx="10269341" cy="578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682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BF588-5477-47F8-B4A9-825717CC0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73891"/>
            <a:ext cx="10353762" cy="120993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Cristóbal Colón </a:t>
            </a:r>
            <a:br>
              <a:rPr lang="en-US" dirty="0"/>
            </a:br>
            <a:r>
              <a:rPr lang="en-US" b="1" i="1" dirty="0"/>
              <a:t>Carta a Luis de </a:t>
            </a:r>
            <a:r>
              <a:rPr lang="en-US" b="1" i="1" dirty="0" err="1"/>
              <a:t>Santángel</a:t>
            </a:r>
            <a:r>
              <a:rPr lang="en-US" b="1" i="1" dirty="0"/>
              <a:t> </a:t>
            </a:r>
            <a:r>
              <a:rPr lang="en-US" i="1" dirty="0"/>
              <a:t>(1493)</a:t>
            </a:r>
          </a:p>
        </p:txBody>
      </p:sp>
      <p:pic>
        <p:nvPicPr>
          <p:cNvPr id="3074" name="Picture 2" descr="Chromolithograph by Louis Prang and Company.">
            <a:extLst>
              <a:ext uri="{FF2B5EF4-FFF2-40B4-BE49-F238E27FC236}">
                <a16:creationId xmlns:a16="http://schemas.microsoft.com/office/drawing/2014/main" id="{85A5EB1E-5AC0-4DDA-846D-EEC58AE4E9E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460" y="1228527"/>
            <a:ext cx="7425079" cy="562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783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D8B06-B7AE-412A-B142-5062895F3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855" y="86265"/>
            <a:ext cx="8876750" cy="940278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Fray Bartolomé de las Casas </a:t>
            </a:r>
            <a:r>
              <a:rPr lang="en-US" dirty="0"/>
              <a:t>(</a:t>
            </a:r>
            <a:r>
              <a:rPr lang="en-US" dirty="0" err="1"/>
              <a:t>España</a:t>
            </a:r>
            <a:r>
              <a:rPr lang="en-US" dirty="0"/>
              <a:t>, 1484-1566)</a:t>
            </a:r>
            <a:br>
              <a:rPr lang="en-US" dirty="0"/>
            </a:br>
            <a:r>
              <a:rPr lang="en-US" b="1" i="1" dirty="0"/>
              <a:t>Historia de las </a:t>
            </a:r>
            <a:r>
              <a:rPr lang="en-US" b="1" i="1" dirty="0" err="1"/>
              <a:t>Indias</a:t>
            </a:r>
            <a:r>
              <a:rPr lang="en-US" b="1" i="1" dirty="0"/>
              <a:t> </a:t>
            </a:r>
            <a:r>
              <a:rPr lang="en-US" dirty="0"/>
              <a:t>(1527-1561), “La </a:t>
            </a:r>
            <a:r>
              <a:rPr lang="en-US" dirty="0" err="1"/>
              <a:t>rebelión</a:t>
            </a:r>
            <a:r>
              <a:rPr lang="en-US" dirty="0"/>
              <a:t> de </a:t>
            </a:r>
            <a:r>
              <a:rPr lang="en-US" dirty="0" err="1"/>
              <a:t>Enriquillo</a:t>
            </a:r>
            <a:r>
              <a:rPr lang="en-US" dirty="0"/>
              <a:t>”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BE7D393F-B044-40BD-8ED3-D05F2329B76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672" y="1224951"/>
            <a:ext cx="8059744" cy="563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394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E63D5-CAF0-4759-BAE9-73D84B111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8" y="249382"/>
            <a:ext cx="10353762" cy="12573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Inca </a:t>
            </a:r>
            <a:r>
              <a:rPr lang="en-US" b="1" dirty="0" err="1"/>
              <a:t>Garcilaso</a:t>
            </a:r>
            <a:r>
              <a:rPr lang="en-US" b="1" dirty="0"/>
              <a:t> de la Vega </a:t>
            </a:r>
            <a:r>
              <a:rPr lang="en-US" sz="4000" dirty="0"/>
              <a:t>(Perú 1539-España 1616)</a:t>
            </a:r>
            <a:br>
              <a:rPr lang="en-US" dirty="0"/>
            </a:br>
            <a:r>
              <a:rPr lang="en-US" b="1" i="1" dirty="0"/>
              <a:t>Los </a:t>
            </a:r>
            <a:r>
              <a:rPr lang="en-US" b="1" i="1" dirty="0" err="1"/>
              <a:t>comentarios</a:t>
            </a:r>
            <a:r>
              <a:rPr lang="en-US" b="1" i="1" dirty="0"/>
              <a:t> </a:t>
            </a:r>
            <a:r>
              <a:rPr lang="en-US" b="1" i="1" dirty="0" err="1"/>
              <a:t>reales</a:t>
            </a:r>
            <a:r>
              <a:rPr lang="en-US" b="1" i="1" dirty="0"/>
              <a:t> </a:t>
            </a:r>
            <a:r>
              <a:rPr lang="en-US" sz="4000" dirty="0"/>
              <a:t>(1609, 1617)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096657E-87E2-4641-B88A-B59047D21C5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032" y="1811547"/>
            <a:ext cx="9660356" cy="504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106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D91F9-F80F-4B7C-A2B8-84DAC8E47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0813" y="147781"/>
            <a:ext cx="10353762" cy="1257300"/>
          </a:xfrm>
        </p:spPr>
        <p:txBody>
          <a:bodyPr>
            <a:normAutofit/>
          </a:bodyPr>
          <a:lstStyle/>
          <a:p>
            <a:r>
              <a:rPr lang="en-US" b="1" dirty="0"/>
              <a:t>Sor Juan Inés de la Cruz </a:t>
            </a:r>
            <a:r>
              <a:rPr lang="en-US" sz="3600" dirty="0"/>
              <a:t>(México, 1651-1695)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E8D606AE-6D71-452A-9701-5EEC429E623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491" y="1338661"/>
            <a:ext cx="9580200" cy="551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62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96244-3C09-4110-A3B4-1DBCEE10F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29310"/>
            <a:ext cx="10353762" cy="1016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Joaquín </a:t>
            </a:r>
            <a:r>
              <a:rPr lang="en-US" b="1" dirty="0" err="1"/>
              <a:t>Ferández</a:t>
            </a:r>
            <a:r>
              <a:rPr lang="en-US" b="1" dirty="0"/>
              <a:t> de </a:t>
            </a:r>
            <a:r>
              <a:rPr lang="en-US" b="1" dirty="0" err="1"/>
              <a:t>Lizardi</a:t>
            </a:r>
            <a:r>
              <a:rPr lang="en-US" b="1" dirty="0"/>
              <a:t> </a:t>
            </a:r>
            <a:r>
              <a:rPr lang="en-US" sz="4000" dirty="0"/>
              <a:t>(México, 1776-1827)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3EC9263-2532-4250-ABBA-45A4C2C9184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81" y="2038867"/>
            <a:ext cx="7923125" cy="4398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B729E9E5-2B01-4E48-BB54-05CA3AD4F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744" y="1498797"/>
            <a:ext cx="3389745" cy="522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805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2371A-20C2-4BF3-A846-C18FC08ED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166254"/>
            <a:ext cx="10441608" cy="108065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Gertrudis Gómez de Avellaneda </a:t>
            </a:r>
            <a:r>
              <a:rPr lang="en-US" sz="4000" dirty="0"/>
              <a:t>(Cuba, 1814-1873)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5FC817C2-D24E-4564-991F-08C92555A5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825" y="1341639"/>
            <a:ext cx="9994349" cy="551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113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639F7-D6EE-40DE-9BE2-2710991A5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193963"/>
            <a:ext cx="10353762" cy="107141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José Hernández </a:t>
            </a:r>
            <a:r>
              <a:rPr lang="en-US" sz="3600" dirty="0"/>
              <a:t>(Argentina, 1834-1886)</a:t>
            </a:r>
            <a:br>
              <a:rPr lang="en-US" sz="3600" dirty="0"/>
            </a:br>
            <a:r>
              <a:rPr lang="en-US" sz="3600" dirty="0" err="1"/>
              <a:t>Literatura</a:t>
            </a:r>
            <a:r>
              <a:rPr lang="en-US" sz="3600" dirty="0"/>
              <a:t> </a:t>
            </a:r>
            <a:r>
              <a:rPr lang="en-US" sz="3600" dirty="0" err="1"/>
              <a:t>gauchesca</a:t>
            </a:r>
            <a:r>
              <a:rPr lang="en-US" sz="3600" dirty="0"/>
              <a:t>, </a:t>
            </a:r>
            <a:r>
              <a:rPr lang="en-US" sz="3600" b="1" i="1" dirty="0"/>
              <a:t>Martín Fierro </a:t>
            </a:r>
            <a:r>
              <a:rPr lang="en-US" sz="3600" dirty="0"/>
              <a:t>(1872, 1879)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97B35F01-4D65-4319-BE9D-FED15B07C4F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820" y="1450541"/>
            <a:ext cx="9609825" cy="5407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9175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Custom 35">
      <a:dk1>
        <a:sysClr val="windowText" lastClr="000000"/>
      </a:dk1>
      <a:lt1>
        <a:sysClr val="window" lastClr="FFFFFF"/>
      </a:lt1>
      <a:dk2>
        <a:srgbClr val="4E3B30"/>
      </a:dk2>
      <a:lt2>
        <a:srgbClr val="F4EDD8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ppt/theme/themeOverride1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89B453C-F2B2-4ECA-A6ED-7DBEF1B6D3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3CC670F-05B9-4BB7-BA2C-0DE5B5C1E5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A3AD49-9331-450C-A2FE-6857A4DB38C6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{F1C67CFC-ED39-4939-8518-0E77491F520B}tf00934815_win32</Template>
  <TotalTime>239</TotalTime>
  <Words>488</Words>
  <Application>Microsoft Office PowerPoint</Application>
  <PresentationFormat>Widescreen</PresentationFormat>
  <Paragraphs>55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Goudy Old Style</vt:lpstr>
      <vt:lpstr>Times New Roman</vt:lpstr>
      <vt:lpstr>Wingdings 2</vt:lpstr>
      <vt:lpstr>SlateVTI</vt:lpstr>
      <vt:lpstr>A Brief Look into Latin American Literature via Chronological Lenses</vt:lpstr>
      <vt:lpstr>Voces amerindias</vt:lpstr>
      <vt:lpstr>Cristóbal Colón  Carta a Luis de Santángel (1493)</vt:lpstr>
      <vt:lpstr>Fray Bartolomé de las Casas (España, 1484-1566) Historia de las Indias (1527-1561), “La rebelión de Enriquillo”</vt:lpstr>
      <vt:lpstr>Inca Garcilaso de la Vega (Perú 1539-España 1616) Los comentarios reales (1609, 1617)</vt:lpstr>
      <vt:lpstr>Sor Juan Inés de la Cruz (México, 1651-1695)</vt:lpstr>
      <vt:lpstr>Joaquín Ferández de Lizardi (México, 1776-1827)</vt:lpstr>
      <vt:lpstr>Gertrudis Gómez de Avellaneda (Cuba, 1814-1873)</vt:lpstr>
      <vt:lpstr>José Hernández (Argentina, 1834-1886) Literatura gauchesca, Martín Fierro (1872, 1879)</vt:lpstr>
      <vt:lpstr>Clorinda Matto de Turner (Perú,1852-1909)</vt:lpstr>
      <vt:lpstr>PowerPoint Presentation</vt:lpstr>
      <vt:lpstr>Alfonsina Storni (Argentina, 1892-1938) Cuadrados y ángulos (1918)</vt:lpstr>
      <vt:lpstr>Nicolás Guillén (Cuba, 1902-1989) Un largo lagarto verde (1958) vertientes: negrista, vanguardista, social</vt:lpstr>
      <vt:lpstr> Gabriel García Márquez (Colombia, 1927-2014) Premio Nobel de Literatura 1982  El ahogado más hermoso del mundo (1968) </vt:lpstr>
      <vt:lpstr>LA POESÍA, VERVIR (1998), Alfonso Ramos Alva (One hexasyllabic quartet)  (four octosyllabic rhyming couplets)       </vt:lpstr>
      <vt:lpstr>Ash y Azul  por Alexis Chávez Cruz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Jessica Ramos-Harthun</dc:creator>
  <cp:lastModifiedBy>Jessica Ramos-Harthun</cp:lastModifiedBy>
  <cp:revision>8</cp:revision>
  <dcterms:created xsi:type="dcterms:W3CDTF">2022-03-05T21:49:08Z</dcterms:created>
  <dcterms:modified xsi:type="dcterms:W3CDTF">2022-03-09T23:02:42Z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