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7" r:id="rId2"/>
    <p:sldId id="276" r:id="rId3"/>
    <p:sldId id="316" r:id="rId4"/>
    <p:sldId id="351" r:id="rId5"/>
    <p:sldId id="277" r:id="rId6"/>
    <p:sldId id="313" r:id="rId7"/>
    <p:sldId id="278" r:id="rId8"/>
    <p:sldId id="280" r:id="rId9"/>
    <p:sldId id="283" r:id="rId10"/>
    <p:sldId id="285" r:id="rId11"/>
    <p:sldId id="258" r:id="rId12"/>
    <p:sldId id="301" r:id="rId13"/>
    <p:sldId id="287" r:id="rId14"/>
    <p:sldId id="328" r:id="rId15"/>
    <p:sldId id="320" r:id="rId16"/>
    <p:sldId id="288" r:id="rId17"/>
    <p:sldId id="295" r:id="rId18"/>
    <p:sldId id="290" r:id="rId19"/>
    <p:sldId id="298" r:id="rId20"/>
    <p:sldId id="299" r:id="rId21"/>
    <p:sldId id="322" r:id="rId22"/>
    <p:sldId id="265" r:id="rId23"/>
    <p:sldId id="331" r:id="rId24"/>
    <p:sldId id="318" r:id="rId25"/>
    <p:sldId id="349" r:id="rId26"/>
    <p:sldId id="263" r:id="rId27"/>
    <p:sldId id="272" r:id="rId28"/>
    <p:sldId id="35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8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F21FF-7DE6-4C04-8F9A-5B4C36A247E7}" type="datetimeFigureOut">
              <a:rPr lang="en-US" smtClean="0"/>
              <a:t>3/10/2022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E1985-F4C0-49E1-8C03-9E2693B20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316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E1985-F4C0-49E1-8C03-9E2693B206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74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E1985-F4C0-49E1-8C03-9E2693B206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183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700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4EF5A6F-96E2-4007-98EE-320766FA7FAD}" type="datetime1">
              <a:rPr lang="en-US" smtClean="0"/>
              <a:t>3/10/2022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CAF00A4-DCFD-44F5-A3A1-A050F89EA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850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A0105-38F8-4C30-B771-C3717C2F8C79}" type="datetime1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F00A4-DCFD-44F5-A3A1-A050F89EA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743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F954082E-DDA7-45C4-8556-378E4B420A9A}" type="datetime1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CAF00A4-DCFD-44F5-A3A1-A050F89EA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79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40567-AA84-4418-B30A-4D9B780B9011}" type="datetime1">
              <a:rPr lang="en-US" smtClean="0"/>
              <a:t>3/10/2022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88463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EA54-179B-43BF-A425-C4923444D547}" type="datetime1">
              <a:rPr lang="en-US" smtClean="0"/>
              <a:t>3/10/2022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2181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964CB5E-9863-41AD-A932-DFB1016B5440}" type="datetime1">
              <a:rPr lang="en-US" smtClean="0"/>
              <a:t>3/10/2022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CAF00A4-DCFD-44F5-A3A1-A050F89EA48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730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519489-F44C-4983-874E-07B72BADF108}" type="datetime1">
              <a:rPr lang="en-US" smtClean="0"/>
              <a:t>3/10/2022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70799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D517C-8E12-4A98-8DE7-200AE1D77C79}" type="datetime1">
              <a:rPr lang="en-US" smtClean="0"/>
              <a:t>3/10/2022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AF00A4-DCFD-44F5-A3A1-A050F89EA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155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DC11F-0074-4D5B-9884-7EAF019B99BA}" type="datetime1">
              <a:rPr lang="en-US" smtClean="0"/>
              <a:t>3/10/2022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CAF00A4-DCFD-44F5-A3A1-A050F89EA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3439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A420D-792F-409A-A1B1-B86121BF9582}" type="datetime1">
              <a:rPr lang="en-US" smtClean="0"/>
              <a:t>3/10/2022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AF00A4-DCFD-44F5-A3A1-A050F89EA4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390704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E677E887-F937-4499-BF8A-BCC9796A7554}" type="datetime1">
              <a:rPr lang="en-US" smtClean="0"/>
              <a:t>3/10/2022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CAF00A4-DCFD-44F5-A3A1-A050F89EA48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6654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65E3D8-C0A4-46D3-A889-5109DD56F104}" type="datetime1">
              <a:rPr lang="en-US" smtClean="0"/>
              <a:t>3/10/2022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CAF00A4-DCFD-44F5-A3A1-A050F89EA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23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14 Part 2</a:t>
            </a:r>
          </a:p>
        </p:txBody>
      </p:sp>
    </p:spTree>
    <p:extLst>
      <p:ext uri="{BB962C8B-B14F-4D97-AF65-F5344CB8AC3E}">
        <p14:creationId xmlns:p14="http://schemas.microsoft.com/office/powerpoint/2010/main" val="1857033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Percent Ionization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What is the percent ionization of strong acids and bases in aqueous solution?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72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Calculating ion concentrations in strong acid solutions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Calculate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400" dirty="0"/>
                  <a:t> in 0.015 M </a:t>
                </a:r>
                <a:r>
                  <a:rPr lang="en-US" sz="2400" dirty="0" err="1"/>
                  <a:t>HCl</a:t>
                </a:r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8172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Finding the pH of strong base solutions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What is the pH of 0.022 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Ca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OH</m:t>
                            </m:r>
                          </m:e>
                        </m:d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?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3301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Acid ionization constant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67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/>
                  <a:t>Acid-ionization constant </a:t>
                </a:r>
                <a:r>
                  <a:rPr lang="en-US" sz="2400" dirty="0" err="1"/>
                  <a:t>K</a:t>
                </a:r>
                <a:r>
                  <a:rPr lang="en-US" sz="2400" baseline="-25000" dirty="0" err="1"/>
                  <a:t>a</a:t>
                </a:r>
                <a:endParaRPr lang="en-US" sz="2400" dirty="0"/>
              </a:p>
              <a:p>
                <a:pPr marL="0" indent="0" algn="ctr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HA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⇋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 algn="ctr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p>
                                  <m: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p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HA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 algn="ctr">
                  <a:buNone/>
                </a:pPr>
                <a:endParaRPr lang="en-US" sz="2800" dirty="0"/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2"/>
          <p:cNvSpPr txBox="1">
            <a:spLocks/>
          </p:cNvSpPr>
          <p:nvPr/>
        </p:nvSpPr>
        <p:spPr>
          <a:xfrm>
            <a:off x="-711200" y="4448433"/>
            <a:ext cx="10871200" cy="1614617"/>
          </a:xfrm>
          <a:prstGeom prst="rect">
            <a:avLst/>
          </a:prstGeom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10590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Base ionization constant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67"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/>
                  <a:t>Base-ionization constant K</a:t>
                </a:r>
                <a:r>
                  <a:rPr lang="en-US" sz="2400" baseline="-25000" dirty="0"/>
                  <a:t>b</a:t>
                </a:r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B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US" sz="240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OH</m:t>
                              </m:r>
                            </m:e>
                            <m:sup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B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2"/>
          <p:cNvSpPr txBox="1">
            <a:spLocks/>
          </p:cNvSpPr>
          <p:nvPr/>
        </p:nvSpPr>
        <p:spPr>
          <a:xfrm>
            <a:off x="-711200" y="4448433"/>
            <a:ext cx="10871200" cy="1614617"/>
          </a:xfrm>
          <a:prstGeom prst="rect">
            <a:avLst/>
          </a:prstGeom>
        </p:spPr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17405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Acid and base ionization constants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F8A2C2F-C3DD-4D4C-A3D7-9E81DE1BE59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Would an acid or base be stronger with a higher or lower ionization constant?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230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strength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Which of the following bases is the strongest?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5373074"/>
                  </p:ext>
                </p:extLst>
              </p:nvPr>
            </p:nvGraphicFramePr>
            <p:xfrm>
              <a:off x="1324820" y="2259647"/>
              <a:ext cx="6190678" cy="1588453"/>
            </p:xfrm>
            <a:graphic>
              <a:graphicData uri="http://schemas.openxmlformats.org/drawingml/2006/table">
                <a:tbl>
                  <a:tblPr firstRow="1">
                    <a:tableStyleId>{3B4B98B0-60AC-42C2-AFA5-B58CD77FA1E5}</a:tableStyleId>
                  </a:tblPr>
                  <a:tblGrid>
                    <a:gridCol w="309533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953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000" i="0" dirty="0"/>
                            <a:t>Base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i="0" dirty="0"/>
                            <a:t>K</a:t>
                          </a:r>
                          <a:r>
                            <a:rPr lang="en-US" sz="2000" i="0" baseline="-25000" dirty="0"/>
                            <a:t>b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N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O</m:t>
                                        </m:r>
                                      </m:e>
                                      <m:sub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2.22×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C</m:t>
                                    </m:r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O</m:t>
                                        </m:r>
                                      </m:e>
                                      <m:sub>
                                        <m:r>
                                          <a:rPr lang="en-US" sz="2000" b="0" i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5.6×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000" i="0" dirty="0" smtClean="0">
                                    <a:latin typeface="Cambria Math" panose="02040503050406030204" pitchFamily="18" charset="0"/>
                                  </a:rPr>
                                  <m:t>N</m:t>
                                </m:r>
                                <m:sSub>
                                  <m:sSubPr>
                                    <m:ctrlPr>
                                      <a:rPr lang="en-US" sz="20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000" i="0" dirty="0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2000" i="0" dirty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en-US" sz="2000" i="0" baseline="0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20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1.8×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000" b="0" i="0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0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5373074"/>
                  </p:ext>
                </p:extLst>
              </p:nvPr>
            </p:nvGraphicFramePr>
            <p:xfrm>
              <a:off x="1324820" y="2259647"/>
              <a:ext cx="6190678" cy="1588453"/>
            </p:xfrm>
            <a:graphic>
              <a:graphicData uri="http://schemas.openxmlformats.org/drawingml/2006/table">
                <a:tbl>
                  <a:tblPr firstRow="1">
                    <a:tableStyleId>{3B4B98B0-60AC-42C2-AFA5-B58CD77FA1E5}</a:tableStyleId>
                  </a:tblPr>
                  <a:tblGrid>
                    <a:gridCol w="309533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953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i="0" dirty="0"/>
                            <a:t>Base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i="0" dirty="0"/>
                            <a:t>K</a:t>
                          </a:r>
                          <a:r>
                            <a:rPr lang="en-US" sz="2000" i="0" baseline="-25000" dirty="0"/>
                            <a:t>b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106061" r="-100197" b="-2015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106061" r="-197" b="-2015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209231" r="-100197" b="-10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209231" r="-197" b="-10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997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304545" r="-100197" b="-30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304545" r="-197" b="-30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650728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Acid and Base Strength Summary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Stronger Acids have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Larger % ionizations</a:t>
            </a:r>
          </a:p>
          <a:p>
            <a:r>
              <a:rPr lang="en-US" sz="2400" dirty="0"/>
              <a:t>Larger </a:t>
            </a:r>
            <a:r>
              <a:rPr lang="en-US" sz="2400" dirty="0" err="1"/>
              <a:t>K</a:t>
            </a:r>
            <a:r>
              <a:rPr lang="en-US" sz="2400" baseline="-25000" dirty="0" err="1"/>
              <a:t>a</a:t>
            </a:r>
            <a:r>
              <a:rPr lang="en-US" sz="2400" dirty="0"/>
              <a:t> values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Stronger Bases have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Larger % ionizations</a:t>
            </a:r>
          </a:p>
          <a:p>
            <a:r>
              <a:rPr lang="en-US" sz="2400" dirty="0"/>
              <a:t>Larger K</a:t>
            </a:r>
            <a:r>
              <a:rPr lang="en-US" sz="2400" baseline="-25000" dirty="0"/>
              <a:t>b</a:t>
            </a:r>
            <a:r>
              <a:rPr lang="en-US" sz="2400" dirty="0"/>
              <a:t> values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184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pK</a:t>
            </a:r>
            <a:r>
              <a:rPr lang="en-US" baseline="-25000" dirty="0" err="1"/>
              <a:t>a</a:t>
            </a:r>
            <a:r>
              <a:rPr lang="en-US" dirty="0"/>
              <a:t> and </a:t>
            </a:r>
            <a:r>
              <a:rPr lang="en-US" dirty="0" err="1"/>
              <a:t>pK</a:t>
            </a:r>
            <a:r>
              <a:rPr lang="en-US" baseline="-25000" dirty="0" err="1"/>
              <a:t>b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32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</a:rPr>
                        <m:t>p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r>
                        <a:rPr lang="en-US" sz="320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20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320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2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32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>
                          <a:latin typeface="Cambria Math" panose="02040503050406030204" pitchFamily="18" charset="0"/>
                        </a:rPr>
                        <m:t>p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lang="en-US" sz="320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20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320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1821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Relating </a:t>
            </a:r>
            <a:r>
              <a:rPr lang="en-US" dirty="0" err="1"/>
              <a:t>K</a:t>
            </a:r>
            <a:r>
              <a:rPr lang="en-US" baseline="-25000" dirty="0" err="1"/>
              <a:t>a</a:t>
            </a:r>
            <a:r>
              <a:rPr lang="en-US" dirty="0"/>
              <a:t> and K</a:t>
            </a:r>
            <a:r>
              <a:rPr lang="en-US" baseline="-25000" dirty="0"/>
              <a:t>b</a:t>
            </a:r>
            <a:r>
              <a:rPr lang="en-US" dirty="0"/>
              <a:t> using K</a:t>
            </a:r>
            <a:r>
              <a:rPr lang="en-US" baseline="-25000" dirty="0"/>
              <a:t>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For a conjugate acid and base pair,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=1.0×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−14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178" t="-1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3014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Acid and base strength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strength of an acid or a base is determined by it’s ability to ionize (break apart into ions) in aqueous solution.</a:t>
            </a:r>
          </a:p>
          <a:p>
            <a:r>
              <a:rPr lang="en-US" sz="2400" dirty="0"/>
              <a:t>The closer that an acid or base is to 100% ionization, the stronger it is.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7207096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Relating </a:t>
            </a:r>
            <a:r>
              <a:rPr lang="en-US" dirty="0" err="1"/>
              <a:t>K</a:t>
            </a:r>
            <a:r>
              <a:rPr lang="en-US" baseline="-25000" dirty="0" err="1"/>
              <a:t>a</a:t>
            </a:r>
            <a:r>
              <a:rPr lang="en-US" dirty="0"/>
              <a:t> and K</a:t>
            </a:r>
            <a:r>
              <a:rPr lang="en-US" baseline="-25000" dirty="0"/>
              <a:t>b</a:t>
            </a:r>
            <a:r>
              <a:rPr lang="en-US" dirty="0"/>
              <a:t> using K</a:t>
            </a:r>
            <a:r>
              <a:rPr lang="en-US" baseline="-25000" dirty="0"/>
              <a:t>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What is the </a:t>
                </a:r>
                <a:r>
                  <a:rPr lang="en-US" sz="2400" dirty="0" err="1"/>
                  <a:t>pK</a:t>
                </a:r>
                <a:r>
                  <a:rPr lang="en-US" sz="2400" baseline="-25000" dirty="0" err="1"/>
                  <a:t>a</a:t>
                </a:r>
                <a:r>
                  <a:rPr lang="en-US" sz="2400" dirty="0"/>
                  <a:t>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/>
                  <a:t>?  The K</a:t>
                </a:r>
                <a:r>
                  <a:rPr lang="en-US" sz="2400" baseline="-25000" dirty="0"/>
                  <a:t>b</a:t>
                </a:r>
                <a:r>
                  <a:rPr lang="en-US" sz="2400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78035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Determining the </a:t>
            </a:r>
            <a:r>
              <a:rPr lang="en-US" sz="3200" dirty="0" err="1"/>
              <a:t>K</a:t>
            </a:r>
            <a:r>
              <a:rPr lang="en-US" sz="3200" baseline="-25000" dirty="0" err="1"/>
              <a:t>a</a:t>
            </a:r>
            <a:r>
              <a:rPr lang="en-US" sz="3200" dirty="0"/>
              <a:t> of a weak acid solution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A 0.250 M aqueous solution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butyric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acid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400" dirty="0"/>
                  <a:t> is found to have pH 2.72.  Determine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sz="2400" dirty="0"/>
                  <a:t> for butyric acid.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4075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Finding the pH of a weak acid solution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What is the pH of a solution that is 0.100 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?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/>
                  <a:t>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00551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8280F-10AA-4B3D-AAA2-4548F58AF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to neglect 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DF0CD1E-FC13-4582-8673-9FA5C1F753B1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sz="2400" dirty="0"/>
                  <a:t> is at least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400" dirty="0"/>
                  <a:t> times smaller than the initial concentration of the acid, you can neglect x</a:t>
                </a:r>
              </a:p>
              <a:p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sz="2400" dirty="0"/>
                  <a:t> is between 0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 times smaller than the initial concentration of the acid, you cannot neglect x</a:t>
                </a:r>
              </a:p>
              <a:p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sz="2400" dirty="0"/>
                  <a:t>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/>
                  <a:t> times smaller than the initial concentration of the acid, you are at the borderline and have to check</a:t>
                </a:r>
              </a:p>
              <a:p>
                <a:endParaRPr lang="en-US" sz="28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DF0CD1E-FC13-4582-8673-9FA5C1F753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24603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organic bases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sz="2800" dirty="0"/>
                  <a:t>Weak organic bases are generally </a:t>
                </a:r>
                <a:r>
                  <a:rPr lang="en-US" sz="2800" i="0" dirty="0">
                    <a:latin typeface="+mj-lt"/>
                  </a:rPr>
                  <a:t>e</a:t>
                </a:r>
                <a:r>
                  <a:rPr lang="en-US" sz="2800" b="0" i="0" dirty="0">
                    <a:latin typeface="+mj-lt"/>
                  </a:rPr>
                  <a:t>nd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i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8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i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800" i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8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8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/>
                  <a:t>, NH or N</a:t>
                </a:r>
              </a:p>
              <a:p>
                <a:endParaRPr lang="en-US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smtClean="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8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OH</m:t>
                          </m:r>
                        </m:e>
                        <m:sup>
                          <m:r>
                            <a:rPr lang="en-US" sz="2800" i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:endParaRPr lang="en-US" sz="28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C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8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8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OH</m:t>
                          </m:r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CH</m:t>
                                  </m:r>
                                </m:e>
                                <m:sub>
                                  <m: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NH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800">
                                          <a:latin typeface="Cambria Math" panose="02040503050406030204" pitchFamily="18" charset="0"/>
                                        </a:rPr>
                                        <m:t>CH</m:t>
                                      </m:r>
                                    </m:e>
                                    <m:sub>
                                      <m:r>
                                        <a:rPr lang="en-US" sz="280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a:rPr lang="en-US" sz="28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N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OH</m:t>
                          </m:r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80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 i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a:rPr lang="en-US" sz="2800" i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800" i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800" i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800" i="0"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800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8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800">
                              <a:latin typeface="Cambria Math" panose="02040503050406030204" pitchFamily="18" charset="0"/>
                            </a:rPr>
                            <m:t>OH</m:t>
                          </m:r>
                        </m:e>
                        <m:sup>
                          <m:r>
                            <a:rPr lang="en-US" sz="28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299" t="-1357" r="-17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2174197" y="3848100"/>
            <a:ext cx="1221226" cy="465843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80230" y="3812688"/>
            <a:ext cx="1385179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732625" y="2907360"/>
            <a:ext cx="662798" cy="465843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780231" y="2907359"/>
            <a:ext cx="819238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788072" y="4739128"/>
            <a:ext cx="1498336" cy="465843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688323" y="4718017"/>
            <a:ext cx="1857332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6060495-8383-47C9-B0E4-6CE1F4199D2F}"/>
              </a:ext>
            </a:extLst>
          </p:cNvPr>
          <p:cNvSpPr/>
          <p:nvPr/>
        </p:nvSpPr>
        <p:spPr>
          <a:xfrm>
            <a:off x="2254170" y="5630157"/>
            <a:ext cx="1032238" cy="465843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D90CB9-FC96-4BE4-9BBC-384F66C59C79}"/>
              </a:ext>
            </a:extLst>
          </p:cNvPr>
          <p:cNvSpPr/>
          <p:nvPr/>
        </p:nvSpPr>
        <p:spPr>
          <a:xfrm>
            <a:off x="4652108" y="5623346"/>
            <a:ext cx="1431821" cy="465843"/>
          </a:xfrm>
          <a:prstGeom prst="rect">
            <a:avLst/>
          </a:prstGeom>
          <a:solidFill>
            <a:srgbClr val="C0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6809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0DA3A72-CB7E-6F4B-B519-122121EAD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Writing autoionization reactions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Identify the correct ionization reaction for hydrazine 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NNH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.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NNH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 ⇌ H</a:t>
                </a:r>
                <a:r>
                  <a:rPr lang="en-US" sz="2400" baseline="30000" dirty="0"/>
                  <a:t>+</a:t>
                </a:r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 + 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NN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NNH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 ⇌ 4 H</a:t>
                </a:r>
                <a:r>
                  <a:rPr lang="en-US" sz="2400" baseline="30000" dirty="0"/>
                  <a:t>+</a:t>
                </a:r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 + 2 N</a:t>
                </a:r>
                <a:r>
                  <a:rPr lang="en-US" sz="2400" baseline="30000" dirty="0"/>
                  <a:t>3–</a:t>
                </a:r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NNH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 + 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O(l) ⇌ 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NNH</a:t>
                </a:r>
                <a:r>
                  <a:rPr lang="en-US" sz="2400" baseline="-25000" dirty="0"/>
                  <a:t>3 </a:t>
                </a:r>
                <a:r>
                  <a:rPr lang="en-US" sz="2400" baseline="30000" dirty="0"/>
                  <a:t>+</a:t>
                </a:r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 + O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400" i="0" baseline="3000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en-US" sz="2400" dirty="0" err="1"/>
                  <a:t>aq</a:t>
                </a:r>
                <a:r>
                  <a:rPr lang="en-US" sz="2400" dirty="0"/>
                  <a:t>)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NNH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 + 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O(l) ⇌ H</a:t>
                </a:r>
                <a:r>
                  <a:rPr lang="en-US" sz="2400" baseline="-25000" dirty="0"/>
                  <a:t>2</a:t>
                </a:r>
                <a:r>
                  <a:rPr lang="en-US" sz="2400" dirty="0"/>
                  <a:t>NN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400" b="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 + H</a:t>
                </a:r>
                <a:r>
                  <a:rPr lang="en-US" sz="2400" baseline="-25000" dirty="0"/>
                  <a:t>3</a:t>
                </a:r>
                <a:r>
                  <a:rPr lang="en-US" sz="2400" dirty="0"/>
                  <a:t>O</a:t>
                </a:r>
                <a:r>
                  <a:rPr lang="en-US" sz="2400" baseline="30000" dirty="0"/>
                  <a:t>+</a:t>
                </a:r>
                <a:r>
                  <a:rPr lang="en-US" sz="2400" dirty="0"/>
                  <a:t>(</a:t>
                </a:r>
                <a:r>
                  <a:rPr lang="en-US" sz="2400" dirty="0" err="1"/>
                  <a:t>aq</a:t>
                </a:r>
                <a:r>
                  <a:rPr lang="en-US" sz="2400" dirty="0"/>
                  <a:t>)</a:t>
                </a:r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15275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Finding the pH of a weak base solution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What is the pH of a solution that is 0.00250 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aq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?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2.4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sz="2400" dirty="0"/>
                  <a:t>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41021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Determining percent ionization of a weak acid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What is the percent ionization of acetic acid in 1.0 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H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? 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HC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400" dirty="0"/>
                  <a:t>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89031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100" dirty="0"/>
              <a:t>Determining percent ionization of a weak base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What is the percent ionization of ammonia in 2.0 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/>
                  <a:t>? 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5.6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sz="2400" dirty="0"/>
                  <a:t>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 r="-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228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vs. Weak Acids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Strong Acid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Weak Acid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B33164C-0D9F-4CA8-BA0F-969E7D15E6EB}"/>
              </a:ext>
            </a:extLst>
          </p:cNvPr>
          <p:cNvGrpSpPr/>
          <p:nvPr/>
        </p:nvGrpSpPr>
        <p:grpSpPr>
          <a:xfrm>
            <a:off x="6439121" y="2599380"/>
            <a:ext cx="1460005" cy="2598482"/>
            <a:chOff x="6519219" y="2802255"/>
            <a:chExt cx="1896762" cy="3382044"/>
          </a:xfrm>
        </p:grpSpPr>
        <p:grpSp>
          <p:nvGrpSpPr>
            <p:cNvPr id="18" name="Group 17"/>
            <p:cNvGrpSpPr/>
            <p:nvPr/>
          </p:nvGrpSpPr>
          <p:grpSpPr>
            <a:xfrm>
              <a:off x="6519219" y="2802255"/>
              <a:ext cx="1896762" cy="3382044"/>
              <a:chOff x="2141838" y="2892426"/>
              <a:chExt cx="2669060" cy="3491898"/>
            </a:xfrm>
          </p:grpSpPr>
          <p:sp>
            <p:nvSpPr>
              <p:cNvPr id="19" name="Can 18"/>
              <p:cNvSpPr/>
              <p:nvPr/>
            </p:nvSpPr>
            <p:spPr>
              <a:xfrm>
                <a:off x="2141838" y="2892426"/>
                <a:ext cx="2669060" cy="3491898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Can 19"/>
              <p:cNvSpPr/>
              <p:nvPr/>
            </p:nvSpPr>
            <p:spPr>
              <a:xfrm>
                <a:off x="2141838" y="3929449"/>
                <a:ext cx="2669060" cy="2454875"/>
              </a:xfrm>
              <a:prstGeom prst="can">
                <a:avLst/>
              </a:prstGeom>
              <a:solidFill>
                <a:schemeClr val="accent1">
                  <a:alpha val="38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053BB40-A436-4294-9FBA-4C3313507E7C}"/>
                </a:ext>
              </a:extLst>
            </p:cNvPr>
            <p:cNvGrpSpPr/>
            <p:nvPr/>
          </p:nvGrpSpPr>
          <p:grpSpPr>
            <a:xfrm>
              <a:off x="6590335" y="4418835"/>
              <a:ext cx="1647182" cy="1590668"/>
              <a:chOff x="6590335" y="4418835"/>
              <a:chExt cx="1647182" cy="1590668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6590335" y="4559130"/>
                <a:ext cx="323850" cy="257176"/>
                <a:chOff x="6719887" y="3362324"/>
                <a:chExt cx="323850" cy="257176"/>
              </a:xfrm>
            </p:grpSpPr>
            <p:sp>
              <p:nvSpPr>
                <p:cNvPr id="29" name="Oval 28"/>
                <p:cNvSpPr/>
                <p:nvPr/>
              </p:nvSpPr>
              <p:spPr>
                <a:xfrm>
                  <a:off x="6786562" y="3362324"/>
                  <a:ext cx="257175" cy="257176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6719887" y="3422564"/>
                  <a:ext cx="133350" cy="13669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7780317" y="4430542"/>
                <a:ext cx="323850" cy="257176"/>
                <a:chOff x="6719887" y="3362324"/>
                <a:chExt cx="323850" cy="257176"/>
              </a:xfrm>
            </p:grpSpPr>
            <p:sp>
              <p:nvSpPr>
                <p:cNvPr id="32" name="Oval 31"/>
                <p:cNvSpPr/>
                <p:nvPr/>
              </p:nvSpPr>
              <p:spPr>
                <a:xfrm>
                  <a:off x="6786562" y="3362324"/>
                  <a:ext cx="257175" cy="257176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6719887" y="3422564"/>
                  <a:ext cx="133350" cy="13669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7143750" y="4841537"/>
                <a:ext cx="323850" cy="257176"/>
                <a:chOff x="6719887" y="3362324"/>
                <a:chExt cx="323850" cy="257176"/>
              </a:xfrm>
            </p:grpSpPr>
            <p:sp>
              <p:nvSpPr>
                <p:cNvPr id="35" name="Oval 34"/>
                <p:cNvSpPr/>
                <p:nvPr/>
              </p:nvSpPr>
              <p:spPr>
                <a:xfrm>
                  <a:off x="6786562" y="3362324"/>
                  <a:ext cx="257175" cy="257176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6719887" y="3422564"/>
                  <a:ext cx="133350" cy="13669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7651729" y="5563529"/>
                <a:ext cx="323850" cy="257176"/>
                <a:chOff x="6719887" y="3362324"/>
                <a:chExt cx="323850" cy="257176"/>
              </a:xfrm>
            </p:grpSpPr>
            <p:sp>
              <p:nvSpPr>
                <p:cNvPr id="38" name="Oval 37"/>
                <p:cNvSpPr/>
                <p:nvPr/>
              </p:nvSpPr>
              <p:spPr>
                <a:xfrm>
                  <a:off x="6786562" y="3362324"/>
                  <a:ext cx="257175" cy="257176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6719887" y="3422564"/>
                  <a:ext cx="133350" cy="13669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6885610" y="5295258"/>
                <a:ext cx="133350" cy="1366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7180563" y="4418835"/>
                <a:ext cx="133350" cy="1366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8104167" y="4960597"/>
                <a:ext cx="133350" cy="1366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7339012" y="5872807"/>
                <a:ext cx="133350" cy="1366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7710167" y="5097293"/>
                <a:ext cx="257175" cy="2571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6696880" y="4919407"/>
                <a:ext cx="257175" cy="2571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7201593" y="5425520"/>
                <a:ext cx="257175" cy="2571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6666375" y="5679538"/>
                <a:ext cx="257175" cy="2571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658C7F0-DD59-417B-975F-F3DD184E2C76}"/>
              </a:ext>
            </a:extLst>
          </p:cNvPr>
          <p:cNvGrpSpPr/>
          <p:nvPr/>
        </p:nvGrpSpPr>
        <p:grpSpPr>
          <a:xfrm>
            <a:off x="1382244" y="2581377"/>
            <a:ext cx="1464972" cy="2598482"/>
            <a:chOff x="827388" y="2802255"/>
            <a:chExt cx="1896762" cy="338204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60BBDD1-695C-40E3-B0E3-3D23A293D64C}"/>
                </a:ext>
              </a:extLst>
            </p:cNvPr>
            <p:cNvGrpSpPr/>
            <p:nvPr/>
          </p:nvGrpSpPr>
          <p:grpSpPr>
            <a:xfrm>
              <a:off x="827388" y="2802255"/>
              <a:ext cx="1896762" cy="3382044"/>
              <a:chOff x="827388" y="2802255"/>
              <a:chExt cx="1896762" cy="3382044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827388" y="2802255"/>
                <a:ext cx="1896762" cy="3382044"/>
                <a:chOff x="2141838" y="2892426"/>
                <a:chExt cx="2669060" cy="3491898"/>
              </a:xfrm>
            </p:grpSpPr>
            <p:sp>
              <p:nvSpPr>
                <p:cNvPr id="10" name="Can 9"/>
                <p:cNvSpPr/>
                <p:nvPr/>
              </p:nvSpPr>
              <p:spPr>
                <a:xfrm>
                  <a:off x="2141838" y="2892426"/>
                  <a:ext cx="2669060" cy="3491898"/>
                </a:xfrm>
                <a:prstGeom prst="can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Can 10"/>
                <p:cNvSpPr/>
                <p:nvPr/>
              </p:nvSpPr>
              <p:spPr>
                <a:xfrm>
                  <a:off x="2141838" y="3929449"/>
                  <a:ext cx="2669060" cy="2454875"/>
                </a:xfrm>
                <a:prstGeom prst="can">
                  <a:avLst/>
                </a:prstGeom>
                <a:solidFill>
                  <a:schemeClr val="accent1">
                    <a:alpha val="38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1722760" y="4498890"/>
                <a:ext cx="257175" cy="2571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132635" y="5761882"/>
                <a:ext cx="257175" cy="2571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1387324" y="5019388"/>
                <a:ext cx="257175" cy="2571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1336976" y="5665417"/>
                <a:ext cx="257175" cy="2571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248855" y="4555531"/>
                <a:ext cx="257175" cy="2571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1878957" y="5066658"/>
                <a:ext cx="257175" cy="2571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1021406" y="4479095"/>
                <a:ext cx="257175" cy="2571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929160" y="5235018"/>
                <a:ext cx="257175" cy="2571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/>
            <p:cNvSpPr/>
            <p:nvPr/>
          </p:nvSpPr>
          <p:spPr>
            <a:xfrm>
              <a:off x="1345104" y="4780310"/>
              <a:ext cx="133350" cy="1366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1943345" y="4812707"/>
              <a:ext cx="133350" cy="1366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1005755" y="4904867"/>
              <a:ext cx="133350" cy="1366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1005820" y="5736111"/>
              <a:ext cx="133350" cy="1366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1441425" y="5409993"/>
              <a:ext cx="133350" cy="1366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1890067" y="5528721"/>
              <a:ext cx="133350" cy="1366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2261221" y="5493236"/>
              <a:ext cx="133350" cy="1366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2387739" y="5047995"/>
              <a:ext cx="133350" cy="1366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394261" y="3277711"/>
            <a:ext cx="2421556" cy="1677802"/>
            <a:chOff x="4742266" y="3071459"/>
            <a:chExt cx="2536825" cy="1677802"/>
          </a:xfrm>
        </p:grpSpPr>
        <p:sp>
          <p:nvSpPr>
            <p:cNvPr id="22" name="Rectangle 21"/>
            <p:cNvSpPr/>
            <p:nvPr/>
          </p:nvSpPr>
          <p:spPr>
            <a:xfrm>
              <a:off x="6689440" y="3180340"/>
              <a:ext cx="483683" cy="15027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4742266" y="3286124"/>
                  <a:ext cx="1790296" cy="14157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dirty="0"/>
                    <a:t>Acid (HA) : </a:t>
                  </a:r>
                </a:p>
                <a:p>
                  <a:pPr algn="r"/>
                  <a:endParaRPr lang="en-US" sz="1400" dirty="0"/>
                </a:p>
                <a:p>
                  <a:pPr algn="r"/>
                  <a:r>
                    <a:rPr lang="en-US" sz="1400" dirty="0"/>
                    <a:t>Proton</a:t>
                  </a:r>
                  <a14:m>
                    <m:oMath xmlns:m="http://schemas.openxmlformats.org/officeDocument/2006/math">
                      <m:r>
                        <a:rPr lang="en-US" sz="1400">
                          <a:latin typeface="Cambria Math" panose="02040503050406030204" pitchFamily="18" charset="0"/>
                        </a:rPr>
                        <m:t> (</m:t>
                      </m:r>
                      <m:sSup>
                        <m:sSup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40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400" dirty="0"/>
                    <a:t> : </a:t>
                  </a:r>
                </a:p>
                <a:p>
                  <a:pPr algn="r"/>
                  <a:endParaRPr lang="en-US" sz="1400" dirty="0"/>
                </a:p>
                <a:p>
                  <a:pPr algn="r"/>
                  <a:r>
                    <a:rPr lang="en-US" sz="1400" dirty="0"/>
                    <a:t>Negative Ion </a:t>
                  </a:r>
                  <a14:m>
                    <m:oMath xmlns:m="http://schemas.openxmlformats.org/officeDocument/2006/math">
                      <m:r>
                        <a:rPr lang="en-US" sz="1400" dirty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14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 dirty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p>
                          <m:r>
                            <a:rPr lang="en-US" sz="1400" dirty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400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400" dirty="0"/>
                    <a:t> : </a:t>
                  </a:r>
                </a:p>
                <a:p>
                  <a:endParaRPr lang="en-US" sz="1600" dirty="0"/>
                </a:p>
              </p:txBody>
            </p:sp>
          </mc:Choice>
          <mc:Fallback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2266" y="3286124"/>
                  <a:ext cx="1790296" cy="1415772"/>
                </a:xfrm>
                <a:prstGeom prst="rect">
                  <a:avLst/>
                </a:prstGeom>
                <a:blipFill>
                  <a:blip r:embed="rId2"/>
                  <a:stretch>
                    <a:fillRect t="-1293" r="-3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Oval 13"/>
            <p:cNvSpPr/>
            <p:nvPr/>
          </p:nvSpPr>
          <p:spPr>
            <a:xfrm>
              <a:off x="6829424" y="3923060"/>
              <a:ext cx="133350" cy="13669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786562" y="4290247"/>
              <a:ext cx="257175" cy="257176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6719887" y="3362324"/>
              <a:ext cx="323850" cy="257176"/>
              <a:chOff x="6719887" y="3362324"/>
              <a:chExt cx="323850" cy="257176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6786562" y="3362324"/>
                <a:ext cx="257175" cy="25717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6719887" y="3422564"/>
                <a:ext cx="133350" cy="1366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4742266" y="3071459"/>
              <a:ext cx="2536825" cy="167780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68"/>
              <p:cNvSpPr txBox="1"/>
              <p:nvPr/>
            </p:nvSpPr>
            <p:spPr>
              <a:xfrm>
                <a:off x="898606" y="5317397"/>
                <a:ext cx="254979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Since strong acids fully dissociate in water, we see all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1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400" dirty="0"/>
                  <a:t> ions separated from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p>
                        <m:r>
                          <a:rPr lang="en-US" sz="1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400" dirty="0"/>
                  <a:t> ions</a:t>
                </a:r>
              </a:p>
            </p:txBody>
          </p:sp>
        </mc:Choice>
        <mc:Fallback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606" y="5317397"/>
                <a:ext cx="2549799" cy="954107"/>
              </a:xfrm>
              <a:prstGeom prst="rect">
                <a:avLst/>
              </a:prstGeom>
              <a:blipFill>
                <a:blip r:embed="rId3"/>
                <a:stretch>
                  <a:fillRect l="-716" t="-1274" r="-1671" b="-50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5773453" y="5333406"/>
                <a:ext cx="316476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Since weak acids only partially dissociate in water, we see some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1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400" dirty="0"/>
                  <a:t> ions separated from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p>
                        <m:r>
                          <a:rPr lang="en-US" sz="1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400" dirty="0"/>
                  <a:t> ions and some undissociated HA molecules</a:t>
                </a:r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3453" y="5333406"/>
                <a:ext cx="3164766" cy="954107"/>
              </a:xfrm>
              <a:prstGeom prst="rect">
                <a:avLst/>
              </a:prstGeom>
              <a:blipFill>
                <a:blip r:embed="rId4"/>
                <a:stretch>
                  <a:fillRect l="-578" t="-1923" b="-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8431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vs. Weak Bases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Strong Base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Weak Base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439122" y="2599380"/>
            <a:ext cx="1460005" cy="2598482"/>
            <a:chOff x="2141838" y="2892426"/>
            <a:chExt cx="2669060" cy="3491898"/>
          </a:xfrm>
        </p:grpSpPr>
        <p:sp>
          <p:nvSpPr>
            <p:cNvPr id="19" name="Can 18"/>
            <p:cNvSpPr/>
            <p:nvPr/>
          </p:nvSpPr>
          <p:spPr>
            <a:xfrm>
              <a:off x="2141838" y="2892426"/>
              <a:ext cx="2669060" cy="3491898"/>
            </a:xfrm>
            <a:prstGeom prst="ca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Can 19"/>
            <p:cNvSpPr/>
            <p:nvPr/>
          </p:nvSpPr>
          <p:spPr>
            <a:xfrm>
              <a:off x="2141838" y="3929450"/>
              <a:ext cx="2669060" cy="2454874"/>
            </a:xfrm>
            <a:prstGeom prst="can">
              <a:avLst/>
            </a:prstGeom>
            <a:solidFill>
              <a:schemeClr val="accent1">
                <a:alpha val="3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389025" y="2599380"/>
            <a:ext cx="1464972" cy="2598482"/>
            <a:chOff x="2141838" y="2892426"/>
            <a:chExt cx="2669060" cy="3491898"/>
          </a:xfrm>
        </p:grpSpPr>
        <p:sp>
          <p:nvSpPr>
            <p:cNvPr id="10" name="Can 9"/>
            <p:cNvSpPr/>
            <p:nvPr/>
          </p:nvSpPr>
          <p:spPr>
            <a:xfrm>
              <a:off x="2141838" y="2892426"/>
              <a:ext cx="2669060" cy="3491898"/>
            </a:xfrm>
            <a:prstGeom prst="ca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an 10"/>
            <p:cNvSpPr/>
            <p:nvPr/>
          </p:nvSpPr>
          <p:spPr>
            <a:xfrm>
              <a:off x="2141838" y="3929449"/>
              <a:ext cx="2669060" cy="2454875"/>
            </a:xfrm>
            <a:prstGeom prst="can">
              <a:avLst/>
            </a:prstGeom>
            <a:solidFill>
              <a:schemeClr val="accent1">
                <a:alpha val="3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68"/>
              <p:cNvSpPr txBox="1"/>
              <p:nvPr/>
            </p:nvSpPr>
            <p:spPr>
              <a:xfrm>
                <a:off x="898606" y="5317397"/>
                <a:ext cx="2549799" cy="9725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Since strong bases fully dissociate in water, we see all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OH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400" dirty="0"/>
                  <a:t> ions separated from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sz="140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400" dirty="0"/>
                  <a:t> ions</a:t>
                </a:r>
              </a:p>
            </p:txBody>
          </p:sp>
        </mc:Choice>
        <mc:Fallback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606" y="5317397"/>
                <a:ext cx="2549799" cy="972510"/>
              </a:xfrm>
              <a:prstGeom prst="rect">
                <a:avLst/>
              </a:prstGeom>
              <a:blipFill>
                <a:blip r:embed="rId2"/>
                <a:stretch>
                  <a:fillRect l="-716" t="-1250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Box 71"/>
              <p:cNvSpPr txBox="1"/>
              <p:nvPr/>
            </p:nvSpPr>
            <p:spPr>
              <a:xfrm>
                <a:off x="5773453" y="5333406"/>
                <a:ext cx="3164766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Since weak bases only partially dissociate in water, we see some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OH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400" dirty="0"/>
                  <a:t> ions separated from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sz="1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400" dirty="0"/>
                  <a:t> ions and some undissociated BOH molecules</a:t>
                </a:r>
              </a:p>
            </p:txBody>
          </p:sp>
        </mc:Choice>
        <mc:Fallback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3453" y="5333406"/>
                <a:ext cx="3164766" cy="1169551"/>
              </a:xfrm>
              <a:prstGeom prst="rect">
                <a:avLst/>
              </a:prstGeom>
              <a:blipFill>
                <a:blip r:embed="rId3"/>
                <a:stretch>
                  <a:fillRect l="-578" t="-1563" b="-36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Oval 72">
            <a:extLst>
              <a:ext uri="{FF2B5EF4-FFF2-40B4-BE49-F238E27FC236}">
                <a16:creationId xmlns:a16="http://schemas.microsoft.com/office/drawing/2014/main" id="{E1D0CE46-D92A-475C-9DF6-991055C8EDD8}"/>
              </a:ext>
            </a:extLst>
          </p:cNvPr>
          <p:cNvSpPr/>
          <p:nvPr/>
        </p:nvSpPr>
        <p:spPr>
          <a:xfrm>
            <a:off x="5429143" y="3995500"/>
            <a:ext cx="197957" cy="19759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31E7F9B-12DF-4644-9694-5510EAAC54F9}"/>
              </a:ext>
            </a:extLst>
          </p:cNvPr>
          <p:cNvSpPr/>
          <p:nvPr/>
        </p:nvSpPr>
        <p:spPr>
          <a:xfrm>
            <a:off x="5377821" y="4041783"/>
            <a:ext cx="102644" cy="105026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3124710" y="3314762"/>
            <a:ext cx="2859636" cy="1677802"/>
            <a:chOff x="4742266" y="3071459"/>
            <a:chExt cx="2536825" cy="1677802"/>
          </a:xfrm>
        </p:grpSpPr>
        <p:sp>
          <p:nvSpPr>
            <p:cNvPr id="22" name="Rectangle 21"/>
            <p:cNvSpPr/>
            <p:nvPr/>
          </p:nvSpPr>
          <p:spPr>
            <a:xfrm>
              <a:off x="6532562" y="3180340"/>
              <a:ext cx="640562" cy="15027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4742266" y="3286124"/>
                  <a:ext cx="1790296" cy="14341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dirty="0"/>
                    <a:t>Base (BOH) : </a:t>
                  </a:r>
                </a:p>
                <a:p>
                  <a:pPr algn="r"/>
                  <a:endParaRPr lang="en-US" sz="1400" dirty="0"/>
                </a:p>
                <a:p>
                  <a:pPr algn="r"/>
                  <a:r>
                    <a:rPr lang="en-US" sz="1400" dirty="0"/>
                    <a:t>Hydroxide</a:t>
                  </a:r>
                  <a14:m>
                    <m:oMath xmlns:m="http://schemas.openxmlformats.org/officeDocument/2006/math">
                      <m:r>
                        <a:rPr lang="en-US" sz="1400">
                          <a:latin typeface="Cambria Math" panose="02040503050406030204" pitchFamily="18" charset="0"/>
                        </a:rPr>
                        <m:t> (</m:t>
                      </m:r>
                      <m:sSup>
                        <m:sSup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OH</m:t>
                          </m:r>
                        </m:e>
                        <m:sup>
                          <m: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40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400" dirty="0"/>
                    <a:t> : </a:t>
                  </a:r>
                </a:p>
                <a:p>
                  <a:pPr algn="r"/>
                  <a:endParaRPr lang="en-US" sz="1400" dirty="0"/>
                </a:p>
                <a:p>
                  <a:pPr algn="r"/>
                  <a:r>
                    <a:rPr lang="en-US" sz="1400" dirty="0"/>
                    <a:t>Positive Ion </a:t>
                  </a:r>
                  <a14:m>
                    <m:oMath xmlns:m="http://schemas.openxmlformats.org/officeDocument/2006/math">
                      <m:r>
                        <a:rPr lang="en-US" sz="1400" dirty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14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p>
                          <m: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1400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400" dirty="0"/>
                    <a:t> : </a:t>
                  </a:r>
                </a:p>
                <a:p>
                  <a:endParaRPr lang="en-US" sz="1600" dirty="0"/>
                </a:p>
              </p:txBody>
            </p:sp>
          </mc:Choice>
          <mc:Fallback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2266" y="3286124"/>
                  <a:ext cx="1790296" cy="1434175"/>
                </a:xfrm>
                <a:prstGeom prst="rect">
                  <a:avLst/>
                </a:prstGeom>
                <a:blipFill>
                  <a:blip r:embed="rId4"/>
                  <a:stretch>
                    <a:fillRect t="-1277" r="-302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Rectangle 26"/>
            <p:cNvSpPr/>
            <p:nvPr/>
          </p:nvSpPr>
          <p:spPr>
            <a:xfrm>
              <a:off x="4742266" y="3071459"/>
              <a:ext cx="2536825" cy="167780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5707E61-0151-454F-99B8-E466D4B6DF31}"/>
              </a:ext>
            </a:extLst>
          </p:cNvPr>
          <p:cNvGrpSpPr/>
          <p:nvPr/>
        </p:nvGrpSpPr>
        <p:grpSpPr>
          <a:xfrm>
            <a:off x="5229890" y="3548633"/>
            <a:ext cx="541894" cy="337259"/>
            <a:chOff x="5312449" y="3548633"/>
            <a:chExt cx="393668" cy="244425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61CB0192-FA7A-44A7-AD1A-58A6D414B67E}"/>
                </a:ext>
              </a:extLst>
            </p:cNvPr>
            <p:cNvSpPr/>
            <p:nvPr/>
          </p:nvSpPr>
          <p:spPr>
            <a:xfrm>
              <a:off x="5312449" y="3548633"/>
              <a:ext cx="242529" cy="244425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7299669C-F9C1-4C41-8625-AD31E2D727D8}"/>
                </a:ext>
              </a:extLst>
            </p:cNvPr>
            <p:cNvSpPr/>
            <p:nvPr/>
          </p:nvSpPr>
          <p:spPr>
            <a:xfrm>
              <a:off x="5474698" y="3579275"/>
              <a:ext cx="197957" cy="197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617C8F71-2D9A-4EC1-A513-DA0C12CB7063}"/>
                </a:ext>
              </a:extLst>
            </p:cNvPr>
            <p:cNvSpPr/>
            <p:nvPr/>
          </p:nvSpPr>
          <p:spPr>
            <a:xfrm>
              <a:off x="5603473" y="3617607"/>
              <a:ext cx="102644" cy="105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783784A-2127-4F75-8493-800CA9B2E0C7}"/>
              </a:ext>
            </a:extLst>
          </p:cNvPr>
          <p:cNvGrpSpPr/>
          <p:nvPr/>
        </p:nvGrpSpPr>
        <p:grpSpPr>
          <a:xfrm>
            <a:off x="5341282" y="3990919"/>
            <a:ext cx="339725" cy="290068"/>
            <a:chOff x="5536563" y="3731675"/>
            <a:chExt cx="231419" cy="197593"/>
          </a:xfrm>
        </p:grpSpPr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0950B410-FE85-46ED-ADB1-32B2BE0C127B}"/>
                </a:ext>
              </a:extLst>
            </p:cNvPr>
            <p:cNvSpPr/>
            <p:nvPr/>
          </p:nvSpPr>
          <p:spPr>
            <a:xfrm>
              <a:off x="5536563" y="3731675"/>
              <a:ext cx="197957" cy="197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CE9A200B-8E5C-44FF-826D-60BD4DC99952}"/>
                </a:ext>
              </a:extLst>
            </p:cNvPr>
            <p:cNvSpPr/>
            <p:nvPr/>
          </p:nvSpPr>
          <p:spPr>
            <a:xfrm>
              <a:off x="5665338" y="3770007"/>
              <a:ext cx="102644" cy="105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" name="Oval 107">
            <a:extLst>
              <a:ext uri="{FF2B5EF4-FFF2-40B4-BE49-F238E27FC236}">
                <a16:creationId xmlns:a16="http://schemas.microsoft.com/office/drawing/2014/main" id="{2C46210E-6389-4F6F-BA22-4CE62C3F788B}"/>
              </a:ext>
            </a:extLst>
          </p:cNvPr>
          <p:cNvSpPr/>
          <p:nvPr/>
        </p:nvSpPr>
        <p:spPr>
          <a:xfrm>
            <a:off x="2150181" y="3850421"/>
            <a:ext cx="242529" cy="244425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64B351D7-4E8C-42F2-91FD-7D3644728284}"/>
              </a:ext>
            </a:extLst>
          </p:cNvPr>
          <p:cNvSpPr/>
          <p:nvPr/>
        </p:nvSpPr>
        <p:spPr>
          <a:xfrm>
            <a:off x="5342560" y="4429830"/>
            <a:ext cx="329047" cy="311496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7AEFE1B5-1031-44EA-9922-26ABE5889098}"/>
              </a:ext>
            </a:extLst>
          </p:cNvPr>
          <p:cNvGrpSpPr/>
          <p:nvPr/>
        </p:nvGrpSpPr>
        <p:grpSpPr>
          <a:xfrm>
            <a:off x="1637030" y="3939131"/>
            <a:ext cx="231419" cy="197593"/>
            <a:chOff x="5536563" y="3731675"/>
            <a:chExt cx="231419" cy="197593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7E8F2FD7-A128-4D9E-A852-E88FFCDDCF10}"/>
                </a:ext>
              </a:extLst>
            </p:cNvPr>
            <p:cNvSpPr/>
            <p:nvPr/>
          </p:nvSpPr>
          <p:spPr>
            <a:xfrm>
              <a:off x="5536563" y="3731675"/>
              <a:ext cx="197957" cy="197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D8EE0DDB-09EA-45BE-B65F-FEE8F278E119}"/>
                </a:ext>
              </a:extLst>
            </p:cNvPr>
            <p:cNvSpPr/>
            <p:nvPr/>
          </p:nvSpPr>
          <p:spPr>
            <a:xfrm>
              <a:off x="5665338" y="3770007"/>
              <a:ext cx="102644" cy="105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C6971DFA-4A09-4837-808F-6CBCAC7BD73A}"/>
              </a:ext>
            </a:extLst>
          </p:cNvPr>
          <p:cNvGrpSpPr/>
          <p:nvPr/>
        </p:nvGrpSpPr>
        <p:grpSpPr>
          <a:xfrm>
            <a:off x="2157556" y="4829968"/>
            <a:ext cx="231419" cy="197593"/>
            <a:chOff x="5536563" y="3731675"/>
            <a:chExt cx="231419" cy="197593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5A33A1CA-063D-40CF-A0F5-5223ACF2583F}"/>
                </a:ext>
              </a:extLst>
            </p:cNvPr>
            <p:cNvSpPr/>
            <p:nvPr/>
          </p:nvSpPr>
          <p:spPr>
            <a:xfrm>
              <a:off x="5536563" y="3731675"/>
              <a:ext cx="197957" cy="197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00C26205-4CD2-4078-B2B5-3F06528E8EC8}"/>
                </a:ext>
              </a:extLst>
            </p:cNvPr>
            <p:cNvSpPr/>
            <p:nvPr/>
          </p:nvSpPr>
          <p:spPr>
            <a:xfrm>
              <a:off x="5665338" y="3770007"/>
              <a:ext cx="102644" cy="105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B0FC998A-BD4F-427F-9137-6418572784B5}"/>
              </a:ext>
            </a:extLst>
          </p:cNvPr>
          <p:cNvGrpSpPr/>
          <p:nvPr/>
        </p:nvGrpSpPr>
        <p:grpSpPr>
          <a:xfrm>
            <a:off x="2041846" y="4317204"/>
            <a:ext cx="231419" cy="197593"/>
            <a:chOff x="5536563" y="3731675"/>
            <a:chExt cx="231419" cy="197593"/>
          </a:xfrm>
        </p:grpSpPr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E3F89330-5AA8-456A-896E-2D2A9B9A6459}"/>
                </a:ext>
              </a:extLst>
            </p:cNvPr>
            <p:cNvSpPr/>
            <p:nvPr/>
          </p:nvSpPr>
          <p:spPr>
            <a:xfrm>
              <a:off x="5536563" y="3731675"/>
              <a:ext cx="197957" cy="197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4F20A9CB-FB88-493C-89E9-6E1F523E0E05}"/>
                </a:ext>
              </a:extLst>
            </p:cNvPr>
            <p:cNvSpPr/>
            <p:nvPr/>
          </p:nvSpPr>
          <p:spPr>
            <a:xfrm>
              <a:off x="5665338" y="3770007"/>
              <a:ext cx="102644" cy="105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514A9BEA-6EF1-4EB2-A4A2-592051A4085B}"/>
              </a:ext>
            </a:extLst>
          </p:cNvPr>
          <p:cNvGrpSpPr/>
          <p:nvPr/>
        </p:nvGrpSpPr>
        <p:grpSpPr>
          <a:xfrm>
            <a:off x="2501679" y="3867640"/>
            <a:ext cx="231419" cy="197593"/>
            <a:chOff x="5536563" y="3731675"/>
            <a:chExt cx="231419" cy="197593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0089F8C6-AC14-4D91-8FCF-67DD55EF5010}"/>
                </a:ext>
              </a:extLst>
            </p:cNvPr>
            <p:cNvSpPr/>
            <p:nvPr/>
          </p:nvSpPr>
          <p:spPr>
            <a:xfrm>
              <a:off x="5536563" y="3731675"/>
              <a:ext cx="197957" cy="197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2DAA150F-31F7-486D-8ED4-D2396E2564B7}"/>
                </a:ext>
              </a:extLst>
            </p:cNvPr>
            <p:cNvSpPr/>
            <p:nvPr/>
          </p:nvSpPr>
          <p:spPr>
            <a:xfrm>
              <a:off x="5665338" y="3770007"/>
              <a:ext cx="102644" cy="105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76CB4B0D-E792-4E86-BF15-88777D5F634D}"/>
              </a:ext>
            </a:extLst>
          </p:cNvPr>
          <p:cNvGrpSpPr/>
          <p:nvPr/>
        </p:nvGrpSpPr>
        <p:grpSpPr>
          <a:xfrm>
            <a:off x="1461115" y="4809624"/>
            <a:ext cx="231419" cy="197593"/>
            <a:chOff x="5536563" y="3731675"/>
            <a:chExt cx="231419" cy="197593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2F4B1073-518D-4F3D-A70F-6B4739BFFDA0}"/>
                </a:ext>
              </a:extLst>
            </p:cNvPr>
            <p:cNvSpPr/>
            <p:nvPr/>
          </p:nvSpPr>
          <p:spPr>
            <a:xfrm>
              <a:off x="5536563" y="3731675"/>
              <a:ext cx="197957" cy="197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60C70D4F-EBAF-4C23-A02B-0F0982A97116}"/>
                </a:ext>
              </a:extLst>
            </p:cNvPr>
            <p:cNvSpPr/>
            <p:nvPr/>
          </p:nvSpPr>
          <p:spPr>
            <a:xfrm>
              <a:off x="5665338" y="3770007"/>
              <a:ext cx="102644" cy="105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3" name="Oval 132">
            <a:extLst>
              <a:ext uri="{FF2B5EF4-FFF2-40B4-BE49-F238E27FC236}">
                <a16:creationId xmlns:a16="http://schemas.microsoft.com/office/drawing/2014/main" id="{B1A1692D-A9CE-44EA-AA2D-98FFA4D3FAD4}"/>
              </a:ext>
            </a:extLst>
          </p:cNvPr>
          <p:cNvSpPr/>
          <p:nvPr/>
        </p:nvSpPr>
        <p:spPr>
          <a:xfrm>
            <a:off x="1523276" y="4264991"/>
            <a:ext cx="242529" cy="244425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7912AAE1-94ED-4ED5-90E4-03C0AE2162A3}"/>
              </a:ext>
            </a:extLst>
          </p:cNvPr>
          <p:cNvSpPr/>
          <p:nvPr/>
        </p:nvSpPr>
        <p:spPr>
          <a:xfrm>
            <a:off x="1815102" y="4587890"/>
            <a:ext cx="242529" cy="244425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C58E10D2-A8C8-482E-A18C-944EEE82A8F2}"/>
              </a:ext>
            </a:extLst>
          </p:cNvPr>
          <p:cNvSpPr/>
          <p:nvPr/>
        </p:nvSpPr>
        <p:spPr>
          <a:xfrm>
            <a:off x="2506935" y="4264177"/>
            <a:ext cx="242529" cy="244425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AC816903-D5AF-4519-8BAD-1DBF461F1A02}"/>
              </a:ext>
            </a:extLst>
          </p:cNvPr>
          <p:cNvSpPr/>
          <p:nvPr/>
        </p:nvSpPr>
        <p:spPr>
          <a:xfrm>
            <a:off x="2496870" y="4714356"/>
            <a:ext cx="242529" cy="244425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2E6DCF7E-2742-4144-AB06-C20F012E9822}"/>
              </a:ext>
            </a:extLst>
          </p:cNvPr>
          <p:cNvSpPr/>
          <p:nvPr/>
        </p:nvSpPr>
        <p:spPr>
          <a:xfrm>
            <a:off x="6990917" y="4124301"/>
            <a:ext cx="242529" cy="244425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30042D03-B21F-4643-BC37-F44D1D968DAA}"/>
              </a:ext>
            </a:extLst>
          </p:cNvPr>
          <p:cNvGrpSpPr/>
          <p:nvPr/>
        </p:nvGrpSpPr>
        <p:grpSpPr>
          <a:xfrm>
            <a:off x="6583992" y="3816918"/>
            <a:ext cx="402721" cy="244425"/>
            <a:chOff x="5374314" y="3701033"/>
            <a:chExt cx="402721" cy="244425"/>
          </a:xfrm>
        </p:grpSpPr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BEA5CBEC-E7C1-4C74-8200-FBBC9D7CE535}"/>
                </a:ext>
              </a:extLst>
            </p:cNvPr>
            <p:cNvSpPr/>
            <p:nvPr/>
          </p:nvSpPr>
          <p:spPr>
            <a:xfrm>
              <a:off x="5374314" y="3701033"/>
              <a:ext cx="242529" cy="244425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80209636-A7C2-47DA-B414-F40FF1B18572}"/>
                </a:ext>
              </a:extLst>
            </p:cNvPr>
            <p:cNvSpPr/>
            <p:nvPr/>
          </p:nvSpPr>
          <p:spPr>
            <a:xfrm>
              <a:off x="5536563" y="3731675"/>
              <a:ext cx="197957" cy="197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70D83EFF-3F29-47E2-B3D0-3D8E672BB941}"/>
                </a:ext>
              </a:extLst>
            </p:cNvPr>
            <p:cNvSpPr/>
            <p:nvPr/>
          </p:nvSpPr>
          <p:spPr>
            <a:xfrm>
              <a:off x="5674391" y="3770007"/>
              <a:ext cx="102644" cy="105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A317FA26-BA32-474F-A996-A108052D62CE}"/>
              </a:ext>
            </a:extLst>
          </p:cNvPr>
          <p:cNvGrpSpPr/>
          <p:nvPr/>
        </p:nvGrpSpPr>
        <p:grpSpPr>
          <a:xfrm>
            <a:off x="6583992" y="4738804"/>
            <a:ext cx="402721" cy="244425"/>
            <a:chOff x="5374314" y="3701033"/>
            <a:chExt cx="402721" cy="244425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5E85BB57-51D9-4E24-84E9-2D9CDAD747F4}"/>
                </a:ext>
              </a:extLst>
            </p:cNvPr>
            <p:cNvSpPr/>
            <p:nvPr/>
          </p:nvSpPr>
          <p:spPr>
            <a:xfrm>
              <a:off x="5374314" y="3701033"/>
              <a:ext cx="242529" cy="244425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FF279FF1-8D38-476E-BC26-DD0E94C18720}"/>
                </a:ext>
              </a:extLst>
            </p:cNvPr>
            <p:cNvSpPr/>
            <p:nvPr/>
          </p:nvSpPr>
          <p:spPr>
            <a:xfrm>
              <a:off x="5536563" y="3731675"/>
              <a:ext cx="197957" cy="197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4668D4F4-6C98-4B3D-9E54-543E636C44E3}"/>
                </a:ext>
              </a:extLst>
            </p:cNvPr>
            <p:cNvSpPr/>
            <p:nvPr/>
          </p:nvSpPr>
          <p:spPr>
            <a:xfrm>
              <a:off x="5674391" y="3770007"/>
              <a:ext cx="102644" cy="105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5" name="Oval 154">
            <a:extLst>
              <a:ext uri="{FF2B5EF4-FFF2-40B4-BE49-F238E27FC236}">
                <a16:creationId xmlns:a16="http://schemas.microsoft.com/office/drawing/2014/main" id="{385E57E1-8258-4EC7-BA1E-9B521A24E77E}"/>
              </a:ext>
            </a:extLst>
          </p:cNvPr>
          <p:cNvSpPr/>
          <p:nvPr/>
        </p:nvSpPr>
        <p:spPr>
          <a:xfrm>
            <a:off x="7611240" y="4672632"/>
            <a:ext cx="242529" cy="244425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5F94076B-6234-467E-8E25-099BDCD991FB}"/>
              </a:ext>
            </a:extLst>
          </p:cNvPr>
          <p:cNvGrpSpPr/>
          <p:nvPr/>
        </p:nvGrpSpPr>
        <p:grpSpPr>
          <a:xfrm>
            <a:off x="7233186" y="4723220"/>
            <a:ext cx="231419" cy="197593"/>
            <a:chOff x="5536563" y="3731675"/>
            <a:chExt cx="231419" cy="197593"/>
          </a:xfrm>
        </p:grpSpPr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DF8F67B3-50D9-4FFA-A697-B245B2715634}"/>
                </a:ext>
              </a:extLst>
            </p:cNvPr>
            <p:cNvSpPr/>
            <p:nvPr/>
          </p:nvSpPr>
          <p:spPr>
            <a:xfrm>
              <a:off x="5536563" y="3731675"/>
              <a:ext cx="197957" cy="197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683E73C9-1A3A-48E8-8413-8CF637B5B4C7}"/>
                </a:ext>
              </a:extLst>
            </p:cNvPr>
            <p:cNvSpPr/>
            <p:nvPr/>
          </p:nvSpPr>
          <p:spPr>
            <a:xfrm>
              <a:off x="5665338" y="3770007"/>
              <a:ext cx="102644" cy="105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9DFBFC1-9644-4784-A3B8-6BA590FEF257}"/>
              </a:ext>
            </a:extLst>
          </p:cNvPr>
          <p:cNvGrpSpPr/>
          <p:nvPr/>
        </p:nvGrpSpPr>
        <p:grpSpPr>
          <a:xfrm>
            <a:off x="6589546" y="4283822"/>
            <a:ext cx="231419" cy="197593"/>
            <a:chOff x="5536563" y="3731675"/>
            <a:chExt cx="231419" cy="197593"/>
          </a:xfrm>
        </p:grpSpPr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2544CACA-915B-44F2-B058-85261F86CBD5}"/>
                </a:ext>
              </a:extLst>
            </p:cNvPr>
            <p:cNvSpPr/>
            <p:nvPr/>
          </p:nvSpPr>
          <p:spPr>
            <a:xfrm>
              <a:off x="5536563" y="3731675"/>
              <a:ext cx="197957" cy="197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286AC397-D13D-40CD-8376-703AEB1C30F4}"/>
                </a:ext>
              </a:extLst>
            </p:cNvPr>
            <p:cNvSpPr/>
            <p:nvPr/>
          </p:nvSpPr>
          <p:spPr>
            <a:xfrm>
              <a:off x="5665338" y="3770007"/>
              <a:ext cx="102644" cy="105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2" name="Oval 161">
            <a:extLst>
              <a:ext uri="{FF2B5EF4-FFF2-40B4-BE49-F238E27FC236}">
                <a16:creationId xmlns:a16="http://schemas.microsoft.com/office/drawing/2014/main" id="{04A710C1-B0D7-432A-A563-5FD2CC155AA9}"/>
              </a:ext>
            </a:extLst>
          </p:cNvPr>
          <p:cNvSpPr/>
          <p:nvPr/>
        </p:nvSpPr>
        <p:spPr>
          <a:xfrm>
            <a:off x="7564108" y="3825123"/>
            <a:ext cx="242529" cy="244425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A580FFAA-6AD1-4D31-BECA-3487D6A109C8}"/>
              </a:ext>
            </a:extLst>
          </p:cNvPr>
          <p:cNvGrpSpPr/>
          <p:nvPr/>
        </p:nvGrpSpPr>
        <p:grpSpPr>
          <a:xfrm>
            <a:off x="7413283" y="4256410"/>
            <a:ext cx="231419" cy="197593"/>
            <a:chOff x="5536563" y="3731675"/>
            <a:chExt cx="231419" cy="197593"/>
          </a:xfrm>
        </p:grpSpPr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2034B291-F126-4541-B87E-93EF0BF36B48}"/>
                </a:ext>
              </a:extLst>
            </p:cNvPr>
            <p:cNvSpPr/>
            <p:nvPr/>
          </p:nvSpPr>
          <p:spPr>
            <a:xfrm>
              <a:off x="5536563" y="3731675"/>
              <a:ext cx="197957" cy="19759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0167B108-5B0F-4384-BEEB-037B91FF8C6A}"/>
                </a:ext>
              </a:extLst>
            </p:cNvPr>
            <p:cNvSpPr/>
            <p:nvPr/>
          </p:nvSpPr>
          <p:spPr>
            <a:xfrm>
              <a:off x="5665338" y="3770007"/>
              <a:ext cx="102644" cy="1050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931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Acid and Base Hydrolysis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400" dirty="0"/>
                  <a:t> Acid Hydrolysis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HA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⇋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Base Hydrolysis</a:t>
                </a:r>
              </a:p>
              <a:p>
                <a:pPr marL="0" indent="0" algn="ctr">
                  <a:buNone/>
                </a:pPr>
                <a:endParaRPr lang="en-US" sz="2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B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O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⇋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H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40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OH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aq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marL="0" indent="0" algn="ctr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2837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Acids and Bases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Strong acids and bases ionize completely in aqueous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9667889"/>
                  </p:ext>
                </p:extLst>
              </p:nvPr>
            </p:nvGraphicFramePr>
            <p:xfrm>
              <a:off x="941834" y="3239589"/>
              <a:ext cx="7244224" cy="3096612"/>
            </p:xfrm>
            <a:graphic>
              <a:graphicData uri="http://schemas.openxmlformats.org/drawingml/2006/table">
                <a:tbl>
                  <a:tblPr firstRow="1">
                    <a:tableStyleId>{3B4B98B0-60AC-42C2-AFA5-B58CD77FA1E5}</a:tableStyleId>
                  </a:tblPr>
                  <a:tblGrid>
                    <a:gridCol w="176782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9900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2134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5605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44068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Strong</a:t>
                          </a:r>
                          <a:r>
                            <a:rPr lang="en-US" sz="1600" baseline="0" dirty="0"/>
                            <a:t> Acids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Strong Bases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HCl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i="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0" dirty="0" err="1"/>
                            <a:t>Perchloric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LiOH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Lithium</a:t>
                          </a:r>
                          <a:r>
                            <a:rPr lang="en-US" sz="1600" i="0" baseline="0" dirty="0"/>
                            <a:t> hydroxide</a:t>
                          </a:r>
                          <a:endParaRPr lang="en-US" sz="16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HCl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i="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0" dirty="0"/>
                            <a:t>Chloric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NaOH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Sodium hydroxide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HCl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0" dirty="0"/>
                            <a:t>Hydrochloric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KOH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Potassium hydroxide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HBr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Hydrobromic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RbOH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Rubidium hydroxide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HI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Hydroiodic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CsOH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Cesium</a:t>
                          </a:r>
                          <a:r>
                            <a:rPr lang="en-US" sz="1600" i="0" baseline="0" dirty="0"/>
                            <a:t> hydroxide</a:t>
                          </a:r>
                          <a:endParaRPr lang="en-US" sz="16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HN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i="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0" dirty="0"/>
                            <a:t>Nitric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Ca</m:t>
                              </m:r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i="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Calcium</a:t>
                          </a:r>
                          <a:r>
                            <a:rPr lang="en-US" sz="1600" i="0" baseline="0" dirty="0"/>
                            <a:t> hydroxide</a:t>
                          </a:r>
                          <a:endParaRPr lang="en-US" sz="16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i="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Sulfuric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Sr</m:t>
                              </m:r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i="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Strontium hydroxide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pPr algn="l"/>
                          <a:endParaRPr lang="en-US" sz="1600" i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Ba</m:t>
                              </m:r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i="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Barium hydroxide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9667889"/>
                  </p:ext>
                </p:extLst>
              </p:nvPr>
            </p:nvGraphicFramePr>
            <p:xfrm>
              <a:off x="941834" y="3239589"/>
              <a:ext cx="7244224" cy="3096612"/>
            </p:xfrm>
            <a:graphic>
              <a:graphicData uri="http://schemas.openxmlformats.org/drawingml/2006/table">
                <a:tbl>
                  <a:tblPr firstRow="1">
                    <a:tableStyleId>{3B4B98B0-60AC-42C2-AFA5-B58CD77FA1E5}</a:tableStyleId>
                  </a:tblPr>
                  <a:tblGrid>
                    <a:gridCol w="176782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9900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2134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5605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44068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Strong</a:t>
                          </a:r>
                          <a:r>
                            <a:rPr lang="en-US" sz="1600" baseline="0" dirty="0"/>
                            <a:t> Acids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Strong Bases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108929" r="-310345" b="-7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0" dirty="0" err="1"/>
                            <a:t>Perchloric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LiOH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Lithium</a:t>
                          </a:r>
                          <a:r>
                            <a:rPr lang="en-US" sz="1600" i="0" baseline="0" dirty="0"/>
                            <a:t> hydroxide</a:t>
                          </a:r>
                          <a:endParaRPr lang="en-US" sz="16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205263" r="-310345" b="-6122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0" dirty="0"/>
                            <a:t>Chloric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NaOH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Sodium hydroxide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HCl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0" dirty="0"/>
                            <a:t>Hydrochloric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KOH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Potassium hydroxide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HBr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Hydrobromic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RbOH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Rubidium hydroxide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HI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Hydroiodic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 err="1"/>
                            <a:t>CsOH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Cesium</a:t>
                          </a:r>
                          <a:r>
                            <a:rPr lang="en-US" sz="1600" i="0" baseline="0" dirty="0"/>
                            <a:t> hydroxide</a:t>
                          </a:r>
                          <a:endParaRPr lang="en-US" sz="16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601754" r="-310345" b="-2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0" dirty="0"/>
                            <a:t>Nitric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40800" t="-601754" r="-135200" b="-2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Calcium</a:t>
                          </a:r>
                          <a:r>
                            <a:rPr lang="en-US" sz="1600" i="0" baseline="0" dirty="0"/>
                            <a:t> hydroxide</a:t>
                          </a:r>
                          <a:endParaRPr lang="en-US" sz="16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714286" r="-310345" b="-1196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Sulfuric</a:t>
                          </a:r>
                          <a:r>
                            <a:rPr lang="en-US" sz="1600" i="0" baseline="0" dirty="0"/>
                            <a:t> acid</a:t>
                          </a:r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40800" t="-714286" r="-135200" b="-1196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Strontium hydroxide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44068">
                    <a:tc>
                      <a:txBody>
                        <a:bodyPr/>
                        <a:lstStyle/>
                        <a:p>
                          <a:pPr algn="l"/>
                          <a:endParaRPr lang="en-US" sz="1600" i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6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40800" t="-800000" r="-135200" b="-175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i="0" dirty="0"/>
                            <a:t>Barium hydroxide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ounded Rectangle 5"/>
          <p:cNvSpPr/>
          <p:nvPr/>
        </p:nvSpPr>
        <p:spPr>
          <a:xfrm>
            <a:off x="533400" y="3040533"/>
            <a:ext cx="7997952" cy="345989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32066" y="2206789"/>
            <a:ext cx="1499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Memorize These!</a:t>
            </a:r>
          </a:p>
        </p:txBody>
      </p:sp>
    </p:spTree>
    <p:extLst>
      <p:ext uri="{BB962C8B-B14F-4D97-AF65-F5344CB8AC3E}">
        <p14:creationId xmlns:p14="http://schemas.microsoft.com/office/powerpoint/2010/main" val="1950310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Percent Ionization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              </a:t>
                </a:r>
                <a:r>
                  <a:rPr lang="en-US" sz="2200" dirty="0"/>
                  <a:t>For weak acids                                                For weak bases</a:t>
                </a:r>
              </a:p>
              <a:p>
                <a:pPr marL="0" indent="0">
                  <a:buNone/>
                </a:pPr>
                <a:endParaRPr lang="en-US" sz="2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>
                          <a:latin typeface="Cambria Math" panose="02040503050406030204" pitchFamily="18" charset="0"/>
                        </a:rPr>
                        <m:t>% 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ionization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O</m:t>
                                      </m:r>
                                    </m:e>
                                    <m:sup>
                                      <m: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eq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HA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2200" i="1">
                          <a:latin typeface="Cambria Math" panose="02040503050406030204" pitchFamily="18" charset="0"/>
                        </a:rPr>
                        <m:t>×100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              % 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ionization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  <m:sSup>
                                    <m:sSupPr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eq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2200" i="1">
                          <a:latin typeface="Cambria Math" panose="02040503050406030204" pitchFamily="18" charset="0"/>
                        </a:rPr>
                        <m:t>×100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200" dirty="0"/>
              </a:p>
              <a:p>
                <a:pPr marL="0" indent="0">
                  <a:buNone/>
                </a:pPr>
                <a:endParaRPr lang="en-US" sz="22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p>
                                <m: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en-US" sz="2200" dirty="0"/>
                  <a:t> is the equilibrium hydronium ion concentration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HA</m:t>
                            </m:r>
                          </m:e>
                        </m:d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/>
                  <a:t> is the initial concentration of the weak acid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O</m:t>
                            </m:r>
                            <m:sSup>
                              <m:sSup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sz="220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en-US" sz="2200" dirty="0"/>
                  <a:t> is the equilibrium concentration of the hydroxide ion concentration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d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200" dirty="0"/>
                  <a:t> is the initial concentration of the weak base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2665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Percent Ionization of a Weak Acid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Calculate the percent ionization of a 0.534 M solution of formic acid with a pH of 2.01.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766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Percent Ionization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Would an acid or base be stronger with a higher or lower percent ionization?</a:t>
            </a:r>
          </a:p>
        </p:txBody>
      </p:sp>
    </p:spTree>
    <p:extLst>
      <p:ext uri="{BB962C8B-B14F-4D97-AF65-F5344CB8AC3E}">
        <p14:creationId xmlns:p14="http://schemas.microsoft.com/office/powerpoint/2010/main" val="28632776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1806</TotalTime>
  <Words>1022</Words>
  <Application>Microsoft Office PowerPoint</Application>
  <PresentationFormat>On-screen Show (4:3)</PresentationFormat>
  <Paragraphs>185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Calibri</vt:lpstr>
      <vt:lpstr>Cambria Math</vt:lpstr>
      <vt:lpstr>Wingdings</vt:lpstr>
      <vt:lpstr>Wingdings 2</vt:lpstr>
      <vt:lpstr>Median</vt:lpstr>
      <vt:lpstr>Chapter 14 Part 2</vt:lpstr>
      <vt:lpstr>Acid and base strength</vt:lpstr>
      <vt:lpstr>Strong vs. Weak Acids</vt:lpstr>
      <vt:lpstr>Strong vs. Weak Bases</vt:lpstr>
      <vt:lpstr>Acid and Base Hydrolysis</vt:lpstr>
      <vt:lpstr>Strong Acids and Bases </vt:lpstr>
      <vt:lpstr>Percent Ionization</vt:lpstr>
      <vt:lpstr>Percent Ionization of a Weak Acid</vt:lpstr>
      <vt:lpstr>Percent Ionization</vt:lpstr>
      <vt:lpstr>Percent Ionization</vt:lpstr>
      <vt:lpstr>Calculating ion concentrations in strong acid solutions</vt:lpstr>
      <vt:lpstr>Finding the pH of strong base solutions</vt:lpstr>
      <vt:lpstr>Acid ionization constant (K_a)</vt:lpstr>
      <vt:lpstr>Base ionization constant (K_b )</vt:lpstr>
      <vt:lpstr>Acid and base ionization constants</vt:lpstr>
      <vt:lpstr>Base strength</vt:lpstr>
      <vt:lpstr>Acid and Base Strength Summary</vt:lpstr>
      <vt:lpstr>pKa and pKb</vt:lpstr>
      <vt:lpstr>Relating Ka and Kb using Kw</vt:lpstr>
      <vt:lpstr>Relating Ka and Kb using Kw</vt:lpstr>
      <vt:lpstr>Determining the Ka of a weak acid solution</vt:lpstr>
      <vt:lpstr>Finding the pH of a weak acid solution</vt:lpstr>
      <vt:lpstr>When to neglect x</vt:lpstr>
      <vt:lpstr>Weak organic bases</vt:lpstr>
      <vt:lpstr>Writing autoionization reactions</vt:lpstr>
      <vt:lpstr>Finding the pH of a weak base solution</vt:lpstr>
      <vt:lpstr>Determining percent ionization of a weak acid</vt:lpstr>
      <vt:lpstr>Determining percent ionization of a weak base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 Part 1</dc:title>
  <dc:creator>Walter Turner</dc:creator>
  <cp:lastModifiedBy>Walter Turner</cp:lastModifiedBy>
  <cp:revision>71</cp:revision>
  <dcterms:created xsi:type="dcterms:W3CDTF">2018-02-28T10:08:26Z</dcterms:created>
  <dcterms:modified xsi:type="dcterms:W3CDTF">2022-03-11T03:29:36Z</dcterms:modified>
</cp:coreProperties>
</file>