
<file path=[Content_Types].xml><?xml version="1.0" encoding="utf-8"?>
<Types xmlns="http://schemas.openxmlformats.org/package/2006/content-types">
  <Default Extension="xml" ContentType="application/xml"/>
  <Default Extension="jpg" ContentType="image/jpeg"/>
  <Default Extension="jpeg" ContentType="image/jpeg"/>
  <Default Extension="rels" ContentType="application/vnd.openxmlformats-package.relationships+xml"/>
  <Default Extension="xlsx" ContentType="application/vnd.openxmlformats-officedocument.spreadsheetml.sheet"/>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xml" ContentType="application/vnd.openxmlformats-officedocument.drawingml.chart+xml"/>
  <Override PartName="/ppt/notesSlides/notesSlide18.xml" ContentType="application/vnd.openxmlformats-officedocument.presentationml.notesSlide+xml"/>
  <Override PartName="/ppt/charts/chart3.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0" r:id="rId1"/>
  </p:sldMasterIdLst>
  <p:notesMasterIdLst>
    <p:notesMasterId r:id="rId31"/>
  </p:notesMasterIdLst>
  <p:handoutMasterIdLst>
    <p:handoutMasterId r:id="rId32"/>
  </p:handoutMasterIdLst>
  <p:sldIdLst>
    <p:sldId id="610" r:id="rId2"/>
    <p:sldId id="617" r:id="rId3"/>
    <p:sldId id="562" r:id="rId4"/>
    <p:sldId id="621" r:id="rId5"/>
    <p:sldId id="619" r:id="rId6"/>
    <p:sldId id="564" r:id="rId7"/>
    <p:sldId id="563" r:id="rId8"/>
    <p:sldId id="565" r:id="rId9"/>
    <p:sldId id="492" r:id="rId10"/>
    <p:sldId id="566" r:id="rId11"/>
    <p:sldId id="491" r:id="rId12"/>
    <p:sldId id="568" r:id="rId13"/>
    <p:sldId id="620" r:id="rId14"/>
    <p:sldId id="615" r:id="rId15"/>
    <p:sldId id="638" r:id="rId16"/>
    <p:sldId id="479" r:id="rId17"/>
    <p:sldId id="639" r:id="rId18"/>
    <p:sldId id="634" r:id="rId19"/>
    <p:sldId id="635" r:id="rId20"/>
    <p:sldId id="636" r:id="rId21"/>
    <p:sldId id="640" r:id="rId22"/>
    <p:sldId id="641" r:id="rId23"/>
    <p:sldId id="642" r:id="rId24"/>
    <p:sldId id="643" r:id="rId25"/>
    <p:sldId id="570" r:id="rId26"/>
    <p:sldId id="618" r:id="rId27"/>
    <p:sldId id="645" r:id="rId28"/>
    <p:sldId id="667" r:id="rId29"/>
    <p:sldId id="668"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uery, Christina" initials="F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F7D6"/>
    <a:srgbClr val="20E5F3"/>
    <a:srgbClr val="27D2F3"/>
    <a:srgbClr val="75BA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00" autoAdjust="0"/>
    <p:restoredTop sz="68228" autoAdjust="0"/>
  </p:normalViewPr>
  <p:slideViewPr>
    <p:cSldViewPr snapToGrid="0">
      <p:cViewPr varScale="1">
        <p:scale>
          <a:sx n="90" d="100"/>
          <a:sy n="90" d="100"/>
        </p:scale>
        <p:origin x="-1400" y="-11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commentAuthors" Target="commentAuthors.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lineChart>
        <c:grouping val="standard"/>
        <c:varyColors val="0"/>
        <c:ser>
          <c:idx val="0"/>
          <c:order val="0"/>
          <c:tx>
            <c:strRef>
              <c:f>Sheet1!$B$1</c:f>
              <c:strCache>
                <c:ptCount val="1"/>
                <c:pt idx="0">
                  <c:v>Program</c:v>
                </c:pt>
              </c:strCache>
            </c:strRef>
          </c:tx>
          <c:marker>
            <c:symbol val="none"/>
          </c:marker>
          <c:cat>
            <c:strRef>
              <c:f>Sheet1!$A$2:$A$3</c:f>
              <c:strCache>
                <c:ptCount val="2"/>
                <c:pt idx="0">
                  <c:v>Pre-Adjustment</c:v>
                </c:pt>
                <c:pt idx="1">
                  <c:v>Post-Adjustment</c:v>
                </c:pt>
              </c:strCache>
            </c:strRef>
          </c:cat>
          <c:val>
            <c:numRef>
              <c:f>Sheet1!$B$2:$B$3</c:f>
              <c:numCache>
                <c:formatCode>General</c:formatCode>
                <c:ptCount val="2"/>
                <c:pt idx="0">
                  <c:v>2.5</c:v>
                </c:pt>
                <c:pt idx="1">
                  <c:v>4.3</c:v>
                </c:pt>
              </c:numCache>
            </c:numRef>
          </c:val>
          <c:smooth val="0"/>
        </c:ser>
        <c:dLbls>
          <c:showLegendKey val="0"/>
          <c:showVal val="0"/>
          <c:showCatName val="0"/>
          <c:showSerName val="0"/>
          <c:showPercent val="0"/>
          <c:showBubbleSize val="0"/>
        </c:dLbls>
        <c:marker val="1"/>
        <c:smooth val="0"/>
        <c:axId val="1824448712"/>
        <c:axId val="-2084776920"/>
      </c:lineChart>
      <c:catAx>
        <c:axId val="1824448712"/>
        <c:scaling>
          <c:orientation val="minMax"/>
        </c:scaling>
        <c:delete val="0"/>
        <c:axPos val="b"/>
        <c:majorTickMark val="out"/>
        <c:minorTickMark val="none"/>
        <c:tickLblPos val="nextTo"/>
        <c:crossAx val="-2084776920"/>
        <c:crosses val="autoZero"/>
        <c:auto val="1"/>
        <c:lblAlgn val="ctr"/>
        <c:lblOffset val="100"/>
        <c:noMultiLvlLbl val="0"/>
      </c:catAx>
      <c:valAx>
        <c:axId val="-2084776920"/>
        <c:scaling>
          <c:orientation val="minMax"/>
        </c:scaling>
        <c:delete val="0"/>
        <c:axPos val="l"/>
        <c:majorGridlines/>
        <c:numFmt formatCode="General" sourceLinked="1"/>
        <c:majorTickMark val="out"/>
        <c:minorTickMark val="none"/>
        <c:tickLblPos val="nextTo"/>
        <c:crossAx val="1824448712"/>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lineChart>
        <c:grouping val="standard"/>
        <c:varyColors val="0"/>
        <c:ser>
          <c:idx val="0"/>
          <c:order val="0"/>
          <c:tx>
            <c:strRef>
              <c:f>Sheet1!$B$1</c:f>
              <c:strCache>
                <c:ptCount val="1"/>
                <c:pt idx="0">
                  <c:v>Class 1-Prgram</c:v>
                </c:pt>
              </c:strCache>
            </c:strRef>
          </c:tx>
          <c:spPr>
            <a:ln>
              <a:solidFill>
                <a:srgbClr val="FF0000"/>
              </a:solidFill>
            </a:ln>
          </c:spPr>
          <c:marker>
            <c:symbol val="none"/>
          </c:marker>
          <c:cat>
            <c:strRef>
              <c:f>Sheet1!$A$2:$A$3</c:f>
              <c:strCache>
                <c:ptCount val="2"/>
                <c:pt idx="0">
                  <c:v>Pre-Adjustment</c:v>
                </c:pt>
                <c:pt idx="1">
                  <c:v>Post-Adjustment</c:v>
                </c:pt>
              </c:strCache>
            </c:strRef>
          </c:cat>
          <c:val>
            <c:numRef>
              <c:f>Sheet1!$B$2:$B$3</c:f>
              <c:numCache>
                <c:formatCode>General</c:formatCode>
                <c:ptCount val="2"/>
                <c:pt idx="0">
                  <c:v>2.5</c:v>
                </c:pt>
                <c:pt idx="1">
                  <c:v>4.2</c:v>
                </c:pt>
              </c:numCache>
            </c:numRef>
          </c:val>
          <c:smooth val="0"/>
        </c:ser>
        <c:ser>
          <c:idx val="1"/>
          <c:order val="1"/>
          <c:tx>
            <c:strRef>
              <c:f>Sheet1!$C$1</c:f>
              <c:strCache>
                <c:ptCount val="1"/>
                <c:pt idx="0">
                  <c:v>Class 2-No Program</c:v>
                </c:pt>
              </c:strCache>
            </c:strRef>
          </c:tx>
          <c:marker>
            <c:symbol val="none"/>
          </c:marker>
          <c:cat>
            <c:strRef>
              <c:f>Sheet1!$A$2:$A$3</c:f>
              <c:strCache>
                <c:ptCount val="2"/>
                <c:pt idx="0">
                  <c:v>Pre-Adjustment</c:v>
                </c:pt>
                <c:pt idx="1">
                  <c:v>Post-Adjustment</c:v>
                </c:pt>
              </c:strCache>
            </c:strRef>
          </c:cat>
          <c:val>
            <c:numRef>
              <c:f>Sheet1!$C$2:$C$3</c:f>
              <c:numCache>
                <c:formatCode>General</c:formatCode>
                <c:ptCount val="2"/>
                <c:pt idx="0">
                  <c:v>2.0</c:v>
                </c:pt>
                <c:pt idx="1">
                  <c:v>3.7</c:v>
                </c:pt>
              </c:numCache>
            </c:numRef>
          </c:val>
          <c:smooth val="0"/>
        </c:ser>
        <c:dLbls>
          <c:showLegendKey val="0"/>
          <c:showVal val="0"/>
          <c:showCatName val="0"/>
          <c:showSerName val="0"/>
          <c:showPercent val="0"/>
          <c:showBubbleSize val="0"/>
        </c:dLbls>
        <c:marker val="1"/>
        <c:smooth val="0"/>
        <c:axId val="-2127286808"/>
        <c:axId val="1815613784"/>
      </c:lineChart>
      <c:catAx>
        <c:axId val="-2127286808"/>
        <c:scaling>
          <c:orientation val="minMax"/>
        </c:scaling>
        <c:delete val="0"/>
        <c:axPos val="b"/>
        <c:majorTickMark val="out"/>
        <c:minorTickMark val="none"/>
        <c:tickLblPos val="nextTo"/>
        <c:crossAx val="1815613784"/>
        <c:crosses val="autoZero"/>
        <c:auto val="1"/>
        <c:lblAlgn val="ctr"/>
        <c:lblOffset val="100"/>
        <c:noMultiLvlLbl val="0"/>
      </c:catAx>
      <c:valAx>
        <c:axId val="1815613784"/>
        <c:scaling>
          <c:orientation val="minMax"/>
          <c:min val="1.0"/>
        </c:scaling>
        <c:delete val="0"/>
        <c:axPos val="l"/>
        <c:majorGridlines/>
        <c:numFmt formatCode="General" sourceLinked="1"/>
        <c:majorTickMark val="out"/>
        <c:minorTickMark val="none"/>
        <c:tickLblPos val="nextTo"/>
        <c:crossAx val="-2127286808"/>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lineChart>
        <c:grouping val="standard"/>
        <c:varyColors val="0"/>
        <c:ser>
          <c:idx val="0"/>
          <c:order val="0"/>
          <c:tx>
            <c:strRef>
              <c:f>Sheet1!$B$1</c:f>
              <c:strCache>
                <c:ptCount val="1"/>
                <c:pt idx="0">
                  <c:v>Class1: Prgram</c:v>
                </c:pt>
              </c:strCache>
            </c:strRef>
          </c:tx>
          <c:spPr>
            <a:ln>
              <a:solidFill>
                <a:srgbClr val="FF0000"/>
              </a:solidFill>
            </a:ln>
          </c:spPr>
          <c:marker>
            <c:symbol val="none"/>
          </c:marker>
          <c:cat>
            <c:strRef>
              <c:f>Sheet1!$A$2:$A$3</c:f>
              <c:strCache>
                <c:ptCount val="2"/>
                <c:pt idx="0">
                  <c:v>Pre-Adjustment</c:v>
                </c:pt>
                <c:pt idx="1">
                  <c:v>Post-Adjusment</c:v>
                </c:pt>
              </c:strCache>
            </c:strRef>
          </c:cat>
          <c:val>
            <c:numRef>
              <c:f>Sheet1!$B$2:$B$3</c:f>
              <c:numCache>
                <c:formatCode>General</c:formatCode>
                <c:ptCount val="2"/>
                <c:pt idx="0">
                  <c:v>2.5</c:v>
                </c:pt>
                <c:pt idx="1">
                  <c:v>4.0</c:v>
                </c:pt>
              </c:numCache>
            </c:numRef>
          </c:val>
          <c:smooth val="0"/>
        </c:ser>
        <c:ser>
          <c:idx val="1"/>
          <c:order val="1"/>
          <c:tx>
            <c:strRef>
              <c:f>Sheet1!$C$1</c:f>
              <c:strCache>
                <c:ptCount val="1"/>
                <c:pt idx="0">
                  <c:v>Class2: No Program</c:v>
                </c:pt>
              </c:strCache>
            </c:strRef>
          </c:tx>
          <c:marker>
            <c:symbol val="none"/>
          </c:marker>
          <c:cat>
            <c:strRef>
              <c:f>Sheet1!$A$2:$A$3</c:f>
              <c:strCache>
                <c:ptCount val="2"/>
                <c:pt idx="0">
                  <c:v>Pre-Adjustment</c:v>
                </c:pt>
                <c:pt idx="1">
                  <c:v>Post-Adjusment</c:v>
                </c:pt>
              </c:strCache>
            </c:strRef>
          </c:cat>
          <c:val>
            <c:numRef>
              <c:f>Sheet1!$C$2:$C$3</c:f>
              <c:numCache>
                <c:formatCode>General</c:formatCode>
                <c:ptCount val="2"/>
                <c:pt idx="0">
                  <c:v>2.5</c:v>
                </c:pt>
                <c:pt idx="1">
                  <c:v>2.5</c:v>
                </c:pt>
              </c:numCache>
            </c:numRef>
          </c:val>
          <c:smooth val="0"/>
        </c:ser>
        <c:dLbls>
          <c:showLegendKey val="0"/>
          <c:showVal val="0"/>
          <c:showCatName val="0"/>
          <c:showSerName val="0"/>
          <c:showPercent val="0"/>
          <c:showBubbleSize val="0"/>
        </c:dLbls>
        <c:marker val="1"/>
        <c:smooth val="0"/>
        <c:axId val="-2127227640"/>
        <c:axId val="-2127226232"/>
      </c:lineChart>
      <c:catAx>
        <c:axId val="-2127227640"/>
        <c:scaling>
          <c:orientation val="minMax"/>
        </c:scaling>
        <c:delete val="0"/>
        <c:axPos val="b"/>
        <c:majorTickMark val="out"/>
        <c:minorTickMark val="none"/>
        <c:tickLblPos val="nextTo"/>
        <c:crossAx val="-2127226232"/>
        <c:crosses val="autoZero"/>
        <c:auto val="1"/>
        <c:lblAlgn val="ctr"/>
        <c:lblOffset val="100"/>
        <c:noMultiLvlLbl val="0"/>
      </c:catAx>
      <c:valAx>
        <c:axId val="-2127226232"/>
        <c:scaling>
          <c:orientation val="minMax"/>
        </c:scaling>
        <c:delete val="0"/>
        <c:axPos val="l"/>
        <c:majorGridlines/>
        <c:numFmt formatCode="General" sourceLinked="1"/>
        <c:majorTickMark val="out"/>
        <c:minorTickMark val="none"/>
        <c:tickLblPos val="nextTo"/>
        <c:crossAx val="-2127227640"/>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F05DB95-EE78-4645-BE83-82F13656E3E4}" type="datetimeFigureOut">
              <a:rPr lang="en-US" smtClean="0"/>
              <a:t>3/14/22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6EBFD5C-3DCE-6A40-9F12-CBBA5343F042}" type="slidenum">
              <a:rPr lang="en-US" smtClean="0"/>
              <a:t>‹#›</a:t>
            </a:fld>
            <a:endParaRPr lang="en-US"/>
          </a:p>
        </p:txBody>
      </p:sp>
    </p:spTree>
    <p:extLst>
      <p:ext uri="{BB962C8B-B14F-4D97-AF65-F5344CB8AC3E}">
        <p14:creationId xmlns:p14="http://schemas.microsoft.com/office/powerpoint/2010/main" val="8898974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D65D33-4810-47E0-A01F-22A56E4EEF37}" type="datetimeFigureOut">
              <a:rPr lang="en-US" smtClean="0"/>
              <a:t>3/14/22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418DFE-33E8-4FDC-9713-0E178A8A15D1}" type="slidenum">
              <a:rPr lang="en-US" smtClean="0"/>
              <a:t>‹#›</a:t>
            </a:fld>
            <a:endParaRPr lang="en-US"/>
          </a:p>
        </p:txBody>
      </p:sp>
    </p:spTree>
    <p:extLst>
      <p:ext uri="{BB962C8B-B14F-4D97-AF65-F5344CB8AC3E}">
        <p14:creationId xmlns:p14="http://schemas.microsoft.com/office/powerpoint/2010/main" val="10647123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1</a:t>
            </a:fld>
            <a:endParaRPr lang="en-US"/>
          </a:p>
        </p:txBody>
      </p:sp>
    </p:spTree>
    <p:extLst>
      <p:ext uri="{BB962C8B-B14F-4D97-AF65-F5344CB8AC3E}">
        <p14:creationId xmlns:p14="http://schemas.microsoft.com/office/powerpoint/2010/main" val="30280116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10</a:t>
            </a:fld>
            <a:endParaRPr lang="en-US"/>
          </a:p>
        </p:txBody>
      </p:sp>
    </p:spTree>
    <p:extLst>
      <p:ext uri="{BB962C8B-B14F-4D97-AF65-F5344CB8AC3E}">
        <p14:creationId xmlns:p14="http://schemas.microsoft.com/office/powerpoint/2010/main" val="3879605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909" indent="-285734" eaLnBrk="0" hangingPunct="0">
              <a:defRPr>
                <a:solidFill>
                  <a:schemeClr val="tx1"/>
                </a:solidFill>
                <a:latin typeface="Arial" charset="0"/>
                <a:ea typeface="ＭＳ Ｐゴシック" charset="0"/>
              </a:defRPr>
            </a:lvl2pPr>
            <a:lvl3pPr marL="1142937" indent="-228587" eaLnBrk="0" hangingPunct="0">
              <a:defRPr>
                <a:solidFill>
                  <a:schemeClr val="tx1"/>
                </a:solidFill>
                <a:latin typeface="Arial" charset="0"/>
                <a:ea typeface="ＭＳ Ｐゴシック" charset="0"/>
              </a:defRPr>
            </a:lvl3pPr>
            <a:lvl4pPr marL="1600112" indent="-228587" eaLnBrk="0" hangingPunct="0">
              <a:defRPr>
                <a:solidFill>
                  <a:schemeClr val="tx1"/>
                </a:solidFill>
                <a:latin typeface="Arial" charset="0"/>
                <a:ea typeface="ＭＳ Ｐゴシック" charset="0"/>
              </a:defRPr>
            </a:lvl4pPr>
            <a:lvl5pPr marL="2057287" indent="-228587" eaLnBrk="0" hangingPunct="0">
              <a:defRPr>
                <a:solidFill>
                  <a:schemeClr val="tx1"/>
                </a:solidFill>
                <a:latin typeface="Arial" charset="0"/>
                <a:ea typeface="ＭＳ Ｐゴシック" charset="0"/>
              </a:defRPr>
            </a:lvl5pPr>
            <a:lvl6pPr marL="2514461" indent="-228587" eaLnBrk="0" fontAlgn="base" hangingPunct="0">
              <a:spcBef>
                <a:spcPct val="0"/>
              </a:spcBef>
              <a:spcAft>
                <a:spcPct val="0"/>
              </a:spcAft>
              <a:defRPr>
                <a:solidFill>
                  <a:schemeClr val="tx1"/>
                </a:solidFill>
                <a:latin typeface="Arial" charset="0"/>
                <a:ea typeface="ＭＳ Ｐゴシック" charset="0"/>
              </a:defRPr>
            </a:lvl6pPr>
            <a:lvl7pPr marL="2971635" indent="-228587" eaLnBrk="0" fontAlgn="base" hangingPunct="0">
              <a:spcBef>
                <a:spcPct val="0"/>
              </a:spcBef>
              <a:spcAft>
                <a:spcPct val="0"/>
              </a:spcAft>
              <a:defRPr>
                <a:solidFill>
                  <a:schemeClr val="tx1"/>
                </a:solidFill>
                <a:latin typeface="Arial" charset="0"/>
                <a:ea typeface="ＭＳ Ｐゴシック" charset="0"/>
              </a:defRPr>
            </a:lvl7pPr>
            <a:lvl8pPr marL="3428810" indent="-228587" eaLnBrk="0" fontAlgn="base" hangingPunct="0">
              <a:spcBef>
                <a:spcPct val="0"/>
              </a:spcBef>
              <a:spcAft>
                <a:spcPct val="0"/>
              </a:spcAft>
              <a:defRPr>
                <a:solidFill>
                  <a:schemeClr val="tx1"/>
                </a:solidFill>
                <a:latin typeface="Arial" charset="0"/>
                <a:ea typeface="ＭＳ Ｐゴシック" charset="0"/>
              </a:defRPr>
            </a:lvl8pPr>
            <a:lvl9pPr marL="3885985" indent="-228587"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E628C6C-9189-1840-A203-C9ADE4A4AA1D}" type="slidenum">
              <a:rPr lang="en-US">
                <a:latin typeface="Calibri" charset="0"/>
              </a:rPr>
              <a:pPr eaLnBrk="1" hangingPunct="1"/>
              <a:t>11</a:t>
            </a:fld>
            <a:endParaRPr lang="en-US">
              <a:latin typeface="Calibri" charset="0"/>
            </a:endParaRPr>
          </a:p>
        </p:txBody>
      </p:sp>
      <p:sp>
        <p:nvSpPr>
          <p:cNvPr id="94211"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mbria"/>
              <a:cs typeface="Cambria"/>
            </a:endParaRPr>
          </a:p>
        </p:txBody>
      </p:sp>
    </p:spTree>
    <p:extLst>
      <p:ext uri="{BB962C8B-B14F-4D97-AF65-F5344CB8AC3E}">
        <p14:creationId xmlns:p14="http://schemas.microsoft.com/office/powerpoint/2010/main" val="23712019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smtClean="0"/>
          </a:p>
        </p:txBody>
      </p:sp>
      <p:sp>
        <p:nvSpPr>
          <p:cNvPr id="4" name="Slide Number Placeholder 3"/>
          <p:cNvSpPr>
            <a:spLocks noGrp="1"/>
          </p:cNvSpPr>
          <p:nvPr>
            <p:ph type="sldNum" sz="quarter" idx="10"/>
          </p:nvPr>
        </p:nvSpPr>
        <p:spPr/>
        <p:txBody>
          <a:bodyPr/>
          <a:lstStyle/>
          <a:p>
            <a:fld id="{22E128C0-D122-624F-929B-458EA6BAB20D}" type="slidenum">
              <a:rPr lang="en-US" smtClean="0"/>
              <a:t>13</a:t>
            </a:fld>
            <a:endParaRPr lang="en-US"/>
          </a:p>
        </p:txBody>
      </p:sp>
    </p:spTree>
    <p:extLst>
      <p:ext uri="{BB962C8B-B14F-4D97-AF65-F5344CB8AC3E}">
        <p14:creationId xmlns:p14="http://schemas.microsoft.com/office/powerpoint/2010/main" val="315290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pPr>
              <a:defRPr/>
            </a:pPr>
            <a:fld id="{F4501137-531A-734C-A527-442CBCA3411F}" type="slidenum">
              <a:rPr lang="en-US" smtClean="0"/>
              <a:pPr>
                <a:defRPr/>
              </a:pPr>
              <a:t>14</a:t>
            </a:fld>
            <a:endParaRPr lang="en-US"/>
          </a:p>
        </p:txBody>
      </p:sp>
    </p:spTree>
    <p:extLst>
      <p:ext uri="{BB962C8B-B14F-4D97-AF65-F5344CB8AC3E}">
        <p14:creationId xmlns:p14="http://schemas.microsoft.com/office/powerpoint/2010/main" val="19858692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15</a:t>
            </a:fld>
            <a:endParaRPr lang="en-US" dirty="0"/>
          </a:p>
        </p:txBody>
      </p:sp>
    </p:spTree>
    <p:extLst>
      <p:ext uri="{BB962C8B-B14F-4D97-AF65-F5344CB8AC3E}">
        <p14:creationId xmlns:p14="http://schemas.microsoft.com/office/powerpoint/2010/main" val="1252186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16</a:t>
            </a:fld>
            <a:endParaRPr lang="en-US"/>
          </a:p>
        </p:txBody>
      </p:sp>
    </p:spTree>
    <p:extLst>
      <p:ext uri="{BB962C8B-B14F-4D97-AF65-F5344CB8AC3E}">
        <p14:creationId xmlns:p14="http://schemas.microsoft.com/office/powerpoint/2010/main" val="61437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pPr>
              <a:spcBef>
                <a:spcPts val="582"/>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17</a:t>
            </a:fld>
            <a:endParaRPr lang="en-US" dirty="0"/>
          </a:p>
        </p:txBody>
      </p:sp>
    </p:spTree>
    <p:extLst>
      <p:ext uri="{BB962C8B-B14F-4D97-AF65-F5344CB8AC3E}">
        <p14:creationId xmlns:p14="http://schemas.microsoft.com/office/powerpoint/2010/main" val="5852100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18</a:t>
            </a:fld>
            <a:endParaRPr lang="en-US"/>
          </a:p>
        </p:txBody>
      </p:sp>
    </p:spTree>
    <p:extLst>
      <p:ext uri="{BB962C8B-B14F-4D97-AF65-F5344CB8AC3E}">
        <p14:creationId xmlns:p14="http://schemas.microsoft.com/office/powerpoint/2010/main" val="2344320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19</a:t>
            </a:fld>
            <a:endParaRPr lang="en-US"/>
          </a:p>
        </p:txBody>
      </p:sp>
    </p:spTree>
    <p:extLst>
      <p:ext uri="{BB962C8B-B14F-4D97-AF65-F5344CB8AC3E}">
        <p14:creationId xmlns:p14="http://schemas.microsoft.com/office/powerpoint/2010/main" val="1534381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pPr>
              <a:defRPr/>
            </a:pPr>
            <a:fld id="{F4501137-531A-734C-A527-442CBCA3411F}" type="slidenum">
              <a:rPr lang="en-US" smtClean="0"/>
              <a:pPr>
                <a:defRPr/>
              </a:pPr>
              <a:t>20</a:t>
            </a:fld>
            <a:endParaRPr lang="en-US"/>
          </a:p>
        </p:txBody>
      </p:sp>
    </p:spTree>
    <p:extLst>
      <p:ext uri="{BB962C8B-B14F-4D97-AF65-F5344CB8AC3E}">
        <p14:creationId xmlns:p14="http://schemas.microsoft.com/office/powerpoint/2010/main" val="1985869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2</a:t>
            </a:fld>
            <a:endParaRPr lang="en-US"/>
          </a:p>
        </p:txBody>
      </p:sp>
    </p:spTree>
    <p:extLst>
      <p:ext uri="{BB962C8B-B14F-4D97-AF65-F5344CB8AC3E}">
        <p14:creationId xmlns:p14="http://schemas.microsoft.com/office/powerpoint/2010/main" val="2686843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pPr>
              <a:spcBef>
                <a:spcPts val="582"/>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21</a:t>
            </a:fld>
            <a:endParaRPr lang="en-US" dirty="0"/>
          </a:p>
        </p:txBody>
      </p:sp>
    </p:spTree>
    <p:extLst>
      <p:ext uri="{BB962C8B-B14F-4D97-AF65-F5344CB8AC3E}">
        <p14:creationId xmlns:p14="http://schemas.microsoft.com/office/powerpoint/2010/main" val="18525332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22</a:t>
            </a:fld>
            <a:endParaRPr lang="en-US" dirty="0"/>
          </a:p>
        </p:txBody>
      </p:sp>
    </p:spTree>
    <p:extLst>
      <p:ext uri="{BB962C8B-B14F-4D97-AF65-F5344CB8AC3E}">
        <p14:creationId xmlns:p14="http://schemas.microsoft.com/office/powerpoint/2010/main" val="117983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pPr>
              <a:spcBef>
                <a:spcPts val="582"/>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23</a:t>
            </a:fld>
            <a:endParaRPr lang="en-US" dirty="0"/>
          </a:p>
        </p:txBody>
      </p:sp>
    </p:spTree>
    <p:extLst>
      <p:ext uri="{BB962C8B-B14F-4D97-AF65-F5344CB8AC3E}">
        <p14:creationId xmlns:p14="http://schemas.microsoft.com/office/powerpoint/2010/main" val="8031071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pPr>
              <a:spcBef>
                <a:spcPts val="582"/>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24</a:t>
            </a:fld>
            <a:endParaRPr lang="en-US" dirty="0"/>
          </a:p>
        </p:txBody>
      </p:sp>
    </p:spTree>
    <p:extLst>
      <p:ext uri="{BB962C8B-B14F-4D97-AF65-F5344CB8AC3E}">
        <p14:creationId xmlns:p14="http://schemas.microsoft.com/office/powerpoint/2010/main" val="12333280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defTabSz="914350">
              <a:spcBef>
                <a:spcPts val="600"/>
              </a:spcBef>
              <a:defRPr/>
            </a:pPr>
            <a:endParaRPr lang="en-US" baseline="0" dirty="0" smtClean="0"/>
          </a:p>
        </p:txBody>
      </p:sp>
      <p:sp>
        <p:nvSpPr>
          <p:cNvPr id="4" name="Slide Number Placeholder 3"/>
          <p:cNvSpPr>
            <a:spLocks noGrp="1"/>
          </p:cNvSpPr>
          <p:nvPr>
            <p:ph type="sldNum" sz="quarter" idx="10"/>
          </p:nvPr>
        </p:nvSpPr>
        <p:spPr/>
        <p:txBody>
          <a:bodyPr/>
          <a:lstStyle/>
          <a:p>
            <a:fld id="{A5418DFE-33E8-4FDC-9713-0E178A8A15D1}" type="slidenum">
              <a:rPr lang="en-US" smtClean="0"/>
              <a:t>25</a:t>
            </a:fld>
            <a:endParaRPr lang="en-US"/>
          </a:p>
        </p:txBody>
      </p:sp>
    </p:spTree>
    <p:extLst>
      <p:ext uri="{BB962C8B-B14F-4D97-AF65-F5344CB8AC3E}">
        <p14:creationId xmlns:p14="http://schemas.microsoft.com/office/powerpoint/2010/main" val="20970283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FBBFAA90-80AE-4368-B0CF-28F163187664}" type="slidenum">
              <a:rPr lang="en-US" smtClean="0"/>
              <a:t>27</a:t>
            </a:fld>
            <a:endParaRPr lang="en-US" dirty="0"/>
          </a:p>
        </p:txBody>
      </p:sp>
    </p:spTree>
    <p:extLst>
      <p:ext uri="{BB962C8B-B14F-4D97-AF65-F5344CB8AC3E}">
        <p14:creationId xmlns:p14="http://schemas.microsoft.com/office/powerpoint/2010/main" val="4241006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29</a:t>
            </a:fld>
            <a:endParaRPr lang="en-US"/>
          </a:p>
        </p:txBody>
      </p:sp>
    </p:spTree>
    <p:extLst>
      <p:ext uri="{BB962C8B-B14F-4D97-AF65-F5344CB8AC3E}">
        <p14:creationId xmlns:p14="http://schemas.microsoft.com/office/powerpoint/2010/main" val="1368567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3</a:t>
            </a:fld>
            <a:endParaRPr lang="en-US"/>
          </a:p>
        </p:txBody>
      </p:sp>
    </p:spTree>
    <p:extLst>
      <p:ext uri="{BB962C8B-B14F-4D97-AF65-F5344CB8AC3E}">
        <p14:creationId xmlns:p14="http://schemas.microsoft.com/office/powerpoint/2010/main" val="23654220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4</a:t>
            </a:fld>
            <a:endParaRPr lang="en-US"/>
          </a:p>
        </p:txBody>
      </p:sp>
    </p:spTree>
    <p:extLst>
      <p:ext uri="{BB962C8B-B14F-4D97-AF65-F5344CB8AC3E}">
        <p14:creationId xmlns:p14="http://schemas.microsoft.com/office/powerpoint/2010/main" val="1127425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endParaRPr lang="en-US" b="0" baseline="0" dirty="0" smtClean="0"/>
          </a:p>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5</a:t>
            </a:fld>
            <a:endParaRPr lang="en-US"/>
          </a:p>
        </p:txBody>
      </p:sp>
    </p:spTree>
    <p:extLst>
      <p:ext uri="{BB962C8B-B14F-4D97-AF65-F5344CB8AC3E}">
        <p14:creationId xmlns:p14="http://schemas.microsoft.com/office/powerpoint/2010/main" val="2365422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6</a:t>
            </a:fld>
            <a:endParaRPr lang="en-US"/>
          </a:p>
        </p:txBody>
      </p:sp>
    </p:spTree>
    <p:extLst>
      <p:ext uri="{BB962C8B-B14F-4D97-AF65-F5344CB8AC3E}">
        <p14:creationId xmlns:p14="http://schemas.microsoft.com/office/powerpoint/2010/main" val="38796053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latin typeface="Cambria"/>
              <a:cs typeface="Cambria"/>
            </a:endParaRPr>
          </a:p>
        </p:txBody>
      </p:sp>
      <p:sp>
        <p:nvSpPr>
          <p:cNvPr id="4" name="Slide Number Placeholder 3"/>
          <p:cNvSpPr>
            <a:spLocks noGrp="1"/>
          </p:cNvSpPr>
          <p:nvPr>
            <p:ph type="sldNum" sz="quarter" idx="10"/>
          </p:nvPr>
        </p:nvSpPr>
        <p:spPr/>
        <p:txBody>
          <a:bodyPr/>
          <a:lstStyle/>
          <a:p>
            <a:fld id="{A5418DFE-33E8-4FDC-9713-0E178A8A15D1}" type="slidenum">
              <a:rPr lang="en-US" smtClean="0"/>
              <a:t>7</a:t>
            </a:fld>
            <a:endParaRPr lang="en-US"/>
          </a:p>
        </p:txBody>
      </p:sp>
    </p:spTree>
    <p:extLst>
      <p:ext uri="{BB962C8B-B14F-4D97-AF65-F5344CB8AC3E}">
        <p14:creationId xmlns:p14="http://schemas.microsoft.com/office/powerpoint/2010/main" val="3012041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8</a:t>
            </a:fld>
            <a:endParaRPr lang="en-US"/>
          </a:p>
        </p:txBody>
      </p:sp>
    </p:spTree>
    <p:extLst>
      <p:ext uri="{BB962C8B-B14F-4D97-AF65-F5344CB8AC3E}">
        <p14:creationId xmlns:p14="http://schemas.microsoft.com/office/powerpoint/2010/main" val="3012041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latin typeface="+mn-lt"/>
            </a:endParaRPr>
          </a:p>
        </p:txBody>
      </p:sp>
      <p:sp>
        <p:nvSpPr>
          <p:cNvPr id="4" name="Slide Number Placeholder 3"/>
          <p:cNvSpPr>
            <a:spLocks noGrp="1"/>
          </p:cNvSpPr>
          <p:nvPr>
            <p:ph type="sldNum" sz="quarter" idx="10"/>
          </p:nvPr>
        </p:nvSpPr>
        <p:spPr/>
        <p:txBody>
          <a:bodyPr/>
          <a:lstStyle/>
          <a:p>
            <a:fld id="{A2529519-5D31-9D44-B0BB-FD4F1C6BC6A0}" type="slidenum">
              <a:rPr lang="en-US" smtClean="0"/>
              <a:t>9</a:t>
            </a:fld>
            <a:endParaRPr lang="en-US"/>
          </a:p>
        </p:txBody>
      </p:sp>
    </p:spTree>
    <p:extLst>
      <p:ext uri="{BB962C8B-B14F-4D97-AF65-F5344CB8AC3E}">
        <p14:creationId xmlns:p14="http://schemas.microsoft.com/office/powerpoint/2010/main" val="26229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400800" y="4624668"/>
            <a:ext cx="53848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6400800" y="5562608"/>
            <a:ext cx="53848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6400806" y="6425649"/>
            <a:ext cx="1643529" cy="365125"/>
          </a:xfrm>
        </p:spPr>
        <p:txBody>
          <a:bodyPr/>
          <a:lstStyle>
            <a:lvl1pPr algn="l">
              <a:defRPr/>
            </a:lvl1pPr>
          </a:lstStyle>
          <a:p>
            <a:fld id="{4BB979B3-56D0-CE44-8FAD-590204451C4C}" type="datetime1">
              <a:rPr lang="en-US" smtClean="0"/>
              <a:t>3/14/22</a:t>
            </a:fld>
            <a:endParaRPr lang="en-US" dirty="0"/>
          </a:p>
        </p:txBody>
      </p:sp>
      <p:sp>
        <p:nvSpPr>
          <p:cNvPr id="5" name="Footer Placeholder 4"/>
          <p:cNvSpPr>
            <a:spLocks noGrp="1"/>
          </p:cNvSpPr>
          <p:nvPr>
            <p:ph type="ftr" sz="quarter" idx="11"/>
          </p:nvPr>
        </p:nvSpPr>
        <p:spPr>
          <a:xfrm>
            <a:off x="8414873" y="6425649"/>
            <a:ext cx="3490259" cy="365125"/>
          </a:xfrm>
        </p:spPr>
        <p:txBody>
          <a:bodyPr/>
          <a:lstStyle>
            <a:lvl1pPr algn="r">
              <a:defRPr/>
            </a:lvl1pPr>
          </a:lstStyle>
          <a:p>
            <a:endParaRPr lang="en-US" dirty="0"/>
          </a:p>
        </p:txBody>
      </p:sp>
      <p:sp>
        <p:nvSpPr>
          <p:cNvPr id="7" name="Rectangle 6"/>
          <p:cNvSpPr/>
          <p:nvPr/>
        </p:nvSpPr>
        <p:spPr>
          <a:xfrm>
            <a:off x="376769" y="228600"/>
            <a:ext cx="5647267"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9069917" y="228600"/>
            <a:ext cx="27432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6165851" y="2377440"/>
            <a:ext cx="27432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566527" y="174821"/>
            <a:ext cx="55107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6165851" y="228600"/>
            <a:ext cx="27432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9069917" y="2377440"/>
            <a:ext cx="27432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10889129" y="282574"/>
            <a:ext cx="9144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97586" y="228600"/>
            <a:ext cx="34787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D4FD329C-23E6-8D4F-9164-C1D87ACBE1E9}" type="datetime1">
              <a:rPr lang="en-US" smtClean="0"/>
              <a:t>3/14/22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27C6E2-F76A-42DD-8834-E2A00C665369}" type="slidenum">
              <a:rPr lang="en-US" smtClean="0"/>
              <a:t>‹#›</a:t>
            </a:fld>
            <a:endParaRPr lang="en-US"/>
          </a:p>
        </p:txBody>
      </p:sp>
      <p:sp>
        <p:nvSpPr>
          <p:cNvPr id="12" name="Content Placeholder 2"/>
          <p:cNvSpPr>
            <a:spLocks noGrp="1"/>
          </p:cNvSpPr>
          <p:nvPr>
            <p:ph sz="half" idx="17"/>
          </p:nvPr>
        </p:nvSpPr>
        <p:spPr>
          <a:xfrm>
            <a:off x="670566" y="1985963"/>
            <a:ext cx="4876551"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8"/>
          </p:nvPr>
        </p:nvSpPr>
        <p:spPr>
          <a:xfrm>
            <a:off x="670566" y="4164965"/>
            <a:ext cx="4876551"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
          </p:nvPr>
        </p:nvSpPr>
        <p:spPr>
          <a:xfrm>
            <a:off x="5880100" y="1985963"/>
            <a:ext cx="48768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6" name="Content Placeholder 2"/>
          <p:cNvSpPr>
            <a:spLocks noGrp="1"/>
          </p:cNvSpPr>
          <p:nvPr>
            <p:ph sz="half" idx="16"/>
          </p:nvPr>
        </p:nvSpPr>
        <p:spPr>
          <a:xfrm>
            <a:off x="5880100" y="4169664"/>
            <a:ext cx="48768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p:cNvSpPr/>
          <p:nvPr/>
        </p:nvSpPr>
        <p:spPr>
          <a:xfrm>
            <a:off x="10889129" y="282574"/>
            <a:ext cx="9144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97586" y="228600"/>
            <a:ext cx="34787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BDB8062-2558-E944-A695-5CDFD1414ED8}" type="datetime1">
              <a:rPr lang="en-US" smtClean="0"/>
              <a:t>3/14/22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27C6E2-F76A-42DD-8834-E2A00C665369}"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p:cNvSpPr/>
          <p:nvPr/>
        </p:nvSpPr>
        <p:spPr>
          <a:xfrm>
            <a:off x="10889129" y="282574"/>
            <a:ext cx="9144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93FD697B-ABC7-F74F-8980-C7E183F362E8}" type="datetime1">
              <a:rPr lang="en-US" smtClean="0"/>
              <a:t>3/14/22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27C6E2-F76A-42DD-8834-E2A00C665369}"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376773" y="228600"/>
            <a:ext cx="4601633"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507407" y="2571750"/>
            <a:ext cx="4340352" cy="1162050"/>
          </a:xfrm>
        </p:spPr>
        <p:txBody>
          <a:bodyPr anchor="b">
            <a:normAutofit/>
          </a:bodyPr>
          <a:lstStyle>
            <a:lvl1pPr algn="l">
              <a:defRPr sz="2600" b="0">
                <a:solidFill>
                  <a:schemeClr val="bg1"/>
                </a:solidFill>
              </a:defRPr>
            </a:lvl1pPr>
          </a:lstStyle>
          <a:p>
            <a:r>
              <a:rPr lang="en-US" smtClean="0"/>
              <a:t>Click to edit Master title style</a:t>
            </a:r>
            <a:endParaRPr dirty="0"/>
          </a:p>
        </p:txBody>
      </p:sp>
      <p:sp>
        <p:nvSpPr>
          <p:cNvPr id="3" name="Content Placeholder 2"/>
          <p:cNvSpPr>
            <a:spLocks noGrp="1"/>
          </p:cNvSpPr>
          <p:nvPr>
            <p:ph idx="1"/>
          </p:nvPr>
        </p:nvSpPr>
        <p:spPr>
          <a:xfrm>
            <a:off x="5558373" y="273059"/>
            <a:ext cx="6129865"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508124" y="3733809"/>
            <a:ext cx="4340352"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9855205" y="6423594"/>
            <a:ext cx="2049929" cy="365125"/>
          </a:xfrm>
        </p:spPr>
        <p:txBody>
          <a:bodyPr/>
          <a:lstStyle/>
          <a:p>
            <a:fld id="{CDED1C1F-3E23-B24D-9B2F-DD7D84328002}" type="datetime1">
              <a:rPr lang="en-US" smtClean="0"/>
              <a:t>3/14/22</a:t>
            </a:fld>
            <a:endParaRPr lang="en-US"/>
          </a:p>
        </p:txBody>
      </p:sp>
      <p:sp>
        <p:nvSpPr>
          <p:cNvPr id="6" name="Footer Placeholder 5"/>
          <p:cNvSpPr>
            <a:spLocks noGrp="1"/>
          </p:cNvSpPr>
          <p:nvPr>
            <p:ph type="ftr" sz="quarter" idx="11"/>
          </p:nvPr>
        </p:nvSpPr>
        <p:spPr>
          <a:xfrm>
            <a:off x="5145743" y="6423594"/>
            <a:ext cx="4422588" cy="365125"/>
          </a:xfrm>
        </p:spPr>
        <p:txBody>
          <a:bodyPr/>
          <a:lstStyle/>
          <a:p>
            <a:endParaRPr lang="en-US"/>
          </a:p>
        </p:txBody>
      </p:sp>
      <p:sp>
        <p:nvSpPr>
          <p:cNvPr id="9" name="TextBox 8"/>
          <p:cNvSpPr txBox="1"/>
          <p:nvPr/>
        </p:nvSpPr>
        <p:spPr>
          <a:xfrm>
            <a:off x="566527" y="174821"/>
            <a:ext cx="55107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10889129" y="282574"/>
            <a:ext cx="9144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5559205" y="3124200"/>
            <a:ext cx="5197696"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370541" y="228600"/>
            <a:ext cx="4614211"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5559205" y="3995737"/>
            <a:ext cx="5197696"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9855205" y="6423594"/>
            <a:ext cx="2049929" cy="365125"/>
          </a:xfrm>
        </p:spPr>
        <p:txBody>
          <a:bodyPr/>
          <a:lstStyle/>
          <a:p>
            <a:fld id="{64611C21-6E58-4D4D-A586-E64B311DD748}" type="datetime1">
              <a:rPr lang="en-US" smtClean="0"/>
              <a:t>3/14/22</a:t>
            </a:fld>
            <a:endParaRPr lang="en-US"/>
          </a:p>
        </p:txBody>
      </p:sp>
      <p:sp>
        <p:nvSpPr>
          <p:cNvPr id="6" name="Footer Placeholder 5"/>
          <p:cNvSpPr>
            <a:spLocks noGrp="1"/>
          </p:cNvSpPr>
          <p:nvPr>
            <p:ph type="ftr" sz="quarter" idx="11"/>
          </p:nvPr>
        </p:nvSpPr>
        <p:spPr>
          <a:xfrm>
            <a:off x="5588001" y="6423594"/>
            <a:ext cx="4006851" cy="365125"/>
          </a:xfrm>
        </p:spPr>
        <p:txBody>
          <a:bodyPr/>
          <a:lstStyle/>
          <a:p>
            <a:endParaRPr lang="en-US"/>
          </a:p>
        </p:txBody>
      </p:sp>
      <p:sp>
        <p:nvSpPr>
          <p:cNvPr id="7" name="Slide Number Placeholder 6"/>
          <p:cNvSpPr>
            <a:spLocks noGrp="1"/>
          </p:cNvSpPr>
          <p:nvPr>
            <p:ph type="sldNum" sz="quarter" idx="12"/>
          </p:nvPr>
        </p:nvSpPr>
        <p:spPr/>
        <p:txBody>
          <a:bodyPr/>
          <a:lstStyle/>
          <a:p>
            <a:fld id="{0D27C6E2-F76A-42DD-8834-E2A00C665369}" type="slidenum">
              <a:rPr lang="en-US" smtClean="0"/>
              <a:t>‹#›</a:t>
            </a:fld>
            <a:endParaRPr lang="en-US"/>
          </a:p>
        </p:txBody>
      </p:sp>
      <p:sp>
        <p:nvSpPr>
          <p:cNvPr id="10" name="TextBox 9"/>
          <p:cNvSpPr txBox="1"/>
          <p:nvPr/>
        </p:nvSpPr>
        <p:spPr>
          <a:xfrm>
            <a:off x="5320149" y="3370730"/>
            <a:ext cx="294091"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75343" y="4424082"/>
            <a:ext cx="8254876" cy="83371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370546" y="228600"/>
            <a:ext cx="85045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675343" y="5257808"/>
            <a:ext cx="8254876"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E91B92-37DC-7846-8260-597FD30F3742}" type="datetime1">
              <a:rPr lang="en-US" smtClean="0"/>
              <a:t>3/14/22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27C6E2-F76A-42DD-8834-E2A00C665369}" type="slidenum">
              <a:rPr lang="en-US" smtClean="0"/>
              <a:t>‹#›</a:t>
            </a:fld>
            <a:endParaRPr lang="en-US"/>
          </a:p>
        </p:txBody>
      </p:sp>
      <p:sp>
        <p:nvSpPr>
          <p:cNvPr id="8" name="Rectangle 7"/>
          <p:cNvSpPr/>
          <p:nvPr/>
        </p:nvSpPr>
        <p:spPr>
          <a:xfrm>
            <a:off x="9069917" y="228600"/>
            <a:ext cx="27432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9069917" y="2377440"/>
            <a:ext cx="27432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436285" y="4632792"/>
            <a:ext cx="294091"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8" name="Rectangle 7"/>
          <p:cNvSpPr/>
          <p:nvPr/>
        </p:nvSpPr>
        <p:spPr>
          <a:xfrm>
            <a:off x="376771" y="228600"/>
            <a:ext cx="8516223"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507407" y="2571750"/>
            <a:ext cx="8242148"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508128" y="3733809"/>
            <a:ext cx="8239421"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949683" y="6235616"/>
            <a:ext cx="1797864" cy="365125"/>
          </a:xfrm>
        </p:spPr>
        <p:txBody>
          <a:bodyPr/>
          <a:lstStyle>
            <a:lvl1pPr>
              <a:defRPr>
                <a:solidFill>
                  <a:schemeClr val="bg1"/>
                </a:solidFill>
              </a:defRPr>
            </a:lvl1pPr>
          </a:lstStyle>
          <a:p>
            <a:fld id="{8AE8BBA1-19FB-3A4D-98F8-033FC6BA9D84}" type="datetime1">
              <a:rPr lang="en-US" smtClean="0"/>
              <a:t>3/14/22</a:t>
            </a:fld>
            <a:endParaRPr lang="en-US"/>
          </a:p>
        </p:txBody>
      </p:sp>
      <p:sp>
        <p:nvSpPr>
          <p:cNvPr id="6" name="Footer Placeholder 5"/>
          <p:cNvSpPr>
            <a:spLocks noGrp="1"/>
          </p:cNvSpPr>
          <p:nvPr>
            <p:ph type="ftr" sz="quarter" idx="11"/>
          </p:nvPr>
        </p:nvSpPr>
        <p:spPr>
          <a:xfrm>
            <a:off x="508133" y="6235616"/>
            <a:ext cx="6197473"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0D27C6E2-F76A-42DD-8834-E2A00C665369}" type="slidenum">
              <a:rPr lang="en-US" smtClean="0"/>
              <a:t>‹#›</a:t>
            </a:fld>
            <a:endParaRPr lang="en-US"/>
          </a:p>
        </p:txBody>
      </p:sp>
      <p:sp>
        <p:nvSpPr>
          <p:cNvPr id="9" name="TextBox 8"/>
          <p:cNvSpPr txBox="1"/>
          <p:nvPr/>
        </p:nvSpPr>
        <p:spPr>
          <a:xfrm>
            <a:off x="566527" y="174821"/>
            <a:ext cx="55107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9069917" y="228600"/>
            <a:ext cx="27432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9069917" y="2374940"/>
            <a:ext cx="27432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9069917" y="4535424"/>
            <a:ext cx="27432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8" name="Rectangle 7"/>
          <p:cNvSpPr/>
          <p:nvPr/>
        </p:nvSpPr>
        <p:spPr>
          <a:xfrm>
            <a:off x="376769" y="228600"/>
            <a:ext cx="56472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507411" y="2571750"/>
            <a:ext cx="5355511"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508125" y="3733809"/>
            <a:ext cx="5353739"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064000" y="6235616"/>
            <a:ext cx="1797864" cy="365125"/>
          </a:xfrm>
        </p:spPr>
        <p:txBody>
          <a:bodyPr/>
          <a:lstStyle>
            <a:lvl1pPr>
              <a:defRPr>
                <a:solidFill>
                  <a:schemeClr val="bg1"/>
                </a:solidFill>
              </a:defRPr>
            </a:lvl1pPr>
          </a:lstStyle>
          <a:p>
            <a:fld id="{5A252016-1DF5-0E4F-AA7D-7ACEF57D9ED5}" type="datetime1">
              <a:rPr lang="en-US" smtClean="0"/>
              <a:t>3/14/22</a:t>
            </a:fld>
            <a:endParaRPr lang="en-US"/>
          </a:p>
        </p:txBody>
      </p:sp>
      <p:sp>
        <p:nvSpPr>
          <p:cNvPr id="6" name="Footer Placeholder 5"/>
          <p:cNvSpPr>
            <a:spLocks noGrp="1"/>
          </p:cNvSpPr>
          <p:nvPr>
            <p:ph type="ftr" sz="quarter" idx="11"/>
          </p:nvPr>
        </p:nvSpPr>
        <p:spPr>
          <a:xfrm>
            <a:off x="508133" y="6235616"/>
            <a:ext cx="3454273"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0D27C6E2-F76A-42DD-8834-E2A00C665369}" type="slidenum">
              <a:rPr lang="en-US" smtClean="0"/>
              <a:t>‹#›</a:t>
            </a:fld>
            <a:endParaRPr lang="en-US"/>
          </a:p>
        </p:txBody>
      </p:sp>
      <p:sp>
        <p:nvSpPr>
          <p:cNvPr id="9" name="TextBox 8"/>
          <p:cNvSpPr txBox="1"/>
          <p:nvPr/>
        </p:nvSpPr>
        <p:spPr>
          <a:xfrm>
            <a:off x="566527" y="174821"/>
            <a:ext cx="55107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9069917" y="228600"/>
            <a:ext cx="27432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6165851" y="4534726"/>
            <a:ext cx="27432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165851" y="228600"/>
            <a:ext cx="27432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6165851" y="2381663"/>
            <a:ext cx="27432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5"/>
          </p:nvPr>
        </p:nvSpPr>
        <p:spPr>
          <a:xfrm>
            <a:off x="9070848" y="2381662"/>
            <a:ext cx="2743200" cy="418795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Pictures with Caption, Alt.">
    <p:spTree>
      <p:nvGrpSpPr>
        <p:cNvPr id="1" name=""/>
        <p:cNvGrpSpPr/>
        <p:nvPr/>
      </p:nvGrpSpPr>
      <p:grpSpPr>
        <a:xfrm>
          <a:off x="0" y="0"/>
          <a:ext cx="0" cy="0"/>
          <a:chOff x="0" y="0"/>
          <a:chExt cx="0" cy="0"/>
        </a:xfrm>
      </p:grpSpPr>
      <p:sp>
        <p:nvSpPr>
          <p:cNvPr id="11" name="Rectangle 10"/>
          <p:cNvSpPr/>
          <p:nvPr/>
        </p:nvSpPr>
        <p:spPr>
          <a:xfrm>
            <a:off x="10889129" y="282574"/>
            <a:ext cx="9144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6604000" y="3124200"/>
            <a:ext cx="4145280"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370543" y="2365248"/>
            <a:ext cx="5653492"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6604000" y="3995737"/>
            <a:ext cx="4145280"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9855205" y="6423594"/>
            <a:ext cx="2049929" cy="365125"/>
          </a:xfrm>
        </p:spPr>
        <p:txBody>
          <a:bodyPr/>
          <a:lstStyle/>
          <a:p>
            <a:fld id="{9D42BFD9-EC9C-A449-B5EA-CC006F1F0B55}" type="datetime1">
              <a:rPr lang="en-US" smtClean="0"/>
              <a:t>3/14/22</a:t>
            </a:fld>
            <a:endParaRPr lang="en-US"/>
          </a:p>
        </p:txBody>
      </p:sp>
      <p:sp>
        <p:nvSpPr>
          <p:cNvPr id="6" name="Footer Placeholder 5"/>
          <p:cNvSpPr>
            <a:spLocks noGrp="1"/>
          </p:cNvSpPr>
          <p:nvPr>
            <p:ph type="ftr" sz="quarter" idx="11"/>
          </p:nvPr>
        </p:nvSpPr>
        <p:spPr>
          <a:xfrm>
            <a:off x="5588001" y="6423594"/>
            <a:ext cx="4006851" cy="365125"/>
          </a:xfrm>
        </p:spPr>
        <p:txBody>
          <a:bodyPr/>
          <a:lstStyle/>
          <a:p>
            <a:endParaRPr lang="en-US"/>
          </a:p>
        </p:txBody>
      </p:sp>
      <p:sp>
        <p:nvSpPr>
          <p:cNvPr id="7" name="Slide Number Placeholder 6"/>
          <p:cNvSpPr>
            <a:spLocks noGrp="1"/>
          </p:cNvSpPr>
          <p:nvPr>
            <p:ph type="sldNum" sz="quarter" idx="12"/>
          </p:nvPr>
        </p:nvSpPr>
        <p:spPr/>
        <p:txBody>
          <a:bodyPr/>
          <a:lstStyle/>
          <a:p>
            <a:fld id="{0D27C6E2-F76A-42DD-8834-E2A00C665369}" type="slidenum">
              <a:rPr lang="en-US" smtClean="0"/>
              <a:t>‹#›</a:t>
            </a:fld>
            <a:endParaRPr lang="en-US"/>
          </a:p>
        </p:txBody>
      </p:sp>
      <p:sp>
        <p:nvSpPr>
          <p:cNvPr id="10" name="TextBox 9"/>
          <p:cNvSpPr txBox="1"/>
          <p:nvPr/>
        </p:nvSpPr>
        <p:spPr>
          <a:xfrm>
            <a:off x="6333817" y="3370730"/>
            <a:ext cx="294091"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370540" y="228600"/>
            <a:ext cx="2743200" cy="2039112"/>
          </a:xfrm>
        </p:spPr>
        <p:txBody>
          <a:bodyPr/>
          <a:lstStyle>
            <a:lvl1pPr>
              <a:buNone/>
              <a:defRPr/>
            </a:lvl1pPr>
          </a:lstStyle>
          <a:p>
            <a:r>
              <a:rPr lang="en-US" smtClean="0"/>
              <a:t>Drag picture to placeholder or click icon to add</a:t>
            </a:r>
            <a:endParaRPr/>
          </a:p>
        </p:txBody>
      </p:sp>
      <p:sp>
        <p:nvSpPr>
          <p:cNvPr id="15" name="Picture Placeholder 12"/>
          <p:cNvSpPr>
            <a:spLocks noGrp="1"/>
          </p:cNvSpPr>
          <p:nvPr>
            <p:ph type="pic" sz="quarter" idx="14"/>
          </p:nvPr>
        </p:nvSpPr>
        <p:spPr>
          <a:xfrm>
            <a:off x="3280833" y="228600"/>
            <a:ext cx="27432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Rectangle 6"/>
          <p:cNvSpPr/>
          <p:nvPr/>
        </p:nvSpPr>
        <p:spPr>
          <a:xfrm>
            <a:off x="10889129" y="282574"/>
            <a:ext cx="9144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97586" y="228600"/>
            <a:ext cx="34787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5C87B0E-FE70-6F4E-B7FD-3FCD153C9610}" type="datetime1">
              <a:rPr lang="en-US" smtClean="0"/>
              <a:t>3/14/22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7C6E2-F76A-42DD-8834-E2A00C66536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p:cNvSpPr/>
          <p:nvPr/>
        </p:nvSpPr>
        <p:spPr>
          <a:xfrm>
            <a:off x="10947406" y="282574"/>
            <a:ext cx="856129"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03A85FE-9F26-6C48-A112-9DE76D62A24A}" type="datetime1">
              <a:rPr lang="en-US" smtClean="0"/>
              <a:t>3/14/22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7C6E2-F76A-42DD-8834-E2A00C665369}" type="slidenum">
              <a:rPr lang="en-US" smtClean="0"/>
              <a:t>‹#›</a:t>
            </a:fld>
            <a:endParaRPr lang="en-US"/>
          </a:p>
        </p:txBody>
      </p:sp>
      <p:sp>
        <p:nvSpPr>
          <p:cNvPr id="9" name="TextBox 8"/>
          <p:cNvSpPr txBox="1"/>
          <p:nvPr/>
        </p:nvSpPr>
        <p:spPr>
          <a:xfrm>
            <a:off x="297586" y="228600"/>
            <a:ext cx="34787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10757647" y="282574"/>
            <a:ext cx="12192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10" name="Rectangle 9"/>
          <p:cNvSpPr/>
          <p:nvPr/>
        </p:nvSpPr>
        <p:spPr>
          <a:xfrm>
            <a:off x="10889129" y="282574"/>
            <a:ext cx="9144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10661029" y="954742"/>
            <a:ext cx="908424" cy="517142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609600" y="958764"/>
            <a:ext cx="9144000" cy="5184869"/>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E170036-A6A0-D847-87FB-887D4824AF26}" type="datetime1">
              <a:rPr lang="en-US" smtClean="0"/>
              <a:t>3/14/22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7C6E2-F76A-42DD-8834-E2A00C665369}" type="slidenum">
              <a:rPr lang="en-US" smtClean="0"/>
              <a:t>‹#›</a:t>
            </a:fld>
            <a:endParaRPr lang="en-US"/>
          </a:p>
        </p:txBody>
      </p:sp>
      <p:sp>
        <p:nvSpPr>
          <p:cNvPr id="9" name="TextBox 8"/>
          <p:cNvSpPr txBox="1"/>
          <p:nvPr/>
        </p:nvSpPr>
        <p:spPr>
          <a:xfrm rot="16200000">
            <a:off x="11500972" y="561672"/>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ection Overview">
    <p:spTree>
      <p:nvGrpSpPr>
        <p:cNvPr id="1" name=""/>
        <p:cNvGrpSpPr/>
        <p:nvPr/>
      </p:nvGrpSpPr>
      <p:grpSpPr>
        <a:xfrm>
          <a:off x="0" y="0"/>
          <a:ext cx="0" cy="0"/>
          <a:chOff x="0" y="0"/>
          <a:chExt cx="0" cy="0"/>
        </a:xfrm>
      </p:grpSpPr>
      <p:sp>
        <p:nvSpPr>
          <p:cNvPr id="8" name="TextBox 7"/>
          <p:cNvSpPr txBox="1"/>
          <p:nvPr/>
        </p:nvSpPr>
        <p:spPr>
          <a:xfrm>
            <a:off x="116781" y="5490987"/>
            <a:ext cx="11891031" cy="646331"/>
          </a:xfrm>
          <a:prstGeom prst="rect">
            <a:avLst/>
          </a:prstGeom>
          <a:solidFill>
            <a:srgbClr val="E1E0DF"/>
          </a:solidFill>
          <a:ln w="76200" cmpd="sng">
            <a:solidFill>
              <a:schemeClr val="bg1"/>
            </a:solidFill>
          </a:ln>
        </p:spPr>
        <p:txBody>
          <a:bodyPr wrap="square" rtlCol="0">
            <a:spAutoFit/>
          </a:bodyPr>
          <a:lstStyle/>
          <a:p>
            <a:endParaRPr lang="en-US" sz="3600" b="1" baseline="0" dirty="0" smtClean="0">
              <a:solidFill>
                <a:srgbClr val="139B86"/>
              </a:solidFill>
              <a:latin typeface="Arial"/>
              <a:cs typeface="Arial"/>
            </a:endParaRPr>
          </a:p>
        </p:txBody>
      </p:sp>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sp>
        <p:nvSpPr>
          <p:cNvPr id="10" name="TextBox 9"/>
          <p:cNvSpPr txBox="1"/>
          <p:nvPr userDrawn="1"/>
        </p:nvSpPr>
        <p:spPr>
          <a:xfrm>
            <a:off x="116781" y="5490987"/>
            <a:ext cx="11891031" cy="646331"/>
          </a:xfrm>
          <a:prstGeom prst="rect">
            <a:avLst/>
          </a:prstGeom>
          <a:solidFill>
            <a:srgbClr val="E7E6E5"/>
          </a:solidFill>
          <a:ln w="76200" cmpd="sng">
            <a:solidFill>
              <a:schemeClr val="bg1"/>
            </a:solidFill>
          </a:ln>
        </p:spPr>
        <p:txBody>
          <a:bodyPr wrap="square" rtlCol="0">
            <a:spAutoFit/>
          </a:bodyPr>
          <a:lstStyle/>
          <a:p>
            <a:endParaRPr lang="en-US" sz="3600" b="1" baseline="0" dirty="0" smtClean="0">
              <a:solidFill>
                <a:srgbClr val="139B86"/>
              </a:solidFill>
              <a:latin typeface="Arial"/>
              <a:cs typeface="Arial"/>
            </a:endParaRPr>
          </a:p>
        </p:txBody>
      </p:sp>
      <p:cxnSp>
        <p:nvCxnSpPr>
          <p:cNvPr id="14" name="Straight Connector 13"/>
          <p:cNvCxnSpPr/>
          <p:nvPr userDrawn="1"/>
        </p:nvCxnSpPr>
        <p:spPr>
          <a:xfrm>
            <a:off x="585968" y="1423321"/>
            <a:ext cx="2245816" cy="0"/>
          </a:xfrm>
          <a:prstGeom prst="line">
            <a:avLst/>
          </a:prstGeom>
          <a:ln w="76200" cmpd="sng">
            <a:solidFill>
              <a:srgbClr val="F6821F"/>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6"/>
                </a:solidFill>
                <a:latin typeface="Arial" charset="0"/>
                <a:ea typeface="Arial" charset="0"/>
                <a:cs typeface="Arial" charset="0"/>
              </a:defRPr>
            </a:lvl1pPr>
          </a:lstStyle>
          <a:p>
            <a:r>
              <a:rPr lang="en-US" dirty="0" smtClean="0"/>
              <a:t>Section Overview Slide</a:t>
            </a:r>
            <a:endParaRPr lang="en-US" dirty="0"/>
          </a:p>
        </p:txBody>
      </p:sp>
      <p:sp>
        <p:nvSpPr>
          <p:cNvPr id="5" name="Text Placeholder 4"/>
          <p:cNvSpPr>
            <a:spLocks noGrp="1"/>
          </p:cNvSpPr>
          <p:nvPr>
            <p:ph type="body" sz="quarter" idx="10"/>
          </p:nvPr>
        </p:nvSpPr>
        <p:spPr>
          <a:xfrm>
            <a:off x="586317" y="1693863"/>
            <a:ext cx="10972800" cy="36449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0696625"/>
      </p:ext>
    </p:extLst>
  </p:cSld>
  <p:clrMapOvr>
    <a:masterClrMapping/>
  </p:clrMapOvr>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Blog Post">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20703" y="484201"/>
            <a:ext cx="11097684" cy="4706937"/>
          </a:xfrm>
          <a:prstGeom prst="rect">
            <a:avLst/>
          </a:prstGeom>
        </p:spPr>
        <p:txBody>
          <a:bodyPr/>
          <a:lstStyle>
            <a:lvl1pPr>
              <a:defRPr sz="3000">
                <a:latin typeface="Arial" charset="0"/>
                <a:ea typeface="Arial" charset="0"/>
                <a:cs typeface="Arial" charset="0"/>
              </a:defRPr>
            </a:lvl1pPr>
            <a:lvl2pPr marL="742950" indent="-285750">
              <a:buFont typeface="Courier New" charset="0"/>
              <a:buChar char="o"/>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hasCustomPrompt="1"/>
          </p:nvPr>
        </p:nvSpPr>
        <p:spPr>
          <a:xfrm>
            <a:off x="2371015" y="5453062"/>
            <a:ext cx="9587911" cy="1143000"/>
          </a:xfrm>
        </p:spPr>
        <p:txBody>
          <a:bodyPr>
            <a:noAutofit/>
          </a:bodyPr>
          <a:lstStyle>
            <a:lvl1pPr algn="l">
              <a:defRPr sz="2500" b="1">
                <a:solidFill>
                  <a:srgbClr val="DF4E33"/>
                </a:solidFill>
                <a:latin typeface="Arial" charset="0"/>
                <a:ea typeface="Arial" charset="0"/>
                <a:cs typeface="Arial" charset="0"/>
              </a:defRPr>
            </a:lvl1pPr>
          </a:lstStyle>
          <a:p>
            <a:r>
              <a:rPr lang="en-US" dirty="0" err="1" smtClean="0"/>
              <a:t>everydayresearchmethods.com</a:t>
            </a:r>
            <a:endParaRPr lang="en-US" dirty="0"/>
          </a:p>
        </p:txBody>
      </p:sp>
    </p:spTree>
    <p:extLst>
      <p:ext uri="{BB962C8B-B14F-4D97-AF65-F5344CB8AC3E}">
        <p14:creationId xmlns:p14="http://schemas.microsoft.com/office/powerpoint/2010/main" val="1130461953"/>
      </p:ext>
    </p:extLst>
  </p:cSld>
  <p:clrMapOvr>
    <a:masterClrMapping/>
  </p:clrMapOvr>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Section Overview">
    <p:spTree>
      <p:nvGrpSpPr>
        <p:cNvPr id="1" name=""/>
        <p:cNvGrpSpPr/>
        <p:nvPr/>
      </p:nvGrpSpPr>
      <p:grpSpPr>
        <a:xfrm>
          <a:off x="0" y="0"/>
          <a:ext cx="0" cy="0"/>
          <a:chOff x="0" y="0"/>
          <a:chExt cx="0" cy="0"/>
        </a:xfrm>
      </p:grpSpPr>
      <p:sp>
        <p:nvSpPr>
          <p:cNvPr id="8" name="TextBox 7"/>
          <p:cNvSpPr txBox="1"/>
          <p:nvPr/>
        </p:nvSpPr>
        <p:spPr>
          <a:xfrm>
            <a:off x="116781" y="5490987"/>
            <a:ext cx="11891031" cy="646331"/>
          </a:xfrm>
          <a:prstGeom prst="rect">
            <a:avLst/>
          </a:prstGeom>
          <a:solidFill>
            <a:srgbClr val="E1E0DF"/>
          </a:solidFill>
          <a:ln w="76200" cmpd="sng">
            <a:solidFill>
              <a:schemeClr val="bg1"/>
            </a:solidFill>
          </a:ln>
        </p:spPr>
        <p:txBody>
          <a:bodyPr wrap="square" rtlCol="0">
            <a:spAutoFit/>
          </a:bodyPr>
          <a:lstStyle/>
          <a:p>
            <a:endParaRPr lang="en-US" sz="3600" b="1" baseline="0" dirty="0" smtClean="0">
              <a:solidFill>
                <a:srgbClr val="139B86"/>
              </a:solidFill>
              <a:latin typeface="Arial"/>
              <a:cs typeface="Arial"/>
            </a:endParaRPr>
          </a:p>
        </p:txBody>
      </p:sp>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sp>
        <p:nvSpPr>
          <p:cNvPr id="10" name="TextBox 9"/>
          <p:cNvSpPr txBox="1"/>
          <p:nvPr userDrawn="1"/>
        </p:nvSpPr>
        <p:spPr>
          <a:xfrm>
            <a:off x="116781" y="5490987"/>
            <a:ext cx="11891031" cy="646331"/>
          </a:xfrm>
          <a:prstGeom prst="rect">
            <a:avLst/>
          </a:prstGeom>
          <a:solidFill>
            <a:srgbClr val="E7E6E5"/>
          </a:solidFill>
          <a:ln w="76200" cmpd="sng">
            <a:solidFill>
              <a:schemeClr val="bg1"/>
            </a:solidFill>
          </a:ln>
        </p:spPr>
        <p:txBody>
          <a:bodyPr wrap="square" rtlCol="0">
            <a:spAutoFit/>
          </a:bodyPr>
          <a:lstStyle/>
          <a:p>
            <a:endParaRPr lang="en-US" sz="3600" b="1" baseline="0" dirty="0" smtClean="0">
              <a:solidFill>
                <a:srgbClr val="139B86"/>
              </a:solidFill>
              <a:latin typeface="Arial"/>
              <a:cs typeface="Arial"/>
            </a:endParaRPr>
          </a:p>
        </p:txBody>
      </p:sp>
      <p:cxnSp>
        <p:nvCxnSpPr>
          <p:cNvPr id="14" name="Straight Connector 13"/>
          <p:cNvCxnSpPr/>
          <p:nvPr userDrawn="1"/>
        </p:nvCxnSpPr>
        <p:spPr>
          <a:xfrm>
            <a:off x="585968" y="1423321"/>
            <a:ext cx="2245816" cy="0"/>
          </a:xfrm>
          <a:prstGeom prst="line">
            <a:avLst/>
          </a:prstGeom>
          <a:ln w="76200" cmpd="sng">
            <a:solidFill>
              <a:srgbClr val="F6821F"/>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6"/>
                </a:solidFill>
                <a:latin typeface="Arial" charset="0"/>
                <a:ea typeface="Arial" charset="0"/>
                <a:cs typeface="Arial" charset="0"/>
              </a:defRPr>
            </a:lvl1pPr>
          </a:lstStyle>
          <a:p>
            <a:r>
              <a:rPr lang="en-US" dirty="0" smtClean="0"/>
              <a:t>Section Overview Slide</a:t>
            </a:r>
            <a:endParaRPr lang="en-US" dirty="0"/>
          </a:p>
        </p:txBody>
      </p:sp>
      <p:sp>
        <p:nvSpPr>
          <p:cNvPr id="5" name="Text Placeholder 4"/>
          <p:cNvSpPr>
            <a:spLocks noGrp="1"/>
          </p:cNvSpPr>
          <p:nvPr>
            <p:ph type="body" sz="quarter" idx="10"/>
          </p:nvPr>
        </p:nvSpPr>
        <p:spPr>
          <a:xfrm>
            <a:off x="586317" y="1693863"/>
            <a:ext cx="10972800" cy="36449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0696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In Class Activity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chemeClr val="tx1"/>
              </a:solidFill>
            </a:endParaRPr>
          </a:p>
        </p:txBody>
      </p:sp>
      <p:sp>
        <p:nvSpPr>
          <p:cNvPr id="4" name="Title 3"/>
          <p:cNvSpPr>
            <a:spLocks noGrp="1"/>
          </p:cNvSpPr>
          <p:nvPr>
            <p:ph type="title" hasCustomPrompt="1"/>
          </p:nvPr>
        </p:nvSpPr>
        <p:spPr>
          <a:xfrm>
            <a:off x="2220128" y="422556"/>
            <a:ext cx="9335813" cy="1143000"/>
          </a:xfrm>
          <a:noFill/>
        </p:spPr>
        <p:txBody>
          <a:bodyPr>
            <a:normAutofit/>
          </a:bodyPr>
          <a:lstStyle>
            <a:lvl1pPr algn="l">
              <a:defRPr sz="2500" b="1">
                <a:solidFill>
                  <a:srgbClr val="67B034"/>
                </a:solidFill>
                <a:latin typeface="Arial" charset="0"/>
                <a:ea typeface="Arial" charset="0"/>
                <a:cs typeface="Arial" charset="0"/>
              </a:defRPr>
            </a:lvl1pPr>
          </a:lstStyle>
          <a:p>
            <a:r>
              <a:rPr lang="en-US" dirty="0"/>
              <a:t>In-Class Activity</a:t>
            </a:r>
          </a:p>
        </p:txBody>
      </p:sp>
      <p:sp>
        <p:nvSpPr>
          <p:cNvPr id="7" name="Text Placeholder 2"/>
          <p:cNvSpPr>
            <a:spLocks noGrp="1"/>
          </p:cNvSpPr>
          <p:nvPr>
            <p:ph type="body" sz="quarter" idx="10"/>
          </p:nvPr>
        </p:nvSpPr>
        <p:spPr>
          <a:xfrm>
            <a:off x="583143" y="1810171"/>
            <a:ext cx="10919884" cy="4733925"/>
          </a:xfrm>
          <a:prstGeom prst="rect">
            <a:avLst/>
          </a:prstGeom>
        </p:spPr>
        <p:txBody>
          <a:bodyPr/>
          <a:lstStyle>
            <a:lvl1pPr marL="514350" indent="-514350">
              <a:buFont typeface="+mj-lt"/>
              <a:buAutoNum type="alphaL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4A83634A-1D1C-F84B-9B73-BDB7053777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6059" y="423473"/>
            <a:ext cx="1227740" cy="1142083"/>
          </a:xfrm>
          <a:prstGeom prst="rect">
            <a:avLst/>
          </a:prstGeom>
        </p:spPr>
      </p:pic>
    </p:spTree>
    <p:extLst>
      <p:ext uri="{BB962C8B-B14F-4D97-AF65-F5344CB8AC3E}">
        <p14:creationId xmlns:p14="http://schemas.microsoft.com/office/powerpoint/2010/main" val="24418390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715435" y="609600"/>
            <a:ext cx="10765365" cy="5257800"/>
          </a:xfrm>
          <a:prstGeom prst="rect">
            <a:avLst/>
          </a:prstGeom>
        </p:spPr>
        <p:txBody>
          <a:bodyPr wrap="square"/>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2" name="Title 11"/>
          <p:cNvSpPr>
            <a:spLocks noGrp="1"/>
          </p:cNvSpPr>
          <p:nvPr>
            <p:ph type="title"/>
          </p:nvPr>
        </p:nvSpPr>
        <p:spPr>
          <a:xfrm>
            <a:off x="840317" y="1"/>
            <a:ext cx="10515600" cy="609600"/>
          </a:xfrm>
          <a:prstGeom prst="rect">
            <a:avLst/>
          </a:prstGeom>
        </p:spPr>
        <p:txBody>
          <a:bodyPr anchor="ctr"/>
          <a:lstStyle>
            <a:lvl1pPr>
              <a:defRPr sz="1000" b="1">
                <a:latin typeface="Arial" panose="020B0604020202020204" pitchFamily="34" charset="0"/>
                <a:cs typeface="Arial" panose="020B0604020202020204" pitchFamily="34" charset="0"/>
              </a:defRPr>
            </a:lvl1pPr>
          </a:lstStyle>
          <a:p>
            <a:r>
              <a:rPr lang="en-US" dirty="0"/>
              <a:t>Click to edit Master title style</a:t>
            </a:r>
          </a:p>
        </p:txBody>
      </p:sp>
      <p:sp>
        <p:nvSpPr>
          <p:cNvPr id="4" name="Table Placeholder 3"/>
          <p:cNvSpPr>
            <a:spLocks noGrp="1"/>
          </p:cNvSpPr>
          <p:nvPr>
            <p:ph type="tbl" sz="quarter" idx="10"/>
          </p:nvPr>
        </p:nvSpPr>
        <p:spPr>
          <a:xfrm>
            <a:off x="1117600" y="6096000"/>
            <a:ext cx="10058400" cy="533400"/>
          </a:xfrm>
          <a:prstGeom prst="rect">
            <a:avLst/>
          </a:prstGeom>
        </p:spPr>
        <p:txBody>
          <a:bodyPr/>
          <a:lstStyle/>
          <a:p>
            <a:endParaRPr lang="en-US" dirty="0"/>
          </a:p>
        </p:txBody>
      </p:sp>
    </p:spTree>
    <p:extLst>
      <p:ext uri="{BB962C8B-B14F-4D97-AF65-F5344CB8AC3E}">
        <p14:creationId xmlns:p14="http://schemas.microsoft.com/office/powerpoint/2010/main" val="4030587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Alt.">
    <p:spTree>
      <p:nvGrpSpPr>
        <p:cNvPr id="1" name=""/>
        <p:cNvGrpSpPr/>
        <p:nvPr/>
      </p:nvGrpSpPr>
      <p:grpSpPr>
        <a:xfrm>
          <a:off x="0" y="0"/>
          <a:ext cx="0" cy="0"/>
          <a:chOff x="0" y="0"/>
          <a:chExt cx="0" cy="0"/>
        </a:xfrm>
      </p:grpSpPr>
      <p:sp>
        <p:nvSpPr>
          <p:cNvPr id="7" name="Rectangle 6"/>
          <p:cNvSpPr/>
          <p:nvPr/>
        </p:nvSpPr>
        <p:spPr>
          <a:xfrm>
            <a:off x="10889129" y="282574"/>
            <a:ext cx="9144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664635" y="134471"/>
            <a:ext cx="10075084" cy="995082"/>
          </a:xfrm>
        </p:spPr>
        <p:txBody>
          <a:bodyPr anchor="b" anchorCtr="0"/>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CBF2E8B-9CAC-E24E-A4E4-DC95EED17678}" type="datetime1">
              <a:rPr lang="en-US" smtClean="0"/>
              <a:t>3/14/22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7C6E2-F76A-42DD-8834-E2A00C665369}" type="slidenum">
              <a:rPr lang="en-US" smtClean="0"/>
              <a:t>‹#›</a:t>
            </a:fld>
            <a:endParaRPr lang="en-US"/>
          </a:p>
        </p:txBody>
      </p:sp>
      <p:sp>
        <p:nvSpPr>
          <p:cNvPr id="9" name="TextBox 8"/>
          <p:cNvSpPr txBox="1"/>
          <p:nvPr/>
        </p:nvSpPr>
        <p:spPr>
          <a:xfrm>
            <a:off x="297586" y="228600"/>
            <a:ext cx="34787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664692" y="1129553"/>
            <a:ext cx="10078613"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with 2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6400800" y="4624668"/>
            <a:ext cx="53848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6400800" y="5562608"/>
            <a:ext cx="53848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6400806" y="6425649"/>
            <a:ext cx="1643529" cy="365125"/>
          </a:xfrm>
        </p:spPr>
        <p:txBody>
          <a:bodyPr/>
          <a:lstStyle>
            <a:lvl1pPr algn="l">
              <a:defRPr/>
            </a:lvl1pPr>
          </a:lstStyle>
          <a:p>
            <a:fld id="{7F90D342-3A06-7D4D-9F06-A470C533A474}" type="datetime1">
              <a:rPr lang="en-US" smtClean="0"/>
              <a:t>3/14/22</a:t>
            </a:fld>
            <a:endParaRPr lang="en-US"/>
          </a:p>
        </p:txBody>
      </p:sp>
      <p:sp>
        <p:nvSpPr>
          <p:cNvPr id="5" name="Footer Placeholder 4"/>
          <p:cNvSpPr>
            <a:spLocks noGrp="1"/>
          </p:cNvSpPr>
          <p:nvPr>
            <p:ph type="ftr" sz="quarter" idx="11"/>
          </p:nvPr>
        </p:nvSpPr>
        <p:spPr>
          <a:xfrm>
            <a:off x="8414873" y="6425649"/>
            <a:ext cx="3490259" cy="365125"/>
          </a:xfrm>
        </p:spPr>
        <p:txBody>
          <a:bodyPr/>
          <a:lstStyle>
            <a:lvl1pPr algn="r">
              <a:defRPr/>
            </a:lvl1pPr>
          </a:lstStyle>
          <a:p>
            <a:endParaRPr lang="en-US"/>
          </a:p>
        </p:txBody>
      </p:sp>
      <p:sp>
        <p:nvSpPr>
          <p:cNvPr id="7" name="Rectangle 6"/>
          <p:cNvSpPr/>
          <p:nvPr/>
        </p:nvSpPr>
        <p:spPr>
          <a:xfrm>
            <a:off x="376769" y="228600"/>
            <a:ext cx="5647267"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9069917" y="228600"/>
            <a:ext cx="27432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6165851" y="2377440"/>
            <a:ext cx="27432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6165851" y="228600"/>
            <a:ext cx="27432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3"/>
          </p:nvPr>
        </p:nvSpPr>
        <p:spPr>
          <a:xfrm>
            <a:off x="9069917" y="2377440"/>
            <a:ext cx="2743200" cy="2039112"/>
          </a:xfrm>
        </p:spPr>
        <p:txBody>
          <a:bodyPr/>
          <a:lstStyle>
            <a:lvl1pPr>
              <a:buNone/>
              <a:defRPr/>
            </a:lvl1pPr>
          </a:lstStyle>
          <a:p>
            <a:r>
              <a:rPr lang="en-US" smtClean="0"/>
              <a:t>Drag picture to placeholder or click icon to add</a:t>
            </a:r>
            <a:endParaRPr/>
          </a:p>
        </p:txBody>
      </p:sp>
      <p:sp>
        <p:nvSpPr>
          <p:cNvPr id="16" name="Text Placeholder 3"/>
          <p:cNvSpPr>
            <a:spLocks noGrp="1"/>
          </p:cNvSpPr>
          <p:nvPr>
            <p:ph type="body" sz="half" idx="2"/>
          </p:nvPr>
        </p:nvSpPr>
        <p:spPr>
          <a:xfrm>
            <a:off x="1143000" y="1779503"/>
            <a:ext cx="41148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5" name="TextBox 14"/>
          <p:cNvSpPr txBox="1"/>
          <p:nvPr/>
        </p:nvSpPr>
        <p:spPr>
          <a:xfrm>
            <a:off x="566527" y="174821"/>
            <a:ext cx="55107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878544" y="228600"/>
            <a:ext cx="10934573"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048000" y="3124205"/>
            <a:ext cx="7518400" cy="1362075"/>
          </a:xfrm>
        </p:spPr>
        <p:txBody>
          <a:bodyPr anchor="b" anchorCtr="0">
            <a:normAutofit/>
          </a:bodyPr>
          <a:lstStyle>
            <a:lvl1pPr algn="l">
              <a:defRPr sz="3200" b="0"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3048000" y="4495809"/>
            <a:ext cx="75184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78541" y="6248783"/>
            <a:ext cx="1966259" cy="365125"/>
          </a:xfrm>
        </p:spPr>
        <p:txBody>
          <a:bodyPr/>
          <a:lstStyle>
            <a:lvl1pPr algn="l">
              <a:defRPr>
                <a:solidFill>
                  <a:schemeClr val="bg1"/>
                </a:solidFill>
              </a:defRPr>
            </a:lvl1pPr>
          </a:lstStyle>
          <a:p>
            <a:fld id="{2E470E5E-5B04-0D45-92A7-4C4FEB2D8E4B}" type="datetime1">
              <a:rPr lang="en-US" smtClean="0"/>
              <a:t>3/14/22</a:t>
            </a:fld>
            <a:endParaRPr lang="en-US"/>
          </a:p>
        </p:txBody>
      </p:sp>
      <p:sp>
        <p:nvSpPr>
          <p:cNvPr id="5" name="Footer Placeholder 4"/>
          <p:cNvSpPr>
            <a:spLocks noGrp="1"/>
          </p:cNvSpPr>
          <p:nvPr>
            <p:ph type="ftr" sz="quarter" idx="11"/>
          </p:nvPr>
        </p:nvSpPr>
        <p:spPr>
          <a:xfrm>
            <a:off x="3048000" y="6248783"/>
            <a:ext cx="7518400" cy="365125"/>
          </a:xfrm>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a:xfrm>
            <a:off x="11074400" y="6248783"/>
            <a:ext cx="738717" cy="365125"/>
          </a:xfrm>
        </p:spPr>
        <p:txBody>
          <a:bodyPr/>
          <a:lstStyle/>
          <a:p>
            <a:fld id="{AC5B1FEA-406A-7749-A5C3-DDCB5F67A4CE}" type="slidenum">
              <a:rPr lang="en-US" smtClean="0"/>
              <a:pPr/>
              <a:t>‹#›</a:t>
            </a:fld>
            <a:endParaRPr lang="en-US"/>
          </a:p>
        </p:txBody>
      </p:sp>
      <p:sp>
        <p:nvSpPr>
          <p:cNvPr id="8" name="TextBox 7"/>
          <p:cNvSpPr txBox="1"/>
          <p:nvPr/>
        </p:nvSpPr>
        <p:spPr>
          <a:xfrm>
            <a:off x="2671489" y="3110763"/>
            <a:ext cx="34787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381006" y="228600"/>
            <a:ext cx="283633"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10"/>
          <p:cNvSpPr/>
          <p:nvPr/>
        </p:nvSpPr>
        <p:spPr>
          <a:xfrm>
            <a:off x="10947406" y="282574"/>
            <a:ext cx="856129"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10757647" y="282574"/>
            <a:ext cx="12192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97586" y="228600"/>
            <a:ext cx="34787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64691" y="1985963"/>
            <a:ext cx="48768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5866504" y="1985963"/>
            <a:ext cx="48768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D68DE0F-8A89-F04B-A942-AC384DCC5F12}" type="datetime1">
              <a:rPr lang="en-US" smtClean="0"/>
              <a:t>3/14/22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27C6E2-F76A-42DD-8834-E2A00C66536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Rectangle 9"/>
          <p:cNvSpPr/>
          <p:nvPr/>
        </p:nvSpPr>
        <p:spPr>
          <a:xfrm>
            <a:off x="10889129" y="282574"/>
            <a:ext cx="9144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97586" y="228600"/>
            <a:ext cx="34787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4" name="Content Placeholder 3"/>
          <p:cNvSpPr>
            <a:spLocks noGrp="1"/>
          </p:cNvSpPr>
          <p:nvPr>
            <p:ph sz="half" idx="2"/>
          </p:nvPr>
        </p:nvSpPr>
        <p:spPr>
          <a:xfrm>
            <a:off x="663388" y="2447374"/>
            <a:ext cx="48768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6" name="Content Placeholder 5"/>
          <p:cNvSpPr>
            <a:spLocks noGrp="1"/>
          </p:cNvSpPr>
          <p:nvPr>
            <p:ph sz="quarter" idx="4"/>
          </p:nvPr>
        </p:nvSpPr>
        <p:spPr>
          <a:xfrm>
            <a:off x="5866504" y="2447374"/>
            <a:ext cx="48768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740439C7-A9EC-EF4C-858F-295F4679C417}" type="datetime1">
              <a:rPr lang="en-US" smtClean="0"/>
              <a:t>3/14/22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27C6E2-F76A-42DD-8834-E2A00C665369}" type="slidenum">
              <a:rPr lang="en-US" smtClean="0"/>
              <a:t>‹#›</a:t>
            </a:fld>
            <a:endParaRPr lang="en-US"/>
          </a:p>
        </p:txBody>
      </p:sp>
      <p:sp>
        <p:nvSpPr>
          <p:cNvPr id="3" name="Text Placeholder 2"/>
          <p:cNvSpPr>
            <a:spLocks noGrp="1"/>
          </p:cNvSpPr>
          <p:nvPr>
            <p:ph type="body" idx="1"/>
          </p:nvPr>
        </p:nvSpPr>
        <p:spPr>
          <a:xfrm>
            <a:off x="663388" y="2070856"/>
            <a:ext cx="48768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866504" y="2070856"/>
            <a:ext cx="48768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10" name="TextBox 9"/>
          <p:cNvSpPr txBox="1"/>
          <p:nvPr/>
        </p:nvSpPr>
        <p:spPr>
          <a:xfrm>
            <a:off x="297586" y="228600"/>
            <a:ext cx="34787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64696" y="1985963"/>
            <a:ext cx="10092209"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14C91421-1697-CB47-A4EF-BD78C8780C36}" type="datetime1">
              <a:rPr lang="en-US" smtClean="0"/>
              <a:t>3/14/22</a:t>
            </a:fld>
            <a:endParaRPr lang="en-US"/>
          </a:p>
        </p:txBody>
      </p:sp>
      <p:sp>
        <p:nvSpPr>
          <p:cNvPr id="6" name="Footer Placeholder 5"/>
          <p:cNvSpPr>
            <a:spLocks noGrp="1"/>
          </p:cNvSpPr>
          <p:nvPr>
            <p:ph type="ftr" sz="quarter" idx="11"/>
          </p:nvPr>
        </p:nvSpPr>
        <p:spPr/>
        <p:txBody>
          <a:bodyPr/>
          <a:lstStyle/>
          <a:p>
            <a:endParaRPr lang="en-US"/>
          </a:p>
        </p:txBody>
      </p:sp>
      <p:sp>
        <p:nvSpPr>
          <p:cNvPr id="13" name="Content Placeholder 2"/>
          <p:cNvSpPr>
            <a:spLocks noGrp="1"/>
          </p:cNvSpPr>
          <p:nvPr>
            <p:ph sz="half" idx="14"/>
          </p:nvPr>
        </p:nvSpPr>
        <p:spPr>
          <a:xfrm>
            <a:off x="664696" y="4164965"/>
            <a:ext cx="10092209"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Rectangle 13"/>
          <p:cNvSpPr/>
          <p:nvPr/>
        </p:nvSpPr>
        <p:spPr>
          <a:xfrm>
            <a:off x="10889129" y="282574"/>
            <a:ext cx="9144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11074400" y="242243"/>
            <a:ext cx="738717" cy="365125"/>
          </a:xfrm>
        </p:spPr>
        <p:txBody>
          <a:bodyPr/>
          <a:lstStyle/>
          <a:p>
            <a:fld id="{0D27C6E2-F76A-42DD-8834-E2A00C66536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10889129" y="282574"/>
            <a:ext cx="9144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97586" y="228600"/>
            <a:ext cx="34787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5880100" y="1985963"/>
            <a:ext cx="48768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BD9B147C-6A70-A342-B4E8-18EEB654B91F}" type="datetime1">
              <a:rPr lang="en-US" smtClean="0"/>
              <a:t>3/14/22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27C6E2-F76A-42DD-8834-E2A00C665369}" type="slidenum">
              <a:rPr lang="en-US" smtClean="0"/>
              <a:t>‹#›</a:t>
            </a:fld>
            <a:endParaRPr lang="en-US"/>
          </a:p>
        </p:txBody>
      </p:sp>
      <p:sp>
        <p:nvSpPr>
          <p:cNvPr id="11" name="Content Placeholder 2"/>
          <p:cNvSpPr>
            <a:spLocks noGrp="1"/>
          </p:cNvSpPr>
          <p:nvPr>
            <p:ph sz="half" idx="15"/>
          </p:nvPr>
        </p:nvSpPr>
        <p:spPr>
          <a:xfrm>
            <a:off x="664691" y="1985963"/>
            <a:ext cx="48768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6"/>
          </p:nvPr>
        </p:nvSpPr>
        <p:spPr>
          <a:xfrm>
            <a:off x="5880100" y="4169664"/>
            <a:ext cx="48768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4635" y="484094"/>
            <a:ext cx="10075084" cy="1116106"/>
          </a:xfrm>
          <a:prstGeom prst="rect">
            <a:avLst/>
          </a:prstGeom>
        </p:spPr>
        <p:txBody>
          <a:bodyPr vert="horz" lIns="91440" tIns="45720" rIns="91440" bIns="45720" rtlCol="0" anchor="t" anchorCtr="0">
            <a:noAutofit/>
          </a:bodyPr>
          <a:lstStyle/>
          <a:p>
            <a:r>
              <a:rPr lang="en-US" smtClean="0"/>
              <a:t>Click to edit Master title style</a:t>
            </a:r>
            <a:endParaRPr/>
          </a:p>
        </p:txBody>
      </p:sp>
      <p:sp>
        <p:nvSpPr>
          <p:cNvPr id="3" name="Text Placeholder 2"/>
          <p:cNvSpPr>
            <a:spLocks noGrp="1"/>
          </p:cNvSpPr>
          <p:nvPr>
            <p:ph type="body" idx="1"/>
          </p:nvPr>
        </p:nvSpPr>
        <p:spPr>
          <a:xfrm>
            <a:off x="664635" y="1981207"/>
            <a:ext cx="10075084" cy="4144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9060329" y="6423594"/>
            <a:ext cx="28448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96E6B76A-8A15-6247-AEAB-E6EF1FF24A37}" type="datetime1">
              <a:rPr lang="en-US" smtClean="0"/>
              <a:t>3/14/22</a:t>
            </a:fld>
            <a:endParaRPr lang="en-US"/>
          </a:p>
        </p:txBody>
      </p:sp>
      <p:sp>
        <p:nvSpPr>
          <p:cNvPr id="5" name="Footer Placeholder 4"/>
          <p:cNvSpPr>
            <a:spLocks noGrp="1"/>
          </p:cNvSpPr>
          <p:nvPr>
            <p:ph type="ftr" sz="quarter" idx="3"/>
          </p:nvPr>
        </p:nvSpPr>
        <p:spPr>
          <a:xfrm>
            <a:off x="268941" y="6423594"/>
            <a:ext cx="8163859"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11074400" y="242243"/>
            <a:ext cx="738717" cy="365125"/>
          </a:xfrm>
          <a:prstGeom prst="rect">
            <a:avLst/>
          </a:prstGeom>
        </p:spPr>
        <p:txBody>
          <a:bodyPr vert="horz" lIns="91440" tIns="45720" rIns="91440" bIns="45720" rtlCol="0" anchor="ctr"/>
          <a:lstStyle>
            <a:lvl1pPr algn="r">
              <a:defRPr sz="1400">
                <a:solidFill>
                  <a:schemeClr val="bg1"/>
                </a:solidFill>
              </a:defRPr>
            </a:lvl1pPr>
          </a:lstStyle>
          <a:p>
            <a:fld id="{0D27C6E2-F76A-42DD-8834-E2A00C66536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 id="2147483986" r:id="rId6"/>
    <p:sldLayoutId id="2147483987" r:id="rId7"/>
    <p:sldLayoutId id="2147483988" r:id="rId8"/>
    <p:sldLayoutId id="2147483989" r:id="rId9"/>
    <p:sldLayoutId id="2147483990" r:id="rId10"/>
    <p:sldLayoutId id="2147483991" r:id="rId11"/>
    <p:sldLayoutId id="2147483992" r:id="rId12"/>
    <p:sldLayoutId id="2147483993" r:id="rId13"/>
    <p:sldLayoutId id="2147483994" r:id="rId14"/>
    <p:sldLayoutId id="2147483995" r:id="rId15"/>
    <p:sldLayoutId id="2147483996" r:id="rId16"/>
    <p:sldLayoutId id="2147483997" r:id="rId17"/>
    <p:sldLayoutId id="2147483998" r:id="rId18"/>
    <p:sldLayoutId id="2147483999" r:id="rId19"/>
    <p:sldLayoutId id="2147484000" r:id="rId20"/>
    <p:sldLayoutId id="2147484001" r:id="rId21"/>
    <p:sldLayoutId id="2147484002" r:id="rId22"/>
    <p:sldLayoutId id="2147483688" r:id="rId23"/>
    <p:sldLayoutId id="2147484010" r:id="rId24"/>
    <p:sldLayoutId id="2147484011" r:id="rId25"/>
  </p:sldLayoutIdLst>
  <p:hf hdr="0" ftr="0" dt="0"/>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7.png"/><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6.xml"/><Relationship Id="rId3" Type="http://schemas.openxmlformats.org/officeDocument/2006/relationships/image" Target="../media/image1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chart" Target="../charts/char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chart" Target="../charts/char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1" Type="http://schemas.openxmlformats.org/officeDocument/2006/relationships/slideLayout" Target="../slideLayouts/slideLayout21.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1.xml"/><Relationship Id="rId3" Type="http://schemas.openxmlformats.org/officeDocument/2006/relationships/image" Target="../media/image15.jpg"/></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0.jpg"/><Relationship Id="rId5" Type="http://schemas.openxmlformats.org/officeDocument/2006/relationships/image" Target="../media/image9.jpg"/><Relationship Id="rId1" Type="http://schemas.openxmlformats.org/officeDocument/2006/relationships/slideLayout" Target="../slideLayouts/slideLayout21.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3.xml"/><Relationship Id="rId3" Type="http://schemas.openxmlformats.org/officeDocument/2006/relationships/image" Target="../media/image1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hyperlink" Target="https://n.pr/2B0nCBm" TargetMode="External"/><Relationship Id="rId4" Type="http://schemas.openxmlformats.org/officeDocument/2006/relationships/hyperlink" Target="https://nyti.ms/37Yg8L9" TargetMode="External"/><Relationship Id="rId5" Type="http://schemas.openxmlformats.org/officeDocument/2006/relationships/hyperlink" Target="https://nyti.ms/2YwXeYp" TargetMode="External"/><Relationship Id="rId1" Type="http://schemas.openxmlformats.org/officeDocument/2006/relationships/slideLayout" Target="../slideLayouts/slideLayout24.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hyperlink" Target="https://towardsdatascience.com/how-has-the-queens-gambit-impacted-the-popularity-of-online-chess-43594efe5a98" TargetMode="External"/><Relationship Id="rId1" Type="http://schemas.openxmlformats.org/officeDocument/2006/relationships/slideLayout" Target="../slideLayouts/slideLayout22.xml"/><Relationship Id="rId2"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6.xml"/><Relationship Id="rId3"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chart" Target="../charts/char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Quasi-Experiments</a:t>
            </a:r>
            <a:endParaRPr lang="en-US" dirty="0"/>
          </a:p>
        </p:txBody>
      </p:sp>
      <p:sp>
        <p:nvSpPr>
          <p:cNvPr id="3" name="Content Placeholder 2"/>
          <p:cNvSpPr>
            <a:spLocks noGrp="1"/>
          </p:cNvSpPr>
          <p:nvPr>
            <p:ph idx="1"/>
          </p:nvPr>
        </p:nvSpPr>
        <p:spPr/>
        <p:txBody>
          <a:bodyPr>
            <a:normAutofit/>
          </a:bodyPr>
          <a:lstStyle/>
          <a:p>
            <a:r>
              <a:rPr lang="en-US" sz="3200" dirty="0" smtClean="0"/>
              <a:t>Why do we do quasi-experiments? </a:t>
            </a:r>
          </a:p>
          <a:p>
            <a:r>
              <a:rPr lang="en-US" sz="3200" dirty="0" smtClean="0"/>
              <a:t>How are they different from “true” experiments?</a:t>
            </a:r>
            <a:endParaRPr lang="en-US" sz="3200" dirty="0"/>
          </a:p>
        </p:txBody>
      </p:sp>
      <p:sp>
        <p:nvSpPr>
          <p:cNvPr id="4" name="Slide Number Placeholder 3"/>
          <p:cNvSpPr>
            <a:spLocks noGrp="1"/>
          </p:cNvSpPr>
          <p:nvPr>
            <p:ph type="sldNum" sz="quarter" idx="12"/>
          </p:nvPr>
        </p:nvSpPr>
        <p:spPr/>
        <p:txBody>
          <a:bodyPr/>
          <a:lstStyle/>
          <a:p>
            <a:fld id="{0D27C6E2-F76A-42DD-8834-E2A00C665369}" type="slidenum">
              <a:rPr lang="en-US" smtClean="0"/>
              <a:t>1</a:t>
            </a:fld>
            <a:endParaRPr lang="en-US"/>
          </a:p>
        </p:txBody>
      </p:sp>
    </p:spTree>
    <p:extLst>
      <p:ext uri="{BB962C8B-B14F-4D97-AF65-F5344CB8AC3E}">
        <p14:creationId xmlns:p14="http://schemas.microsoft.com/office/powerpoint/2010/main" val="2705964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Possible Threats to Internal Validity</a:t>
            </a:r>
            <a:endParaRPr lang="en-US" dirty="0"/>
          </a:p>
        </p:txBody>
      </p:sp>
      <p:sp>
        <p:nvSpPr>
          <p:cNvPr id="3" name="Content Placeholder 2"/>
          <p:cNvSpPr>
            <a:spLocks noGrp="1"/>
          </p:cNvSpPr>
          <p:nvPr>
            <p:ph idx="1"/>
          </p:nvPr>
        </p:nvSpPr>
        <p:spPr>
          <a:xfrm>
            <a:off x="575213" y="1516221"/>
            <a:ext cx="10556251" cy="4609683"/>
          </a:xfrm>
        </p:spPr>
        <p:txBody>
          <a:bodyPr>
            <a:noAutofit/>
          </a:bodyPr>
          <a:lstStyle/>
          <a:p>
            <a:pPr>
              <a:lnSpc>
                <a:spcPct val="90000"/>
              </a:lnSpc>
            </a:pPr>
            <a:r>
              <a:rPr lang="en-US" sz="2800" b="1" dirty="0" smtClean="0"/>
              <a:t>Selection:</a:t>
            </a:r>
            <a:r>
              <a:rPr lang="en-US" sz="2800" dirty="0" smtClean="0"/>
              <a:t> Groups </a:t>
            </a:r>
            <a:r>
              <a:rPr lang="en-US" sz="2800" i="1" dirty="0" smtClean="0"/>
              <a:t>being compared to each other </a:t>
            </a:r>
            <a:r>
              <a:rPr lang="en-US" sz="2800" dirty="0" smtClean="0"/>
              <a:t>differ from the </a:t>
            </a:r>
            <a:r>
              <a:rPr lang="en-US" sz="2800" dirty="0" smtClean="0"/>
              <a:t>start</a:t>
            </a:r>
          </a:p>
          <a:p>
            <a:pPr lvl="1">
              <a:lnSpc>
                <a:spcPct val="90000"/>
              </a:lnSpc>
            </a:pPr>
            <a:endParaRPr lang="en-US" sz="2400" dirty="0" smtClean="0"/>
          </a:p>
          <a:p>
            <a:pPr lvl="2">
              <a:lnSpc>
                <a:spcPct val="90000"/>
              </a:lnSpc>
            </a:pPr>
            <a:r>
              <a:rPr lang="en-US" sz="2600" dirty="0" smtClean="0"/>
              <a:t>Example: Compare volunteers to non-volunteers</a:t>
            </a:r>
          </a:p>
          <a:p>
            <a:pPr lvl="2">
              <a:lnSpc>
                <a:spcPct val="90000"/>
              </a:lnSpc>
            </a:pPr>
            <a:endParaRPr lang="en-US" sz="2600" dirty="0" smtClean="0"/>
          </a:p>
          <a:p>
            <a:pPr lvl="2">
              <a:lnSpc>
                <a:spcPct val="90000"/>
              </a:lnSpc>
            </a:pPr>
            <a:r>
              <a:rPr lang="en-US" sz="2600" dirty="0" smtClean="0"/>
              <a:t>Just b/c the Ps come from different places does not imply selection as long as we are not comparing them or not if we can randomly assign them to conditions. </a:t>
            </a:r>
          </a:p>
          <a:p>
            <a:pPr lvl="2">
              <a:lnSpc>
                <a:spcPct val="90000"/>
              </a:lnSpc>
            </a:pPr>
            <a:endParaRPr lang="en-US" sz="2600" dirty="0" smtClean="0"/>
          </a:p>
          <a:p>
            <a:pPr lvl="2">
              <a:lnSpc>
                <a:spcPct val="90000"/>
              </a:lnSpc>
            </a:pPr>
            <a:r>
              <a:rPr lang="en-US" sz="2600" dirty="0" smtClean="0"/>
              <a:t>Example</a:t>
            </a:r>
            <a:r>
              <a:rPr lang="en-US" sz="2600" dirty="0" smtClean="0"/>
              <a:t>. Get clients from five different substance abuse counseling programs to go thorough new therapy and compare before after</a:t>
            </a:r>
            <a:endParaRPr lang="en-US" sz="2600" dirty="0"/>
          </a:p>
        </p:txBody>
      </p:sp>
      <p:sp>
        <p:nvSpPr>
          <p:cNvPr id="4" name="Slide Number Placeholder 3"/>
          <p:cNvSpPr>
            <a:spLocks noGrp="1"/>
          </p:cNvSpPr>
          <p:nvPr>
            <p:ph type="sldNum" sz="quarter" idx="12"/>
          </p:nvPr>
        </p:nvSpPr>
        <p:spPr/>
        <p:txBody>
          <a:bodyPr/>
          <a:lstStyle/>
          <a:p>
            <a:fld id="{0D27C6E2-F76A-42DD-8834-E2A00C665369}" type="slidenum">
              <a:rPr lang="en-US" smtClean="0"/>
              <a:t>10</a:t>
            </a:fld>
            <a:endParaRPr lang="en-US"/>
          </a:p>
        </p:txBody>
      </p:sp>
    </p:spTree>
    <p:extLst>
      <p:ext uri="{BB962C8B-B14F-4D97-AF65-F5344CB8AC3E}">
        <p14:creationId xmlns:p14="http://schemas.microsoft.com/office/powerpoint/2010/main" val="22048521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Slide Number Placeholder 5"/>
          <p:cNvSpPr>
            <a:spLocks noGrp="1"/>
          </p:cNvSpPr>
          <p:nvPr>
            <p:ph type="sldNum" sz="quarter" idx="12"/>
          </p:nvPr>
        </p:nvSpPr>
        <p:spPr/>
        <p:txBody>
          <a:bodyPr>
            <a:normAutofit/>
          </a:bodyPr>
          <a:lstStyle/>
          <a:p>
            <a:fld id="{0180D96C-E3FE-D54E-9846-DE4392B3C312}" type="slidenum">
              <a:rPr lang="en-US"/>
              <a:pPr/>
              <a:t>11</a:t>
            </a:fld>
            <a:endParaRPr lang="en-US"/>
          </a:p>
        </p:txBody>
      </p:sp>
      <p:sp>
        <p:nvSpPr>
          <p:cNvPr id="3" name="TextBox 2"/>
          <p:cNvSpPr txBox="1"/>
          <p:nvPr/>
        </p:nvSpPr>
        <p:spPr>
          <a:xfrm>
            <a:off x="19356" y="607528"/>
            <a:ext cx="1275259" cy="369332"/>
          </a:xfrm>
          <a:prstGeom prst="rect">
            <a:avLst/>
          </a:prstGeom>
          <a:noFill/>
        </p:spPr>
        <p:txBody>
          <a:bodyPr wrap="none" rtlCol="0">
            <a:spAutoFit/>
          </a:bodyPr>
          <a:lstStyle/>
          <a:p>
            <a:r>
              <a:rPr lang="en-US" dirty="0" smtClean="0">
                <a:solidFill>
                  <a:srgbClr val="666699"/>
                </a:solidFill>
                <a:latin typeface="Arial" panose="020B0604020202020204" pitchFamily="34" charset="0"/>
                <a:cs typeface="Arial" panose="020B0604020202020204" pitchFamily="34" charset="0"/>
              </a:rPr>
              <a:t>maturation</a:t>
            </a:r>
            <a:endParaRPr lang="en-US" dirty="0">
              <a:solidFill>
                <a:srgbClr val="666699"/>
              </a:solidFill>
              <a:latin typeface="Arial" panose="020B0604020202020204" pitchFamily="34" charset="0"/>
              <a:cs typeface="Arial" panose="020B0604020202020204" pitchFamily="34" charset="0"/>
            </a:endParaRPr>
          </a:p>
        </p:txBody>
      </p:sp>
      <p:sp>
        <p:nvSpPr>
          <p:cNvPr id="6" name="TextBox 5"/>
          <p:cNvSpPr txBox="1"/>
          <p:nvPr/>
        </p:nvSpPr>
        <p:spPr>
          <a:xfrm>
            <a:off x="101606" y="1946989"/>
            <a:ext cx="864765" cy="369332"/>
          </a:xfrm>
          <a:prstGeom prst="rect">
            <a:avLst/>
          </a:prstGeom>
          <a:noFill/>
        </p:spPr>
        <p:txBody>
          <a:bodyPr wrap="none" rtlCol="0">
            <a:spAutoFit/>
          </a:bodyPr>
          <a:lstStyle/>
          <a:p>
            <a:r>
              <a:rPr lang="en-US" dirty="0" smtClean="0">
                <a:solidFill>
                  <a:srgbClr val="666699"/>
                </a:solidFill>
                <a:latin typeface="Arial" panose="020B0604020202020204" pitchFamily="34" charset="0"/>
                <a:cs typeface="Arial" panose="020B0604020202020204" pitchFamily="34" charset="0"/>
              </a:rPr>
              <a:t>testing</a:t>
            </a:r>
            <a:endParaRPr lang="en-US" dirty="0">
              <a:solidFill>
                <a:srgbClr val="666699"/>
              </a:solidFill>
              <a:latin typeface="Arial" panose="020B0604020202020204" pitchFamily="34" charset="0"/>
              <a:cs typeface="Arial" panose="020B0604020202020204" pitchFamily="34" charset="0"/>
            </a:endParaRPr>
          </a:p>
        </p:txBody>
      </p:sp>
      <p:sp>
        <p:nvSpPr>
          <p:cNvPr id="7" name="TextBox 6"/>
          <p:cNvSpPr txBox="1"/>
          <p:nvPr/>
        </p:nvSpPr>
        <p:spPr>
          <a:xfrm>
            <a:off x="101600" y="2855211"/>
            <a:ext cx="864540" cy="369332"/>
          </a:xfrm>
          <a:prstGeom prst="rect">
            <a:avLst/>
          </a:prstGeom>
          <a:noFill/>
        </p:spPr>
        <p:txBody>
          <a:bodyPr wrap="none" rtlCol="0">
            <a:spAutoFit/>
          </a:bodyPr>
          <a:lstStyle/>
          <a:p>
            <a:r>
              <a:rPr lang="en-US" dirty="0" smtClean="0">
                <a:solidFill>
                  <a:srgbClr val="666699"/>
                </a:solidFill>
                <a:latin typeface="Arial" panose="020B0604020202020204" pitchFamily="34" charset="0"/>
                <a:cs typeface="Arial" panose="020B0604020202020204" pitchFamily="34" charset="0"/>
              </a:rPr>
              <a:t>history</a:t>
            </a:r>
            <a:endParaRPr lang="en-US" dirty="0">
              <a:solidFill>
                <a:srgbClr val="666699"/>
              </a:solidFill>
              <a:latin typeface="Arial" panose="020B0604020202020204" pitchFamily="34" charset="0"/>
              <a:cs typeface="Arial" panose="020B0604020202020204" pitchFamily="34" charset="0"/>
            </a:endParaRPr>
          </a:p>
        </p:txBody>
      </p:sp>
      <p:sp>
        <p:nvSpPr>
          <p:cNvPr id="8" name="TextBox 7"/>
          <p:cNvSpPr txBox="1"/>
          <p:nvPr/>
        </p:nvSpPr>
        <p:spPr>
          <a:xfrm>
            <a:off x="9967" y="4191001"/>
            <a:ext cx="1762847" cy="369332"/>
          </a:xfrm>
          <a:prstGeom prst="rect">
            <a:avLst/>
          </a:prstGeom>
          <a:noFill/>
        </p:spPr>
        <p:txBody>
          <a:bodyPr wrap="none" rtlCol="0">
            <a:spAutoFit/>
          </a:bodyPr>
          <a:lstStyle/>
          <a:p>
            <a:r>
              <a:rPr lang="en-US" dirty="0" smtClean="0">
                <a:solidFill>
                  <a:srgbClr val="666699"/>
                </a:solidFill>
                <a:latin typeface="Arial" panose="020B0604020202020204" pitchFamily="34" charset="0"/>
                <a:cs typeface="Arial" panose="020B0604020202020204" pitchFamily="34" charset="0"/>
              </a:rPr>
              <a:t>instrumentation</a:t>
            </a:r>
            <a:endParaRPr lang="en-US" dirty="0">
              <a:solidFill>
                <a:srgbClr val="666699"/>
              </a:solidFill>
              <a:latin typeface="Arial" panose="020B0604020202020204" pitchFamily="34" charset="0"/>
              <a:cs typeface="Arial" panose="020B0604020202020204" pitchFamily="34" charset="0"/>
            </a:endParaRPr>
          </a:p>
        </p:txBody>
      </p:sp>
      <p:sp>
        <p:nvSpPr>
          <p:cNvPr id="9" name="TextBox 8"/>
          <p:cNvSpPr txBox="1"/>
          <p:nvPr/>
        </p:nvSpPr>
        <p:spPr>
          <a:xfrm>
            <a:off x="35675" y="5181601"/>
            <a:ext cx="1262410" cy="369332"/>
          </a:xfrm>
          <a:prstGeom prst="rect">
            <a:avLst/>
          </a:prstGeom>
          <a:noFill/>
        </p:spPr>
        <p:txBody>
          <a:bodyPr wrap="none" rtlCol="0">
            <a:spAutoFit/>
          </a:bodyPr>
          <a:lstStyle/>
          <a:p>
            <a:r>
              <a:rPr lang="en-US" dirty="0" smtClean="0">
                <a:solidFill>
                  <a:srgbClr val="666699"/>
                </a:solidFill>
                <a:latin typeface="Arial" panose="020B0604020202020204" pitchFamily="34" charset="0"/>
                <a:cs typeface="Arial" panose="020B0604020202020204" pitchFamily="34" charset="0"/>
              </a:rPr>
              <a:t>regression</a:t>
            </a:r>
            <a:endParaRPr lang="en-US" dirty="0">
              <a:solidFill>
                <a:srgbClr val="666699"/>
              </a:solidFill>
              <a:latin typeface="Arial" panose="020B0604020202020204" pitchFamily="34" charset="0"/>
              <a:cs typeface="Arial" panose="020B0604020202020204" pitchFamily="34" charset="0"/>
            </a:endParaRPr>
          </a:p>
        </p:txBody>
      </p:sp>
      <p:sp>
        <p:nvSpPr>
          <p:cNvPr id="10" name="TextBox 9"/>
          <p:cNvSpPr txBox="1"/>
          <p:nvPr/>
        </p:nvSpPr>
        <p:spPr>
          <a:xfrm>
            <a:off x="101600" y="6172201"/>
            <a:ext cx="941634" cy="369332"/>
          </a:xfrm>
          <a:prstGeom prst="rect">
            <a:avLst/>
          </a:prstGeom>
          <a:noFill/>
        </p:spPr>
        <p:txBody>
          <a:bodyPr wrap="none" rtlCol="0">
            <a:spAutoFit/>
          </a:bodyPr>
          <a:lstStyle/>
          <a:p>
            <a:r>
              <a:rPr lang="en-US" dirty="0" smtClean="0">
                <a:solidFill>
                  <a:srgbClr val="666699"/>
                </a:solidFill>
                <a:latin typeface="Arial" panose="020B0604020202020204" pitchFamily="34" charset="0"/>
                <a:cs typeface="Arial" panose="020B0604020202020204" pitchFamily="34" charset="0"/>
              </a:rPr>
              <a:t>attrition</a:t>
            </a:r>
            <a:endParaRPr lang="en-US" dirty="0">
              <a:solidFill>
                <a:srgbClr val="666699"/>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2876093" y="0"/>
            <a:ext cx="9126547" cy="6751940"/>
          </a:xfrm>
          <a:prstGeom prst="rect">
            <a:avLst/>
          </a:prstGeom>
        </p:spPr>
      </p:pic>
      <p:sp>
        <p:nvSpPr>
          <p:cNvPr id="5" name="TextBox 4"/>
          <p:cNvSpPr txBox="1"/>
          <p:nvPr/>
        </p:nvSpPr>
        <p:spPr>
          <a:xfrm>
            <a:off x="7453195" y="381461"/>
            <a:ext cx="4612232" cy="830997"/>
          </a:xfrm>
          <a:prstGeom prst="rect">
            <a:avLst/>
          </a:prstGeom>
          <a:solidFill>
            <a:srgbClr val="92D050"/>
          </a:solidFill>
        </p:spPr>
        <p:txBody>
          <a:bodyPr wrap="square" rtlCol="0">
            <a:spAutoFit/>
          </a:bodyPr>
          <a:lstStyle/>
          <a:p>
            <a:r>
              <a:rPr lang="en-US" sz="1600" dirty="0" smtClean="0">
                <a:latin typeface="Arial" panose="020B0604020202020204" pitchFamily="34" charset="0"/>
                <a:cs typeface="Arial" panose="020B0604020202020204" pitchFamily="34" charset="0"/>
              </a:rPr>
              <a:t>Program to increase study skills, reduce anxiety at start of college, then again at end of 10 </a:t>
            </a:r>
            <a:r>
              <a:rPr lang="en-US" sz="1600" dirty="0" err="1" smtClean="0">
                <a:latin typeface="Arial" panose="020B0604020202020204" pitchFamily="34" charset="0"/>
                <a:cs typeface="Arial" panose="020B0604020202020204" pitchFamily="34" charset="0"/>
              </a:rPr>
              <a:t>wks</a:t>
            </a:r>
            <a:r>
              <a:rPr lang="en-US" sz="1600" dirty="0" smtClean="0">
                <a:latin typeface="Arial" panose="020B0604020202020204" pitchFamily="34" charset="0"/>
                <a:cs typeface="Arial" panose="020B0604020202020204" pitchFamily="34" charset="0"/>
              </a:rPr>
              <a:t> later</a:t>
            </a:r>
            <a:endParaRPr lang="en-US" sz="1600" dirty="0">
              <a:latin typeface="Arial" panose="020B0604020202020204" pitchFamily="34" charset="0"/>
              <a:cs typeface="Arial" panose="020B0604020202020204" pitchFamily="34" charset="0"/>
            </a:endParaRPr>
          </a:p>
        </p:txBody>
      </p:sp>
      <p:sp>
        <p:nvSpPr>
          <p:cNvPr id="11" name="TextBox 10"/>
          <p:cNvSpPr txBox="1"/>
          <p:nvPr/>
        </p:nvSpPr>
        <p:spPr>
          <a:xfrm>
            <a:off x="7453189" y="2723164"/>
            <a:ext cx="4730387" cy="584776"/>
          </a:xfrm>
          <a:prstGeom prst="rect">
            <a:avLst/>
          </a:prstGeom>
          <a:solidFill>
            <a:srgbClr val="92D050"/>
          </a:solidFill>
        </p:spPr>
        <p:txBody>
          <a:bodyPr wrap="square" rtlCol="0">
            <a:spAutoFit/>
          </a:bodyPr>
          <a:lstStyle/>
          <a:p>
            <a:r>
              <a:rPr lang="en-US" sz="1600" dirty="0" smtClean="0">
                <a:latin typeface="Arial" panose="020B0604020202020204" pitchFamily="34" charset="0"/>
                <a:cs typeface="Arial" panose="020B0604020202020204" pitchFamily="34" charset="0"/>
              </a:rPr>
              <a:t>Attitudes toward </a:t>
            </a:r>
            <a:r>
              <a:rPr lang="en-US" sz="1600" dirty="0" smtClean="0">
                <a:latin typeface="Arial" panose="020B0604020202020204" pitchFamily="34" charset="0"/>
                <a:cs typeface="Arial" panose="020B0604020202020204" pitchFamily="34" charset="0"/>
              </a:rPr>
              <a:t>sex </a:t>
            </a:r>
            <a:r>
              <a:rPr lang="en-US" sz="1600" dirty="0" err="1" smtClean="0">
                <a:latin typeface="Arial" panose="020B0604020202020204" pitchFamily="34" charset="0"/>
                <a:cs typeface="Arial" panose="020B0604020202020204" pitchFamily="34" charset="0"/>
              </a:rPr>
              <a:t>ed</a:t>
            </a:r>
            <a:r>
              <a:rPr lang="en-US" sz="160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T1; SGA </a:t>
            </a:r>
            <a:r>
              <a:rPr lang="en-US" sz="1600" dirty="0" err="1" smtClean="0">
                <a:latin typeface="Arial" panose="020B0604020202020204" pitchFamily="34" charset="0"/>
                <a:cs typeface="Arial" panose="020B0604020202020204" pitchFamily="34" charset="0"/>
              </a:rPr>
              <a:t>pres</a:t>
            </a:r>
            <a:r>
              <a:rPr lang="en-US" sz="1600" dirty="0" smtClean="0">
                <a:latin typeface="Arial" panose="020B0604020202020204" pitchFamily="34" charset="0"/>
                <a:cs typeface="Arial" panose="020B0604020202020204" pitchFamily="34" charset="0"/>
              </a:rPr>
              <a:t> gets pregnant, then </a:t>
            </a:r>
            <a:r>
              <a:rPr lang="en-US" sz="1600" dirty="0" err="1" smtClean="0">
                <a:latin typeface="Arial" panose="020B0604020202020204" pitchFamily="34" charset="0"/>
                <a:cs typeface="Arial" panose="020B0604020202020204" pitchFamily="34" charset="0"/>
              </a:rPr>
              <a:t>atts</a:t>
            </a:r>
            <a:r>
              <a:rPr lang="en-US" sz="1600" dirty="0" smtClean="0">
                <a:latin typeface="Arial" panose="020B0604020202020204" pitchFamily="34" charset="0"/>
                <a:cs typeface="Arial" panose="020B0604020202020204" pitchFamily="34" charset="0"/>
              </a:rPr>
              <a:t> measured again…</a:t>
            </a:r>
            <a:endParaRPr lang="en-US" sz="1600" dirty="0">
              <a:latin typeface="Arial" panose="020B0604020202020204" pitchFamily="34" charset="0"/>
              <a:cs typeface="Arial" panose="020B0604020202020204" pitchFamily="34" charset="0"/>
            </a:endParaRPr>
          </a:p>
        </p:txBody>
      </p:sp>
      <p:sp>
        <p:nvSpPr>
          <p:cNvPr id="13" name="TextBox 12"/>
          <p:cNvSpPr txBox="1"/>
          <p:nvPr/>
        </p:nvSpPr>
        <p:spPr>
          <a:xfrm>
            <a:off x="7673738" y="3964934"/>
            <a:ext cx="4518263" cy="830997"/>
          </a:xfrm>
          <a:prstGeom prst="rect">
            <a:avLst/>
          </a:prstGeom>
          <a:solidFill>
            <a:srgbClr val="92D050"/>
          </a:solidFill>
        </p:spPr>
        <p:txBody>
          <a:bodyPr wrap="square" rtlCol="0">
            <a:spAutoFit/>
          </a:bodyPr>
          <a:lstStyle/>
          <a:p>
            <a:r>
              <a:rPr lang="en-US" sz="1600" dirty="0" smtClean="0">
                <a:latin typeface="Arial" panose="020B0604020202020204" pitchFamily="34" charset="0"/>
                <a:cs typeface="Arial" panose="020B0604020202020204" pitchFamily="34" charset="0"/>
              </a:rPr>
              <a:t>Noncompliance measured by teachers and by parents = different instruments (the people themselves)</a:t>
            </a:r>
            <a:endParaRPr lang="en-US" sz="1600" dirty="0">
              <a:latin typeface="Arial" panose="020B0604020202020204" pitchFamily="34" charset="0"/>
              <a:cs typeface="Arial" panose="020B0604020202020204" pitchFamily="34" charset="0"/>
            </a:endParaRPr>
          </a:p>
        </p:txBody>
      </p:sp>
      <p:sp>
        <p:nvSpPr>
          <p:cNvPr id="14" name="TextBox 13"/>
          <p:cNvSpPr txBox="1"/>
          <p:nvPr/>
        </p:nvSpPr>
        <p:spPr>
          <a:xfrm>
            <a:off x="1627686" y="6049247"/>
            <a:ext cx="1162633" cy="584776"/>
          </a:xfrm>
          <a:prstGeom prst="rect">
            <a:avLst/>
          </a:prstGeom>
          <a:solidFill>
            <a:srgbClr val="92D050"/>
          </a:solidFill>
        </p:spPr>
        <p:txBody>
          <a:bodyPr wrap="square" rtlCol="0">
            <a:spAutoFit/>
          </a:bodyPr>
          <a:lstStyle/>
          <a:p>
            <a:r>
              <a:rPr lang="en-US" sz="1600" dirty="0" smtClean="0">
                <a:latin typeface="Arial" panose="020B0604020202020204" pitchFamily="34" charset="0"/>
                <a:cs typeface="Arial" panose="020B0604020202020204" pitchFamily="34" charset="0"/>
              </a:rPr>
              <a:t>“get tough” training</a:t>
            </a:r>
            <a:endParaRPr lang="en-US" sz="1600" dirty="0">
              <a:latin typeface="Arial" panose="020B0604020202020204" pitchFamily="34" charset="0"/>
              <a:cs typeface="Arial" panose="020B0604020202020204" pitchFamily="34" charset="0"/>
            </a:endParaRPr>
          </a:p>
        </p:txBody>
      </p:sp>
      <p:sp>
        <p:nvSpPr>
          <p:cNvPr id="15" name="TextBox 14"/>
          <p:cNvSpPr txBox="1"/>
          <p:nvPr/>
        </p:nvSpPr>
        <p:spPr>
          <a:xfrm>
            <a:off x="1520945" y="4625307"/>
            <a:ext cx="1406769" cy="1323439"/>
          </a:xfrm>
          <a:prstGeom prst="rect">
            <a:avLst/>
          </a:prstGeom>
          <a:solidFill>
            <a:srgbClr val="92D050"/>
          </a:solidFill>
        </p:spPr>
        <p:txBody>
          <a:bodyPr wrap="square" rtlCol="0">
            <a:spAutoFit/>
          </a:bodyPr>
          <a:lstStyle/>
          <a:p>
            <a:r>
              <a:rPr lang="en-US" sz="1600" dirty="0" smtClean="0">
                <a:latin typeface="Arial" panose="020B0604020202020204" pitchFamily="34" charset="0"/>
                <a:cs typeface="Arial" panose="020B0604020202020204" pitchFamily="34" charset="0"/>
              </a:rPr>
              <a:t>Death Eater combat vets (top and bottom 5% on anxiety)</a:t>
            </a:r>
            <a:endParaRPr lang="en-US" sz="1600" dirty="0">
              <a:latin typeface="Arial" panose="020B0604020202020204" pitchFamily="34" charset="0"/>
              <a:cs typeface="Arial" panose="020B0604020202020204" pitchFamily="34" charset="0"/>
            </a:endParaRPr>
          </a:p>
        </p:txBody>
      </p:sp>
      <p:sp>
        <p:nvSpPr>
          <p:cNvPr id="16" name="TextBox 15"/>
          <p:cNvSpPr txBox="1"/>
          <p:nvPr/>
        </p:nvSpPr>
        <p:spPr>
          <a:xfrm>
            <a:off x="1661855" y="1843458"/>
            <a:ext cx="1049863" cy="584776"/>
          </a:xfrm>
          <a:prstGeom prst="rect">
            <a:avLst/>
          </a:prstGeom>
          <a:solidFill>
            <a:srgbClr val="92D050"/>
          </a:solidFill>
        </p:spPr>
        <p:txBody>
          <a:bodyPr wrap="square" rtlCol="0">
            <a:spAutoFit/>
          </a:bodyPr>
          <a:lstStyle/>
          <a:p>
            <a:r>
              <a:rPr lang="en-US" sz="1600" dirty="0" smtClean="0">
                <a:latin typeface="Arial" panose="020B0604020202020204" pitchFamily="34" charset="0"/>
                <a:cs typeface="Arial" panose="020B0604020202020204" pitchFamily="34" charset="0"/>
              </a:rPr>
              <a:t>GRE test prep</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671371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3"/>
          <p:cNvSpPr/>
          <p:nvPr/>
        </p:nvSpPr>
        <p:spPr>
          <a:xfrm>
            <a:off x="613835" y="931334"/>
            <a:ext cx="7374468" cy="2772834"/>
          </a:xfrm>
          <a:prstGeom prst="wedgeRoundRectCallout">
            <a:avLst>
              <a:gd name="adj1" fmla="val 60448"/>
              <a:gd name="adj2" fmla="val 79173"/>
              <a:gd name="adj3" fmla="val 16667"/>
            </a:avLst>
          </a:prstGeom>
          <a:solidFill>
            <a:srgbClr val="26F7D6">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3200" dirty="0">
                <a:solidFill>
                  <a:schemeClr val="accent4">
                    <a:lumMod val="50000"/>
                  </a:schemeClr>
                </a:solidFill>
              </a:rPr>
              <a:t>With a </a:t>
            </a:r>
            <a:r>
              <a:rPr lang="en-US" sz="3200" dirty="0" smtClean="0">
                <a:solidFill>
                  <a:schemeClr val="accent4">
                    <a:lumMod val="50000"/>
                  </a:schemeClr>
                </a:solidFill>
              </a:rPr>
              <a:t>quasi-experiment</a:t>
            </a:r>
            <a:r>
              <a:rPr lang="en-US" sz="3200" dirty="0">
                <a:solidFill>
                  <a:schemeClr val="accent4">
                    <a:lumMod val="50000"/>
                  </a:schemeClr>
                </a:solidFill>
              </a:rPr>
              <a:t>, you will </a:t>
            </a:r>
            <a:r>
              <a:rPr lang="en-US" sz="3200" i="1" dirty="0">
                <a:solidFill>
                  <a:schemeClr val="accent4">
                    <a:lumMod val="50000"/>
                  </a:schemeClr>
                </a:solidFill>
              </a:rPr>
              <a:t>use both </a:t>
            </a:r>
            <a:r>
              <a:rPr lang="en-US" sz="3200" dirty="0">
                <a:solidFill>
                  <a:schemeClr val="accent4">
                    <a:lumMod val="50000"/>
                  </a:schemeClr>
                </a:solidFill>
              </a:rPr>
              <a:t>the </a:t>
            </a:r>
            <a:r>
              <a:rPr lang="en-US" sz="3200" b="1" dirty="0">
                <a:solidFill>
                  <a:schemeClr val="accent4">
                    <a:lumMod val="50000"/>
                  </a:schemeClr>
                </a:solidFill>
              </a:rPr>
              <a:t>design</a:t>
            </a:r>
            <a:r>
              <a:rPr lang="en-US" sz="3200" dirty="0">
                <a:solidFill>
                  <a:schemeClr val="accent4">
                    <a:lumMod val="50000"/>
                  </a:schemeClr>
                </a:solidFill>
              </a:rPr>
              <a:t> and the </a:t>
            </a:r>
            <a:r>
              <a:rPr lang="en-US" sz="3200" b="1" dirty="0">
                <a:solidFill>
                  <a:schemeClr val="accent4">
                    <a:lumMod val="50000"/>
                  </a:schemeClr>
                </a:solidFill>
              </a:rPr>
              <a:t>results</a:t>
            </a:r>
            <a:r>
              <a:rPr lang="en-US" sz="3200" dirty="0">
                <a:solidFill>
                  <a:schemeClr val="accent4">
                    <a:lumMod val="50000"/>
                  </a:schemeClr>
                </a:solidFill>
              </a:rPr>
              <a:t> to evaluate the validity of a causal statement.</a:t>
            </a:r>
          </a:p>
        </p:txBody>
      </p:sp>
      <p:pic>
        <p:nvPicPr>
          <p:cNvPr id="2" name="Picture 1"/>
          <p:cNvPicPr>
            <a:picLocks noChangeAspect="1"/>
          </p:cNvPicPr>
          <p:nvPr/>
        </p:nvPicPr>
        <p:blipFill rotWithShape="1">
          <a:blip r:embed="rId2"/>
          <a:srcRect l="44874" t="4275" r="3447" b="6547"/>
          <a:stretch/>
        </p:blipFill>
        <p:spPr>
          <a:xfrm>
            <a:off x="8438450" y="3725341"/>
            <a:ext cx="2539999" cy="2751667"/>
          </a:xfrm>
          <a:prstGeom prst="rect">
            <a:avLst/>
          </a:prstGeom>
        </p:spPr>
      </p:pic>
      <p:sp>
        <p:nvSpPr>
          <p:cNvPr id="3" name="Slide Number Placeholder 2"/>
          <p:cNvSpPr>
            <a:spLocks noGrp="1"/>
          </p:cNvSpPr>
          <p:nvPr>
            <p:ph type="sldNum" sz="quarter" idx="12"/>
          </p:nvPr>
        </p:nvSpPr>
        <p:spPr/>
        <p:txBody>
          <a:bodyPr/>
          <a:lstStyle/>
          <a:p>
            <a:fld id="{0D27C6E2-F76A-42DD-8834-E2A00C665369}" type="slidenum">
              <a:rPr lang="en-US" smtClean="0"/>
              <a:t>12</a:t>
            </a:fld>
            <a:endParaRPr lang="en-US"/>
          </a:p>
        </p:txBody>
      </p:sp>
    </p:spTree>
    <p:extLst>
      <p:ext uri="{BB962C8B-B14F-4D97-AF65-F5344CB8AC3E}">
        <p14:creationId xmlns:p14="http://schemas.microsoft.com/office/powerpoint/2010/main" val="493825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Quasi-Experimental Designs Without a Control Group</a:t>
            </a:r>
            <a:endParaRPr lang="en-US" dirty="0"/>
          </a:p>
        </p:txBody>
      </p:sp>
      <p:sp>
        <p:nvSpPr>
          <p:cNvPr id="3" name="Content Placeholder 2"/>
          <p:cNvSpPr>
            <a:spLocks noGrp="1"/>
          </p:cNvSpPr>
          <p:nvPr>
            <p:ph sz="half" idx="1"/>
          </p:nvPr>
        </p:nvSpPr>
        <p:spPr>
          <a:xfrm>
            <a:off x="676629" y="2142183"/>
            <a:ext cx="9257593" cy="4140200"/>
          </a:xfrm>
        </p:spPr>
        <p:txBody>
          <a:bodyPr>
            <a:normAutofit/>
          </a:bodyPr>
          <a:lstStyle/>
          <a:p>
            <a:pPr lvl="1"/>
            <a:r>
              <a:rPr lang="en-US" sz="2800" dirty="0" smtClean="0"/>
              <a:t>One group post0test only</a:t>
            </a:r>
          </a:p>
          <a:p>
            <a:pPr lvl="1"/>
            <a:r>
              <a:rPr lang="en-US" sz="2800" dirty="0" smtClean="0"/>
              <a:t>(</a:t>
            </a:r>
            <a:r>
              <a:rPr lang="en-US" sz="2800" dirty="0" smtClean="0"/>
              <a:t>X = treatment, O = observation</a:t>
            </a:r>
            <a:r>
              <a:rPr lang="en-US" sz="2800" dirty="0" smtClean="0"/>
              <a:t>)</a:t>
            </a:r>
          </a:p>
          <a:p>
            <a:pPr lvl="1"/>
            <a:r>
              <a:rPr lang="en-US" sz="2800" dirty="0" smtClean="0"/>
              <a:t>No actual IV</a:t>
            </a:r>
          </a:p>
          <a:p>
            <a:pPr lvl="1"/>
            <a:r>
              <a:rPr lang="en-US" sz="2800" dirty="0" smtClean="0"/>
              <a:t>Very weak design, but not entirely useless</a:t>
            </a:r>
          </a:p>
          <a:p>
            <a:pPr lvl="1"/>
            <a:endParaRPr lang="en-US" sz="2800" dirty="0"/>
          </a:p>
          <a:p>
            <a:r>
              <a:rPr lang="en-US" sz="2800" dirty="0"/>
              <a:t>The </a:t>
            </a:r>
            <a:r>
              <a:rPr lang="en-US" sz="2800" b="1" dirty="0"/>
              <a:t>one-group pretest-posttest design</a:t>
            </a:r>
          </a:p>
          <a:p>
            <a:r>
              <a:rPr lang="en-US" sz="2800" dirty="0"/>
              <a:t>Can look at change</a:t>
            </a:r>
          </a:p>
          <a:p>
            <a:pPr lvl="1"/>
            <a:endParaRPr lang="en-US" sz="2800" dirty="0" smtClean="0"/>
          </a:p>
        </p:txBody>
      </p:sp>
      <p:pic>
        <p:nvPicPr>
          <p:cNvPr id="5" name="Picture 4"/>
          <p:cNvPicPr>
            <a:picLocks noChangeAspect="1"/>
          </p:cNvPicPr>
          <p:nvPr/>
        </p:nvPicPr>
        <p:blipFill>
          <a:blip r:embed="rId3"/>
          <a:stretch>
            <a:fillRect/>
          </a:stretch>
        </p:blipFill>
        <p:spPr>
          <a:xfrm>
            <a:off x="7574488" y="2062575"/>
            <a:ext cx="3688985" cy="1319298"/>
          </a:xfrm>
          <a:prstGeom prst="rect">
            <a:avLst/>
          </a:prstGeom>
        </p:spPr>
      </p:pic>
      <p:pic>
        <p:nvPicPr>
          <p:cNvPr id="8" name="Picture 7"/>
          <p:cNvPicPr>
            <a:picLocks noChangeAspect="1"/>
          </p:cNvPicPr>
          <p:nvPr/>
        </p:nvPicPr>
        <p:blipFill>
          <a:blip r:embed="rId4"/>
          <a:stretch>
            <a:fillRect/>
          </a:stretch>
        </p:blipFill>
        <p:spPr>
          <a:xfrm>
            <a:off x="7373512" y="5357743"/>
            <a:ext cx="4455221" cy="1103130"/>
          </a:xfrm>
          <a:prstGeom prst="rect">
            <a:avLst/>
          </a:prstGeom>
        </p:spPr>
      </p:pic>
    </p:spTree>
    <p:extLst>
      <p:ext uri="{BB962C8B-B14F-4D97-AF65-F5344CB8AC3E}">
        <p14:creationId xmlns:p14="http://schemas.microsoft.com/office/powerpoint/2010/main" val="21723937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28901" y="700968"/>
            <a:ext cx="9769980" cy="5953704"/>
          </a:xfrm>
        </p:spPr>
        <p:txBody>
          <a:bodyPr/>
          <a:lstStyle/>
          <a:p>
            <a:pPr marL="0" indent="0">
              <a:defRPr/>
            </a:pPr>
            <a:r>
              <a:rPr lang="en-US" dirty="0" smtClean="0">
                <a:solidFill>
                  <a:schemeClr val="tx1"/>
                </a:solidFill>
              </a:rPr>
              <a:t> A. </a:t>
            </a:r>
            <a:r>
              <a:rPr lang="en-US" u="sng" dirty="0" smtClean="0">
                <a:solidFill>
                  <a:schemeClr val="tx1"/>
                </a:solidFill>
              </a:rPr>
              <a:t>Can </a:t>
            </a:r>
            <a:r>
              <a:rPr lang="en-US" u="sng" dirty="0">
                <a:solidFill>
                  <a:schemeClr val="tx1"/>
                </a:solidFill>
              </a:rPr>
              <a:t>be </a:t>
            </a:r>
            <a:r>
              <a:rPr lang="en-US" b="1" u="sng" dirty="0">
                <a:solidFill>
                  <a:schemeClr val="tx1"/>
                </a:solidFill>
              </a:rPr>
              <a:t>independent groups</a:t>
            </a:r>
          </a:p>
          <a:p>
            <a:pPr lvl="1" indent="0">
              <a:buNone/>
              <a:defRPr/>
            </a:pPr>
            <a:endParaRPr lang="en-US" sz="2000" dirty="0" smtClean="0">
              <a:solidFill>
                <a:schemeClr val="tx1"/>
              </a:solidFill>
            </a:endParaRPr>
          </a:p>
          <a:p>
            <a:pPr lvl="1" indent="0">
              <a:buNone/>
              <a:defRPr/>
            </a:pPr>
            <a:r>
              <a:rPr lang="en-US" sz="2000" dirty="0" smtClean="0">
                <a:solidFill>
                  <a:schemeClr val="tx1"/>
                </a:solidFill>
              </a:rPr>
              <a:t>1. Nonequivalent </a:t>
            </a:r>
            <a:r>
              <a:rPr lang="en-US" sz="2000" dirty="0">
                <a:solidFill>
                  <a:schemeClr val="tx1"/>
                </a:solidFill>
              </a:rPr>
              <a:t>control group design (posttest-only</a:t>
            </a:r>
            <a:r>
              <a:rPr lang="en-US" sz="2000" dirty="0" smtClean="0">
                <a:solidFill>
                  <a:schemeClr val="tx1"/>
                </a:solidFill>
              </a:rPr>
              <a:t>)</a:t>
            </a:r>
          </a:p>
          <a:p>
            <a:pPr lvl="2" indent="0">
              <a:buNone/>
              <a:defRPr/>
            </a:pPr>
            <a:endParaRPr lang="en-US" sz="2400" dirty="0">
              <a:solidFill>
                <a:schemeClr val="tx1"/>
              </a:solidFill>
            </a:endParaRPr>
          </a:p>
          <a:p>
            <a:pPr lvl="2" indent="0">
              <a:buNone/>
              <a:defRPr/>
            </a:pPr>
            <a:endParaRPr lang="en-US" sz="2400" dirty="0" smtClean="0">
              <a:solidFill>
                <a:schemeClr val="tx1"/>
              </a:solidFill>
            </a:endParaRPr>
          </a:p>
          <a:p>
            <a:pPr lvl="2" indent="0">
              <a:buNone/>
              <a:defRPr/>
            </a:pPr>
            <a:endParaRPr lang="en-US" dirty="0" smtClean="0">
              <a:solidFill>
                <a:schemeClr val="tx1"/>
              </a:solidFill>
            </a:endParaRPr>
          </a:p>
          <a:p>
            <a:pPr lvl="2" indent="0">
              <a:buNone/>
              <a:defRPr/>
            </a:pPr>
            <a:endParaRPr lang="en-US" dirty="0">
              <a:solidFill>
                <a:schemeClr val="tx1"/>
              </a:solidFill>
            </a:endParaRPr>
          </a:p>
          <a:p>
            <a:pPr lvl="2" indent="0">
              <a:buNone/>
              <a:defRPr/>
            </a:pPr>
            <a:endParaRPr lang="en-US" dirty="0" smtClean="0">
              <a:solidFill>
                <a:schemeClr val="tx1"/>
              </a:solidFill>
            </a:endParaRPr>
          </a:p>
          <a:p>
            <a:pPr lvl="2" indent="0">
              <a:buNone/>
              <a:defRPr/>
            </a:pPr>
            <a:endParaRPr lang="en-US" dirty="0">
              <a:solidFill>
                <a:schemeClr val="tx1"/>
              </a:solidFill>
            </a:endParaRPr>
          </a:p>
          <a:p>
            <a:pPr lvl="1" indent="0">
              <a:buNone/>
              <a:defRPr/>
            </a:pPr>
            <a:r>
              <a:rPr lang="en-US" sz="2000" dirty="0" smtClean="0">
                <a:solidFill>
                  <a:schemeClr val="tx1"/>
                </a:solidFill>
              </a:rPr>
              <a:t>2. Nonequivalent </a:t>
            </a:r>
            <a:r>
              <a:rPr lang="en-US" sz="2000" dirty="0">
                <a:solidFill>
                  <a:schemeClr val="tx1"/>
                </a:solidFill>
              </a:rPr>
              <a:t>control group </a:t>
            </a:r>
            <a:r>
              <a:rPr lang="en-US" sz="2000" dirty="0" smtClean="0">
                <a:solidFill>
                  <a:schemeClr val="tx1"/>
                </a:solidFill>
              </a:rPr>
              <a:t>design pretest</a:t>
            </a:r>
            <a:r>
              <a:rPr lang="en-US" sz="2000" dirty="0">
                <a:solidFill>
                  <a:schemeClr val="tx1"/>
                </a:solidFill>
              </a:rPr>
              <a:t>/</a:t>
            </a:r>
            <a:r>
              <a:rPr lang="en-US" sz="2000" dirty="0" smtClean="0">
                <a:solidFill>
                  <a:schemeClr val="tx1"/>
                </a:solidFill>
              </a:rPr>
              <a:t>posttest</a:t>
            </a:r>
            <a:endParaRPr lang="en-US" dirty="0"/>
          </a:p>
          <a:p>
            <a:pPr marL="0" indent="0">
              <a:buNone/>
              <a:defRPr/>
            </a:pPr>
            <a:r>
              <a:rPr lang="en-US" dirty="0"/>
              <a:t> </a:t>
            </a:r>
          </a:p>
        </p:txBody>
      </p:sp>
      <p:pic>
        <p:nvPicPr>
          <p:cNvPr id="4" name="Picture 3"/>
          <p:cNvPicPr>
            <a:picLocks noChangeAspect="1"/>
          </p:cNvPicPr>
          <p:nvPr/>
        </p:nvPicPr>
        <p:blipFill>
          <a:blip r:embed="rId3"/>
          <a:stretch>
            <a:fillRect/>
          </a:stretch>
        </p:blipFill>
        <p:spPr>
          <a:xfrm>
            <a:off x="3188002" y="1948908"/>
            <a:ext cx="3753556" cy="1953524"/>
          </a:xfrm>
          <a:prstGeom prst="rect">
            <a:avLst/>
          </a:prstGeom>
        </p:spPr>
      </p:pic>
      <p:pic>
        <p:nvPicPr>
          <p:cNvPr id="5" name="Picture 4"/>
          <p:cNvPicPr>
            <a:picLocks noChangeAspect="1"/>
          </p:cNvPicPr>
          <p:nvPr/>
        </p:nvPicPr>
        <p:blipFill>
          <a:blip r:embed="rId4"/>
          <a:stretch>
            <a:fillRect/>
          </a:stretch>
        </p:blipFill>
        <p:spPr>
          <a:xfrm>
            <a:off x="2882146" y="4813486"/>
            <a:ext cx="4757696" cy="1835573"/>
          </a:xfrm>
          <a:prstGeom prst="rect">
            <a:avLst/>
          </a:prstGeom>
        </p:spPr>
      </p:pic>
      <p:sp>
        <p:nvSpPr>
          <p:cNvPr id="2" name="Slide Number Placeholder 1"/>
          <p:cNvSpPr>
            <a:spLocks noGrp="1"/>
          </p:cNvSpPr>
          <p:nvPr>
            <p:ph type="sldNum" sz="quarter" idx="12"/>
          </p:nvPr>
        </p:nvSpPr>
        <p:spPr/>
        <p:txBody>
          <a:bodyPr/>
          <a:lstStyle/>
          <a:p>
            <a:fld id="{0D27C6E2-F76A-42DD-8834-E2A00C665369}" type="slidenum">
              <a:rPr lang="en-US" smtClean="0"/>
              <a:t>14</a:t>
            </a:fld>
            <a:endParaRPr lang="en-US"/>
          </a:p>
        </p:txBody>
      </p:sp>
    </p:spTree>
    <p:extLst>
      <p:ext uri="{BB962C8B-B14F-4D97-AF65-F5344CB8AC3E}">
        <p14:creationId xmlns:p14="http://schemas.microsoft.com/office/powerpoint/2010/main" val="1656039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Example NECG design</a:t>
            </a:r>
            <a:endParaRPr lang="en-US" sz="4000" dirty="0"/>
          </a:p>
        </p:txBody>
      </p:sp>
      <p:sp>
        <p:nvSpPr>
          <p:cNvPr id="6" name="Content Placeholder 5"/>
          <p:cNvSpPr>
            <a:spLocks noGrp="1"/>
          </p:cNvSpPr>
          <p:nvPr>
            <p:ph idx="1"/>
          </p:nvPr>
        </p:nvSpPr>
        <p:spPr>
          <a:xfrm>
            <a:off x="375259" y="1306057"/>
            <a:ext cx="10075084" cy="4144963"/>
          </a:xfrm>
        </p:spPr>
        <p:txBody>
          <a:bodyPr/>
          <a:lstStyle/>
          <a:p>
            <a:r>
              <a:rPr lang="en-US" dirty="0"/>
              <a:t>Nudging People Toward Organ Donation</a:t>
            </a:r>
          </a:p>
          <a:p>
            <a:endParaRPr lang="en-US" dirty="0"/>
          </a:p>
        </p:txBody>
      </p:sp>
      <p:pic>
        <p:nvPicPr>
          <p:cNvPr id="5" name="Picture 4" descr="Figure 13.01 shows a bar graph with 11 different countries on the x axis and percentage consenting to organ donation on the y axis, from 0 to 100. It looks like Austria, Hungary, France, Poland and Portugal are tied for the highest percentage. Beside the graph is an image of a donor card. ">
            <a:extLst>
              <a:ext uri="{FF2B5EF4-FFF2-40B4-BE49-F238E27FC236}">
                <a16:creationId xmlns:a16="http://schemas.microsoft.com/office/drawing/2014/main" xmlns="" id="{DC2789F2-A008-144C-B975-BC9DFB4F3A0A}"/>
              </a:ext>
            </a:extLst>
          </p:cNvPr>
          <p:cNvPicPr>
            <a:picLocks noChangeAspect="1"/>
          </p:cNvPicPr>
          <p:nvPr/>
        </p:nvPicPr>
        <p:blipFill rotWithShape="1">
          <a:blip r:embed="rId3"/>
          <a:srcRect r="758" b="13194"/>
          <a:stretch/>
        </p:blipFill>
        <p:spPr>
          <a:xfrm>
            <a:off x="511181" y="2375603"/>
            <a:ext cx="10517284" cy="3909725"/>
          </a:xfrm>
          <a:prstGeom prst="rect">
            <a:avLst/>
          </a:prstGeom>
        </p:spPr>
      </p:pic>
      <p:pic>
        <p:nvPicPr>
          <p:cNvPr id="8" name="Picture 7"/>
          <p:cNvPicPr>
            <a:picLocks noChangeAspect="1"/>
          </p:cNvPicPr>
          <p:nvPr/>
        </p:nvPicPr>
        <p:blipFill>
          <a:blip r:embed="rId4"/>
          <a:stretch>
            <a:fillRect/>
          </a:stretch>
        </p:blipFill>
        <p:spPr>
          <a:xfrm>
            <a:off x="7014204" y="244958"/>
            <a:ext cx="3753556" cy="1953524"/>
          </a:xfrm>
          <a:prstGeom prst="rect">
            <a:avLst/>
          </a:prstGeom>
        </p:spPr>
      </p:pic>
    </p:spTree>
    <p:extLst>
      <p:ext uri="{BB962C8B-B14F-4D97-AF65-F5344CB8AC3E}">
        <p14:creationId xmlns:p14="http://schemas.microsoft.com/office/powerpoint/2010/main" val="3908934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Through </a:t>
            </a:r>
            <a:r>
              <a:rPr lang="en-US" dirty="0"/>
              <a:t>I</a:t>
            </a:r>
            <a:r>
              <a:rPr lang="en-US" dirty="0" smtClean="0"/>
              <a:t>t: Examples</a:t>
            </a:r>
            <a:endParaRPr lang="en-US" dirty="0"/>
          </a:p>
        </p:txBody>
      </p:sp>
      <p:sp>
        <p:nvSpPr>
          <p:cNvPr id="3" name="Text Placeholder 2"/>
          <p:cNvSpPr>
            <a:spLocks noGrp="1"/>
          </p:cNvSpPr>
          <p:nvPr>
            <p:ph type="body" sz="quarter" idx="10"/>
          </p:nvPr>
        </p:nvSpPr>
        <p:spPr>
          <a:xfrm>
            <a:off x="882306" y="1594558"/>
            <a:ext cx="10448921" cy="4554537"/>
          </a:xfrm>
        </p:spPr>
        <p:txBody>
          <a:bodyPr/>
          <a:lstStyle/>
          <a:p>
            <a:r>
              <a:rPr lang="en-US" sz="2800" dirty="0" smtClean="0"/>
              <a:t>Suppose we wanted to design </a:t>
            </a:r>
            <a:r>
              <a:rPr lang="en-US" sz="2800" dirty="0"/>
              <a:t>four quasi-experiments—</a:t>
            </a:r>
            <a:r>
              <a:rPr lang="en-US" sz="2800" i="1" dirty="0"/>
              <a:t>a nonequivalent control group design, a nonequivalent control group pretest/posttest design, an interrupted time-series design, and a nonequivalent groups interrupted time-series design</a:t>
            </a:r>
            <a:r>
              <a:rPr lang="en-US" sz="2800" dirty="0"/>
              <a:t>—to test the following </a:t>
            </a:r>
            <a:r>
              <a:rPr lang="en-US" sz="2800" dirty="0" smtClean="0"/>
              <a:t>hypothesis: </a:t>
            </a:r>
          </a:p>
          <a:p>
            <a:r>
              <a:rPr lang="en-US" sz="2800" dirty="0" smtClean="0"/>
              <a:t>“</a:t>
            </a:r>
            <a:r>
              <a:rPr lang="en-US" sz="2800" dirty="0"/>
              <a:t>Joining a fraternity or sorority causes students to become more concerned with their physical appearance.” </a:t>
            </a:r>
          </a:p>
          <a:p>
            <a:r>
              <a:rPr lang="en-US" sz="2800" dirty="0" smtClean="0"/>
              <a:t>Let’s show how </a:t>
            </a:r>
            <a:r>
              <a:rPr lang="en-US" sz="2800" dirty="0"/>
              <a:t>you </a:t>
            </a:r>
            <a:r>
              <a:rPr lang="en-US" sz="2800" dirty="0" smtClean="0"/>
              <a:t>could </a:t>
            </a:r>
            <a:r>
              <a:rPr lang="en-US" sz="2800" dirty="0"/>
              <a:t>design each study, and create a hypothetical graph of each study’s results. </a:t>
            </a:r>
            <a:endParaRPr lang="en-US" sz="2800" dirty="0" smtClean="0"/>
          </a:p>
          <a:p>
            <a:pPr marL="0" indent="0">
              <a:buNone/>
            </a:pPr>
            <a:endParaRPr lang="en-US" dirty="0"/>
          </a:p>
        </p:txBody>
      </p:sp>
    </p:spTree>
    <p:extLst>
      <p:ext uri="{BB962C8B-B14F-4D97-AF65-F5344CB8AC3E}">
        <p14:creationId xmlns:p14="http://schemas.microsoft.com/office/powerpoint/2010/main" val="38496389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85968" y="180509"/>
            <a:ext cx="10972800" cy="735766"/>
          </a:xfrm>
        </p:spPr>
        <p:txBody>
          <a:bodyPr/>
          <a:lstStyle/>
          <a:p>
            <a:r>
              <a:rPr lang="en-US" sz="3600" u="sng" dirty="0" smtClean="0"/>
              <a:t>NECG pr</a:t>
            </a:r>
            <a:r>
              <a:rPr lang="en-US" sz="3600" u="sng" dirty="0" smtClean="0"/>
              <a:t>e/post-test design</a:t>
            </a:r>
            <a:endParaRPr lang="en-US" sz="3600" u="sng" dirty="0"/>
          </a:p>
        </p:txBody>
      </p:sp>
      <p:sp>
        <p:nvSpPr>
          <p:cNvPr id="3" name="Text Placeholder 2"/>
          <p:cNvSpPr>
            <a:spLocks noGrp="1"/>
          </p:cNvSpPr>
          <p:nvPr>
            <p:ph type="body" sz="quarter" idx="10"/>
          </p:nvPr>
        </p:nvSpPr>
        <p:spPr>
          <a:xfrm>
            <a:off x="393051" y="857963"/>
            <a:ext cx="11177664" cy="1982787"/>
          </a:xfrm>
        </p:spPr>
        <p:txBody>
          <a:bodyPr/>
          <a:lstStyle/>
          <a:p>
            <a:r>
              <a:rPr lang="en-US" sz="2400" dirty="0"/>
              <a:t>The Psychological Effects of Cosmetic </a:t>
            </a:r>
            <a:r>
              <a:rPr lang="en-US" sz="2400" dirty="0" smtClean="0"/>
              <a:t>Surgery. </a:t>
            </a:r>
            <a:r>
              <a:rPr lang="en-US" sz="2400" dirty="0" smtClean="0"/>
              <a:t>Compared self-esteem of people who underwent cosmetic surgery and people who only considered it</a:t>
            </a:r>
            <a:endParaRPr lang="en-US" sz="2400" dirty="0"/>
          </a:p>
        </p:txBody>
      </p:sp>
      <p:pic>
        <p:nvPicPr>
          <p:cNvPr id="6" name="Picture 5" descr="Figure 13.2 contains three line graphs labeled A, B, and C. Line graph A has time, marked off as baseline, 3 months later, 6 months later, and 1 year later on the X-axis and self-esteem score from 0 to 25 on the Y-axis. There are two lines on the graph: surgery group and comparison group. The surgery group slowly increases its self-esteem score from 23 to 25 over the 1-year period. The comparison group drops its self-esteem score from 23 to 20 by 3 months later and then slowly decreases from 20 to 18 by 1 year later. Graph B has time marked off as baseline, 3 months later, 6 months later, and 1 year later on the X-axis and life-satisfaction rating from 0 to 3 on the Y-axis. There are two lines on the graph; surgery group and comparison group. The surgery group had a constant satisfaction rating of 2.8 from the baseline to 6 months later where it jumped up to 3 by 1 year later. The comparison group had a steady decrease from 2.5 to 2.2 from baseline to 1 year later. Graph C has time in baseline, 3 months later, 6 months later, and 1 year later on the X-axis and self-rated general attractiveness from 0 to 80 on the Y-axis. The surgery group increases from 67 to 75 from baseline to 3 months. After 3 months the surgery group increases from 75 to 80 by 1 year later. The comparison group remains constant at an attractiveness rating of 63 from baseline to 3 months. After 3 months the comparison group decreases from 63 to 60 by 1 year later.">
            <a:extLst>
              <a:ext uri="{FF2B5EF4-FFF2-40B4-BE49-F238E27FC236}">
                <a16:creationId xmlns:a16="http://schemas.microsoft.com/office/drawing/2014/main" xmlns="" id="{E3CCF1A8-C7A2-B341-A190-65088E2A0C19}"/>
              </a:ext>
            </a:extLst>
          </p:cNvPr>
          <p:cNvPicPr>
            <a:picLocks noChangeAspect="1"/>
          </p:cNvPicPr>
          <p:nvPr/>
        </p:nvPicPr>
        <p:blipFill rotWithShape="1">
          <a:blip r:embed="rId3"/>
          <a:srcRect b="6542"/>
          <a:stretch/>
        </p:blipFill>
        <p:spPr>
          <a:xfrm>
            <a:off x="2075790" y="1756097"/>
            <a:ext cx="7859474" cy="5029478"/>
          </a:xfrm>
          <a:prstGeom prst="rect">
            <a:avLst/>
          </a:prstGeom>
        </p:spPr>
      </p:pic>
    </p:spTree>
    <p:extLst>
      <p:ext uri="{BB962C8B-B14F-4D97-AF65-F5344CB8AC3E}">
        <p14:creationId xmlns:p14="http://schemas.microsoft.com/office/powerpoint/2010/main" val="420563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329" y="323344"/>
            <a:ext cx="10075084" cy="1116106"/>
          </a:xfrm>
        </p:spPr>
        <p:txBody>
          <a:bodyPr/>
          <a:lstStyle/>
          <a:p>
            <a:r>
              <a:rPr lang="en-US" dirty="0" smtClean="0"/>
              <a:t>NECG pre/post: Outcome Example: Threats still apply? (Yes)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506213503"/>
              </p:ext>
            </p:extLst>
          </p:nvPr>
        </p:nvGraphicFramePr>
        <p:xfrm>
          <a:off x="665163" y="1981200"/>
          <a:ext cx="10074275" cy="4144963"/>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2"/>
          </p:nvPr>
        </p:nvSpPr>
        <p:spPr/>
        <p:txBody>
          <a:bodyPr/>
          <a:lstStyle/>
          <a:p>
            <a:fld id="{0D27C6E2-F76A-42DD-8834-E2A00C665369}" type="slidenum">
              <a:rPr lang="en-US" smtClean="0"/>
              <a:t>18</a:t>
            </a:fld>
            <a:endParaRPr lang="en-US"/>
          </a:p>
        </p:txBody>
      </p:sp>
    </p:spTree>
    <p:extLst>
      <p:ext uri="{BB962C8B-B14F-4D97-AF65-F5344CB8AC3E}">
        <p14:creationId xmlns:p14="http://schemas.microsoft.com/office/powerpoint/2010/main" val="1723981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NECG w/ pre-test/post-test </a:t>
            </a:r>
            <a:r>
              <a:rPr lang="mr-IN" dirty="0" smtClean="0"/>
              <a:t>–</a:t>
            </a:r>
            <a:r>
              <a:rPr lang="en-US" dirty="0" smtClean="0"/>
              <a:t> Threats? </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08533366"/>
              </p:ext>
            </p:extLst>
          </p:nvPr>
        </p:nvGraphicFramePr>
        <p:xfrm>
          <a:off x="665163" y="1981200"/>
          <a:ext cx="10074275" cy="4144963"/>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2"/>
          </p:nvPr>
        </p:nvSpPr>
        <p:spPr/>
        <p:txBody>
          <a:bodyPr/>
          <a:lstStyle/>
          <a:p>
            <a:fld id="{0D27C6E2-F76A-42DD-8834-E2A00C665369}" type="slidenum">
              <a:rPr lang="en-US" smtClean="0"/>
              <a:t>19</a:t>
            </a:fld>
            <a:endParaRPr lang="en-US"/>
          </a:p>
        </p:txBody>
      </p:sp>
    </p:spTree>
    <p:extLst>
      <p:ext uri="{BB962C8B-B14F-4D97-AF65-F5344CB8AC3E}">
        <p14:creationId xmlns:p14="http://schemas.microsoft.com/office/powerpoint/2010/main" val="3490138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522" y="251544"/>
            <a:ext cx="10075084" cy="1116106"/>
          </a:xfrm>
        </p:spPr>
        <p:txBody>
          <a:bodyPr/>
          <a:lstStyle/>
          <a:p>
            <a:r>
              <a:rPr lang="en-US" dirty="0" smtClean="0"/>
              <a:t>Potential Threats to Internal Validity in Q-E Designs (Summary/Definitions)</a:t>
            </a:r>
            <a:endParaRPr lang="en-US" dirty="0"/>
          </a:p>
        </p:txBody>
      </p:sp>
      <p:sp>
        <p:nvSpPr>
          <p:cNvPr id="3" name="Content Placeholder 2"/>
          <p:cNvSpPr>
            <a:spLocks noGrp="1"/>
          </p:cNvSpPr>
          <p:nvPr>
            <p:ph idx="1"/>
          </p:nvPr>
        </p:nvSpPr>
        <p:spPr>
          <a:xfrm>
            <a:off x="467881" y="1802321"/>
            <a:ext cx="10943813" cy="4852197"/>
          </a:xfrm>
        </p:spPr>
        <p:txBody>
          <a:bodyPr>
            <a:normAutofit fontScale="85000" lnSpcReduction="10000"/>
          </a:bodyPr>
          <a:lstStyle/>
          <a:p>
            <a:r>
              <a:rPr lang="en-US" dirty="0" smtClean="0"/>
              <a:t>History. Discrete, specific  </a:t>
            </a:r>
            <a:r>
              <a:rPr lang="en-US" dirty="0"/>
              <a:t>e</a:t>
            </a:r>
            <a:r>
              <a:rPr lang="en-US" dirty="0" smtClean="0"/>
              <a:t>vents </a:t>
            </a:r>
            <a:r>
              <a:rPr lang="en-US" dirty="0"/>
              <a:t>that occur while a study is being conducted, and that are not a part of the experimental manipulation or treatment.</a:t>
            </a:r>
          </a:p>
          <a:p>
            <a:r>
              <a:rPr lang="en-US" dirty="0" smtClean="0"/>
              <a:t>Maturation</a:t>
            </a:r>
            <a:r>
              <a:rPr lang="en-US" dirty="0"/>
              <a:t>. Ways in which people naturally change over time, independent of their participation in a study.</a:t>
            </a:r>
          </a:p>
          <a:p>
            <a:r>
              <a:rPr lang="en-US" dirty="0" smtClean="0"/>
              <a:t>Testing</a:t>
            </a:r>
            <a:r>
              <a:rPr lang="en-US" dirty="0"/>
              <a:t>. Concerns whether the act of measuring participants’ responses affects how they respond on subsequent measures.</a:t>
            </a:r>
          </a:p>
          <a:p>
            <a:r>
              <a:rPr lang="en-US" dirty="0" smtClean="0"/>
              <a:t>Instrumentation</a:t>
            </a:r>
            <a:r>
              <a:rPr lang="en-US" dirty="0"/>
              <a:t>. Changes that occur in a measuring instrument during the course of data collection.</a:t>
            </a:r>
          </a:p>
          <a:p>
            <a:r>
              <a:rPr lang="en-US" dirty="0" smtClean="0"/>
              <a:t>Regression </a:t>
            </a:r>
            <a:r>
              <a:rPr lang="en-US" dirty="0"/>
              <a:t>to the mean. The statistical concept that when two variables are not perfectly correlated (e.g., scores on a pretest and posttest), more extreme scores on one variable will be associated, overall, with less extreme scores on the other variable.</a:t>
            </a:r>
          </a:p>
          <a:p>
            <a:r>
              <a:rPr lang="en-US" dirty="0" smtClean="0"/>
              <a:t>Attrition</a:t>
            </a:r>
            <a:r>
              <a:rPr lang="en-US" dirty="0"/>
              <a:t>. A loss of participants from the study</a:t>
            </a:r>
            <a:r>
              <a:rPr lang="en-US" dirty="0" smtClean="0"/>
              <a:t>.</a:t>
            </a:r>
          </a:p>
          <a:p>
            <a:r>
              <a:rPr lang="en-US" dirty="0" smtClean="0"/>
              <a:t>Selection. </a:t>
            </a:r>
            <a:r>
              <a:rPr lang="en-US" dirty="0"/>
              <a:t>S</a:t>
            </a:r>
            <a:r>
              <a:rPr lang="en-US" dirty="0" smtClean="0"/>
              <a:t>ituations </a:t>
            </a:r>
            <a:r>
              <a:rPr lang="en-US" dirty="0"/>
              <a:t>in which, at the start of a study, participants in the various conditions already differ on a characteristic that can partly or fully account for the eventual results. </a:t>
            </a:r>
            <a:r>
              <a:rPr lang="en-US" dirty="0" smtClean="0"/>
              <a:t> (CAN ONLY APPLY WHEN YOU ARE COMPARING GROUPS)</a:t>
            </a:r>
          </a:p>
          <a:p>
            <a:pPr marL="0" indent="0">
              <a:buNone/>
            </a:pPr>
            <a:endParaRPr lang="en-US" dirty="0"/>
          </a:p>
        </p:txBody>
      </p:sp>
      <p:sp>
        <p:nvSpPr>
          <p:cNvPr id="4" name="Slide Number Placeholder 3"/>
          <p:cNvSpPr>
            <a:spLocks noGrp="1"/>
          </p:cNvSpPr>
          <p:nvPr>
            <p:ph type="sldNum" sz="quarter" idx="12"/>
          </p:nvPr>
        </p:nvSpPr>
        <p:spPr/>
        <p:txBody>
          <a:bodyPr/>
          <a:lstStyle/>
          <a:p>
            <a:fld id="{0D27C6E2-F76A-42DD-8834-E2A00C665369}" type="slidenum">
              <a:rPr lang="en-US" smtClean="0"/>
              <a:t>2</a:t>
            </a:fld>
            <a:endParaRPr lang="en-US"/>
          </a:p>
        </p:txBody>
      </p:sp>
    </p:spTree>
    <p:extLst>
      <p:ext uri="{BB962C8B-B14F-4D97-AF65-F5344CB8AC3E}">
        <p14:creationId xmlns:p14="http://schemas.microsoft.com/office/powerpoint/2010/main" val="406694390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047332" y="1198489"/>
            <a:ext cx="5667046" cy="2064738"/>
          </a:xfrm>
          <a:prstGeom prst="rect">
            <a:avLst/>
          </a:prstGeom>
        </p:spPr>
      </p:pic>
      <p:pic>
        <p:nvPicPr>
          <p:cNvPr id="7" name="Picture 6"/>
          <p:cNvPicPr>
            <a:picLocks noChangeAspect="1"/>
          </p:cNvPicPr>
          <p:nvPr/>
        </p:nvPicPr>
        <p:blipFill>
          <a:blip r:embed="rId4"/>
          <a:stretch>
            <a:fillRect/>
          </a:stretch>
        </p:blipFill>
        <p:spPr>
          <a:xfrm>
            <a:off x="1483318" y="4660110"/>
            <a:ext cx="6715686" cy="1873532"/>
          </a:xfrm>
          <a:prstGeom prst="rect">
            <a:avLst/>
          </a:prstGeom>
        </p:spPr>
      </p:pic>
      <p:sp>
        <p:nvSpPr>
          <p:cNvPr id="8" name="Content Placeholder 2"/>
          <p:cNvSpPr txBox="1">
            <a:spLocks/>
          </p:cNvSpPr>
          <p:nvPr/>
        </p:nvSpPr>
        <p:spPr>
          <a:xfrm>
            <a:off x="498371" y="617950"/>
            <a:ext cx="10337176" cy="57156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defRPr/>
            </a:pPr>
            <a:r>
              <a:rPr lang="en-US" sz="2400" dirty="0" smtClean="0"/>
              <a:t> </a:t>
            </a:r>
            <a:r>
              <a:rPr lang="en-US" sz="2000" dirty="0" smtClean="0"/>
              <a:t>B. </a:t>
            </a:r>
            <a:r>
              <a:rPr lang="en-US" sz="2000" u="sng" dirty="0" smtClean="0"/>
              <a:t>Can be </a:t>
            </a:r>
            <a:r>
              <a:rPr lang="en-US" sz="2000" b="1" u="sng" dirty="0" smtClean="0"/>
              <a:t>repeated </a:t>
            </a:r>
            <a:r>
              <a:rPr lang="en-US" sz="2000" b="1" u="sng" dirty="0" smtClean="0"/>
              <a:t>measures</a:t>
            </a:r>
          </a:p>
          <a:p>
            <a:pPr lvl="1" indent="0">
              <a:buFont typeface="Arial" panose="020B0604020202020204" pitchFamily="34" charset="0"/>
              <a:buNone/>
              <a:defRPr/>
            </a:pPr>
            <a:endParaRPr lang="en-US" sz="2000" dirty="0" smtClean="0"/>
          </a:p>
          <a:p>
            <a:pPr lvl="1" indent="0">
              <a:buFont typeface="Arial" panose="020B0604020202020204" pitchFamily="34" charset="0"/>
              <a:buNone/>
              <a:defRPr/>
            </a:pPr>
            <a:r>
              <a:rPr lang="en-US" sz="2000" dirty="0" smtClean="0"/>
              <a:t>1. interrupted time series </a:t>
            </a:r>
            <a:r>
              <a:rPr lang="en-US" sz="2000" dirty="0" smtClean="0"/>
              <a:t>design (ITSD)</a:t>
            </a:r>
            <a:endParaRPr lang="en-US" sz="2000" dirty="0" smtClean="0"/>
          </a:p>
          <a:p>
            <a:pPr lvl="1" indent="0">
              <a:buFont typeface="Arial" panose="020B0604020202020204" pitchFamily="34" charset="0"/>
              <a:buNone/>
              <a:defRPr/>
            </a:pPr>
            <a:endParaRPr lang="en-US" sz="2000" dirty="0" smtClean="0"/>
          </a:p>
          <a:p>
            <a:pPr lvl="2" indent="0">
              <a:buFont typeface="Arial" panose="020B0604020202020204" pitchFamily="34" charset="0"/>
              <a:buNone/>
              <a:defRPr/>
            </a:pPr>
            <a:endParaRPr lang="en-US" sz="2400" dirty="0" smtClean="0"/>
          </a:p>
          <a:p>
            <a:pPr lvl="2" indent="0">
              <a:buFont typeface="Arial" panose="020B0604020202020204" pitchFamily="34" charset="0"/>
              <a:buNone/>
              <a:defRPr/>
            </a:pPr>
            <a:endParaRPr lang="en-US" sz="2400" dirty="0" smtClean="0"/>
          </a:p>
          <a:p>
            <a:pPr lvl="2" indent="0">
              <a:buFont typeface="Arial" panose="020B0604020202020204" pitchFamily="34" charset="0"/>
              <a:buNone/>
              <a:defRPr/>
            </a:pPr>
            <a:endParaRPr lang="en-US" sz="2400" dirty="0" smtClean="0"/>
          </a:p>
          <a:p>
            <a:pPr lvl="2" indent="0">
              <a:buFont typeface="Arial" panose="020B0604020202020204" pitchFamily="34" charset="0"/>
              <a:buNone/>
              <a:defRPr/>
            </a:pPr>
            <a:endParaRPr lang="en-US" dirty="0" smtClean="0"/>
          </a:p>
          <a:p>
            <a:pPr lvl="1" indent="0">
              <a:buNone/>
              <a:defRPr/>
            </a:pPr>
            <a:endParaRPr lang="en-US" sz="2000" dirty="0" smtClean="0"/>
          </a:p>
          <a:p>
            <a:pPr lvl="1" indent="0">
              <a:buNone/>
              <a:defRPr/>
            </a:pPr>
            <a:endParaRPr lang="en-US" sz="2000" dirty="0"/>
          </a:p>
          <a:p>
            <a:pPr lvl="1" indent="0">
              <a:buNone/>
              <a:defRPr/>
            </a:pPr>
            <a:r>
              <a:rPr lang="en-US" sz="2000" dirty="0" smtClean="0"/>
              <a:t>2. Nonequivalent </a:t>
            </a:r>
            <a:r>
              <a:rPr lang="en-US" sz="2000" dirty="0"/>
              <a:t>groups interrupted time-series </a:t>
            </a:r>
            <a:r>
              <a:rPr lang="en-US" sz="2000" dirty="0" smtClean="0"/>
              <a:t>design (NECG-ITSD)</a:t>
            </a:r>
            <a:endParaRPr lang="en-US" sz="2000" dirty="0"/>
          </a:p>
          <a:p>
            <a:pPr marL="0" indent="0">
              <a:buNone/>
            </a:pPr>
            <a:endParaRPr lang="en-US" dirty="0"/>
          </a:p>
          <a:p>
            <a:pPr marL="319088" lvl="1" indent="0">
              <a:buFont typeface="Arial" panose="020B0604020202020204" pitchFamily="34" charset="0"/>
              <a:buNone/>
              <a:defRPr/>
            </a:pPr>
            <a:endParaRPr lang="en-US" dirty="0" smtClean="0"/>
          </a:p>
        </p:txBody>
      </p:sp>
      <p:sp>
        <p:nvSpPr>
          <p:cNvPr id="2" name="Slide Number Placeholder 1"/>
          <p:cNvSpPr>
            <a:spLocks noGrp="1"/>
          </p:cNvSpPr>
          <p:nvPr>
            <p:ph type="sldNum" sz="quarter" idx="12"/>
          </p:nvPr>
        </p:nvSpPr>
        <p:spPr/>
        <p:txBody>
          <a:bodyPr/>
          <a:lstStyle/>
          <a:p>
            <a:fld id="{0D27C6E2-F76A-42DD-8834-E2A00C665369}" type="slidenum">
              <a:rPr lang="en-US" smtClean="0"/>
              <a:t>20</a:t>
            </a:fld>
            <a:endParaRPr lang="en-US"/>
          </a:p>
        </p:txBody>
      </p:sp>
    </p:spTree>
    <p:extLst>
      <p:ext uri="{BB962C8B-B14F-4D97-AF65-F5344CB8AC3E}">
        <p14:creationId xmlns:p14="http://schemas.microsoft.com/office/powerpoint/2010/main" val="306087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dirty="0" smtClean="0"/>
              <a:t>ITSD </a:t>
            </a:r>
            <a:endParaRPr lang="en-US" sz="3400" dirty="0"/>
          </a:p>
        </p:txBody>
      </p:sp>
      <p:sp>
        <p:nvSpPr>
          <p:cNvPr id="3" name="Text Placeholder 2"/>
          <p:cNvSpPr>
            <a:spLocks noGrp="1"/>
          </p:cNvSpPr>
          <p:nvPr>
            <p:ph type="body" sz="quarter" idx="10"/>
          </p:nvPr>
        </p:nvSpPr>
        <p:spPr>
          <a:xfrm>
            <a:off x="457355" y="922262"/>
            <a:ext cx="10972799" cy="763610"/>
          </a:xfrm>
        </p:spPr>
        <p:txBody>
          <a:bodyPr>
            <a:normAutofit lnSpcReduction="10000"/>
          </a:bodyPr>
          <a:lstStyle/>
          <a:p>
            <a:r>
              <a:rPr lang="en-US" sz="2400" dirty="0"/>
              <a:t>Assessed the effect of the Popular show </a:t>
            </a:r>
            <a:r>
              <a:rPr lang="en-US" sz="2400" i="1" dirty="0"/>
              <a:t>13 Reasons Why </a:t>
            </a:r>
            <a:r>
              <a:rPr lang="en-US" sz="2400" dirty="0"/>
              <a:t>on Suicide rates in the U.S</a:t>
            </a:r>
          </a:p>
        </p:txBody>
      </p:sp>
      <p:pic>
        <p:nvPicPr>
          <p:cNvPr id="7" name="Picture 6" descr="Figure 13.3 is a line graph that shows social media attention to the show 13 Reasons Why. On the x axis are the months April to July in 2017. On the y axis to the left are twitter users in the thousands tracking the show, from 0 to 300. On the y axis to the right are Instagram influencers weekly numbers from 0 to 2000. The graph comes with a note that says the show earned the most attention on social media in April 2017, when 84% of twitter users and 74% of Instagram influencers posted about the show for the first time within the period analyzed. ">
            <a:extLst>
              <a:ext uri="{FF2B5EF4-FFF2-40B4-BE49-F238E27FC236}">
                <a16:creationId xmlns:a16="http://schemas.microsoft.com/office/drawing/2014/main" xmlns="" id="{7549C866-50EA-194F-8166-514B99D1655A}"/>
              </a:ext>
            </a:extLst>
          </p:cNvPr>
          <p:cNvPicPr>
            <a:picLocks noChangeAspect="1"/>
          </p:cNvPicPr>
          <p:nvPr/>
        </p:nvPicPr>
        <p:blipFill rotWithShape="1">
          <a:blip r:embed="rId3"/>
          <a:srcRect r="2813" b="14163"/>
          <a:stretch/>
        </p:blipFill>
        <p:spPr>
          <a:xfrm>
            <a:off x="172604" y="2120308"/>
            <a:ext cx="4891486" cy="3763145"/>
          </a:xfrm>
          <a:prstGeom prst="rect">
            <a:avLst/>
          </a:prstGeom>
        </p:spPr>
      </p:pic>
      <p:pic>
        <p:nvPicPr>
          <p:cNvPr id="9" name="Picture 8" descr="Figure 13.4 shows a line graph that graphs the observed number of suicides in the US before, during and after high rates of social media attention to the show 13 Reasons Why. The x axis is split between the years 2016 and 2017. The y axis is the number of suicides among females ages 10-19, from 30 to 100. Parts of the graph are labeled to distinguish between predicted suicides for the particular month, the actual number of suicides, and when the show is introduced in media. ">
            <a:extLst>
              <a:ext uri="{FF2B5EF4-FFF2-40B4-BE49-F238E27FC236}">
                <a16:creationId xmlns:a16="http://schemas.microsoft.com/office/drawing/2014/main" xmlns="" id="{353D2252-4A46-694F-9478-2761227E6F78}"/>
              </a:ext>
            </a:extLst>
          </p:cNvPr>
          <p:cNvPicPr>
            <a:picLocks noChangeAspect="1"/>
          </p:cNvPicPr>
          <p:nvPr/>
        </p:nvPicPr>
        <p:blipFill rotWithShape="1">
          <a:blip r:embed="rId4"/>
          <a:srcRect l="-689" b="12665"/>
          <a:stretch/>
        </p:blipFill>
        <p:spPr>
          <a:xfrm>
            <a:off x="5257008" y="2493782"/>
            <a:ext cx="6816427" cy="3366773"/>
          </a:xfrm>
          <a:prstGeom prst="rect">
            <a:avLst/>
          </a:prstGeom>
        </p:spPr>
      </p:pic>
    </p:spTree>
    <p:extLst>
      <p:ext uri="{BB962C8B-B14F-4D97-AF65-F5344CB8AC3E}">
        <p14:creationId xmlns:p14="http://schemas.microsoft.com/office/powerpoint/2010/main" val="5403393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NECG, ITSD:</a:t>
            </a:r>
            <a:br>
              <a:rPr lang="en-US" sz="3200" dirty="0" smtClean="0"/>
            </a:br>
            <a:r>
              <a:rPr lang="en-US" sz="3200" dirty="0" smtClean="0"/>
              <a:t>Investigating </a:t>
            </a:r>
            <a:r>
              <a:rPr lang="en-US" sz="3200" dirty="0"/>
              <a:t>the Effect of Legislation on Opioid Abuse</a:t>
            </a:r>
          </a:p>
        </p:txBody>
      </p:sp>
      <p:pic>
        <p:nvPicPr>
          <p:cNvPr id="5" name="Picture 4" descr="Figure 13.5 is a line graph that shows the death rates in two US states from prescription opioids and heroin overdoses. The x axis shows the year, from 2003 to 2012 and the y axis shows the deaths from these drugs per 100,000 population, from 0 to 1.00. The blue line on the graph represents Florida and the orange line on the graph represents North Carolina. A vertical line on the graph is labeled as the point when Florida introduces new laws. ">
            <a:extLst>
              <a:ext uri="{FF2B5EF4-FFF2-40B4-BE49-F238E27FC236}">
                <a16:creationId xmlns:a16="http://schemas.microsoft.com/office/drawing/2014/main" xmlns="" id="{38BD3BF3-4456-8944-B6A6-223BF01ADA55}"/>
              </a:ext>
            </a:extLst>
          </p:cNvPr>
          <p:cNvPicPr>
            <a:picLocks noChangeAspect="1"/>
          </p:cNvPicPr>
          <p:nvPr/>
        </p:nvPicPr>
        <p:blipFill rotWithShape="1">
          <a:blip r:embed="rId3"/>
          <a:srcRect r="-1313" b="13522"/>
          <a:stretch/>
        </p:blipFill>
        <p:spPr>
          <a:xfrm>
            <a:off x="1371355" y="1429969"/>
            <a:ext cx="8724674" cy="5326793"/>
          </a:xfrm>
          <a:prstGeom prst="rect">
            <a:avLst/>
          </a:prstGeom>
        </p:spPr>
      </p:pic>
    </p:spTree>
    <p:extLst>
      <p:ext uri="{BB962C8B-B14F-4D97-AF65-F5344CB8AC3E}">
        <p14:creationId xmlns:p14="http://schemas.microsoft.com/office/powerpoint/2010/main" val="27719835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76974" y="0"/>
            <a:ext cx="10972800" cy="687541"/>
          </a:xfrm>
        </p:spPr>
        <p:txBody>
          <a:bodyPr/>
          <a:lstStyle/>
          <a:p>
            <a:r>
              <a:rPr lang="en-US" sz="4000" dirty="0"/>
              <a:t>Internal Validity in Quasi-Experiments</a:t>
            </a:r>
          </a:p>
        </p:txBody>
      </p:sp>
      <p:sp>
        <p:nvSpPr>
          <p:cNvPr id="3" name="Text Placeholder 2"/>
          <p:cNvSpPr>
            <a:spLocks noGrp="1"/>
          </p:cNvSpPr>
          <p:nvPr>
            <p:ph type="body" sz="quarter" idx="10"/>
          </p:nvPr>
        </p:nvSpPr>
        <p:spPr>
          <a:xfrm>
            <a:off x="135826" y="825812"/>
            <a:ext cx="5281432" cy="3644900"/>
          </a:xfrm>
        </p:spPr>
        <p:txBody>
          <a:bodyPr/>
          <a:lstStyle/>
          <a:p>
            <a:r>
              <a:rPr lang="en-US" dirty="0"/>
              <a:t>Selection effects</a:t>
            </a:r>
          </a:p>
          <a:p>
            <a:r>
              <a:rPr lang="en-US" dirty="0"/>
              <a:t>Design confounds</a:t>
            </a:r>
          </a:p>
          <a:p>
            <a:r>
              <a:rPr lang="en-US" dirty="0"/>
              <a:t>Maturation threat</a:t>
            </a:r>
          </a:p>
          <a:p>
            <a:r>
              <a:rPr lang="en-US" dirty="0"/>
              <a:t>History threat</a:t>
            </a:r>
          </a:p>
        </p:txBody>
      </p:sp>
      <p:pic>
        <p:nvPicPr>
          <p:cNvPr id="9" name="Picture 8" descr="Figure 13.8 is a graph that has the years, from 2006 to 2013, on the x axis and Prescription opioid deaths per 100,000 residents, from 0 to 10, on the y axis. The orange line represents states without pain clinic laws and the green line represents states with pain clinic laws. A light blue bar on the graph represents when most state clinic laws were introduced, between 2010 and 2011. ">
            <a:extLst>
              <a:ext uri="{FF2B5EF4-FFF2-40B4-BE49-F238E27FC236}">
                <a16:creationId xmlns:a16="http://schemas.microsoft.com/office/drawing/2014/main" xmlns="" id="{2A070E5E-73F2-3B41-858F-10EF6D08E107}"/>
              </a:ext>
            </a:extLst>
          </p:cNvPr>
          <p:cNvPicPr>
            <a:picLocks noChangeAspect="1"/>
          </p:cNvPicPr>
          <p:nvPr/>
        </p:nvPicPr>
        <p:blipFill rotWithShape="1">
          <a:blip r:embed="rId3"/>
          <a:srcRect l="-1267" r="1" b="12748"/>
          <a:stretch/>
        </p:blipFill>
        <p:spPr>
          <a:xfrm>
            <a:off x="6527795" y="3723374"/>
            <a:ext cx="4762853" cy="3134626"/>
          </a:xfrm>
          <a:prstGeom prst="rect">
            <a:avLst/>
          </a:prstGeom>
        </p:spPr>
      </p:pic>
      <p:pic>
        <p:nvPicPr>
          <p:cNvPr id="6" name="Picture 5" descr="Figure 13.2 contains three line graphs labeled A, B, and C. Line graph A has time, marked off as baseline, 3 months later, 6 months later, and 1 year later on the X-axis and self-esteem score from 0 to 25 on the Y-axis. There are two lines on the graph: surgery group and comparison group. The surgery group slowly increases its self-esteem score from 23 to 25 over the 1-year period. The comparison group drops its self-esteem score from 23 to 20 by 3 months later and then slowly decreases from 20 to 18 by 1 year later. Graph B has time marked off as baseline, 3 months later, 6 months later, and 1 year later on the X-axis and life-satisfaction rating from 0 to 3 on the Y-axis. There are two lines on the graph; surgery group and comparison group. The surgery group had a constant satisfaction rating of 2.8 from the baseline to 6 months later where it jumped up to 3 by 1 year later. The comparison group had a steady decrease from 2.5 to 2.2 from baseline to 1 year later. Graph C has time in baseline, 3 months later, 6 months later, and 1 year later on the X-axis and self-rated general attractiveness from 0 to 80 on the Y-axis. The surgery group increases from 67 to 75 from baseline to 3 months. After 3 months the surgery group increases from 75 to 80 by 1 year later. The comparison group remains constant at an attractiveness rating of 63 from baseline to 3 months. After 3 months the comparison group decreases from 63 to 60 by 1 year later.">
            <a:extLst>
              <a:ext uri="{FF2B5EF4-FFF2-40B4-BE49-F238E27FC236}">
                <a16:creationId xmlns:a16="http://schemas.microsoft.com/office/drawing/2014/main" xmlns="" id="{E3CCF1A8-C7A2-B341-A190-65088E2A0C19}"/>
              </a:ext>
            </a:extLst>
          </p:cNvPr>
          <p:cNvPicPr>
            <a:picLocks noChangeAspect="1"/>
          </p:cNvPicPr>
          <p:nvPr/>
        </p:nvPicPr>
        <p:blipFill rotWithShape="1">
          <a:blip r:embed="rId4"/>
          <a:srcRect l="1" r="49760" b="57657"/>
          <a:stretch/>
        </p:blipFill>
        <p:spPr>
          <a:xfrm>
            <a:off x="452067" y="4049318"/>
            <a:ext cx="4226190" cy="2438957"/>
          </a:xfrm>
          <a:prstGeom prst="rect">
            <a:avLst/>
          </a:prstGeom>
        </p:spPr>
      </p:pic>
      <p:pic>
        <p:nvPicPr>
          <p:cNvPr id="8" name="Picture 7" descr="Figure 13.01 shows a bar graph with 11 different countries on the x axis and percentage consenting to organ donation on the y axis, from 0 to 100. It looks like Austria, Hungary, France, Poland and Portugal are tied for the highest percentage. Beside the graph is an image of a donor card. ">
            <a:extLst>
              <a:ext uri="{FF2B5EF4-FFF2-40B4-BE49-F238E27FC236}">
                <a16:creationId xmlns:a16="http://schemas.microsoft.com/office/drawing/2014/main" xmlns="" id="{DC2789F2-A008-144C-B975-BC9DFB4F3A0A}"/>
              </a:ext>
            </a:extLst>
          </p:cNvPr>
          <p:cNvPicPr>
            <a:picLocks noChangeAspect="1"/>
          </p:cNvPicPr>
          <p:nvPr/>
        </p:nvPicPr>
        <p:blipFill rotWithShape="1">
          <a:blip r:embed="rId5"/>
          <a:srcRect l="-727" t="-280" r="38380" b="14265"/>
          <a:stretch/>
        </p:blipFill>
        <p:spPr>
          <a:xfrm>
            <a:off x="3134913" y="835900"/>
            <a:ext cx="4770512" cy="2797051"/>
          </a:xfrm>
          <a:prstGeom prst="rect">
            <a:avLst/>
          </a:prstGeom>
        </p:spPr>
      </p:pic>
    </p:spTree>
    <p:extLst>
      <p:ext uri="{BB962C8B-B14F-4D97-AF65-F5344CB8AC3E}">
        <p14:creationId xmlns:p14="http://schemas.microsoft.com/office/powerpoint/2010/main" val="1900008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Internal Validity in Quasi-Experiments: Threats</a:t>
            </a:r>
            <a:endParaRPr lang="en-US" sz="3200" dirty="0"/>
          </a:p>
        </p:txBody>
      </p:sp>
      <p:sp>
        <p:nvSpPr>
          <p:cNvPr id="3" name="Text Placeholder 2"/>
          <p:cNvSpPr>
            <a:spLocks noGrp="1"/>
          </p:cNvSpPr>
          <p:nvPr>
            <p:ph type="body" sz="quarter" idx="10"/>
          </p:nvPr>
        </p:nvSpPr>
        <p:spPr>
          <a:xfrm>
            <a:off x="0" y="1709938"/>
            <a:ext cx="4912187" cy="3644900"/>
          </a:xfrm>
        </p:spPr>
        <p:txBody>
          <a:bodyPr>
            <a:normAutofit lnSpcReduction="10000"/>
          </a:bodyPr>
          <a:lstStyle/>
          <a:p>
            <a:r>
              <a:rPr lang="en-US" sz="2800" dirty="0"/>
              <a:t>Regression to the mean</a:t>
            </a:r>
          </a:p>
          <a:p>
            <a:r>
              <a:rPr lang="en-US" sz="2800" dirty="0"/>
              <a:t>Attrition threat</a:t>
            </a:r>
          </a:p>
          <a:p>
            <a:r>
              <a:rPr lang="en-US" sz="2800" dirty="0"/>
              <a:t>Testing and instrumentation threats</a:t>
            </a:r>
          </a:p>
          <a:p>
            <a:r>
              <a:rPr lang="en-US" sz="2800" dirty="0"/>
              <a:t>Observer bias, demand characteristics, and placebo effects</a:t>
            </a:r>
          </a:p>
        </p:txBody>
      </p:sp>
      <p:pic>
        <p:nvPicPr>
          <p:cNvPr id="6" name="Picture 5" descr="Figure 13.9 is a line graph that shows time, starting at baseline and going to 1-year, on the x axis and self-rated general attractiveness, from 0 to 80, on the y axis. The green line shows the cosmetic surgery group which has a ligher self-reported attractiveness a year later than the orange line that represents the comparison group. There are two notes on the graph, one reads: Perhaps these participants reported feeling more attractive over time because they expected the surgery to make them look better. The other, pointing to the comparison group, reads: Perhaps these participants reported feeling less attractive over time because they knew they had not had procedures designed to make them look better. ">
            <a:extLst>
              <a:ext uri="{FF2B5EF4-FFF2-40B4-BE49-F238E27FC236}">
                <a16:creationId xmlns:a16="http://schemas.microsoft.com/office/drawing/2014/main" xmlns="" id="{BD37431B-3761-DA45-83D5-C0A12826A6D9}"/>
              </a:ext>
            </a:extLst>
          </p:cNvPr>
          <p:cNvPicPr>
            <a:picLocks noChangeAspect="1"/>
          </p:cNvPicPr>
          <p:nvPr/>
        </p:nvPicPr>
        <p:blipFill rotWithShape="1">
          <a:blip r:embed="rId3"/>
          <a:srcRect l="-1112" r="1" b="7036"/>
          <a:stretch/>
        </p:blipFill>
        <p:spPr>
          <a:xfrm>
            <a:off x="4344343" y="1581966"/>
            <a:ext cx="7847657" cy="4960561"/>
          </a:xfrm>
          <a:prstGeom prst="rect">
            <a:avLst/>
          </a:prstGeom>
        </p:spPr>
      </p:pic>
    </p:spTree>
    <p:extLst>
      <p:ext uri="{BB962C8B-B14F-4D97-AF65-F5344CB8AC3E}">
        <p14:creationId xmlns:p14="http://schemas.microsoft.com/office/powerpoint/2010/main" val="35680263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Observer bias, demand characteristics, and placebo </a:t>
            </a:r>
            <a:r>
              <a:rPr lang="en-US" b="1" dirty="0" smtClean="0"/>
              <a:t>effects: </a:t>
            </a:r>
            <a:r>
              <a:rPr lang="en-US" i="1" dirty="0"/>
              <a:t>Can affect any study</a:t>
            </a:r>
            <a:br>
              <a:rPr lang="en-US" i="1" dirty="0"/>
            </a:br>
            <a:endParaRPr lang="en-US" i="1" dirty="0"/>
          </a:p>
        </p:txBody>
      </p:sp>
      <p:sp>
        <p:nvSpPr>
          <p:cNvPr id="3" name="Content Placeholder 2"/>
          <p:cNvSpPr>
            <a:spLocks noGrp="1"/>
          </p:cNvSpPr>
          <p:nvPr>
            <p:ph idx="1"/>
          </p:nvPr>
        </p:nvSpPr>
        <p:spPr>
          <a:xfrm>
            <a:off x="664635" y="1981209"/>
            <a:ext cx="10577508" cy="4577487"/>
          </a:xfrm>
        </p:spPr>
        <p:txBody>
          <a:bodyPr>
            <a:normAutofit lnSpcReduction="10000"/>
          </a:bodyPr>
          <a:lstStyle/>
          <a:p>
            <a:r>
              <a:rPr lang="en-US" sz="3200" i="1" dirty="0" smtClean="0"/>
              <a:t>Observer bias: </a:t>
            </a:r>
            <a:r>
              <a:rPr lang="en-US" sz="3200" dirty="0" smtClean="0"/>
              <a:t>when researchers expectations influence the outcome</a:t>
            </a:r>
          </a:p>
          <a:p>
            <a:pPr lvl="1"/>
            <a:r>
              <a:rPr lang="en-US" sz="2000" dirty="0" smtClean="0"/>
              <a:t>Perhaps observers privy to conditions rate accordingly</a:t>
            </a:r>
          </a:p>
          <a:p>
            <a:r>
              <a:rPr lang="en-US" sz="3200" i="1" dirty="0" smtClean="0"/>
              <a:t>Demand characteristics: </a:t>
            </a:r>
            <a:r>
              <a:rPr lang="en-US" sz="3200" dirty="0" smtClean="0"/>
              <a:t>a subtle cue within the study cues Ps what the researcher expects or cues Ps how to behave</a:t>
            </a:r>
            <a:endParaRPr lang="en-US" sz="3200" dirty="0"/>
          </a:p>
          <a:p>
            <a:r>
              <a:rPr lang="en-US" sz="3200" i="1" dirty="0" smtClean="0"/>
              <a:t>Placebo effects</a:t>
            </a:r>
            <a:r>
              <a:rPr lang="en-US" sz="3200" dirty="0"/>
              <a:t>: </a:t>
            </a:r>
            <a:r>
              <a:rPr lang="en-US" sz="3200" dirty="0" smtClean="0"/>
              <a:t>when a change (improvement </a:t>
            </a:r>
            <a:r>
              <a:rPr lang="en-US" sz="3200" dirty="0"/>
              <a:t>of </a:t>
            </a:r>
            <a:r>
              <a:rPr lang="en-US" sz="3200" dirty="0" smtClean="0"/>
              <a:t>symptoms or scores, etc.) </a:t>
            </a:r>
            <a:r>
              <a:rPr lang="en-US" sz="3200" dirty="0"/>
              <a:t>is observed, despite using a </a:t>
            </a:r>
            <a:r>
              <a:rPr lang="en-US" sz="3200" dirty="0" smtClean="0"/>
              <a:t>non-active treatment (no level of an IV- empty).</a:t>
            </a:r>
            <a:endParaRPr lang="en-US" sz="2200" dirty="0"/>
          </a:p>
        </p:txBody>
      </p:sp>
      <p:sp>
        <p:nvSpPr>
          <p:cNvPr id="4" name="Slide Number Placeholder 3"/>
          <p:cNvSpPr>
            <a:spLocks noGrp="1"/>
          </p:cNvSpPr>
          <p:nvPr>
            <p:ph type="sldNum" sz="quarter" idx="12"/>
          </p:nvPr>
        </p:nvSpPr>
        <p:spPr/>
        <p:txBody>
          <a:bodyPr/>
          <a:lstStyle/>
          <a:p>
            <a:fld id="{0D27C6E2-F76A-42DD-8834-E2A00C665369}" type="slidenum">
              <a:rPr lang="en-US" smtClean="0"/>
              <a:t>25</a:t>
            </a:fld>
            <a:endParaRPr lang="en-US"/>
          </a:p>
        </p:txBody>
      </p:sp>
    </p:spTree>
    <p:extLst>
      <p:ext uri="{BB962C8B-B14F-4D97-AF65-F5344CB8AC3E}">
        <p14:creationId xmlns:p14="http://schemas.microsoft.com/office/powerpoint/2010/main" val="37326372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n illustration shows how to build a stronger Quasi-Experimental design.&quot; Level 1 - A box titled &quot;One-Group Posttest-Only Design.&quot; There is an X and an O sub 1 beneath the title. Text reads, &quot;The weakest quasi-experimental design: There are no corresponding measures with which to compare the posttreatment results.&quot;&#10;&#10;From Level one there are two columns in the infographic (left and right) that converge at the bottom.&#10;&#10;Left Side&#10;Level 2 - A plus sign and text, &quot;Add a nonequivalent comparison group.&quot;&#10;&#10;Level 3 - A box titled, &quot;Posttest-Only Design with a Nonequivalent Control Group.&quot; Beneath the title is an X and an O sub 1 on top of a horizontal hashed line. Beneath that line is another O sub 1. Beneath this text reads, &quot;A relatively weak design, especially as non-equivalence of the groups increases: If the treatment and control groups differ on the dependent variable, we can’t determine whether this difference existed even prior to treatment. There are also many potential threats to internal validity.&quot;&#10;&#10;Level 4 - A plus sign and text, &quot;Add a pretest.&quot;&#10;&#10;Level 5 - A box titled, &quot;Pretest–Posttest Design with a Nonequivalent Control Group.&quot; Beneath this there is an O sub 1 X O sub 2 on top of a horizontal hashed line. Below that line appears O sub 1 and O sub 2. Beneath this text reads, &quot;A better design: Pre-existing differences between the treatment and control groups can be assessed, although many potential threats to internal validity remain.&quot;&#10;&#10;Right Side&#10;Level 2 - A plus sign, and text, &quot;add a pretest.&quot;&#10;&#10;Level 3 - A box titled, &quot;One-Group Pretest–Posttest Design.&quot; Beneath this is O sub 1 X O sub 2. Then text reads, &quot;A relatively weak design: If scores on the dependent variable change significantly from pre- to posttest, there are many potential threats to internal validity.&quot;&#10;&#10;Level 4 - A plus sign, and text &quot;Add multiple pre- and posttest measurement periods.&quot;&#10;&#10;Level 5 - A box titled, &quot;Simple Interrupted Time-Series Design.&quot; Below this appears O sub 1 O sub 2 O sub 3 O sub 4 X O sub 5 O sub 6 O sub 7 O sub 8. Text follows, reading &quot;A better design: There should be enough measurement periods to establish meaningful pre- and posttreatment data trends. This may help rule out threats to internal validity such as maturation, testing, and regression to the mean.&quot;&#10;&#10;Both the left and right sides converge at Level 6, which has a plus sign and text, &quot;Combine multiple pretest and posttest measurements with the inclusion of a&#10;nonequivalent comparison group.&quot;&#10;&#10;Finally, Level 7 is a box titled, &quot;Interrupted Time-Series Design with a Nonequivalent Control Group.&quot; Then O sub 1 O sub 2 O sub 3 O sub 4 X O sub 5 O sub 6 O sub 7 O sub 8 appears above a hashed horizontal line. Below that line appears O sub 1 O sub 2 O sub 3 O sub 4 O sub 5 O sub 6 O sub 7 O sub 8. Finally text reads, &quot;A strong quasi-experimental design: We can examine whether the introduction of the treatment produces a change in the slope or absolute level of the trend line, relative to the trend line for the control group. Differential history is often the main potential confounding variable to consider.&quot;"/>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r="1547"/>
          <a:stretch/>
        </p:blipFill>
        <p:spPr bwMode="auto">
          <a:xfrm>
            <a:off x="2937754" y="-1"/>
            <a:ext cx="6876141" cy="6870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10514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 out these real-life, recent Quasi</a:t>
            </a:r>
            <a:r>
              <a:rPr lang="en-US" dirty="0"/>
              <a:t>-Experimental Questions</a:t>
            </a:r>
          </a:p>
        </p:txBody>
      </p:sp>
      <p:sp>
        <p:nvSpPr>
          <p:cNvPr id="3" name="Text Placeholder 2"/>
          <p:cNvSpPr>
            <a:spLocks noGrp="1"/>
          </p:cNvSpPr>
          <p:nvPr>
            <p:ph type="body" sz="quarter" idx="10"/>
          </p:nvPr>
        </p:nvSpPr>
        <p:spPr>
          <a:xfrm>
            <a:off x="789140" y="1876883"/>
            <a:ext cx="10919884" cy="4733925"/>
          </a:xfrm>
        </p:spPr>
        <p:txBody>
          <a:bodyPr>
            <a:normAutofit fontScale="92500" lnSpcReduction="20000"/>
          </a:bodyPr>
          <a:lstStyle/>
          <a:p>
            <a:pPr marL="0" indent="0">
              <a:buNone/>
            </a:pPr>
            <a:r>
              <a:rPr lang="en-US" sz="2400" dirty="0"/>
              <a:t>From spring 2020: Are people staying home because of the shutdown? Cell phone data reveal they did, at first.</a:t>
            </a:r>
          </a:p>
          <a:p>
            <a:pPr marL="0" indent="0">
              <a:buNone/>
            </a:pPr>
            <a:r>
              <a:rPr lang="en-US" sz="2400" dirty="0"/>
              <a:t>	Story: </a:t>
            </a:r>
            <a:r>
              <a:rPr lang="en-US" sz="2400" dirty="0">
                <a:hlinkClick r:id="rId3"/>
              </a:rPr>
              <a:t>https://n.pr/2B0nCBm</a:t>
            </a:r>
            <a:r>
              <a:rPr lang="en-US" sz="2400" dirty="0"/>
              <a:t> </a:t>
            </a:r>
          </a:p>
          <a:p>
            <a:pPr marL="0" indent="0">
              <a:buNone/>
            </a:pPr>
            <a:endParaRPr lang="en-US" sz="2400" dirty="0"/>
          </a:p>
          <a:p>
            <a:pPr marL="0" indent="0">
              <a:buNone/>
            </a:pPr>
            <a:r>
              <a:rPr lang="en-US" sz="2400" dirty="0"/>
              <a:t>Is the common practice of wearing masks in Asia responsible for reduced spread of the novel coronavirus in Japan, Korea, Hong Kong, and China?</a:t>
            </a:r>
          </a:p>
          <a:p>
            <a:pPr marL="0" indent="0">
              <a:buNone/>
            </a:pPr>
            <a:r>
              <a:rPr lang="en-US" sz="2400" dirty="0"/>
              <a:t>	Story: </a:t>
            </a:r>
            <a:r>
              <a:rPr lang="en-US" sz="2400" dirty="0">
                <a:hlinkClick r:id="rId4"/>
              </a:rPr>
              <a:t>https://nyti.ms/37Yg8L9</a:t>
            </a:r>
            <a:r>
              <a:rPr lang="en-US" sz="2400" dirty="0"/>
              <a:t> </a:t>
            </a:r>
          </a:p>
          <a:p>
            <a:pPr marL="0" indent="0">
              <a:buNone/>
            </a:pPr>
            <a:endParaRPr lang="en-US" sz="2400" dirty="0"/>
          </a:p>
          <a:p>
            <a:pPr marL="0" indent="0">
              <a:buNone/>
            </a:pPr>
            <a:r>
              <a:rPr lang="en-US" sz="2400" dirty="0"/>
              <a:t>From 2018: Voter registrations spike as deadlines loom. Taylor Swift had something to do with it. </a:t>
            </a:r>
          </a:p>
          <a:p>
            <a:pPr marL="228600" lvl="1" indent="0">
              <a:buNone/>
            </a:pPr>
            <a:r>
              <a:rPr lang="en-US" sz="2200" dirty="0"/>
              <a:t>Story: </a:t>
            </a:r>
            <a:r>
              <a:rPr lang="en-US" sz="2200" dirty="0">
                <a:hlinkClick r:id="rId5"/>
              </a:rPr>
              <a:t>https://nyti.ms/2YwXeYp</a:t>
            </a:r>
            <a:r>
              <a:rPr lang="en-US" sz="2200" dirty="0"/>
              <a:t> </a:t>
            </a:r>
            <a:endParaRPr lang="en-US" sz="2400" dirty="0"/>
          </a:p>
        </p:txBody>
      </p:sp>
    </p:spTree>
    <p:extLst>
      <p:ext uri="{BB962C8B-B14F-4D97-AF65-F5344CB8AC3E}">
        <p14:creationId xmlns:p14="http://schemas.microsoft.com/office/powerpoint/2010/main" val="4177627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0920" y="1039043"/>
            <a:ext cx="11412477" cy="5151918"/>
          </a:xfrm>
          <a:prstGeom prst="rect">
            <a:avLst/>
          </a:prstGeom>
        </p:spPr>
      </p:pic>
      <p:sp>
        <p:nvSpPr>
          <p:cNvPr id="6" name="Rectangle 5"/>
          <p:cNvSpPr/>
          <p:nvPr/>
        </p:nvSpPr>
        <p:spPr>
          <a:xfrm>
            <a:off x="377471" y="306795"/>
            <a:ext cx="5843780" cy="369332"/>
          </a:xfrm>
          <a:prstGeom prst="rect">
            <a:avLst/>
          </a:prstGeom>
        </p:spPr>
        <p:txBody>
          <a:bodyPr wrap="none">
            <a:spAutoFit/>
          </a:bodyPr>
          <a:lstStyle/>
          <a:p>
            <a:r>
              <a:rPr lang="en-US" dirty="0"/>
              <a:t>Has Queen's Gambit affected the popularity of chess?</a:t>
            </a:r>
          </a:p>
        </p:txBody>
      </p:sp>
      <p:pic>
        <p:nvPicPr>
          <p:cNvPr id="7" name="Picture 6"/>
          <p:cNvPicPr>
            <a:picLocks noChangeAspect="1"/>
          </p:cNvPicPr>
          <p:nvPr/>
        </p:nvPicPr>
        <p:blipFill>
          <a:blip r:embed="rId3"/>
          <a:stretch>
            <a:fillRect/>
          </a:stretch>
        </p:blipFill>
        <p:spPr>
          <a:xfrm>
            <a:off x="2921000" y="1115685"/>
            <a:ext cx="6350000" cy="4229100"/>
          </a:xfrm>
          <a:prstGeom prst="rect">
            <a:avLst/>
          </a:prstGeom>
        </p:spPr>
      </p:pic>
      <p:sp>
        <p:nvSpPr>
          <p:cNvPr id="8" name="Rectangle 7"/>
          <p:cNvSpPr/>
          <p:nvPr/>
        </p:nvSpPr>
        <p:spPr>
          <a:xfrm>
            <a:off x="2278283" y="6044909"/>
            <a:ext cx="8472100" cy="923330"/>
          </a:xfrm>
          <a:prstGeom prst="rect">
            <a:avLst/>
          </a:prstGeom>
        </p:spPr>
        <p:txBody>
          <a:bodyPr wrap="square">
            <a:spAutoFit/>
          </a:bodyPr>
          <a:lstStyle/>
          <a:p>
            <a:r>
              <a:rPr lang="en-US" dirty="0">
                <a:hlinkClick r:id="rId4"/>
              </a:rPr>
              <a:t>https://towardsdatascience.com/how-has-the-queens-gambit-impacted-the-popularity-of-online-chess-</a:t>
            </a:r>
            <a:r>
              <a:rPr lang="en-US" dirty="0" smtClean="0">
                <a:hlinkClick r:id="rId4"/>
              </a:rPr>
              <a:t>43594efe5a98</a:t>
            </a:r>
            <a:endParaRPr lang="en-US" dirty="0" smtClean="0"/>
          </a:p>
          <a:p>
            <a:endParaRPr lang="en-US" dirty="0"/>
          </a:p>
        </p:txBody>
      </p:sp>
    </p:spTree>
    <p:extLst>
      <p:ext uri="{BB962C8B-B14F-4D97-AF65-F5344CB8AC3E}">
        <p14:creationId xmlns:p14="http://schemas.microsoft.com/office/powerpoint/2010/main" val="9149207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3"/>
          <a:stretch>
            <a:fillRect/>
          </a:stretch>
        </p:blipFill>
        <p:spPr>
          <a:xfrm>
            <a:off x="2028324" y="0"/>
            <a:ext cx="9097347" cy="6858000"/>
          </a:xfrm>
          <a:prstGeom prst="rect">
            <a:avLst/>
          </a:prstGeom>
        </p:spPr>
      </p:pic>
      <p:sp>
        <p:nvSpPr>
          <p:cNvPr id="5" name="Rectangle 4"/>
          <p:cNvSpPr/>
          <p:nvPr/>
        </p:nvSpPr>
        <p:spPr>
          <a:xfrm rot="16200000">
            <a:off x="-2263515" y="2803470"/>
            <a:ext cx="6096000" cy="923330"/>
          </a:xfrm>
          <a:prstGeom prst="rect">
            <a:avLst/>
          </a:prstGeom>
        </p:spPr>
        <p:txBody>
          <a:bodyPr>
            <a:spAutoFit/>
          </a:bodyPr>
          <a:lstStyle/>
          <a:p>
            <a:r>
              <a:rPr lang="en-US" dirty="0"/>
              <a:t>http://</a:t>
            </a:r>
            <a:r>
              <a:rPr lang="en-US" dirty="0" err="1"/>
              <a:t>sites.fordschool.umich.edu</a:t>
            </a:r>
            <a:r>
              <a:rPr lang="en-US" dirty="0"/>
              <a:t>/poverty2021/files/2021/05/PovertySolutions-Hardship-After-COVID-19-Relief-Bill-PolicyBrief-r1.pdf</a:t>
            </a:r>
          </a:p>
        </p:txBody>
      </p:sp>
    </p:spTree>
    <p:extLst>
      <p:ext uri="{BB962C8B-B14F-4D97-AF65-F5344CB8AC3E}">
        <p14:creationId xmlns:p14="http://schemas.microsoft.com/office/powerpoint/2010/main" val="3419633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35" y="484094"/>
            <a:ext cx="10075084" cy="785989"/>
          </a:xfrm>
        </p:spPr>
        <p:txBody>
          <a:bodyPr>
            <a:normAutofit/>
          </a:bodyPr>
          <a:lstStyle/>
          <a:p>
            <a:r>
              <a:rPr lang="en-US" b="1" dirty="0"/>
              <a:t>Maturation</a:t>
            </a:r>
            <a:endParaRPr lang="en-US" dirty="0"/>
          </a:p>
        </p:txBody>
      </p:sp>
      <p:sp>
        <p:nvSpPr>
          <p:cNvPr id="3" name="Content Placeholder 2"/>
          <p:cNvSpPr>
            <a:spLocks noGrp="1"/>
          </p:cNvSpPr>
          <p:nvPr>
            <p:ph idx="1"/>
          </p:nvPr>
        </p:nvSpPr>
        <p:spPr>
          <a:xfrm>
            <a:off x="330686" y="1154453"/>
            <a:ext cx="10562294" cy="4856080"/>
          </a:xfrm>
        </p:spPr>
        <p:txBody>
          <a:bodyPr>
            <a:normAutofit/>
          </a:bodyPr>
          <a:lstStyle/>
          <a:p>
            <a:r>
              <a:rPr lang="en-US" sz="3200" dirty="0" smtClean="0"/>
              <a:t> refers </a:t>
            </a:r>
            <a:r>
              <a:rPr lang="en-US" sz="3200" dirty="0" smtClean="0"/>
              <a:t>to changes (developmental, physical, psychological) in your participants over time.</a:t>
            </a:r>
            <a:r>
              <a:rPr lang="en-US" sz="3000" b="1" dirty="0"/>
              <a:t> </a:t>
            </a:r>
            <a:endParaRPr lang="en-US" sz="3000" b="1" dirty="0" smtClean="0"/>
          </a:p>
          <a:p>
            <a:pPr lvl="1"/>
            <a:r>
              <a:rPr lang="en-US" sz="2400" dirty="0" smtClean="0"/>
              <a:t>From PG: </a:t>
            </a:r>
            <a:r>
              <a:rPr lang="en-US" sz="2400" i="1" dirty="0">
                <a:solidFill>
                  <a:schemeClr val="tx1"/>
                </a:solidFill>
              </a:rPr>
              <a:t>Children recently enrolled at a nursery school are having trouble adjusting to the teacher and the scheduled activities. The head area teacher (Dr. </a:t>
            </a:r>
            <a:r>
              <a:rPr lang="en-US" sz="2400" i="1" dirty="0" err="1">
                <a:solidFill>
                  <a:schemeClr val="tx1"/>
                </a:solidFill>
              </a:rPr>
              <a:t>Snape</a:t>
            </a:r>
            <a:r>
              <a:rPr lang="en-US" sz="2400" i="1" dirty="0">
                <a:solidFill>
                  <a:schemeClr val="tx1"/>
                </a:solidFill>
              </a:rPr>
              <a:t>) designs a program of story telling that is intended to help them adjust. Four weeks later, observations are made and the children are found to be better adjusted than they were before the program began. </a:t>
            </a:r>
          </a:p>
          <a:p>
            <a:pPr lvl="0"/>
            <a:endParaRPr lang="en-US" dirty="0"/>
          </a:p>
          <a:p>
            <a:pPr lvl="1"/>
            <a:endParaRPr lang="en-US" sz="2800" dirty="0" smtClean="0"/>
          </a:p>
          <a:p>
            <a:pPr marL="0" indent="0">
              <a:buNone/>
            </a:pPr>
            <a:endParaRPr lang="en-US" sz="3000" b="1" dirty="0"/>
          </a:p>
        </p:txBody>
      </p:sp>
      <p:sp>
        <p:nvSpPr>
          <p:cNvPr id="4" name="Slide Number Placeholder 3"/>
          <p:cNvSpPr>
            <a:spLocks noGrp="1"/>
          </p:cNvSpPr>
          <p:nvPr>
            <p:ph type="sldNum" sz="quarter" idx="12"/>
          </p:nvPr>
        </p:nvSpPr>
        <p:spPr/>
        <p:txBody>
          <a:bodyPr/>
          <a:lstStyle/>
          <a:p>
            <a:fld id="{0D27C6E2-F76A-42DD-8834-E2A00C665369}" type="slidenum">
              <a:rPr lang="en-US" smtClean="0"/>
              <a:t>3</a:t>
            </a:fld>
            <a:endParaRPr lang="en-US"/>
          </a:p>
        </p:txBody>
      </p:sp>
    </p:spTree>
    <p:extLst>
      <p:ext uri="{BB962C8B-B14F-4D97-AF65-F5344CB8AC3E}">
        <p14:creationId xmlns:p14="http://schemas.microsoft.com/office/powerpoint/2010/main" val="72966586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522" y="251543"/>
            <a:ext cx="10075084" cy="1116106"/>
          </a:xfrm>
        </p:spPr>
        <p:txBody>
          <a:bodyPr/>
          <a:lstStyle/>
          <a:p>
            <a:r>
              <a:rPr lang="en-US" sz="2800" dirty="0" smtClean="0"/>
              <a:t>Potential Threats: </a:t>
            </a:r>
            <a:br>
              <a:rPr lang="en-US" sz="2800" dirty="0" smtClean="0"/>
            </a:br>
            <a:r>
              <a:rPr lang="en-US" sz="2800" dirty="0" smtClean="0"/>
              <a:t>Maturation, Testing, Instrumentation, Regression, </a:t>
            </a:r>
            <a:r>
              <a:rPr lang="en-US" sz="2800" dirty="0"/>
              <a:t>(</a:t>
            </a:r>
            <a:r>
              <a:rPr lang="en-US" sz="2800" dirty="0" smtClean="0"/>
              <a:t>maybe attrition or history)</a:t>
            </a:r>
            <a:endParaRPr lang="en-US" sz="28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03248188"/>
              </p:ext>
            </p:extLst>
          </p:nvPr>
        </p:nvGraphicFramePr>
        <p:xfrm>
          <a:off x="897691" y="1784427"/>
          <a:ext cx="8492810" cy="4583876"/>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2"/>
          </p:nvPr>
        </p:nvSpPr>
        <p:spPr/>
        <p:txBody>
          <a:bodyPr/>
          <a:lstStyle/>
          <a:p>
            <a:fld id="{0D27C6E2-F76A-42DD-8834-E2A00C665369}" type="slidenum">
              <a:rPr lang="en-US" smtClean="0"/>
              <a:t>4</a:t>
            </a:fld>
            <a:endParaRPr lang="en-US"/>
          </a:p>
        </p:txBody>
      </p:sp>
    </p:spTree>
    <p:extLst>
      <p:ext uri="{BB962C8B-B14F-4D97-AF65-F5344CB8AC3E}">
        <p14:creationId xmlns:p14="http://schemas.microsoft.com/office/powerpoint/2010/main" val="1324020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Possible Threats to Internal Validity</a:t>
            </a:r>
            <a:endParaRPr lang="en-US" dirty="0"/>
          </a:p>
        </p:txBody>
      </p:sp>
      <p:sp>
        <p:nvSpPr>
          <p:cNvPr id="3" name="Content Placeholder 2"/>
          <p:cNvSpPr>
            <a:spLocks noGrp="1"/>
          </p:cNvSpPr>
          <p:nvPr>
            <p:ph idx="1"/>
          </p:nvPr>
        </p:nvSpPr>
        <p:spPr>
          <a:xfrm>
            <a:off x="616873" y="1333338"/>
            <a:ext cx="10059615" cy="4687837"/>
          </a:xfrm>
        </p:spPr>
        <p:txBody>
          <a:bodyPr>
            <a:normAutofit/>
          </a:bodyPr>
          <a:lstStyle/>
          <a:p>
            <a:pPr marL="0" indent="0">
              <a:buNone/>
            </a:pPr>
            <a:endParaRPr lang="en-US" sz="3000" b="1" dirty="0"/>
          </a:p>
          <a:p>
            <a:r>
              <a:rPr lang="en-US" sz="3000" b="1" dirty="0" smtClean="0"/>
              <a:t>History</a:t>
            </a:r>
            <a:r>
              <a:rPr lang="en-US" sz="3000" dirty="0" smtClean="0"/>
              <a:t>—when a study includes a pretest and at least one posttest, other </a:t>
            </a:r>
            <a:r>
              <a:rPr lang="en-US" sz="3000" dirty="0" smtClean="0">
                <a:solidFill>
                  <a:srgbClr val="FF0000"/>
                </a:solidFill>
              </a:rPr>
              <a:t>discrete</a:t>
            </a:r>
            <a:r>
              <a:rPr lang="en-US" sz="3000" dirty="0" smtClean="0"/>
              <a:t> events outside your intended manipulation(s) can occur between tests that can affect your results. </a:t>
            </a:r>
          </a:p>
          <a:p>
            <a:pPr lvl="1"/>
            <a:r>
              <a:rPr lang="en-US" sz="3000" dirty="0" smtClean="0"/>
              <a:t>Example: </a:t>
            </a:r>
            <a:r>
              <a:rPr lang="en-US" sz="3000" dirty="0" smtClean="0"/>
              <a:t>Anxiety-reduction/Katrina, etc. </a:t>
            </a:r>
          </a:p>
        </p:txBody>
      </p:sp>
      <p:sp>
        <p:nvSpPr>
          <p:cNvPr id="4" name="Slide Number Placeholder 3"/>
          <p:cNvSpPr>
            <a:spLocks noGrp="1"/>
          </p:cNvSpPr>
          <p:nvPr>
            <p:ph type="sldNum" sz="quarter" idx="12"/>
          </p:nvPr>
        </p:nvSpPr>
        <p:spPr/>
        <p:txBody>
          <a:bodyPr/>
          <a:lstStyle/>
          <a:p>
            <a:fld id="{0D27C6E2-F76A-42DD-8834-E2A00C665369}" type="slidenum">
              <a:rPr lang="en-US" smtClean="0"/>
              <a:t>5</a:t>
            </a:fld>
            <a:endParaRPr lang="en-US"/>
          </a:p>
        </p:txBody>
      </p:sp>
    </p:spTree>
    <p:extLst>
      <p:ext uri="{BB962C8B-B14F-4D97-AF65-F5344CB8AC3E}">
        <p14:creationId xmlns:p14="http://schemas.microsoft.com/office/powerpoint/2010/main" val="374403975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Possible Threats to Internal Validity</a:t>
            </a:r>
            <a:endParaRPr lang="en-US" dirty="0"/>
          </a:p>
        </p:txBody>
      </p:sp>
      <p:sp>
        <p:nvSpPr>
          <p:cNvPr id="3" name="Content Placeholder 2"/>
          <p:cNvSpPr>
            <a:spLocks noGrp="1"/>
          </p:cNvSpPr>
          <p:nvPr>
            <p:ph idx="1"/>
          </p:nvPr>
        </p:nvSpPr>
        <p:spPr>
          <a:xfrm>
            <a:off x="667001" y="1584011"/>
            <a:ext cx="10011935" cy="4609683"/>
          </a:xfrm>
        </p:spPr>
        <p:txBody>
          <a:bodyPr>
            <a:noAutofit/>
          </a:bodyPr>
          <a:lstStyle/>
          <a:p>
            <a:pPr>
              <a:lnSpc>
                <a:spcPct val="90000"/>
              </a:lnSpc>
            </a:pPr>
            <a:r>
              <a:rPr lang="en-US" sz="3200" b="1" dirty="0" smtClean="0"/>
              <a:t>Attrition</a:t>
            </a:r>
            <a:r>
              <a:rPr lang="en-US" sz="3200" dirty="0"/>
              <a:t> </a:t>
            </a:r>
            <a:r>
              <a:rPr lang="en-US" sz="3200" dirty="0" smtClean="0"/>
              <a:t>(also known as </a:t>
            </a:r>
            <a:r>
              <a:rPr lang="en-US" sz="3200" b="1" dirty="0" smtClean="0"/>
              <a:t>mortality</a:t>
            </a:r>
            <a:r>
              <a:rPr lang="en-US" sz="3200" dirty="0" smtClean="0"/>
              <a:t>)—refers to a loss of participants in your research study. Those who remain may somehow be different from those who dropped out, and this difference may be affecting your results.</a:t>
            </a:r>
          </a:p>
        </p:txBody>
      </p:sp>
      <p:sp>
        <p:nvSpPr>
          <p:cNvPr id="4" name="Slide Number Placeholder 3"/>
          <p:cNvSpPr>
            <a:spLocks noGrp="1"/>
          </p:cNvSpPr>
          <p:nvPr>
            <p:ph type="sldNum" sz="quarter" idx="12"/>
          </p:nvPr>
        </p:nvSpPr>
        <p:spPr/>
        <p:txBody>
          <a:bodyPr/>
          <a:lstStyle/>
          <a:p>
            <a:fld id="{0D27C6E2-F76A-42DD-8834-E2A00C665369}" type="slidenum">
              <a:rPr lang="en-US" smtClean="0"/>
              <a:t>6</a:t>
            </a:fld>
            <a:endParaRPr lang="en-US"/>
          </a:p>
        </p:txBody>
      </p:sp>
    </p:spTree>
    <p:extLst>
      <p:ext uri="{BB962C8B-B14F-4D97-AF65-F5344CB8AC3E}">
        <p14:creationId xmlns:p14="http://schemas.microsoft.com/office/powerpoint/2010/main" val="182984306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Possible Threats to Internal Validity</a:t>
            </a:r>
            <a:endParaRPr lang="en-US" dirty="0"/>
          </a:p>
        </p:txBody>
      </p:sp>
      <p:sp>
        <p:nvSpPr>
          <p:cNvPr id="3" name="Content Placeholder 2"/>
          <p:cNvSpPr>
            <a:spLocks noGrp="1"/>
          </p:cNvSpPr>
          <p:nvPr>
            <p:ph idx="1"/>
          </p:nvPr>
        </p:nvSpPr>
        <p:spPr>
          <a:xfrm>
            <a:off x="362927" y="1619788"/>
            <a:ext cx="10889960" cy="4991465"/>
          </a:xfrm>
        </p:spPr>
        <p:txBody>
          <a:bodyPr>
            <a:normAutofit lnSpcReduction="10000"/>
          </a:bodyPr>
          <a:lstStyle/>
          <a:p>
            <a:r>
              <a:rPr lang="en-US" sz="3200" b="1" dirty="0" smtClean="0"/>
              <a:t>Instrumentation</a:t>
            </a:r>
            <a:r>
              <a:rPr lang="en-US" sz="3200" dirty="0" smtClean="0"/>
              <a:t>—If changes occur </a:t>
            </a:r>
            <a:r>
              <a:rPr lang="en-US" sz="3200" i="1" dirty="0" smtClean="0"/>
              <a:t>in the instrument </a:t>
            </a:r>
            <a:r>
              <a:rPr lang="en-US" sz="3200" dirty="0" smtClean="0"/>
              <a:t>you use to measure participants’ performance (a computer, a human). </a:t>
            </a:r>
          </a:p>
          <a:p>
            <a:pPr lvl="2"/>
            <a:r>
              <a:rPr lang="en-US" sz="2400" dirty="0"/>
              <a:t>Essentially these are changes in the measuring instruments </a:t>
            </a:r>
            <a:r>
              <a:rPr lang="en-US" sz="2400" i="1" dirty="0"/>
              <a:t>or how researchers are using those </a:t>
            </a:r>
            <a:r>
              <a:rPr lang="en-US" sz="2400" i="1" dirty="0" smtClean="0"/>
              <a:t>instruments (get more stringent, more lenient, etc.</a:t>
            </a:r>
            <a:r>
              <a:rPr lang="en-US" sz="2400" i="1" dirty="0" smtClean="0"/>
              <a:t>)</a:t>
            </a:r>
          </a:p>
          <a:p>
            <a:pPr lvl="2"/>
            <a:r>
              <a:rPr lang="en-US" sz="2400" b="1" i="1" dirty="0" smtClean="0"/>
              <a:t>CAREFUL: Just b/c humans are the instrument does not automatically create an instrumentation threat. What can we do that you’ve already learned to help rule that out? </a:t>
            </a:r>
            <a:endParaRPr lang="en-US" sz="3200" b="1" dirty="0" smtClean="0"/>
          </a:p>
          <a:p>
            <a:r>
              <a:rPr lang="en-US" sz="3200" b="1" dirty="0" smtClean="0"/>
              <a:t>Testing </a:t>
            </a:r>
            <a:r>
              <a:rPr lang="mr-IN" sz="3200" b="1" dirty="0" smtClean="0"/>
              <a:t>–</a:t>
            </a:r>
            <a:r>
              <a:rPr lang="en-US" sz="3200" b="1" dirty="0" smtClean="0"/>
              <a:t> </a:t>
            </a:r>
            <a:r>
              <a:rPr lang="en-US" sz="3200" dirty="0" smtClean="0"/>
              <a:t>repeated testing changes </a:t>
            </a:r>
            <a:r>
              <a:rPr lang="en-US" sz="3200" i="1" dirty="0" smtClean="0"/>
              <a:t>how participants respond</a:t>
            </a:r>
          </a:p>
        </p:txBody>
      </p:sp>
      <p:sp>
        <p:nvSpPr>
          <p:cNvPr id="4" name="Slide Number Placeholder 3"/>
          <p:cNvSpPr>
            <a:spLocks noGrp="1"/>
          </p:cNvSpPr>
          <p:nvPr>
            <p:ph type="sldNum" sz="quarter" idx="12"/>
          </p:nvPr>
        </p:nvSpPr>
        <p:spPr/>
        <p:txBody>
          <a:bodyPr/>
          <a:lstStyle/>
          <a:p>
            <a:fld id="{0D27C6E2-F76A-42DD-8834-E2A00C665369}" type="slidenum">
              <a:rPr lang="en-US" smtClean="0"/>
              <a:t>7</a:t>
            </a:fld>
            <a:endParaRPr lang="en-US"/>
          </a:p>
        </p:txBody>
      </p:sp>
    </p:spTree>
    <p:extLst>
      <p:ext uri="{BB962C8B-B14F-4D97-AF65-F5344CB8AC3E}">
        <p14:creationId xmlns:p14="http://schemas.microsoft.com/office/powerpoint/2010/main" val="18162712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Possible Threats to Internal Validity</a:t>
            </a:r>
            <a:endParaRPr lang="en-US" dirty="0"/>
          </a:p>
        </p:txBody>
      </p:sp>
      <p:sp>
        <p:nvSpPr>
          <p:cNvPr id="3" name="Content Placeholder 2"/>
          <p:cNvSpPr>
            <a:spLocks noGrp="1"/>
          </p:cNvSpPr>
          <p:nvPr>
            <p:ph idx="1"/>
          </p:nvPr>
        </p:nvSpPr>
        <p:spPr>
          <a:xfrm>
            <a:off x="667000" y="1584011"/>
            <a:ext cx="10889960" cy="4991465"/>
          </a:xfrm>
        </p:spPr>
        <p:txBody>
          <a:bodyPr>
            <a:normAutofit/>
          </a:bodyPr>
          <a:lstStyle/>
          <a:p>
            <a:r>
              <a:rPr lang="en-US" sz="3200" b="1" dirty="0" smtClean="0"/>
              <a:t>Regression toward the mean </a:t>
            </a:r>
            <a:r>
              <a:rPr lang="en-US" sz="3200" dirty="0" smtClean="0"/>
              <a:t>is a potential threat to internal validity if you are using a design that includes multiple observations and the measures for your initial observations are extremely high or low. When performance on an earlier test is extreme, the next time the test is taken, the score is likely to be less extreme and therefore closer to the mean.</a:t>
            </a:r>
          </a:p>
        </p:txBody>
      </p:sp>
      <p:sp>
        <p:nvSpPr>
          <p:cNvPr id="4" name="Slide Number Placeholder 3"/>
          <p:cNvSpPr>
            <a:spLocks noGrp="1"/>
          </p:cNvSpPr>
          <p:nvPr>
            <p:ph type="sldNum" sz="quarter" idx="12"/>
          </p:nvPr>
        </p:nvSpPr>
        <p:spPr/>
        <p:txBody>
          <a:bodyPr/>
          <a:lstStyle/>
          <a:p>
            <a:fld id="{0D27C6E2-F76A-42DD-8834-E2A00C665369}" type="slidenum">
              <a:rPr lang="en-US" smtClean="0"/>
              <a:t>8</a:t>
            </a:fld>
            <a:endParaRPr lang="en-US"/>
          </a:p>
        </p:txBody>
      </p:sp>
    </p:spTree>
    <p:extLst>
      <p:ext uri="{BB962C8B-B14F-4D97-AF65-F5344CB8AC3E}">
        <p14:creationId xmlns:p14="http://schemas.microsoft.com/office/powerpoint/2010/main" val="337098669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803" y="152400"/>
            <a:ext cx="9853084" cy="612244"/>
          </a:xfrm>
        </p:spPr>
        <p:txBody>
          <a:bodyPr>
            <a:normAutofit fontScale="90000"/>
          </a:bodyPr>
          <a:lstStyle/>
          <a:p>
            <a:r>
              <a:rPr lang="en-US" sz="2800" dirty="0"/>
              <a:t>Threats to internal validity for pretest-posttest designs</a:t>
            </a:r>
            <a:br>
              <a:rPr lang="en-US" sz="2800" dirty="0"/>
            </a:br>
            <a:endParaRPr lang="en-US" sz="2600" dirty="0"/>
          </a:p>
        </p:txBody>
      </p:sp>
      <p:sp>
        <p:nvSpPr>
          <p:cNvPr id="3" name="Content Placeholder 2"/>
          <p:cNvSpPr>
            <a:spLocks noGrp="1"/>
          </p:cNvSpPr>
          <p:nvPr>
            <p:ph idx="1"/>
          </p:nvPr>
        </p:nvSpPr>
        <p:spPr>
          <a:xfrm>
            <a:off x="203200" y="1066800"/>
            <a:ext cx="10309168" cy="2976632"/>
          </a:xfrm>
        </p:spPr>
        <p:txBody>
          <a:bodyPr>
            <a:noAutofit/>
          </a:bodyPr>
          <a:lstStyle/>
          <a:p>
            <a:pPr marL="692150" lvl="2" indent="-342900">
              <a:lnSpc>
                <a:spcPct val="120000"/>
              </a:lnSpc>
              <a:spcBef>
                <a:spcPts val="2000"/>
              </a:spcBef>
              <a:buClr>
                <a:schemeClr val="accent1">
                  <a:lumMod val="50000"/>
                </a:schemeClr>
              </a:buClr>
            </a:pPr>
            <a:r>
              <a:rPr lang="en-US" sz="2200" dirty="0" smtClean="0">
                <a:solidFill>
                  <a:schemeClr val="accent2"/>
                </a:solidFill>
              </a:rPr>
              <a:t>Regression threat:</a:t>
            </a:r>
            <a:r>
              <a:rPr lang="en-US" sz="2200" dirty="0" smtClean="0"/>
              <a:t>  Extreme scores at Time 1 are likely to be less extreme at Time 2 (aka. regression to the mean)</a:t>
            </a:r>
          </a:p>
          <a:p>
            <a:pPr marL="692150" lvl="2" indent="-342900">
              <a:lnSpc>
                <a:spcPct val="120000"/>
              </a:lnSpc>
              <a:spcBef>
                <a:spcPts val="2000"/>
              </a:spcBef>
              <a:buClr>
                <a:schemeClr val="accent1">
                  <a:lumMod val="50000"/>
                </a:schemeClr>
              </a:buClr>
            </a:pPr>
            <a:r>
              <a:rPr lang="en-US" sz="2400" dirty="0">
                <a:latin typeface="Gill Sans MT" charset="0"/>
              </a:rPr>
              <a:t>Remember, </a:t>
            </a:r>
            <a:r>
              <a:rPr lang="en-US" sz="2400" i="1" dirty="0">
                <a:latin typeface="Gill Sans MT" charset="0"/>
              </a:rPr>
              <a:t>observed </a:t>
            </a:r>
            <a:r>
              <a:rPr lang="en-US" sz="2400" dirty="0">
                <a:latin typeface="Gill Sans MT" charset="0"/>
              </a:rPr>
              <a:t>and </a:t>
            </a:r>
            <a:r>
              <a:rPr lang="en-US" sz="2400" i="1" dirty="0">
                <a:latin typeface="Gill Sans MT" charset="0"/>
              </a:rPr>
              <a:t>true</a:t>
            </a:r>
            <a:r>
              <a:rPr lang="en-US" sz="2400" dirty="0">
                <a:latin typeface="Gill Sans MT" charset="0"/>
              </a:rPr>
              <a:t> scores</a:t>
            </a:r>
            <a:r>
              <a:rPr lang="en-US" sz="2400" dirty="0" smtClean="0">
                <a:latin typeface="Gill Sans MT" charset="0"/>
              </a:rPr>
              <a:t>?</a:t>
            </a:r>
            <a:endParaRPr lang="en-US" sz="2400" dirty="0" smtClean="0"/>
          </a:p>
          <a:p>
            <a:pPr marL="692150" lvl="2" indent="-342900">
              <a:lnSpc>
                <a:spcPct val="120000"/>
              </a:lnSpc>
              <a:spcBef>
                <a:spcPts val="2000"/>
              </a:spcBef>
              <a:buClr>
                <a:schemeClr val="accent1">
                  <a:lumMod val="50000"/>
                </a:schemeClr>
              </a:buClr>
            </a:pPr>
            <a:r>
              <a:rPr lang="en-US" sz="2400" dirty="0" smtClean="0"/>
              <a:t>Ex</a:t>
            </a:r>
            <a:r>
              <a:rPr lang="en-US" sz="2400" dirty="0"/>
              <a:t>: </a:t>
            </a:r>
            <a:r>
              <a:rPr lang="en-US" sz="2400" dirty="0">
                <a:solidFill>
                  <a:schemeClr val="accent2"/>
                </a:solidFill>
              </a:rPr>
              <a:t>common in “alternative medicine” </a:t>
            </a:r>
            <a:r>
              <a:rPr lang="en-US" sz="2400" dirty="0" smtClean="0">
                <a:solidFill>
                  <a:schemeClr val="accent2"/>
                </a:solidFill>
              </a:rPr>
              <a:t>outcomes</a:t>
            </a:r>
            <a:endParaRPr lang="en-US" sz="2200" dirty="0"/>
          </a:p>
          <a:p>
            <a:pPr marL="349250" lvl="2" indent="0">
              <a:lnSpc>
                <a:spcPct val="120000"/>
              </a:lnSpc>
              <a:spcBef>
                <a:spcPts val="2000"/>
              </a:spcBef>
              <a:buClr>
                <a:schemeClr val="accent1">
                  <a:lumMod val="50000"/>
                </a:schemeClr>
              </a:buClr>
              <a:buNone/>
            </a:pPr>
            <a:endParaRPr lang="en-US" sz="2200" dirty="0" smtClean="0"/>
          </a:p>
        </p:txBody>
      </p:sp>
      <p:cxnSp>
        <p:nvCxnSpPr>
          <p:cNvPr id="26" name="Straight Connector 25"/>
          <p:cNvCxnSpPr/>
          <p:nvPr/>
        </p:nvCxnSpPr>
        <p:spPr>
          <a:xfrm flipV="1">
            <a:off x="2694303" y="6231741"/>
            <a:ext cx="6913532" cy="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38" name="Picture 37" descr="Screen Shot 2012-08-18 at 9.19.29 PM.jpg"/>
          <p:cNvPicPr>
            <a:picLocks noChangeAspect="1"/>
          </p:cNvPicPr>
          <p:nvPr/>
        </p:nvPicPr>
        <p:blipFill>
          <a:blip r:embed="rId3">
            <a:extLst>
              <a:ext uri="{BEBA8EAE-BF5A-486C-A8C5-ECC9F3942E4B}">
                <a14:imgProps xmlns:a14="http://schemas.microsoft.com/office/drawing/2010/main">
                  <a14:imgLayer r:embed="rId4">
                    <a14:imgEffect>
                      <a14:backgroundRemoval t="319" b="98403" l="0" r="100000"/>
                    </a14:imgEffect>
                  </a14:imgLayer>
                </a14:imgProps>
              </a:ext>
              <a:ext uri="{28A0092B-C50C-407E-A947-70E740481C1C}">
                <a14:useLocalDpi xmlns:a14="http://schemas.microsoft.com/office/drawing/2010/main" val="0"/>
              </a:ext>
            </a:extLst>
          </a:blip>
          <a:stretch>
            <a:fillRect/>
          </a:stretch>
        </p:blipFill>
        <p:spPr>
          <a:xfrm>
            <a:off x="2673661" y="3805177"/>
            <a:ext cx="6954833" cy="2519517"/>
          </a:xfrm>
          <a:prstGeom prst="rect">
            <a:avLst/>
          </a:prstGeom>
        </p:spPr>
      </p:pic>
      <p:cxnSp>
        <p:nvCxnSpPr>
          <p:cNvPr id="18" name="Straight Connector 17"/>
          <p:cNvCxnSpPr/>
          <p:nvPr/>
        </p:nvCxnSpPr>
        <p:spPr>
          <a:xfrm>
            <a:off x="6216036" y="3609067"/>
            <a:ext cx="0" cy="2896546"/>
          </a:xfrm>
          <a:prstGeom prst="line">
            <a:avLst/>
          </a:prstGeom>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5649604" y="5613828"/>
            <a:ext cx="771553" cy="369332"/>
          </a:xfrm>
          <a:prstGeom prst="rect">
            <a:avLst/>
          </a:prstGeom>
          <a:solidFill>
            <a:schemeClr val="bg1"/>
          </a:solidFill>
        </p:spPr>
        <p:txBody>
          <a:bodyPr wrap="none" rtlCol="0">
            <a:spAutoFit/>
          </a:bodyPr>
          <a:lstStyle/>
          <a:p>
            <a:r>
              <a:rPr lang="en-US" dirty="0" smtClean="0">
                <a:solidFill>
                  <a:schemeClr val="accent1">
                    <a:lumMod val="50000"/>
                  </a:schemeClr>
                </a:solidFill>
              </a:rPr>
              <a:t>mean</a:t>
            </a:r>
            <a:endParaRPr lang="en-US" dirty="0">
              <a:solidFill>
                <a:schemeClr val="accent1">
                  <a:lumMod val="50000"/>
                </a:schemeClr>
              </a:solidFill>
            </a:endParaRPr>
          </a:p>
        </p:txBody>
      </p:sp>
      <p:cxnSp>
        <p:nvCxnSpPr>
          <p:cNvPr id="40" name="Straight Connector 39"/>
          <p:cNvCxnSpPr/>
          <p:nvPr/>
        </p:nvCxnSpPr>
        <p:spPr>
          <a:xfrm>
            <a:off x="9310407" y="3609067"/>
            <a:ext cx="0" cy="2896546"/>
          </a:xfrm>
          <a:prstGeom prst="line">
            <a:avLst/>
          </a:prstGeom>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8743967" y="5613828"/>
            <a:ext cx="1189300" cy="369332"/>
          </a:xfrm>
          <a:prstGeom prst="rect">
            <a:avLst/>
          </a:prstGeom>
          <a:solidFill>
            <a:schemeClr val="bg1"/>
          </a:solidFill>
        </p:spPr>
        <p:txBody>
          <a:bodyPr wrap="square" rtlCol="0">
            <a:spAutoFit/>
          </a:bodyPr>
          <a:lstStyle/>
          <a:p>
            <a:r>
              <a:rPr lang="en-US" dirty="0" smtClean="0">
                <a:solidFill>
                  <a:schemeClr val="accent1">
                    <a:lumMod val="50000"/>
                  </a:schemeClr>
                </a:solidFill>
              </a:rPr>
              <a:t>Time 1</a:t>
            </a:r>
            <a:endParaRPr lang="en-US" dirty="0">
              <a:solidFill>
                <a:schemeClr val="accent1">
                  <a:lumMod val="50000"/>
                </a:schemeClr>
              </a:solidFill>
            </a:endParaRPr>
          </a:p>
        </p:txBody>
      </p:sp>
      <p:sp>
        <p:nvSpPr>
          <p:cNvPr id="42" name="TextBox 41"/>
          <p:cNvSpPr txBox="1"/>
          <p:nvPr/>
        </p:nvSpPr>
        <p:spPr>
          <a:xfrm>
            <a:off x="9434312" y="3681245"/>
            <a:ext cx="1597726" cy="1412694"/>
          </a:xfrm>
          <a:prstGeom prst="rect">
            <a:avLst/>
          </a:prstGeom>
          <a:noFill/>
        </p:spPr>
        <p:txBody>
          <a:bodyPr wrap="none" rtlCol="0">
            <a:spAutoFit/>
          </a:bodyPr>
          <a:lstStyle/>
          <a:p>
            <a:pPr>
              <a:lnSpc>
                <a:spcPct val="120000"/>
              </a:lnSpc>
            </a:pPr>
            <a:r>
              <a:rPr lang="en-US" dirty="0" smtClean="0">
                <a:solidFill>
                  <a:schemeClr val="tx1">
                    <a:lumMod val="65000"/>
                    <a:lumOff val="35000"/>
                  </a:schemeClr>
                </a:solidFill>
              </a:rPr>
              <a:t>Sports scores</a:t>
            </a:r>
          </a:p>
          <a:p>
            <a:pPr>
              <a:lnSpc>
                <a:spcPct val="120000"/>
              </a:lnSpc>
            </a:pPr>
            <a:r>
              <a:rPr lang="en-US" dirty="0" smtClean="0">
                <a:solidFill>
                  <a:schemeClr val="tx1">
                    <a:lumMod val="65000"/>
                    <a:lumOff val="35000"/>
                  </a:schemeClr>
                </a:solidFill>
              </a:rPr>
              <a:t>Grades</a:t>
            </a:r>
          </a:p>
          <a:p>
            <a:pPr>
              <a:lnSpc>
                <a:spcPct val="120000"/>
              </a:lnSpc>
            </a:pPr>
            <a:r>
              <a:rPr lang="en-US" dirty="0" smtClean="0">
                <a:solidFill>
                  <a:schemeClr val="tx1">
                    <a:lumMod val="65000"/>
                    <a:lumOff val="35000"/>
                  </a:schemeClr>
                </a:solidFill>
              </a:rPr>
              <a:t>Mood</a:t>
            </a:r>
          </a:p>
          <a:p>
            <a:pPr>
              <a:lnSpc>
                <a:spcPct val="120000"/>
              </a:lnSpc>
            </a:pPr>
            <a:r>
              <a:rPr lang="en-US" dirty="0" smtClean="0">
                <a:solidFill>
                  <a:schemeClr val="tx1">
                    <a:lumMod val="65000"/>
                    <a:lumOff val="35000"/>
                  </a:schemeClr>
                </a:solidFill>
              </a:rPr>
              <a:t>“Luck”</a:t>
            </a:r>
            <a:endParaRPr lang="en-US" dirty="0">
              <a:solidFill>
                <a:schemeClr val="tx1">
                  <a:lumMod val="65000"/>
                  <a:lumOff val="35000"/>
                </a:schemeClr>
              </a:solidFill>
            </a:endParaRPr>
          </a:p>
        </p:txBody>
      </p:sp>
      <p:sp>
        <p:nvSpPr>
          <p:cNvPr id="43" name="TextBox 42"/>
          <p:cNvSpPr txBox="1"/>
          <p:nvPr/>
        </p:nvSpPr>
        <p:spPr>
          <a:xfrm>
            <a:off x="6699875" y="5613828"/>
            <a:ext cx="1189300" cy="369332"/>
          </a:xfrm>
          <a:prstGeom prst="rect">
            <a:avLst/>
          </a:prstGeom>
          <a:solidFill>
            <a:schemeClr val="bg1"/>
          </a:solidFill>
        </p:spPr>
        <p:txBody>
          <a:bodyPr wrap="square" rtlCol="0">
            <a:spAutoFit/>
          </a:bodyPr>
          <a:lstStyle/>
          <a:p>
            <a:r>
              <a:rPr lang="en-US" dirty="0" smtClean="0">
                <a:solidFill>
                  <a:schemeClr val="accent1">
                    <a:lumMod val="50000"/>
                  </a:schemeClr>
                </a:solidFill>
              </a:rPr>
              <a:t>Time 2</a:t>
            </a:r>
            <a:endParaRPr lang="en-US" dirty="0">
              <a:solidFill>
                <a:schemeClr val="accent1">
                  <a:lumMod val="50000"/>
                </a:schemeClr>
              </a:solidFill>
            </a:endParaRPr>
          </a:p>
        </p:txBody>
      </p:sp>
      <p:sp>
        <p:nvSpPr>
          <p:cNvPr id="4" name="Slide Number Placeholder 3"/>
          <p:cNvSpPr>
            <a:spLocks noGrp="1"/>
          </p:cNvSpPr>
          <p:nvPr>
            <p:ph type="sldNum" sz="quarter" idx="12"/>
          </p:nvPr>
        </p:nvSpPr>
        <p:spPr/>
        <p:txBody>
          <a:bodyPr/>
          <a:lstStyle/>
          <a:p>
            <a:fld id="{0D27C6E2-F76A-42DD-8834-E2A00C665369}" type="slidenum">
              <a:rPr lang="en-US" smtClean="0"/>
              <a:t>9</a:t>
            </a:fld>
            <a:endParaRPr lang="en-US"/>
          </a:p>
        </p:txBody>
      </p:sp>
    </p:spTree>
    <p:extLst>
      <p:ext uri="{BB962C8B-B14F-4D97-AF65-F5344CB8AC3E}">
        <p14:creationId xmlns:p14="http://schemas.microsoft.com/office/powerpoint/2010/main" val="2916186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0" presetClass="path" presetSubtype="0" accel="50000" decel="50000" fill="hold" nodeType="clickEffect">
                                  <p:stCondLst>
                                    <p:cond delay="0"/>
                                  </p:stCondLst>
                                  <p:childTnLst>
                                    <p:animMotion origin="layout" path="M 0 0 L -0.16783 0 " pathEditMode="relative" ptsTypes="AA">
                                      <p:cBhvr>
                                        <p:cTn id="24" dur="2000" fill="hold"/>
                                        <p:tgtEl>
                                          <p:spTgt spid="40"/>
                                        </p:tgtEl>
                                        <p:attrNameLst>
                                          <p:attrName>ppt_x</p:attrName>
                                          <p:attrName>ppt_y</p:attrName>
                                        </p:attrNameLst>
                                      </p:cBhvr>
                                    </p:animMotion>
                                  </p:childTnLst>
                                </p:cTn>
                              </p:par>
                              <p:par>
                                <p:cTn id="25" presetID="0" presetClass="path" presetSubtype="0" accel="50000" decel="50000" fill="hold" grpId="1" nodeType="withEffect">
                                  <p:stCondLst>
                                    <p:cond delay="0"/>
                                  </p:stCondLst>
                                  <p:childTnLst>
                                    <p:animMotion origin="layout" path="M 0 0 L -0.16783 0 " pathEditMode="relative" ptsTypes="AA">
                                      <p:cBhvr>
                                        <p:cTn id="26" dur="2000" fill="hold"/>
                                        <p:tgtEl>
                                          <p:spTgt spid="41"/>
                                        </p:tgtEl>
                                        <p:attrNameLst>
                                          <p:attrName>ppt_x</p:attrName>
                                          <p:attrName>ppt_y</p:attrName>
                                        </p:attrNameLst>
                                      </p:cBhvr>
                                    </p:animMotion>
                                  </p:childTnLst>
                                </p:cTn>
                              </p:par>
                              <p:par>
                                <p:cTn id="27" presetID="0" presetClass="path" presetSubtype="0" accel="50000" decel="50000" fill="hold" grpId="1" nodeType="withEffect">
                                  <p:stCondLst>
                                    <p:cond delay="0"/>
                                  </p:stCondLst>
                                  <p:childTnLst>
                                    <p:animMotion origin="layout" path="M -2.77778E-7 4.81481E-6 L -0.16788 4.81481E-6 " pathEditMode="relative" rAng="0" ptsTypes="AA">
                                      <p:cBhvr>
                                        <p:cTn id="28" dur="2000" fill="hold"/>
                                        <p:tgtEl>
                                          <p:spTgt spid="42"/>
                                        </p:tgtEl>
                                        <p:attrNameLst>
                                          <p:attrName>ppt_x</p:attrName>
                                          <p:attrName>ppt_y</p:attrName>
                                        </p:attrNameLst>
                                      </p:cBhvr>
                                      <p:rCtr x="-8403" y="0"/>
                                    </p:animMotion>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1" grpId="1" animBg="1"/>
      <p:bldP spid="42" grpId="0"/>
      <p:bldP spid="42" grpId="1"/>
      <p:bldP spid="43" grpId="0" animBg="1"/>
    </p:bldLst>
  </p:timing>
</p:sld>
</file>

<file path=ppt/theme/theme1.xml><?xml version="1.0" encoding="utf-8"?>
<a:theme xmlns:a="http://schemas.openxmlformats.org/drawingml/2006/main" name="Advantage">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Advantage.thmx</Template>
  <TotalTime>1243</TotalTime>
  <Words>1370</Words>
  <Application>Microsoft Macintosh PowerPoint</Application>
  <PresentationFormat>Custom</PresentationFormat>
  <Paragraphs>174</Paragraphs>
  <Slides>29</Slides>
  <Notes>26</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Advantage</vt:lpstr>
      <vt:lpstr>Quasi-Experiments</vt:lpstr>
      <vt:lpstr>Potential Threats to Internal Validity in Q-E Designs (Summary/Definitions)</vt:lpstr>
      <vt:lpstr>Maturation</vt:lpstr>
      <vt:lpstr>Potential Threats:  Maturation, Testing, Instrumentation, Regression, (maybe attrition or history)</vt:lpstr>
      <vt:lpstr>Possible Threats to Internal Validity</vt:lpstr>
      <vt:lpstr>Possible Threats to Internal Validity</vt:lpstr>
      <vt:lpstr>Possible Threats to Internal Validity</vt:lpstr>
      <vt:lpstr>Possible Threats to Internal Validity</vt:lpstr>
      <vt:lpstr>Threats to internal validity for pretest-posttest designs </vt:lpstr>
      <vt:lpstr>Possible Threats to Internal Validity</vt:lpstr>
      <vt:lpstr>PowerPoint Presentation</vt:lpstr>
      <vt:lpstr>PowerPoint Presentation</vt:lpstr>
      <vt:lpstr>Quasi-Experimental Designs Without a Control Group</vt:lpstr>
      <vt:lpstr>PowerPoint Presentation</vt:lpstr>
      <vt:lpstr>Example NECG design</vt:lpstr>
      <vt:lpstr>Working Through It: Examples</vt:lpstr>
      <vt:lpstr>NECG pre/post-test design</vt:lpstr>
      <vt:lpstr>NECG pre/post: Outcome Example: Threats still apply? (Yes)</vt:lpstr>
      <vt:lpstr>NECG w/ pre-test/post-test – Threats? </vt:lpstr>
      <vt:lpstr>PowerPoint Presentation</vt:lpstr>
      <vt:lpstr>ITSD </vt:lpstr>
      <vt:lpstr>NECG, ITSD: Investigating the Effect of Legislation on Opioid Abuse</vt:lpstr>
      <vt:lpstr>Internal Validity in Quasi-Experiments</vt:lpstr>
      <vt:lpstr>Internal Validity in Quasi-Experiments: Threats</vt:lpstr>
      <vt:lpstr>Observer bias, demand characteristics, and placebo effects: Can affect any study </vt:lpstr>
      <vt:lpstr>PowerPoint Presentation</vt:lpstr>
      <vt:lpstr>Check out these real-life, recent Quasi-Experimental Questions</vt:lpstr>
      <vt:lpstr>PowerPoint Presentation</vt:lpstr>
      <vt:lpstr>PowerPoint Presentation</vt:lpstr>
    </vt:vector>
  </TitlesOfParts>
  <Company>Birmingham-Southern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Factorial Design – Quick Review by Doing</dc:title>
  <dc:creator>Pitts, Shane</dc:creator>
  <cp:lastModifiedBy>Shane Pitts</cp:lastModifiedBy>
  <cp:revision>229</cp:revision>
  <dcterms:created xsi:type="dcterms:W3CDTF">2018-04-05T18:48:24Z</dcterms:created>
  <dcterms:modified xsi:type="dcterms:W3CDTF">2022-03-14T22:44:50Z</dcterms:modified>
</cp:coreProperties>
</file>