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30"/>
  </p:notesMasterIdLst>
  <p:handoutMasterIdLst>
    <p:handoutMasterId r:id="rId31"/>
  </p:handoutMasterIdLst>
  <p:sldIdLst>
    <p:sldId id="266" r:id="rId2"/>
    <p:sldId id="298" r:id="rId3"/>
    <p:sldId id="267" r:id="rId4"/>
    <p:sldId id="297" r:id="rId5"/>
    <p:sldId id="271" r:id="rId6"/>
    <p:sldId id="272" r:id="rId7"/>
    <p:sldId id="273" r:id="rId8"/>
    <p:sldId id="274" r:id="rId9"/>
    <p:sldId id="277" r:id="rId10"/>
    <p:sldId id="278" r:id="rId11"/>
    <p:sldId id="279" r:id="rId12"/>
    <p:sldId id="280" r:id="rId13"/>
    <p:sldId id="281" r:id="rId14"/>
    <p:sldId id="282" r:id="rId15"/>
    <p:sldId id="295" r:id="rId16"/>
    <p:sldId id="283" r:id="rId17"/>
    <p:sldId id="284" r:id="rId18"/>
    <p:sldId id="285" r:id="rId19"/>
    <p:sldId id="286" r:id="rId20"/>
    <p:sldId id="287" r:id="rId21"/>
    <p:sldId id="288" r:id="rId22"/>
    <p:sldId id="289" r:id="rId23"/>
    <p:sldId id="290" r:id="rId24"/>
    <p:sldId id="291" r:id="rId25"/>
    <p:sldId id="292" r:id="rId26"/>
    <p:sldId id="293" r:id="rId27"/>
    <p:sldId id="296" r:id="rId28"/>
    <p:sldId id="299" r:id="rId29"/>
  </p:sldIdLst>
  <p:sldSz cx="10058400" cy="7772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vi Radhakrishnan" initials="RR" lastIdx="1" clrIdx="0">
    <p:extLst>
      <p:ext uri="{19B8F6BF-5375-455C-9EA6-DF929625EA0E}">
        <p15:presenceInfo xmlns:p15="http://schemas.microsoft.com/office/powerpoint/2012/main" userId="S-1-5-21-1292428093-1336601894-682003330-77256" providerId="AD"/>
      </p:ext>
    </p:extLst>
  </p:cmAuthor>
  <p:cmAuthor id="2" name="Vitaly Terekhov" initials="VT" lastIdx="1" clrIdx="1">
    <p:extLst>
      <p:ext uri="{19B8F6BF-5375-455C-9EA6-DF929625EA0E}">
        <p15:presenceInfo xmlns:p15="http://schemas.microsoft.com/office/powerpoint/2012/main" userId="S::V.Terekhov@marianopolis.com::d29cf180-11a1-43b8-807f-d5a9faad9a0a" providerId="AD"/>
      </p:ext>
    </p:extLst>
  </p:cmAuthor>
  <p:cmAuthor id="3" name="Daniel Nighting" initials="DN" lastIdx="1" clrIdx="2">
    <p:extLst>
      <p:ext uri="{19B8F6BF-5375-455C-9EA6-DF929625EA0E}">
        <p15:presenceInfo xmlns:p15="http://schemas.microsoft.com/office/powerpoint/2012/main" userId="e913d80d40f2892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B2C"/>
    <a:srgbClr val="4E4E4E"/>
    <a:srgbClr val="EDE5EF"/>
    <a:srgbClr val="E3EDF1"/>
    <a:srgbClr val="FFEACD"/>
    <a:srgbClr val="F8DCDD"/>
    <a:srgbClr val="F6D6D7"/>
    <a:srgbClr val="EFB3B4"/>
    <a:srgbClr val="F2D6D6"/>
    <a:srgbClr val="F3B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22" autoAdjust="0"/>
    <p:restoredTop sz="83304" autoAdjust="0"/>
  </p:normalViewPr>
  <p:slideViewPr>
    <p:cSldViewPr snapToGrid="0">
      <p:cViewPr varScale="1">
        <p:scale>
          <a:sx n="84" d="100"/>
          <a:sy n="84" d="100"/>
        </p:scale>
        <p:origin x="2388" y="90"/>
      </p:cViewPr>
      <p:guideLst>
        <p:guide orient="horz" pos="2448"/>
        <p:guide pos="3168"/>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3" d="100"/>
          <a:sy n="53" d="100"/>
        </p:scale>
        <p:origin x="-214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325CC6-5103-4F2C-A30C-D35EFB7B2A3A}" type="datetimeFigureOut">
              <a:rPr lang="en-US" smtClean="0"/>
              <a:pPr/>
              <a:t>3/15/2022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9150F1-AD90-4255-89B7-CBA487B75218}" type="slidenum">
              <a:rPr lang="en-US" smtClean="0"/>
              <a:pPr/>
              <a:t>‹#›</a:t>
            </a:fld>
            <a:endParaRPr lang="en-US" dirty="0"/>
          </a:p>
        </p:txBody>
      </p:sp>
    </p:spTree>
    <p:extLst>
      <p:ext uri="{BB962C8B-B14F-4D97-AF65-F5344CB8AC3E}">
        <p14:creationId xmlns:p14="http://schemas.microsoft.com/office/powerpoint/2010/main" val="15683433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5" name="Shape 5"/>
          <p:cNvSpPr>
            <a:spLocks noGrp="1" noRot="1" noChangeAspect="1"/>
          </p:cNvSpPr>
          <p:nvPr>
            <p:ph type="sldImg" idx="3"/>
          </p:nvPr>
        </p:nvSpPr>
        <p:spPr>
          <a:xfrm>
            <a:off x="1209675" y="685800"/>
            <a:ext cx="443865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509411" marR="0" lvl="1" indent="-1411" algn="l" rtl="0">
              <a:spcBef>
                <a:spcPts val="0"/>
              </a:spcBef>
              <a:buNone/>
              <a:defRPr sz="13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13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13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13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13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13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13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13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6174678"/>
      </p:ext>
    </p:extLst>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02198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70820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Opinion question, no correct answer</a:t>
            </a:r>
          </a:p>
        </p:txBody>
      </p:sp>
    </p:spTree>
    <p:extLst>
      <p:ext uri="{BB962C8B-B14F-4D97-AF65-F5344CB8AC3E}">
        <p14:creationId xmlns:p14="http://schemas.microsoft.com/office/powerpoint/2010/main" val="562569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904191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251492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962252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and Content 1">
    <p:spTree>
      <p:nvGrpSpPr>
        <p:cNvPr id="1" name="Shape 81"/>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6" name="Content Placeholder 5"/>
          <p:cNvSpPr>
            <a:spLocks noGrp="1"/>
          </p:cNvSpPr>
          <p:nvPr>
            <p:ph sz="quarter" idx="10"/>
          </p:nvPr>
        </p:nvSpPr>
        <p:spPr>
          <a:xfrm>
            <a:off x="117582" y="1933292"/>
            <a:ext cx="9804186" cy="2339072"/>
          </a:xfrm>
        </p:spPr>
        <p:txBody>
          <a:bodyPr>
            <a:normAutofit/>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06088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Figure+Caption">
    <p:spTree>
      <p:nvGrpSpPr>
        <p:cNvPr id="1" name="Shape 81"/>
        <p:cNvGrpSpPr/>
        <p:nvPr/>
      </p:nvGrpSpPr>
      <p:grpSpPr>
        <a:xfrm>
          <a:off x="0" y="0"/>
          <a:ext cx="0" cy="0"/>
          <a:chOff x="0" y="0"/>
          <a:chExt cx="0" cy="0"/>
        </a:xfrm>
      </p:grpSpPr>
      <p:pic>
        <p:nvPicPr>
          <p:cNvPr id="89" name="Textbox 89" descr="MacLearn_logo_reverse.png"/>
          <p:cNvPicPr preferRelativeResize="0"/>
          <p:nvPr/>
        </p:nvPicPr>
        <p:blipFill rotWithShape="1">
          <a:blip r:embed="rId2">
            <a:alphaModFix/>
          </a:blip>
          <a:srcRect/>
          <a:stretch/>
        </p:blipFill>
        <p:spPr>
          <a:xfrm>
            <a:off x="57148" y="117555"/>
            <a:ext cx="1524000" cy="468227"/>
          </a:xfrm>
          <a:prstGeom prst="rect">
            <a:avLst/>
          </a:prstGeom>
          <a:noFill/>
          <a:ln>
            <a:noFill/>
          </a:ln>
        </p:spPr>
      </p:pic>
      <p:sp>
        <p:nvSpPr>
          <p:cNvPr id="4" name="Title 1"/>
          <p:cNvSpPr>
            <a:spLocks noGrp="1"/>
          </p:cNvSpPr>
          <p:nvPr>
            <p:ph type="title"/>
          </p:nvPr>
        </p:nvSpPr>
        <p:spPr>
          <a:xfrm>
            <a:off x="4928" y="384212"/>
            <a:ext cx="10053472" cy="987115"/>
          </a:xfrm>
        </p:spPr>
        <p:txBody>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5" name="Content Placeholder 5"/>
          <p:cNvSpPr>
            <a:spLocks noGrp="1"/>
          </p:cNvSpPr>
          <p:nvPr>
            <p:ph sz="quarter" idx="10"/>
          </p:nvPr>
        </p:nvSpPr>
        <p:spPr>
          <a:xfrm>
            <a:off x="136632" y="2110519"/>
            <a:ext cx="9804186" cy="2903663"/>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190500" y="5200650"/>
            <a:ext cx="3162300" cy="2114550"/>
          </a:xfrm>
        </p:spPr>
        <p:txBody>
          <a:bodyPr/>
          <a:lstStyle/>
          <a:p>
            <a:r>
              <a:rPr lang="en-US"/>
              <a:t>Click icon to add picture</a:t>
            </a:r>
            <a:endParaRPr lang="en-US" dirty="0"/>
          </a:p>
        </p:txBody>
      </p:sp>
      <p:sp>
        <p:nvSpPr>
          <p:cNvPr id="7" name="Picture Placeholder 6"/>
          <p:cNvSpPr>
            <a:spLocks noGrp="1"/>
          </p:cNvSpPr>
          <p:nvPr>
            <p:ph type="pic" sz="quarter" idx="12"/>
          </p:nvPr>
        </p:nvSpPr>
        <p:spPr>
          <a:xfrm>
            <a:off x="6229350" y="5429250"/>
            <a:ext cx="3124200" cy="1885950"/>
          </a:xfrm>
        </p:spPr>
        <p:txBody>
          <a:bodyPr/>
          <a:lstStyle/>
          <a:p>
            <a:r>
              <a:rPr lang="en-US"/>
              <a:t>Click icon to add picture</a:t>
            </a:r>
            <a:endParaRPr lang="en-US" dirty="0"/>
          </a:p>
        </p:txBody>
      </p:sp>
    </p:spTree>
    <p:extLst>
      <p:ext uri="{BB962C8B-B14F-4D97-AF65-F5344CB8AC3E}">
        <p14:creationId xmlns:p14="http://schemas.microsoft.com/office/powerpoint/2010/main" val="47641478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Figure+Caption">
    <p:bg>
      <p:bgPr>
        <a:solidFill>
          <a:schemeClr val="lt1"/>
        </a:solidFill>
        <a:effectLst/>
      </p:bgPr>
    </p:bg>
    <p:spTree>
      <p:nvGrpSpPr>
        <p:cNvPr id="1" name="Shape 81"/>
        <p:cNvGrpSpPr/>
        <p:nvPr/>
      </p:nvGrpSpPr>
      <p:grpSpPr>
        <a:xfrm>
          <a:off x="0" y="0"/>
          <a:ext cx="0" cy="0"/>
          <a:chOff x="0" y="0"/>
          <a:chExt cx="0" cy="0"/>
        </a:xfrm>
      </p:grpSpPr>
      <p:sp>
        <p:nvSpPr>
          <p:cNvPr id="4" name="Title 1"/>
          <p:cNvSpPr>
            <a:spLocks noGrp="1"/>
          </p:cNvSpPr>
          <p:nvPr>
            <p:ph type="title"/>
          </p:nvPr>
        </p:nvSpPr>
        <p:spPr>
          <a:xfrm>
            <a:off x="0" y="737299"/>
            <a:ext cx="9996324" cy="987115"/>
          </a:xfrm>
        </p:spPr>
        <p:txBody>
          <a:bodyPr/>
          <a:lstStyle>
            <a:lvl1pPr>
              <a:spcBef>
                <a:spcPts val="624"/>
              </a:spcBef>
              <a:defRPr sz="3600" b="0">
                <a:solidFill>
                  <a:srgbClr val="002060"/>
                </a:solidFill>
                <a:latin typeface="Arial" pitchFamily="34" charset="0"/>
                <a:cs typeface="Arial" pitchFamily="34" charset="0"/>
              </a:defRPr>
            </a:lvl1pPr>
          </a:lstStyle>
          <a:p>
            <a:r>
              <a:rPr lang="en-US" dirty="0"/>
              <a:t>Click to edit Master title style</a:t>
            </a:r>
          </a:p>
        </p:txBody>
      </p:sp>
      <p:sp>
        <p:nvSpPr>
          <p:cNvPr id="5" name="Content Placeholder 5"/>
          <p:cNvSpPr>
            <a:spLocks noGrp="1"/>
          </p:cNvSpPr>
          <p:nvPr>
            <p:ph sz="quarter" idx="10"/>
          </p:nvPr>
        </p:nvSpPr>
        <p:spPr>
          <a:xfrm>
            <a:off x="136632" y="2110519"/>
            <a:ext cx="9804186" cy="2903663"/>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Picture Placeholder 2"/>
          <p:cNvSpPr>
            <a:spLocks noGrp="1"/>
          </p:cNvSpPr>
          <p:nvPr>
            <p:ph type="pic" sz="quarter" idx="11"/>
          </p:nvPr>
        </p:nvSpPr>
        <p:spPr>
          <a:xfrm>
            <a:off x="190500" y="5200650"/>
            <a:ext cx="3162300" cy="2114550"/>
          </a:xfrm>
        </p:spPr>
        <p:txBody>
          <a:bodyPr/>
          <a:lstStyle/>
          <a:p>
            <a:endParaRPr lang="en-US" dirty="0"/>
          </a:p>
        </p:txBody>
      </p:sp>
      <p:sp>
        <p:nvSpPr>
          <p:cNvPr id="7" name="Picture Placeholder 6"/>
          <p:cNvSpPr>
            <a:spLocks noGrp="1"/>
          </p:cNvSpPr>
          <p:nvPr>
            <p:ph type="pic" sz="quarter" idx="12"/>
          </p:nvPr>
        </p:nvSpPr>
        <p:spPr>
          <a:xfrm>
            <a:off x="6229350" y="5429250"/>
            <a:ext cx="3124200" cy="1885950"/>
          </a:xfrm>
        </p:spPr>
        <p:txBody>
          <a:bodyPr/>
          <a:lstStyle/>
          <a:p>
            <a:endParaRPr lang="en-US" dirty="0"/>
          </a:p>
        </p:txBody>
      </p:sp>
      <p:sp>
        <p:nvSpPr>
          <p:cNvPr id="6" name="Table Placeholder 5"/>
          <p:cNvSpPr>
            <a:spLocks noGrp="1"/>
          </p:cNvSpPr>
          <p:nvPr>
            <p:ph type="tbl" sz="quarter" idx="13"/>
          </p:nvPr>
        </p:nvSpPr>
        <p:spPr>
          <a:xfrm>
            <a:off x="3849688" y="5470525"/>
            <a:ext cx="1700212" cy="1187450"/>
          </a:xfrm>
        </p:spPr>
        <p:txBody>
          <a:bodyPr/>
          <a:lstStyle/>
          <a:p>
            <a:endParaRPr lang="en-US" dirty="0"/>
          </a:p>
        </p:txBody>
      </p:sp>
    </p:spTree>
    <p:extLst>
      <p:ext uri="{BB962C8B-B14F-4D97-AF65-F5344CB8AC3E}">
        <p14:creationId xmlns:p14="http://schemas.microsoft.com/office/powerpoint/2010/main" val="3722552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1">
    <p:bg>
      <p:bgPr>
        <a:solidFill>
          <a:schemeClr val="lt1"/>
        </a:solidFill>
        <a:effectLst/>
      </p:bgPr>
    </p:bg>
    <p:spTree>
      <p:nvGrpSpPr>
        <p:cNvPr id="1" name="Shape 81"/>
        <p:cNvGrpSpPr/>
        <p:nvPr/>
      </p:nvGrpSpPr>
      <p:grpSpPr>
        <a:xfrm>
          <a:off x="0" y="0"/>
          <a:ext cx="0" cy="0"/>
          <a:chOff x="0" y="0"/>
          <a:chExt cx="0" cy="0"/>
        </a:xfrm>
      </p:grpSpPr>
      <p:sp>
        <p:nvSpPr>
          <p:cNvPr id="2" name="Title 1"/>
          <p:cNvSpPr>
            <a:spLocks noGrp="1"/>
          </p:cNvSpPr>
          <p:nvPr>
            <p:ph type="title"/>
          </p:nvPr>
        </p:nvSpPr>
        <p:spPr>
          <a:xfrm>
            <a:off x="23515" y="744986"/>
            <a:ext cx="9996324" cy="995428"/>
          </a:xfrm>
        </p:spPr>
        <p:txBody>
          <a:bodyPr/>
          <a:lstStyle>
            <a:lvl1pPr>
              <a:spcBef>
                <a:spcPts val="624"/>
              </a:spcBef>
              <a:defRPr sz="3600" b="0">
                <a:solidFill>
                  <a:srgbClr val="002060"/>
                </a:solidFill>
                <a:latin typeface="Arial" pitchFamily="34" charset="0"/>
                <a:cs typeface="Arial" pitchFamily="34" charset="0"/>
              </a:defRPr>
            </a:lvl1pPr>
          </a:lstStyle>
          <a:p>
            <a:r>
              <a:rPr lang="en-US" dirty="0"/>
              <a:t>Click to edit Master title style</a:t>
            </a:r>
          </a:p>
        </p:txBody>
      </p:sp>
      <p:sp>
        <p:nvSpPr>
          <p:cNvPr id="6" name="Content Placeholder 5"/>
          <p:cNvSpPr>
            <a:spLocks noGrp="1"/>
          </p:cNvSpPr>
          <p:nvPr>
            <p:ph sz="quarter" idx="10"/>
          </p:nvPr>
        </p:nvSpPr>
        <p:spPr>
          <a:xfrm>
            <a:off x="117582" y="1933292"/>
            <a:ext cx="9804186" cy="5658416"/>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pic>
        <p:nvPicPr>
          <p:cNvPr id="14" name="Textbox 14" descr="MacLearn_logo_reverse.png"/>
          <p:cNvPicPr preferRelativeResize="0"/>
          <p:nvPr/>
        </p:nvPicPr>
        <p:blipFill rotWithShape="1">
          <a:blip r:embed="rId6">
            <a:alphaModFix/>
          </a:blip>
          <a:srcRect/>
          <a:stretch/>
        </p:blipFill>
        <p:spPr>
          <a:xfrm>
            <a:off x="228600" y="217571"/>
            <a:ext cx="1524000" cy="468227"/>
          </a:xfrm>
          <a:prstGeom prst="rect">
            <a:avLst/>
          </a:prstGeom>
          <a:noFill/>
          <a:ln>
            <a:noFill/>
          </a:ln>
        </p:spPr>
      </p:pic>
      <p:sp>
        <p:nvSpPr>
          <p:cNvPr id="15" name="Textbox 10"/>
          <p:cNvSpPr txBox="1">
            <a:spLocks noGrp="1"/>
          </p:cNvSpPr>
          <p:nvPr>
            <p:ph type="title"/>
          </p:nvPr>
        </p:nvSpPr>
        <p:spPr>
          <a:xfrm>
            <a:off x="2659577" y="311256"/>
            <a:ext cx="6895900" cy="1295400"/>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Helvetica Neue"/>
              <a:buNone/>
              <a:defRPr sz="4900" b="1" i="0" u="none" strike="noStrike" cap="none">
                <a:solidFill>
                  <a:schemeClr val="lt1"/>
                </a:solidFill>
                <a:latin typeface="Helvetica Neue"/>
                <a:ea typeface="Helvetica Neue"/>
                <a:cs typeface="Helvetica Neue"/>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 name="Textbox 11"/>
          <p:cNvSpPr txBox="1">
            <a:spLocks noGrp="1"/>
          </p:cNvSpPr>
          <p:nvPr>
            <p:ph type="body" idx="1"/>
          </p:nvPr>
        </p:nvSpPr>
        <p:spPr>
          <a:xfrm>
            <a:off x="502920" y="1813559"/>
            <a:ext cx="9052559" cy="5129425"/>
          </a:xfrm>
          <a:prstGeom prst="rect">
            <a:avLst/>
          </a:prstGeom>
          <a:noFill/>
          <a:ln>
            <a:noFill/>
          </a:ln>
        </p:spPr>
        <p:txBody>
          <a:bodyPr lIns="91425" tIns="91425" rIns="91425" bIns="91425" anchor="t" anchorCtr="0"/>
          <a:lstStyle>
            <a:lvl1pPr marL="0" marR="0" lvl="0" indent="0" algn="l" rtl="0">
              <a:spcBef>
                <a:spcPts val="720"/>
              </a:spcBef>
              <a:buClr>
                <a:schemeClr val="lt1"/>
              </a:buClr>
              <a:buFont typeface="Arial"/>
              <a:buNone/>
              <a:defRPr sz="3600" b="0"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dirty="0"/>
          </a:p>
        </p:txBody>
      </p:sp>
      <p:sp>
        <p:nvSpPr>
          <p:cNvPr id="5" name="Rectangle 4">
            <a:extLst>
              <a:ext uri="{FF2B5EF4-FFF2-40B4-BE49-F238E27FC236}">
                <a16:creationId xmlns:a16="http://schemas.microsoft.com/office/drawing/2014/main" id="{1BED2A51-21A1-42D9-B005-314CCDB2417A}"/>
              </a:ext>
            </a:extLst>
          </p:cNvPr>
          <p:cNvSpPr/>
          <p:nvPr/>
        </p:nvSpPr>
        <p:spPr>
          <a:xfrm>
            <a:off x="3954780" y="7401580"/>
            <a:ext cx="610362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2020 Worth Publishers</a:t>
            </a:r>
          </a:p>
        </p:txBody>
      </p:sp>
    </p:spTree>
    <p:extLst>
      <p:ext uri="{BB962C8B-B14F-4D97-AF65-F5344CB8AC3E}">
        <p14:creationId xmlns:p14="http://schemas.microsoft.com/office/powerpoint/2010/main" val="197309615"/>
      </p:ext>
    </p:extLst>
  </p:cSld>
  <p:clrMap bg1="lt1" tx1="dk1" bg2="dk2" tx2="lt2" accent1="accent1" accent2="accent2" accent3="accent3" accent4="accent4" accent5="accent5" accent6="accent6" hlink="hlink" folHlink="folHlink"/>
  <p:sldLayoutIdLst>
    <p:sldLayoutId id="2147483679" r:id="rId1"/>
    <p:sldLayoutId id="2147483680" r:id="rId2"/>
    <p:sldLayoutId id="2147483683" r:id="rId3"/>
    <p:sldLayoutId id="2147483656" r:id="rId4"/>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s://fred.stlouisfed.or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6</a:t>
            </a:r>
          </a:p>
        </p:txBody>
      </p:sp>
      <p:sp>
        <p:nvSpPr>
          <p:cNvPr id="24" name="Content Placeholder 2"/>
          <p:cNvSpPr>
            <a:spLocks noGrp="1"/>
          </p:cNvSpPr>
          <p:nvPr>
            <p:ph sz="quarter" idx="10"/>
          </p:nvPr>
        </p:nvSpPr>
        <p:spPr>
          <a:xfrm>
            <a:off x="2125980" y="3521251"/>
            <a:ext cx="5852160" cy="729898"/>
          </a:xfrm>
        </p:spPr>
        <p:txBody>
          <a:bodyPr>
            <a:normAutofit fontScale="92500"/>
          </a:bodyPr>
          <a:lstStyle/>
          <a:p>
            <a:pPr marL="0" indent="0">
              <a:buNone/>
            </a:pPr>
            <a:r>
              <a:rPr lang="en-US" b="1" dirty="0"/>
              <a:t>Macroeconomics: The Big Picture</a:t>
            </a:r>
          </a:p>
        </p:txBody>
      </p:sp>
    </p:spTree>
    <p:extLst>
      <p:ext uri="{BB962C8B-B14F-4D97-AF65-F5344CB8AC3E}">
        <p14:creationId xmlns:p14="http://schemas.microsoft.com/office/powerpoint/2010/main" val="3244868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CHARTING THE BUSINESS CYCLE (1 of 2)</a:t>
            </a:r>
          </a:p>
        </p:txBody>
      </p:sp>
      <p:sp>
        <p:nvSpPr>
          <p:cNvPr id="3" name="Content Placeholder 2"/>
          <p:cNvSpPr>
            <a:spLocks noGrp="1"/>
          </p:cNvSpPr>
          <p:nvPr>
            <p:ph sz="quarter" idx="10"/>
          </p:nvPr>
        </p:nvSpPr>
        <p:spPr/>
        <p:txBody>
          <a:bodyPr>
            <a:normAutofit fontScale="77500" lnSpcReduction="20000"/>
          </a:bodyPr>
          <a:lstStyle/>
          <a:p>
            <a:pPr>
              <a:spcAft>
                <a:spcPts val="1200"/>
              </a:spcAft>
            </a:pPr>
            <a:r>
              <a:rPr lang="en-US" b="1" dirty="0"/>
              <a:t>Recessions (contractions): </a:t>
            </a:r>
            <a:r>
              <a:rPr lang="en-US" dirty="0"/>
              <a:t>periods of economic downturn when output and employment are falling</a:t>
            </a:r>
          </a:p>
          <a:p>
            <a:pPr>
              <a:spcAft>
                <a:spcPts val="1200"/>
              </a:spcAft>
            </a:pPr>
            <a:r>
              <a:rPr lang="en-US" b="1" dirty="0"/>
              <a:t>Expansions (recoveries): </a:t>
            </a:r>
            <a:r>
              <a:rPr lang="en-US" dirty="0"/>
              <a:t>periods of economic upturn when output and employment are rising</a:t>
            </a:r>
          </a:p>
          <a:p>
            <a:pPr>
              <a:spcAft>
                <a:spcPts val="1200"/>
              </a:spcAft>
            </a:pPr>
            <a:r>
              <a:rPr lang="en-US" b="1" dirty="0"/>
              <a:t>Business</a:t>
            </a:r>
            <a:r>
              <a:rPr lang="en-US" dirty="0"/>
              <a:t> </a:t>
            </a:r>
            <a:r>
              <a:rPr lang="en-US" b="1" dirty="0"/>
              <a:t>cycle: </a:t>
            </a:r>
            <a:r>
              <a:rPr lang="en-US" dirty="0"/>
              <a:t>the short-run alternation between recessions and expansions</a:t>
            </a:r>
          </a:p>
        </p:txBody>
      </p:sp>
    </p:spTree>
    <p:extLst>
      <p:ext uri="{BB962C8B-B14F-4D97-AF65-F5344CB8AC3E}">
        <p14:creationId xmlns:p14="http://schemas.microsoft.com/office/powerpoint/2010/main" val="1227415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076" y="214784"/>
            <a:ext cx="9996324" cy="987115"/>
          </a:xfrm>
        </p:spPr>
        <p:txBody>
          <a:bodyPr/>
          <a:lstStyle/>
          <a:p>
            <a:r>
              <a:rPr lang="en-US" dirty="0"/>
              <a:t>CHARTING THE BUSINESS CYCLE (2 of 2)</a:t>
            </a:r>
          </a:p>
        </p:txBody>
      </p:sp>
      <p:sp>
        <p:nvSpPr>
          <p:cNvPr id="5" name="Content Placeholder 4"/>
          <p:cNvSpPr>
            <a:spLocks noGrp="1"/>
          </p:cNvSpPr>
          <p:nvPr>
            <p:ph sz="quarter" idx="10"/>
          </p:nvPr>
        </p:nvSpPr>
        <p:spPr>
          <a:xfrm>
            <a:off x="-1" y="1423940"/>
            <a:ext cx="4042229" cy="5452331"/>
          </a:xfrm>
        </p:spPr>
        <p:txBody>
          <a:bodyPr/>
          <a:lstStyle/>
          <a:p>
            <a:pPr>
              <a:spcAft>
                <a:spcPts val="1200"/>
              </a:spcAft>
            </a:pPr>
            <a:r>
              <a:rPr lang="en-US" dirty="0"/>
              <a:t>The point at which the economy turns from expansion to recession is a </a:t>
            </a:r>
            <a:r>
              <a:rPr lang="en-US" b="1" dirty="0"/>
              <a:t>business-cycle peak</a:t>
            </a:r>
            <a:r>
              <a:rPr lang="en-US" dirty="0"/>
              <a:t>.</a:t>
            </a:r>
          </a:p>
          <a:p>
            <a:pPr>
              <a:spcAft>
                <a:spcPts val="1200"/>
              </a:spcAft>
            </a:pPr>
            <a:r>
              <a:rPr lang="en-US" dirty="0"/>
              <a:t>The point at which the economy turns from recession to expansion is a </a:t>
            </a:r>
            <a:r>
              <a:rPr lang="en-US" b="1" dirty="0"/>
              <a:t>business-cycle trough</a:t>
            </a:r>
            <a:r>
              <a:rPr lang="en-US" i="1" dirty="0"/>
              <a:t>.</a:t>
            </a:r>
          </a:p>
        </p:txBody>
      </p:sp>
      <p:pic>
        <p:nvPicPr>
          <p:cNvPr id="6" name="Picture 2" descr="A graph depicts business cycle. The graph plots Employment or production versus Year. The horizontal axis is labeled Year, and the vertical axis is labeled Employment or production. The graph shows a curve, with two peaks and two troughs, with a positive slope. The peaks are labeled “Business cycle peaks” and the troughs are labeled “business cycle troughs.” The portion of the curve from the first peak to the first trough is labeled Recession. The portion of the curve from the first peak to the second peak is labeled expansion. The portion of the curve from the second peak to the immediate trough is labeled Recession. "/>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3911600" y="2019894"/>
            <a:ext cx="6053992" cy="4301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5093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PAIN OF RECESSION</a:t>
            </a:r>
          </a:p>
        </p:txBody>
      </p:sp>
      <p:sp>
        <p:nvSpPr>
          <p:cNvPr id="3" name="Content Placeholder 2"/>
          <p:cNvSpPr>
            <a:spLocks noGrp="1"/>
          </p:cNvSpPr>
          <p:nvPr>
            <p:ph sz="quarter" idx="10"/>
          </p:nvPr>
        </p:nvSpPr>
        <p:spPr>
          <a:xfrm>
            <a:off x="117582" y="1933292"/>
            <a:ext cx="9804186" cy="3301648"/>
          </a:xfrm>
        </p:spPr>
        <p:txBody>
          <a:bodyPr>
            <a:normAutofit lnSpcReduction="10000"/>
          </a:bodyPr>
          <a:lstStyle/>
          <a:p>
            <a:r>
              <a:rPr lang="en-US" dirty="0"/>
              <a:t>Recessions cause many people to lose their jobs and make it hard to find new ones.</a:t>
            </a:r>
          </a:p>
          <a:p>
            <a:r>
              <a:rPr lang="en-US" dirty="0"/>
              <a:t>Recessions reduce the standard of living, increase poverty, cut corporate profits, and result in bankruptcies of many small businesses.</a:t>
            </a:r>
          </a:p>
          <a:p>
            <a:r>
              <a:rPr lang="en-US" dirty="0"/>
              <a:t>Can anything be done to reduce the frequency and severity of recessions?</a:t>
            </a:r>
          </a:p>
          <a:p>
            <a:endParaRPr lang="en-US" dirty="0"/>
          </a:p>
          <a:p>
            <a:endParaRPr lang="en-US" dirty="0"/>
          </a:p>
        </p:txBody>
      </p:sp>
    </p:spTree>
    <p:extLst>
      <p:ext uri="{BB962C8B-B14F-4D97-AF65-F5344CB8AC3E}">
        <p14:creationId xmlns:p14="http://schemas.microsoft.com/office/powerpoint/2010/main" val="469476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0034"/>
            <a:ext cx="9996324" cy="987115"/>
          </a:xfrm>
        </p:spPr>
        <p:txBody>
          <a:bodyPr/>
          <a:lstStyle/>
          <a:p>
            <a:r>
              <a:rPr lang="en-US" dirty="0"/>
              <a:t>TAMING THE BUSINESS CYCLE</a:t>
            </a:r>
          </a:p>
        </p:txBody>
      </p:sp>
      <p:sp>
        <p:nvSpPr>
          <p:cNvPr id="5" name="Content Placeholder 4"/>
          <p:cNvSpPr>
            <a:spLocks noGrp="1"/>
          </p:cNvSpPr>
          <p:nvPr>
            <p:ph sz="quarter" idx="10"/>
          </p:nvPr>
        </p:nvSpPr>
        <p:spPr>
          <a:xfrm>
            <a:off x="74298" y="1233671"/>
            <a:ext cx="4642846" cy="2816177"/>
          </a:xfrm>
        </p:spPr>
        <p:txBody>
          <a:bodyPr/>
          <a:lstStyle/>
          <a:p>
            <a:r>
              <a:rPr lang="en-US" sz="2600" dirty="0"/>
              <a:t>Modern macroeconomics largely came into being as a response to the recession of 1929</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2600" dirty="0"/>
              <a:t>1933.</a:t>
            </a:r>
          </a:p>
          <a:p>
            <a:r>
              <a:rPr lang="en-US" sz="2600" dirty="0"/>
              <a:t>According to John Maynard Keynes and Milton Friedman, policy makers should try to “</a:t>
            </a:r>
            <a:r>
              <a:rPr lang="en-US" sz="2600" dirty="0">
                <a:solidFill>
                  <a:srgbClr val="FF0000"/>
                </a:solidFill>
              </a:rPr>
              <a:t>smooth out</a:t>
            </a:r>
            <a:r>
              <a:rPr lang="en-US" sz="2600" dirty="0"/>
              <a:t>” the business cycle. They haven’t been completely successful but helped make the economy more stable.</a:t>
            </a:r>
          </a:p>
        </p:txBody>
      </p:sp>
      <p:pic>
        <p:nvPicPr>
          <p:cNvPr id="6" name="Picture 2" descr="A graph shows the U.S. Unemployment Rate, 1988 to 2020. The graph plots Unemployment Rate versus Year. The horizontal axis plots Years from 1988 to 2020. The vertical axis labeled Unemployment rate is truncated and ranges from 3 to 11 percent, in increment of 1 percent. The graph has vertical shaded areas at 1992, 2002, 2009, and 2020. The graph shows a curve with three peaks and three troughs beginning at (1988, 5.8) and ending at (2020, 3.5); with the peaks highlighted at (1992, 7.8), (2002, 6.2) (2009, 9.8). The curve then rises to a maximum of 15 percent unemployment rate during early months of 2020."/>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4595464" y="2346669"/>
            <a:ext cx="5252479" cy="34063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314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LEARN BY DOING: PRACTICE QUESTION 1</a:t>
            </a:r>
          </a:p>
        </p:txBody>
      </p:sp>
      <p:sp>
        <p:nvSpPr>
          <p:cNvPr id="8" name="Content Placeholder 7"/>
          <p:cNvSpPr>
            <a:spLocks noGrp="1"/>
          </p:cNvSpPr>
          <p:nvPr>
            <p:ph sz="quarter" idx="10"/>
          </p:nvPr>
        </p:nvSpPr>
        <p:spPr/>
        <p:txBody>
          <a:bodyPr>
            <a:normAutofit fontScale="92500" lnSpcReduction="20000"/>
          </a:bodyPr>
          <a:lstStyle/>
          <a:p>
            <a:r>
              <a:rPr lang="en-US" dirty="0"/>
              <a:t>The use of taxes and government spending to change the overall level of spending in an economy is called:</a:t>
            </a:r>
          </a:p>
          <a:p>
            <a:pPr marL="914400" lvl="1">
              <a:buClr>
                <a:schemeClr val="tx1"/>
              </a:buClr>
              <a:buFont typeface="+mj-lt"/>
              <a:buAutoNum type="alphaLcParenR"/>
            </a:pPr>
            <a:r>
              <a:rPr lang="en-US" dirty="0"/>
              <a:t>monetary policy.</a:t>
            </a:r>
          </a:p>
          <a:p>
            <a:pPr marL="914400" lvl="1">
              <a:buClr>
                <a:schemeClr val="tx1"/>
              </a:buClr>
              <a:buFont typeface="+mj-lt"/>
              <a:buAutoNum type="alphaLcParenR"/>
            </a:pPr>
            <a:r>
              <a:rPr lang="en-US" dirty="0"/>
              <a:t>fiscal policy.</a:t>
            </a:r>
          </a:p>
          <a:p>
            <a:pPr marL="914400" lvl="1">
              <a:buClr>
                <a:schemeClr val="tx1"/>
              </a:buClr>
              <a:buFont typeface="+mj-lt"/>
              <a:buAutoNum type="alphaLcParenR"/>
            </a:pPr>
            <a:r>
              <a:rPr lang="en-US" dirty="0"/>
              <a:t>either monetary or fiscal policy, depending on what is happening to the interest rate.</a:t>
            </a:r>
          </a:p>
        </p:txBody>
      </p:sp>
    </p:spTree>
    <p:extLst>
      <p:ext uri="{BB962C8B-B14F-4D97-AF65-F5344CB8AC3E}">
        <p14:creationId xmlns:p14="http://schemas.microsoft.com/office/powerpoint/2010/main" val="2271660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LEARN BY DOING: PRACTICE QUESTION 1</a:t>
            </a:r>
            <a:br>
              <a:rPr lang="en-US" dirty="0"/>
            </a:br>
            <a:r>
              <a:rPr lang="en-US" dirty="0"/>
              <a:t>(Answer)</a:t>
            </a:r>
          </a:p>
        </p:txBody>
      </p:sp>
      <p:sp>
        <p:nvSpPr>
          <p:cNvPr id="8" name="Content Placeholder 7"/>
          <p:cNvSpPr>
            <a:spLocks noGrp="1"/>
          </p:cNvSpPr>
          <p:nvPr>
            <p:ph sz="quarter" idx="10"/>
          </p:nvPr>
        </p:nvSpPr>
        <p:spPr/>
        <p:txBody>
          <a:bodyPr>
            <a:normAutofit fontScale="92500" lnSpcReduction="20000"/>
          </a:bodyPr>
          <a:lstStyle/>
          <a:p>
            <a:r>
              <a:rPr lang="en-US" dirty="0"/>
              <a:t>The use of taxes and government spending to change the overall level of spending in an economy is called:</a:t>
            </a:r>
          </a:p>
          <a:p>
            <a:pPr marL="914400" lvl="1">
              <a:buClr>
                <a:schemeClr val="tx1"/>
              </a:buClr>
              <a:buFont typeface="+mj-lt"/>
              <a:buAutoNum type="alphaLcParenR"/>
            </a:pPr>
            <a:r>
              <a:rPr lang="en-US" dirty="0"/>
              <a:t>monetary policy.</a:t>
            </a:r>
          </a:p>
          <a:p>
            <a:pPr marL="914400" lvl="1">
              <a:buClr>
                <a:schemeClr val="tx1"/>
              </a:buClr>
              <a:buFont typeface="+mj-lt"/>
              <a:buAutoNum type="alphaLcParenR"/>
            </a:pPr>
            <a:r>
              <a:rPr lang="en-US" b="1" dirty="0"/>
              <a:t>fiscal policy. (correct answer)</a:t>
            </a:r>
          </a:p>
          <a:p>
            <a:pPr marL="914400" lvl="1">
              <a:buClr>
                <a:schemeClr val="tx1"/>
              </a:buClr>
              <a:buFont typeface="+mj-lt"/>
              <a:buAutoNum type="alphaLcParenR"/>
            </a:pPr>
            <a:r>
              <a:rPr lang="en-US" dirty="0"/>
              <a:t>either monetary or fiscal policy, depending on what is happening to the interest rate.</a:t>
            </a:r>
          </a:p>
        </p:txBody>
      </p:sp>
    </p:spTree>
    <p:extLst>
      <p:ext uri="{BB962C8B-B14F-4D97-AF65-F5344CB8AC3E}">
        <p14:creationId xmlns:p14="http://schemas.microsoft.com/office/powerpoint/2010/main" val="4275055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LEARN BY DOING: DISCUSSION QUESTION 2</a:t>
            </a:r>
          </a:p>
        </p:txBody>
      </p:sp>
      <p:sp>
        <p:nvSpPr>
          <p:cNvPr id="8" name="Content Placeholder 7"/>
          <p:cNvSpPr>
            <a:spLocks noGrp="1"/>
          </p:cNvSpPr>
          <p:nvPr>
            <p:ph sz="quarter" idx="10"/>
          </p:nvPr>
        </p:nvSpPr>
        <p:spPr/>
        <p:txBody>
          <a:bodyPr>
            <a:normAutofit/>
          </a:bodyPr>
          <a:lstStyle/>
          <a:p>
            <a:r>
              <a:rPr lang="en-US" dirty="0"/>
              <a:t>With a partner, discuss if the government should launch massive spending when recession strikes.</a:t>
            </a:r>
          </a:p>
          <a:p>
            <a:r>
              <a:rPr lang="en-US" dirty="0"/>
              <a:t>What are the pros and cons of government interventions into the economy?</a:t>
            </a:r>
          </a:p>
        </p:txBody>
      </p:sp>
    </p:spTree>
    <p:extLst>
      <p:ext uri="{BB962C8B-B14F-4D97-AF65-F5344CB8AC3E}">
        <p14:creationId xmlns:p14="http://schemas.microsoft.com/office/powerpoint/2010/main" val="3396481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74359"/>
            <a:ext cx="9996324" cy="987115"/>
          </a:xfrm>
        </p:spPr>
        <p:txBody>
          <a:bodyPr/>
          <a:lstStyle/>
          <a:p>
            <a:r>
              <a:rPr lang="en-US" dirty="0"/>
              <a:t>LONG-RUN ECONOMIC GROWTH (1 of 3)</a:t>
            </a:r>
          </a:p>
        </p:txBody>
      </p:sp>
      <p:sp>
        <p:nvSpPr>
          <p:cNvPr id="5" name="Content Placeholder 4"/>
          <p:cNvSpPr>
            <a:spLocks noGrp="1"/>
          </p:cNvSpPr>
          <p:nvPr>
            <p:ph sz="quarter" idx="10"/>
          </p:nvPr>
        </p:nvSpPr>
        <p:spPr>
          <a:xfrm>
            <a:off x="136632" y="1118625"/>
            <a:ext cx="9804186" cy="1750306"/>
          </a:xfrm>
        </p:spPr>
        <p:txBody>
          <a:bodyPr/>
          <a:lstStyle/>
          <a:p>
            <a:r>
              <a:rPr lang="en-US" sz="2600" dirty="0"/>
              <a:t>Long-run economic growth is the sustained upward trend in the economy’s output over time. </a:t>
            </a:r>
          </a:p>
          <a:p>
            <a:r>
              <a:rPr lang="en-US" sz="2600" dirty="0"/>
              <a:t>It reflects one of our basic principles of economics: Increases in the economy’s potential lead to economic growth over time. </a:t>
            </a:r>
          </a:p>
        </p:txBody>
      </p:sp>
      <p:pic>
        <p:nvPicPr>
          <p:cNvPr id="6" name="Picture 2" descr="A bar graph compares the real G D P per capita for United States and United Kingdom over the seven different years. The graph plots Real G D P per capita (2014 dollars) versus Year. The horizontal axis plots the following years from left to right, 1450, 1650, 1775, 1875, 1925, 1975, and 2016. The vertical axis labeled real G D P per capita (2014 dollars) ranges from 100 to 100,000 dollars, with mark-ings at 1000 dollars and 10,000 dollars. The data from the graph are as follows, &#10;1450: United Kingdom, 3000: United States, 100.&#10;1650: United Kingdom, 2000: United States, 900.&#10;1775: United Kingdom, 5000: United States, 3000.&#10;1875: United Kingdom, 7000: United States, 6000.&#10;1925: United Kingdom, 8000: United States, 8500.&#10;1975: United Kingdom, 13,000: United States, 20,000.&#10;2016: United Kingdom, 30,000: United States, 50,000."/>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1845641" y="3279684"/>
            <a:ext cx="5977559" cy="3834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2391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3013"/>
            <a:ext cx="9996324" cy="987115"/>
          </a:xfrm>
        </p:spPr>
        <p:txBody>
          <a:bodyPr/>
          <a:lstStyle/>
          <a:p>
            <a:r>
              <a:rPr lang="en-US" dirty="0"/>
              <a:t>LONG-RUN ECONOMIC GROWTH (2 of 3)</a:t>
            </a:r>
          </a:p>
        </p:txBody>
      </p:sp>
      <p:sp>
        <p:nvSpPr>
          <p:cNvPr id="3" name="Content Placeholder 2"/>
          <p:cNvSpPr>
            <a:spLocks noGrp="1"/>
          </p:cNvSpPr>
          <p:nvPr>
            <p:ph sz="quarter" idx="10"/>
          </p:nvPr>
        </p:nvSpPr>
        <p:spPr>
          <a:xfrm>
            <a:off x="96069" y="1242383"/>
            <a:ext cx="9804186" cy="1431487"/>
          </a:xfrm>
        </p:spPr>
        <p:txBody>
          <a:bodyPr/>
          <a:lstStyle/>
          <a:p>
            <a:r>
              <a:rPr lang="en-US" dirty="0"/>
              <a:t>Americans have become able to afford many more material goods over time thanks to long-run economic growth.</a:t>
            </a:r>
          </a:p>
        </p:txBody>
      </p:sp>
      <p:pic>
        <p:nvPicPr>
          <p:cNvPr id="6" name="Picture 2" descr="A bar graph compares the percent of homes with Washing machine, Air conditioning, Internet, and Computer in the years 1969 and 2015. The data from the graph are as follows,&#10;Washing machine: 1960, 40 percent; 2015, 80 percent.&#10;Air conditioning: 1960, 10 percent; 2015, 82 percent&#10;Internet: 1960, 0 percent; 2015, 80 percent&#10;Computer: 1960, 0 percent; 2015, 82 percent"/>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1623841" y="2956562"/>
            <a:ext cx="6184845" cy="4136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638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LONG-RUN ECONOMIC GROWTH (3 of 3)</a:t>
            </a:r>
          </a:p>
        </p:txBody>
      </p:sp>
      <p:sp>
        <p:nvSpPr>
          <p:cNvPr id="8" name="Content Placeholder 7"/>
          <p:cNvSpPr>
            <a:spLocks noGrp="1"/>
          </p:cNvSpPr>
          <p:nvPr>
            <p:ph sz="quarter" idx="10"/>
          </p:nvPr>
        </p:nvSpPr>
        <p:spPr>
          <a:xfrm>
            <a:off x="117582" y="1933292"/>
            <a:ext cx="9804186" cy="2981608"/>
          </a:xfrm>
        </p:spPr>
        <p:txBody>
          <a:bodyPr>
            <a:normAutofit fontScale="92500" lnSpcReduction="10000"/>
          </a:bodyPr>
          <a:lstStyle/>
          <a:p>
            <a:r>
              <a:rPr lang="en-US" dirty="0"/>
              <a:t>Long-run economic growth is a modern invention: Britain, for example, wasn’t any richer in 1650 than it was two centuries earlier. </a:t>
            </a:r>
          </a:p>
          <a:p>
            <a:endParaRPr lang="en-US" dirty="0"/>
          </a:p>
          <a:p>
            <a:r>
              <a:rPr lang="en-US" dirty="0"/>
              <a:t>Countries don’t necessarily grow at the same rate. Britain was once substantially richer than the United States, but it was overtaken by the United States after 1875. </a:t>
            </a:r>
          </a:p>
        </p:txBody>
      </p:sp>
    </p:spTree>
    <p:extLst>
      <p:ext uri="{BB962C8B-B14F-4D97-AF65-F5344CB8AC3E}">
        <p14:creationId xmlns:p14="http://schemas.microsoft.com/office/powerpoint/2010/main" val="458283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WILL LEARN IN THIS CHAPTER</a:t>
            </a:r>
          </a:p>
        </p:txBody>
      </p:sp>
      <p:sp>
        <p:nvSpPr>
          <p:cNvPr id="24" name="Content Placeholder 2"/>
          <p:cNvSpPr>
            <a:spLocks noGrp="1"/>
          </p:cNvSpPr>
          <p:nvPr>
            <p:ph sz="quarter" idx="10"/>
          </p:nvPr>
        </p:nvSpPr>
        <p:spPr>
          <a:xfrm>
            <a:off x="117582" y="1933292"/>
            <a:ext cx="9804186" cy="3473098"/>
          </a:xfrm>
        </p:spPr>
        <p:txBody>
          <a:bodyPr>
            <a:normAutofit fontScale="85000" lnSpcReduction="10000"/>
          </a:bodyPr>
          <a:lstStyle/>
          <a:p>
            <a:r>
              <a:rPr lang="en-US" dirty="0"/>
              <a:t>What is the difference between macroeconomics and microeconomics?</a:t>
            </a:r>
          </a:p>
          <a:p>
            <a:r>
              <a:rPr lang="en-US" dirty="0"/>
              <a:t>What are business cycles and why do policy makers try to diminish their severity?</a:t>
            </a:r>
          </a:p>
          <a:p>
            <a:r>
              <a:rPr lang="en-US" dirty="0"/>
              <a:t>How does long-run economic growth determine a country’s standard of living?</a:t>
            </a:r>
          </a:p>
          <a:p>
            <a:r>
              <a:rPr lang="en-US" dirty="0"/>
              <a:t>What are inflation and deflation, and why is price stability preferred?</a:t>
            </a:r>
          </a:p>
          <a:p>
            <a:r>
              <a:rPr lang="en-US" dirty="0"/>
              <a:t>Why does international macroeconomics matter, and how do economies interact through trade deficits and trade surpluses?</a:t>
            </a:r>
          </a:p>
        </p:txBody>
      </p:sp>
    </p:spTree>
    <p:extLst>
      <p:ext uri="{BB962C8B-B14F-4D97-AF65-F5344CB8AC3E}">
        <p14:creationId xmlns:p14="http://schemas.microsoft.com/office/powerpoint/2010/main" val="19665044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5562"/>
            <a:ext cx="9996324" cy="987115"/>
          </a:xfrm>
        </p:spPr>
        <p:txBody>
          <a:bodyPr/>
          <a:lstStyle/>
          <a:p>
            <a:r>
              <a:rPr lang="en-US" dirty="0"/>
              <a:t>INFLATION AND DEFLATION</a:t>
            </a:r>
          </a:p>
        </p:txBody>
      </p:sp>
      <p:sp>
        <p:nvSpPr>
          <p:cNvPr id="3" name="Content Placeholder 2"/>
          <p:cNvSpPr>
            <a:spLocks noGrp="1"/>
          </p:cNvSpPr>
          <p:nvPr>
            <p:ph sz="quarter" idx="10"/>
          </p:nvPr>
        </p:nvSpPr>
        <p:spPr>
          <a:xfrm>
            <a:off x="254214" y="1452853"/>
            <a:ext cx="9804186" cy="1462886"/>
          </a:xfrm>
        </p:spPr>
        <p:txBody>
          <a:bodyPr/>
          <a:lstStyle/>
          <a:p>
            <a:r>
              <a:rPr lang="en-US" dirty="0"/>
              <a:t>A rise in the overall level of prices is </a:t>
            </a:r>
            <a:r>
              <a:rPr lang="en-US" b="1" dirty="0"/>
              <a:t>inflation</a:t>
            </a:r>
            <a:r>
              <a:rPr lang="en-US" dirty="0"/>
              <a:t>.</a:t>
            </a:r>
          </a:p>
          <a:p>
            <a:r>
              <a:rPr lang="en-US" dirty="0"/>
              <a:t>A fall in the overall level of prices is </a:t>
            </a:r>
            <a:r>
              <a:rPr lang="en-US" b="1" dirty="0"/>
              <a:t>deflation</a:t>
            </a:r>
            <a:r>
              <a:rPr lang="en-US" dirty="0"/>
              <a:t>.</a:t>
            </a:r>
          </a:p>
        </p:txBody>
      </p:sp>
      <p:pic>
        <p:nvPicPr>
          <p:cNvPr id="6" name="Picture 2" descr="A horizontal bar graph shows risen prices in percentage for various products. The vertical axis of the graph represents the names of five products, from top to bottom, Hourly earnings, Medical care, Housing, and Food. The horizontal axis labeled Percent increase ranges from 0 to 700 percent, in increments of 100 percent. The percent increase in the products are as follows, Hourly earnings, 263 percent; Medical care, 617 percent; Housing, 254 percent; and Food, 213 percent."/>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1151675" y="3125915"/>
            <a:ext cx="7261565" cy="3567084"/>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11641F01-16BB-4B5F-9D48-608487ABADC9}"/>
              </a:ext>
            </a:extLst>
          </p:cNvPr>
          <p:cNvSpPr txBox="1">
            <a:spLocks/>
          </p:cNvSpPr>
          <p:nvPr/>
        </p:nvSpPr>
        <p:spPr>
          <a:xfrm>
            <a:off x="2624034" y="6794626"/>
            <a:ext cx="5594136" cy="621502"/>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457200" marR="0" lvl="0" indent="-457200" algn="l" rtl="0" eaLnBrk="1" hangingPunct="1">
              <a:lnSpc>
                <a:spcPct val="100000"/>
              </a:lnSpc>
              <a:spcBef>
                <a:spcPts val="624"/>
              </a:spcBef>
              <a:spcAft>
                <a:spcPts val="0"/>
              </a:spcAft>
              <a:buClr>
                <a:srgbClr val="4E4E4E"/>
              </a:buClr>
              <a:buFont typeface="Arial" pitchFamily="34" charset="0"/>
              <a:buChar char="•"/>
              <a:defRPr sz="2800" b="0" i="0" u="none" strike="noStrike" cap="none">
                <a:solidFill>
                  <a:schemeClr val="tx1"/>
                </a:solidFill>
                <a:latin typeface="Arial" pitchFamily="34" charset="0"/>
                <a:ea typeface="Helvetica Neue"/>
                <a:cs typeface="Arial" pitchFamily="34" charset="0"/>
                <a:sym typeface="Helvetica Neue"/>
              </a:defRPr>
            </a:lvl1pPr>
            <a:lvl2pPr marL="965200" marR="0" lvl="1" indent="-457200" algn="l" rtl="0" eaLnBrk="1" hangingPunct="1">
              <a:lnSpc>
                <a:spcPct val="100000"/>
              </a:lnSpc>
              <a:spcBef>
                <a:spcPts val="624"/>
              </a:spcBef>
              <a:spcAft>
                <a:spcPts val="0"/>
              </a:spcAft>
              <a:buClr>
                <a:srgbClr val="4E4E4E"/>
              </a:buClr>
              <a:buFont typeface="Arial" pitchFamily="34" charset="0"/>
              <a:buChar char="–"/>
              <a:defRPr sz="2600" b="0" i="0" u="none" strike="noStrike" cap="none">
                <a:solidFill>
                  <a:schemeClr val="tx1"/>
                </a:solidFill>
                <a:latin typeface="Arial" pitchFamily="34" charset="0"/>
                <a:ea typeface="Helvetica Neue"/>
                <a:cs typeface="Arial" pitchFamily="34" charset="0"/>
                <a:sym typeface="Helvetica Neue"/>
              </a:defRPr>
            </a:lvl2pPr>
            <a:lvl3pPr marL="1473200" marR="0" lvl="2" indent="-457200" algn="l" rtl="0" eaLnBrk="1" hangingPunct="1">
              <a:lnSpc>
                <a:spcPct val="100000"/>
              </a:lnSpc>
              <a:spcBef>
                <a:spcPts val="624"/>
              </a:spcBef>
              <a:spcAft>
                <a:spcPts val="0"/>
              </a:spcAft>
              <a:buClr>
                <a:srgbClr val="4E4E4E"/>
              </a:buClr>
              <a:buFont typeface="Wingdings" pitchFamily="2" charset="2"/>
              <a:buChar char="§"/>
              <a:defRPr sz="2400" b="0" i="0" u="none" strike="noStrike" cap="none">
                <a:solidFill>
                  <a:schemeClr val="tx1"/>
                </a:solidFill>
                <a:latin typeface="Arial" pitchFamily="34" charset="0"/>
                <a:ea typeface="Helvetica Neue"/>
                <a:cs typeface="Arial" pitchFamily="34" charset="0"/>
                <a:sym typeface="Helvetica Neue"/>
              </a:defRPr>
            </a:lvl3pPr>
            <a:lvl4pPr marL="1866900" marR="0" lvl="3" indent="-342900" algn="l" rtl="0" eaLnBrk="1" hangingPunct="1">
              <a:lnSpc>
                <a:spcPct val="100000"/>
              </a:lnSpc>
              <a:spcBef>
                <a:spcPts val="624"/>
              </a:spcBef>
              <a:spcAft>
                <a:spcPts val="0"/>
              </a:spcAft>
              <a:buClr>
                <a:srgbClr val="4E4E4E"/>
              </a:buClr>
              <a:buFont typeface="Wingdings" pitchFamily="2" charset="2"/>
              <a:buChar char="q"/>
              <a:defRPr sz="2000" b="0" i="0" u="none" strike="noStrike" cap="none">
                <a:solidFill>
                  <a:schemeClr val="tx1"/>
                </a:solidFill>
                <a:latin typeface="Arial" pitchFamily="34" charset="0"/>
                <a:ea typeface="Helvetica Neue"/>
                <a:cs typeface="Arial" pitchFamily="34" charset="0"/>
                <a:sym typeface="Helvetica Neue"/>
              </a:defRPr>
            </a:lvl4pPr>
            <a:lvl5pPr marL="2374900" marR="0" lvl="4" indent="-342900" algn="l" rtl="0" eaLnBrk="1" hangingPunct="1">
              <a:lnSpc>
                <a:spcPct val="100000"/>
              </a:lnSpc>
              <a:spcBef>
                <a:spcPts val="624"/>
              </a:spcBef>
              <a:spcAft>
                <a:spcPts val="0"/>
              </a:spcAft>
              <a:buClr>
                <a:srgbClr val="4E4E4E"/>
              </a:buClr>
              <a:buFont typeface="Arial" pitchFamily="34" charset="0"/>
              <a:buChar char="•"/>
              <a:defRPr sz="2200" b="0" i="0" u="none" strike="noStrike" cap="none">
                <a:solidFill>
                  <a:schemeClr val="tx1"/>
                </a:solidFill>
                <a:latin typeface="Arial" pitchFamily="34" charset="0"/>
                <a:ea typeface="Helvetica Neue"/>
                <a:cs typeface="Arial" pitchFamily="34" charset="0"/>
                <a:sym typeface="Helvetica Neue"/>
              </a:defRPr>
            </a:lvl5pPr>
            <a:lvl6pPr marL="2801767" marR="0" lvl="5" indent="-122066"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marL="0" indent="0">
              <a:buNone/>
            </a:pPr>
            <a:r>
              <a:rPr lang="en-US" sz="2000" dirty="0">
                <a:solidFill>
                  <a:srgbClr val="C00000"/>
                </a:solidFill>
              </a:rPr>
              <a:t>Growth between 1980 and 2020</a:t>
            </a:r>
          </a:p>
        </p:txBody>
      </p:sp>
    </p:spTree>
    <p:extLst>
      <p:ext uri="{BB962C8B-B14F-4D97-AF65-F5344CB8AC3E}">
        <p14:creationId xmlns:p14="http://schemas.microsoft.com/office/powerpoint/2010/main" val="1258455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THE CAUSES OF INFLATION AND DEFLATION</a:t>
            </a:r>
          </a:p>
        </p:txBody>
      </p:sp>
      <p:sp>
        <p:nvSpPr>
          <p:cNvPr id="8" name="Content Placeholder 7"/>
          <p:cNvSpPr>
            <a:spLocks noGrp="1"/>
          </p:cNvSpPr>
          <p:nvPr>
            <p:ph sz="quarter" idx="10"/>
          </p:nvPr>
        </p:nvSpPr>
        <p:spPr>
          <a:xfrm>
            <a:off x="117582" y="1693262"/>
            <a:ext cx="9804186" cy="4753258"/>
          </a:xfrm>
        </p:spPr>
        <p:txBody>
          <a:bodyPr>
            <a:normAutofit fontScale="77500" lnSpcReduction="20000"/>
          </a:bodyPr>
          <a:lstStyle/>
          <a:p>
            <a:pPr>
              <a:spcAft>
                <a:spcPts val="1200"/>
              </a:spcAft>
            </a:pPr>
            <a:r>
              <a:rPr lang="en-US" dirty="0"/>
              <a:t>Can’t we just add up supplies and demands in all the markets to find out what happens to the overall level of prices?</a:t>
            </a:r>
          </a:p>
          <a:p>
            <a:pPr>
              <a:spcAft>
                <a:spcPts val="1200"/>
              </a:spcAft>
            </a:pPr>
            <a:r>
              <a:rPr lang="en-US" dirty="0"/>
              <a:t>No, because supply and demand can only explain why a good or service becomes more expensive </a:t>
            </a:r>
            <a:r>
              <a:rPr lang="en-US" b="1" dirty="0"/>
              <a:t>relative to other goods and services</a:t>
            </a:r>
            <a:r>
              <a:rPr lang="en-US" dirty="0"/>
              <a:t>. </a:t>
            </a:r>
          </a:p>
          <a:p>
            <a:pPr>
              <a:spcAft>
                <a:spcPts val="1200"/>
              </a:spcAft>
            </a:pPr>
            <a:r>
              <a:rPr lang="en-US" dirty="0"/>
              <a:t>In the </a:t>
            </a:r>
            <a:r>
              <a:rPr lang="en-US" b="1" dirty="0"/>
              <a:t>short run, </a:t>
            </a:r>
            <a:r>
              <a:rPr lang="en-US" dirty="0"/>
              <a:t>movements in </a:t>
            </a:r>
            <a:r>
              <a:rPr lang="en-US" b="1" dirty="0"/>
              <a:t>inflation</a:t>
            </a:r>
            <a:r>
              <a:rPr lang="en-US" dirty="0"/>
              <a:t> are </a:t>
            </a:r>
            <a:r>
              <a:rPr lang="en-US" b="1" dirty="0"/>
              <a:t>closely related to the business cycle</a:t>
            </a:r>
            <a:r>
              <a:rPr lang="en-US" dirty="0"/>
              <a:t>.</a:t>
            </a:r>
          </a:p>
          <a:p>
            <a:pPr lvl="1">
              <a:spcAft>
                <a:spcPts val="1200"/>
              </a:spcAft>
            </a:pPr>
            <a:r>
              <a:rPr lang="en-US" b="1" dirty="0"/>
              <a:t>When the economy is depressed and jobs are hard to find, inflation tends to fall</a:t>
            </a:r>
          </a:p>
          <a:p>
            <a:pPr lvl="1">
              <a:spcAft>
                <a:spcPts val="1200"/>
              </a:spcAft>
            </a:pPr>
            <a:r>
              <a:rPr lang="en-US" b="1" dirty="0"/>
              <a:t>When the economy is booming, inflation tends to rise.</a:t>
            </a:r>
          </a:p>
          <a:p>
            <a:pPr>
              <a:spcAft>
                <a:spcPts val="1200"/>
              </a:spcAft>
            </a:pPr>
            <a:r>
              <a:rPr lang="en-US" dirty="0">
                <a:solidFill>
                  <a:srgbClr val="FF0000"/>
                </a:solidFill>
              </a:rPr>
              <a:t>In the </a:t>
            </a:r>
            <a:r>
              <a:rPr lang="en-US" b="1" dirty="0">
                <a:solidFill>
                  <a:srgbClr val="FF0000"/>
                </a:solidFill>
              </a:rPr>
              <a:t>long run</a:t>
            </a:r>
            <a:r>
              <a:rPr lang="en-US" dirty="0">
                <a:solidFill>
                  <a:srgbClr val="FF0000"/>
                </a:solidFill>
              </a:rPr>
              <a:t>, the overall level of prices is mainly determined by changes in the money supply</a:t>
            </a:r>
            <a:r>
              <a:rPr lang="en-US" dirty="0"/>
              <a:t>.</a:t>
            </a:r>
          </a:p>
        </p:txBody>
      </p:sp>
    </p:spTree>
    <p:extLst>
      <p:ext uri="{BB962C8B-B14F-4D97-AF65-F5344CB8AC3E}">
        <p14:creationId xmlns:p14="http://schemas.microsoft.com/office/powerpoint/2010/main" val="1079069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THE PAIN OF INFLATION AND DEFLATION</a:t>
            </a:r>
          </a:p>
        </p:txBody>
      </p:sp>
      <p:sp>
        <p:nvSpPr>
          <p:cNvPr id="8" name="Content Placeholder 7"/>
          <p:cNvSpPr>
            <a:spLocks noGrp="1"/>
          </p:cNvSpPr>
          <p:nvPr>
            <p:ph sz="quarter" idx="10"/>
          </p:nvPr>
        </p:nvSpPr>
        <p:spPr>
          <a:xfrm>
            <a:off x="117582" y="1624682"/>
            <a:ext cx="9804186" cy="5130448"/>
          </a:xfrm>
        </p:spPr>
        <p:txBody>
          <a:bodyPr>
            <a:normAutofit fontScale="77500" lnSpcReduction="20000"/>
          </a:bodyPr>
          <a:lstStyle/>
          <a:p>
            <a:r>
              <a:rPr lang="en-US" sz="3600" dirty="0"/>
              <a:t>Both inflation and deflation are problematic.</a:t>
            </a:r>
          </a:p>
          <a:p>
            <a:pPr marL="914400" lvl="1"/>
            <a:r>
              <a:rPr lang="en-US" sz="3600" b="1" dirty="0"/>
              <a:t>Inflation</a:t>
            </a:r>
            <a:r>
              <a:rPr lang="en-US" sz="3600" dirty="0"/>
              <a:t> discourages people from holding onto cash (because cash loses value if prices are rising). In extreme cases, people stop using cash altogether.</a:t>
            </a:r>
          </a:p>
          <a:p>
            <a:pPr marL="914400" lvl="1"/>
            <a:r>
              <a:rPr lang="en-US" sz="3600" b="1" dirty="0"/>
              <a:t>Deflation</a:t>
            </a:r>
            <a:r>
              <a:rPr lang="en-US" sz="3600" dirty="0"/>
              <a:t> can cause the reverse problem. Since cash gains value if the price level is falling, holding on to it is more attractive than investing in new factories and other productive assets. This can deepen a recession.</a:t>
            </a:r>
          </a:p>
          <a:p>
            <a:pPr marL="457200" lvl="1">
              <a:buFont typeface="Arial" panose="020B0604020202020204" pitchFamily="34" charset="0"/>
              <a:buChar char="•"/>
            </a:pPr>
            <a:endParaRPr lang="en-US" sz="3600" dirty="0"/>
          </a:p>
          <a:p>
            <a:pPr marL="457200" lvl="1">
              <a:buFont typeface="Arial" panose="020B0604020202020204" pitchFamily="34" charset="0"/>
              <a:buChar char="•"/>
            </a:pPr>
            <a:r>
              <a:rPr lang="en-US" sz="3600" dirty="0"/>
              <a:t>The economy has </a:t>
            </a:r>
            <a:r>
              <a:rPr lang="en-US" sz="3600" b="1" dirty="0"/>
              <a:t>price stability</a:t>
            </a:r>
            <a:r>
              <a:rPr lang="en-US" sz="3600" dirty="0"/>
              <a:t> when the overall level of prices changes slowly.</a:t>
            </a:r>
          </a:p>
          <a:p>
            <a:pPr marL="457200" lvl="1">
              <a:buFont typeface="Arial" panose="020B0604020202020204" pitchFamily="34" charset="0"/>
              <a:buChar char="•"/>
            </a:pPr>
            <a:r>
              <a:rPr lang="en-US" sz="3600" dirty="0"/>
              <a:t>Economists view price stability as a desirable goal. From the 1990s to the present, it has been achieved.</a:t>
            </a:r>
          </a:p>
          <a:p>
            <a:pPr marL="457200" lvl="1">
              <a:buFont typeface="Arial" panose="020B0604020202020204" pitchFamily="34" charset="0"/>
              <a:buChar char="•"/>
            </a:pPr>
            <a:endParaRPr lang="en-US" dirty="0"/>
          </a:p>
          <a:p>
            <a:pPr marL="914400" lvl="1"/>
            <a:endParaRPr lang="en-US" dirty="0"/>
          </a:p>
        </p:txBody>
      </p:sp>
    </p:spTree>
    <p:extLst>
      <p:ext uri="{BB962C8B-B14F-4D97-AF65-F5344CB8AC3E}">
        <p14:creationId xmlns:p14="http://schemas.microsoft.com/office/powerpoint/2010/main" val="3452213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INTERNATIONAL IMBALANCES (1 of 3)</a:t>
            </a:r>
          </a:p>
        </p:txBody>
      </p:sp>
      <p:sp>
        <p:nvSpPr>
          <p:cNvPr id="3" name="Content Placeholder 2"/>
          <p:cNvSpPr>
            <a:spLocks noGrp="1"/>
          </p:cNvSpPr>
          <p:nvPr>
            <p:ph sz="quarter" idx="10"/>
          </p:nvPr>
        </p:nvSpPr>
        <p:spPr>
          <a:xfrm>
            <a:off x="117582" y="1750412"/>
            <a:ext cx="9804186" cy="4456078"/>
          </a:xfrm>
        </p:spPr>
        <p:txBody>
          <a:bodyPr>
            <a:normAutofit fontScale="77500" lnSpcReduction="20000"/>
          </a:bodyPr>
          <a:lstStyle/>
          <a:p>
            <a:pPr>
              <a:spcAft>
                <a:spcPts val="1200"/>
              </a:spcAft>
            </a:pPr>
            <a:r>
              <a:rPr lang="en-US" dirty="0"/>
              <a:t>The United States is an </a:t>
            </a:r>
            <a:r>
              <a:rPr lang="en-US" b="1" dirty="0"/>
              <a:t>open economy:</a:t>
            </a:r>
            <a:r>
              <a:rPr lang="en-US" dirty="0"/>
              <a:t> it trades goods and services with other countries.</a:t>
            </a:r>
          </a:p>
          <a:p>
            <a:pPr>
              <a:spcAft>
                <a:spcPts val="1200"/>
              </a:spcAft>
            </a:pPr>
            <a:r>
              <a:rPr lang="en-US" dirty="0"/>
              <a:t>Since the 1990s, the United States runs big trade deficits when the country imported more than it exported.</a:t>
            </a:r>
          </a:p>
          <a:p>
            <a:pPr>
              <a:spcAft>
                <a:spcPts val="1200"/>
              </a:spcAft>
            </a:pPr>
            <a:r>
              <a:rPr lang="en-US" b="1" dirty="0"/>
              <a:t>Trade deficit: </a:t>
            </a:r>
            <a:r>
              <a:rPr lang="en-US" dirty="0"/>
              <a:t>the value of goods and services bought from foreigners is more than the value of goods and services sold to them</a:t>
            </a:r>
          </a:p>
          <a:p>
            <a:pPr>
              <a:spcAft>
                <a:spcPts val="1200"/>
              </a:spcAft>
            </a:pPr>
            <a:r>
              <a:rPr lang="en-US" b="1" dirty="0"/>
              <a:t>Trade surplus: </a:t>
            </a:r>
            <a:r>
              <a:rPr lang="en-US" dirty="0"/>
              <a:t>the value of goods and services bought from foreigners is less than the value of the goods and services sold to them</a:t>
            </a:r>
          </a:p>
          <a:p>
            <a:pPr>
              <a:spcAft>
                <a:spcPts val="1200"/>
              </a:spcAft>
            </a:pPr>
            <a:r>
              <a:rPr lang="en-US" dirty="0"/>
              <a:t>Are the U.S. trade deficits a sign that something is wrong with the economy?</a:t>
            </a:r>
          </a:p>
        </p:txBody>
      </p:sp>
    </p:spTree>
    <p:extLst>
      <p:ext uri="{BB962C8B-B14F-4D97-AF65-F5344CB8AC3E}">
        <p14:creationId xmlns:p14="http://schemas.microsoft.com/office/powerpoint/2010/main" val="2000581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6907" y="744986"/>
            <a:ext cx="9049541" cy="1083814"/>
          </a:xfrm>
        </p:spPr>
        <p:txBody>
          <a:bodyPr>
            <a:normAutofit/>
          </a:bodyPr>
          <a:lstStyle/>
          <a:p>
            <a:r>
              <a:rPr lang="en-US" dirty="0"/>
              <a:t>INTERNATIONAL IMBALANCES (2 of 3)</a:t>
            </a:r>
          </a:p>
        </p:txBody>
      </p:sp>
      <p:sp>
        <p:nvSpPr>
          <p:cNvPr id="5" name="Content Placeholder 4"/>
          <p:cNvSpPr>
            <a:spLocks noGrp="1"/>
          </p:cNvSpPr>
          <p:nvPr>
            <p:ph sz="quarter" idx="10"/>
          </p:nvPr>
        </p:nvSpPr>
        <p:spPr>
          <a:xfrm>
            <a:off x="117582" y="1961304"/>
            <a:ext cx="9804186" cy="5602392"/>
          </a:xfrm>
        </p:spPr>
        <p:txBody>
          <a:bodyPr/>
          <a:lstStyle/>
          <a:p>
            <a:r>
              <a:rPr lang="en-US" dirty="0"/>
              <a:t>In a later chapter we’ll learn the surprising answer: the determinants of the overall balance between exports and imports lie in decisions about </a:t>
            </a:r>
            <a:r>
              <a:rPr lang="en-US" b="1" dirty="0"/>
              <a:t>savings and investment spending</a:t>
            </a:r>
            <a:r>
              <a:rPr lang="en-US" dirty="0"/>
              <a:t>.</a:t>
            </a:r>
          </a:p>
          <a:p>
            <a:r>
              <a:rPr lang="en-US" dirty="0"/>
              <a:t>Countries with high investment spending relative to savings run </a:t>
            </a:r>
            <a:r>
              <a:rPr lang="en-US" b="1" dirty="0"/>
              <a:t>trade deficits</a:t>
            </a:r>
            <a:r>
              <a:rPr lang="en-US" dirty="0"/>
              <a:t>;</a:t>
            </a:r>
            <a:r>
              <a:rPr lang="en-US" b="1" dirty="0"/>
              <a:t> </a:t>
            </a:r>
            <a:r>
              <a:rPr lang="en-US" dirty="0"/>
              <a:t>countries with low investment spending relative to savings run trade surpluses.</a:t>
            </a:r>
          </a:p>
        </p:txBody>
      </p:sp>
    </p:spTree>
    <p:extLst>
      <p:ext uri="{BB962C8B-B14F-4D97-AF65-F5344CB8AC3E}">
        <p14:creationId xmlns:p14="http://schemas.microsoft.com/office/powerpoint/2010/main" val="2840045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3390" y="294614"/>
            <a:ext cx="9049541" cy="1110551"/>
          </a:xfrm>
        </p:spPr>
        <p:txBody>
          <a:bodyPr/>
          <a:lstStyle/>
          <a:p>
            <a:r>
              <a:rPr lang="en-US" dirty="0"/>
              <a:t>INTERNATIONAL IMBALANCES (3 of 3)</a:t>
            </a:r>
          </a:p>
        </p:txBody>
      </p:sp>
      <p:pic>
        <p:nvPicPr>
          <p:cNvPr id="5" name="Picture 2" descr="A bar graph compares Exports and imports of United States, Germany, and China. The vertical axis, labeled Exports, imports, in billions ranges from 0 to 2,500 dollars, in increments of 500 dollars. The horizontal axis represents the countries, United States, Germany, and China, from left to right. The approximated exports and imports for each country are as follows,&#10; United States: Exports, 2,500 dollars; Imports, 3100 dollars. &#10;Germany: Exports, 1,800 dollars; Imports, 1,500 dollars.&#10;China: Exports, 2,600 dollars; Imports, 2,500 dollars. "/>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1799775" y="1894113"/>
            <a:ext cx="6100941" cy="5008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6068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LEARN BY DOING: PRACTICE QUESTION 2</a:t>
            </a:r>
          </a:p>
        </p:txBody>
      </p:sp>
      <p:sp>
        <p:nvSpPr>
          <p:cNvPr id="8" name="Content Placeholder 7"/>
          <p:cNvSpPr>
            <a:spLocks noGrp="1"/>
          </p:cNvSpPr>
          <p:nvPr>
            <p:ph sz="quarter" idx="10"/>
          </p:nvPr>
        </p:nvSpPr>
        <p:spPr/>
        <p:txBody>
          <a:bodyPr>
            <a:normAutofit lnSpcReduction="10000"/>
          </a:bodyPr>
          <a:lstStyle/>
          <a:p>
            <a:r>
              <a:rPr lang="en-US" dirty="0"/>
              <a:t>This year the value of a country’s imports is equal to $1.2 billion, and the value of its exports is equal to $1.3 billion. This country is running a:</a:t>
            </a:r>
          </a:p>
          <a:p>
            <a:pPr marL="914400" lvl="1">
              <a:buFont typeface="+mj-lt"/>
              <a:buAutoNum type="alphaLcParenR"/>
            </a:pPr>
            <a:r>
              <a:rPr lang="en-US" dirty="0"/>
              <a:t>trade surplus.</a:t>
            </a:r>
          </a:p>
          <a:p>
            <a:pPr marL="914400" lvl="1">
              <a:buFont typeface="+mj-lt"/>
              <a:buAutoNum type="alphaLcParenR"/>
            </a:pPr>
            <a:r>
              <a:rPr lang="en-US" dirty="0"/>
              <a:t>trade deficit.</a:t>
            </a:r>
          </a:p>
        </p:txBody>
      </p:sp>
    </p:spTree>
    <p:extLst>
      <p:ext uri="{BB962C8B-B14F-4D97-AF65-F5344CB8AC3E}">
        <p14:creationId xmlns:p14="http://schemas.microsoft.com/office/powerpoint/2010/main" val="34713996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LEARN BY DOING: PRACTICE QUESTION 2</a:t>
            </a:r>
            <a:br>
              <a:rPr lang="en-US" dirty="0"/>
            </a:br>
            <a:r>
              <a:rPr lang="en-US" dirty="0"/>
              <a:t>(Answer)</a:t>
            </a:r>
          </a:p>
        </p:txBody>
      </p:sp>
      <p:sp>
        <p:nvSpPr>
          <p:cNvPr id="8" name="Content Placeholder 7"/>
          <p:cNvSpPr>
            <a:spLocks noGrp="1"/>
          </p:cNvSpPr>
          <p:nvPr>
            <p:ph sz="quarter" idx="10"/>
          </p:nvPr>
        </p:nvSpPr>
        <p:spPr/>
        <p:txBody>
          <a:bodyPr>
            <a:normAutofit lnSpcReduction="10000"/>
          </a:bodyPr>
          <a:lstStyle/>
          <a:p>
            <a:r>
              <a:rPr lang="en-US" dirty="0"/>
              <a:t>This year the value of a country’s imports is equal to $1.2 billion, and the value of its exports is equal to $1.3 billion. This country is running a:</a:t>
            </a:r>
          </a:p>
          <a:p>
            <a:pPr marL="914400" lvl="1">
              <a:buFont typeface="+mj-lt"/>
              <a:buAutoNum type="alphaLcParenR"/>
            </a:pPr>
            <a:r>
              <a:rPr lang="en-US" b="1" dirty="0"/>
              <a:t>trade surplus. (correct answer)</a:t>
            </a:r>
          </a:p>
          <a:p>
            <a:pPr marL="914400" lvl="1">
              <a:buFont typeface="+mj-lt"/>
              <a:buAutoNum type="alphaLcParenR"/>
            </a:pPr>
            <a:r>
              <a:rPr lang="en-US" dirty="0"/>
              <a:t>trade deficit.</a:t>
            </a:r>
          </a:p>
        </p:txBody>
      </p:sp>
    </p:spTree>
    <p:extLst>
      <p:ext uri="{BB962C8B-B14F-4D97-AF65-F5344CB8AC3E}">
        <p14:creationId xmlns:p14="http://schemas.microsoft.com/office/powerpoint/2010/main" val="3845413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t>Data Exercises</a:t>
            </a:r>
          </a:p>
        </p:txBody>
      </p:sp>
      <p:sp>
        <p:nvSpPr>
          <p:cNvPr id="8" name="Content Placeholder 7"/>
          <p:cNvSpPr>
            <a:spLocks noGrp="1"/>
          </p:cNvSpPr>
          <p:nvPr>
            <p:ph sz="quarter" idx="10"/>
          </p:nvPr>
        </p:nvSpPr>
        <p:spPr>
          <a:xfrm>
            <a:off x="117582" y="1554480"/>
            <a:ext cx="9804186" cy="5429250"/>
          </a:xfrm>
        </p:spPr>
        <p:txBody>
          <a:bodyPr>
            <a:normAutofit fontScale="92500"/>
          </a:bodyPr>
          <a:lstStyle/>
          <a:p>
            <a:r>
              <a:rPr lang="en-US" dirty="0"/>
              <a:t>Go to the Federal Reserve Bank of St. Louis (FRED) website (</a:t>
            </a:r>
            <a:r>
              <a:rPr lang="en-US" dirty="0">
                <a:hlinkClick r:id="rId3"/>
              </a:rPr>
              <a:t>https://fred.stlouisfed.org/</a:t>
            </a:r>
            <a:r>
              <a:rPr lang="en-US" dirty="0"/>
              <a:t>) and create graphs of the following four data series</a:t>
            </a:r>
          </a:p>
          <a:p>
            <a:pPr marL="914400" lvl="1">
              <a:buFont typeface="+mj-lt"/>
              <a:buAutoNum type="alphaLcParenR"/>
            </a:pPr>
            <a:r>
              <a:rPr lang="en-US" dirty="0"/>
              <a:t>Real Gross Domestic Product (GDP)</a:t>
            </a:r>
          </a:p>
          <a:p>
            <a:pPr marL="914400" lvl="1">
              <a:buFont typeface="+mj-lt"/>
              <a:buAutoNum type="alphaLcParenR"/>
            </a:pPr>
            <a:r>
              <a:rPr lang="en-US" dirty="0"/>
              <a:t>Unemployment rate</a:t>
            </a:r>
          </a:p>
          <a:p>
            <a:pPr marL="914400" lvl="1">
              <a:buFont typeface="+mj-lt"/>
              <a:buAutoNum type="alphaLcParenR"/>
            </a:pPr>
            <a:r>
              <a:rPr lang="en-US" dirty="0"/>
              <a:t>Inflation rate (Inflation, consumer prices for the United States)</a:t>
            </a:r>
          </a:p>
          <a:p>
            <a:pPr marL="914400" lvl="1">
              <a:buFont typeface="+mj-lt"/>
              <a:buAutoNum type="alphaLcParenR"/>
            </a:pPr>
            <a:r>
              <a:rPr lang="en-US" dirty="0"/>
              <a:t>U.S. trade balance (Trade Balance: Goods and Services, Balance of Payments Basis)</a:t>
            </a:r>
          </a:p>
          <a:p>
            <a:pPr marL="914400" lvl="1">
              <a:buFont typeface="+mj-lt"/>
              <a:buAutoNum type="alphaLcParenR"/>
            </a:pPr>
            <a:endParaRPr lang="en-US" dirty="0"/>
          </a:p>
          <a:p>
            <a:pPr marL="914400" lvl="1"/>
            <a:r>
              <a:rPr lang="en-US" dirty="0"/>
              <a:t>Explain briefly the behavior of the first three series during recessions and expansions. Why do they behave that way?</a:t>
            </a:r>
          </a:p>
          <a:p>
            <a:pPr marL="914400" lvl="1"/>
            <a:r>
              <a:rPr lang="en-US" dirty="0"/>
              <a:t>Why is the U.S. trade balance negative? What does it mean?</a:t>
            </a:r>
          </a:p>
        </p:txBody>
      </p:sp>
    </p:spTree>
    <p:extLst>
      <p:ext uri="{BB962C8B-B14F-4D97-AF65-F5344CB8AC3E}">
        <p14:creationId xmlns:p14="http://schemas.microsoft.com/office/powerpoint/2010/main" val="3645596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LEARN BY DOING: DISCUSSION QUESTION 1</a:t>
            </a:r>
          </a:p>
        </p:txBody>
      </p:sp>
      <p:sp>
        <p:nvSpPr>
          <p:cNvPr id="3" name="Content Placeholder 2"/>
          <p:cNvSpPr>
            <a:spLocks noGrp="1"/>
          </p:cNvSpPr>
          <p:nvPr>
            <p:ph sz="quarter" idx="10"/>
          </p:nvPr>
        </p:nvSpPr>
        <p:spPr/>
        <p:txBody>
          <a:bodyPr/>
          <a:lstStyle/>
          <a:p>
            <a:pPr>
              <a:spcAft>
                <a:spcPts val="1200"/>
              </a:spcAft>
            </a:pPr>
            <a:r>
              <a:rPr lang="en-US" dirty="0"/>
              <a:t>With a partner (and without technology), discuss if the U.S. economy is currently experiencing an economic boom or a recession.</a:t>
            </a:r>
          </a:p>
          <a:p>
            <a:pPr indent="0">
              <a:buNone/>
            </a:pPr>
            <a:r>
              <a:rPr lang="en-US" dirty="0"/>
              <a:t>http://www.bls.gov</a:t>
            </a:r>
          </a:p>
        </p:txBody>
      </p:sp>
    </p:spTree>
    <p:extLst>
      <p:ext uri="{BB962C8B-B14F-4D97-AF65-F5344CB8AC3E}">
        <p14:creationId xmlns:p14="http://schemas.microsoft.com/office/powerpoint/2010/main" val="4207924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E610-CD98-4D26-BAEB-D50CE784791A}"/>
              </a:ext>
            </a:extLst>
          </p:cNvPr>
          <p:cNvSpPr>
            <a:spLocks noGrp="1"/>
          </p:cNvSpPr>
          <p:nvPr>
            <p:ph type="title"/>
          </p:nvPr>
        </p:nvSpPr>
        <p:spPr/>
        <p:txBody>
          <a:bodyPr/>
          <a:lstStyle/>
          <a:p>
            <a:r>
              <a:rPr lang="en-US" dirty="0"/>
              <a:t>THE NATURE OF MACROECONOMICS (1/2)</a:t>
            </a:r>
            <a:endParaRPr lang="en-CA" dirty="0"/>
          </a:p>
        </p:txBody>
      </p:sp>
      <p:sp>
        <p:nvSpPr>
          <p:cNvPr id="3" name="Content Placeholder 2">
            <a:extLst>
              <a:ext uri="{FF2B5EF4-FFF2-40B4-BE49-F238E27FC236}">
                <a16:creationId xmlns:a16="http://schemas.microsoft.com/office/drawing/2014/main" id="{4E9B0BF7-8308-4232-ACE5-BA63DEE637DE}"/>
              </a:ext>
            </a:extLst>
          </p:cNvPr>
          <p:cNvSpPr>
            <a:spLocks noGrp="1"/>
          </p:cNvSpPr>
          <p:nvPr>
            <p:ph sz="quarter" idx="10"/>
          </p:nvPr>
        </p:nvSpPr>
        <p:spPr/>
        <p:txBody>
          <a:bodyPr/>
          <a:lstStyle/>
          <a:p>
            <a:r>
              <a:rPr lang="en-US" dirty="0"/>
              <a:t>Macroeconomics differs from microeconomics by focusing on the behavior of the economy as a whole.</a:t>
            </a:r>
          </a:p>
          <a:p>
            <a:r>
              <a:rPr lang="en-US" dirty="0"/>
              <a:t>Microeconomics focuses on decisions made by individuals and firms.</a:t>
            </a:r>
          </a:p>
          <a:p>
            <a:r>
              <a:rPr lang="en-US" dirty="0"/>
              <a:t>Macroeconomics examines the actions of all the individuals and all the firms in the economy. </a:t>
            </a:r>
            <a:endParaRPr lang="en-CA" dirty="0"/>
          </a:p>
        </p:txBody>
      </p:sp>
    </p:spTree>
    <p:extLst>
      <p:ext uri="{BB962C8B-B14F-4D97-AF65-F5344CB8AC3E}">
        <p14:creationId xmlns:p14="http://schemas.microsoft.com/office/powerpoint/2010/main" val="1112581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5506" y="154370"/>
            <a:ext cx="9996324" cy="987115"/>
          </a:xfrm>
        </p:spPr>
        <p:txBody>
          <a:bodyPr/>
          <a:lstStyle/>
          <a:p>
            <a:r>
              <a:rPr lang="en-US" dirty="0"/>
              <a:t>THE NATURE OF MACROECONOMICS (2/2)</a:t>
            </a:r>
          </a:p>
        </p:txBody>
      </p:sp>
      <p:sp>
        <p:nvSpPr>
          <p:cNvPr id="8" name="Content Placeholder 7"/>
          <p:cNvSpPr>
            <a:spLocks noGrp="1"/>
          </p:cNvSpPr>
          <p:nvPr>
            <p:ph sz="quarter" idx="10"/>
          </p:nvPr>
        </p:nvSpPr>
        <p:spPr>
          <a:xfrm>
            <a:off x="136632" y="1008515"/>
            <a:ext cx="9804186" cy="625976"/>
          </a:xfrm>
        </p:spPr>
        <p:txBody>
          <a:bodyPr/>
          <a:lstStyle/>
          <a:p>
            <a:pPr marL="0" indent="0" algn="ctr">
              <a:buNone/>
            </a:pPr>
            <a:r>
              <a:rPr lang="en-IN" sz="2000" b="1" dirty="0"/>
              <a:t>TABLE 6(21)-1 Microeconomic versus Macroeconomic Questions</a:t>
            </a:r>
          </a:p>
        </p:txBody>
      </p:sp>
      <p:graphicFrame>
        <p:nvGraphicFramePr>
          <p:cNvPr id="12" name="Table Placeholder 11"/>
          <p:cNvGraphicFramePr>
            <a:graphicFrameLocks noGrp="1"/>
          </p:cNvGraphicFramePr>
          <p:nvPr>
            <p:ph type="tbl" sz="quarter" idx="13"/>
            <p:extLst>
              <p:ext uri="{D42A27DB-BD31-4B8C-83A1-F6EECF244321}">
                <p14:modId xmlns:p14="http://schemas.microsoft.com/office/powerpoint/2010/main" val="73633756"/>
              </p:ext>
            </p:extLst>
          </p:nvPr>
        </p:nvGraphicFramePr>
        <p:xfrm>
          <a:off x="40438" y="1704884"/>
          <a:ext cx="9995660" cy="4556246"/>
        </p:xfrm>
        <a:graphic>
          <a:graphicData uri="http://schemas.openxmlformats.org/drawingml/2006/table">
            <a:tbl>
              <a:tblPr firstRow="1">
                <a:tableStyleId>{5940675A-B579-460E-94D1-54222C63F5DA}</a:tableStyleId>
              </a:tblPr>
              <a:tblGrid>
                <a:gridCol w="4775905">
                  <a:extLst>
                    <a:ext uri="{9D8B030D-6E8A-4147-A177-3AD203B41FA5}">
                      <a16:colId xmlns:a16="http://schemas.microsoft.com/office/drawing/2014/main" val="20000"/>
                    </a:ext>
                  </a:extLst>
                </a:gridCol>
                <a:gridCol w="5219755">
                  <a:extLst>
                    <a:ext uri="{9D8B030D-6E8A-4147-A177-3AD203B41FA5}">
                      <a16:colId xmlns:a16="http://schemas.microsoft.com/office/drawing/2014/main" val="20001"/>
                    </a:ext>
                  </a:extLst>
                </a:gridCol>
              </a:tblGrid>
              <a:tr h="4500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strike="noStrike" dirty="0">
                          <a:solidFill>
                            <a:schemeClr val="tx1"/>
                          </a:solidFill>
                          <a:effectLst/>
                          <a:latin typeface="Arial" panose="020B0604020202020204" pitchFamily="34" charset="0"/>
                          <a:cs typeface="Arial" panose="020B0604020202020204" pitchFamily="34" charset="0"/>
                        </a:rPr>
                        <a:t>Microeconomic Questions</a:t>
                      </a:r>
                      <a:endParaRPr lang="en-US" sz="1600" b="1" i="0" u="none" strike="noStrike" dirty="0">
                        <a:solidFill>
                          <a:schemeClr val="tx1"/>
                        </a:solidFill>
                        <a:effectLst/>
                        <a:latin typeface="Arial" panose="020B0604020202020204" pitchFamily="34" charset="0"/>
                        <a:cs typeface="Arial" panose="020B0604020202020204"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strike="noStrike" dirty="0">
                          <a:solidFill>
                            <a:schemeClr val="tx1"/>
                          </a:solidFill>
                          <a:effectLst/>
                          <a:latin typeface="Arial" panose="020B0604020202020204" pitchFamily="34" charset="0"/>
                          <a:cs typeface="Arial" panose="020B0604020202020204" pitchFamily="34" charset="0"/>
                        </a:rPr>
                        <a:t>Macroeconomic Questions</a:t>
                      </a:r>
                      <a:endParaRPr lang="en-US" sz="1600" b="1" i="0" u="none" strike="noStrike" dirty="0">
                        <a:solidFill>
                          <a:schemeClr val="tx1"/>
                        </a:solidFill>
                        <a:effectLst/>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7028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Should I go to business school or take a job right now?</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How many people are employed in the economy as a whole this year?</a:t>
                      </a:r>
                    </a:p>
                  </a:txBody>
                  <a:tcPr/>
                </a:tc>
                <a:extLst>
                  <a:ext uri="{0D108BD9-81ED-4DB2-BD59-A6C34878D82A}">
                    <a16:rowId xmlns:a16="http://schemas.microsoft.com/office/drawing/2014/main" val="10001"/>
                  </a:ext>
                </a:extLst>
              </a:tr>
              <a:tr h="7028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What determines the salary Google offers to Cherie Camajo, a new MBA?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What determines the overall salary levels paid to workers in a given year?</a:t>
                      </a:r>
                    </a:p>
                  </a:txBody>
                  <a:tcPr/>
                </a:tc>
                <a:extLst>
                  <a:ext uri="{0D108BD9-81ED-4DB2-BD59-A6C34878D82A}">
                    <a16:rowId xmlns:a16="http://schemas.microsoft.com/office/drawing/2014/main" val="10002"/>
                  </a:ext>
                </a:extLst>
              </a:tr>
              <a:tr h="7028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What determines the cost to a university or college of offering a new course?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What determines the overall level of prices in the economy as a whole?</a:t>
                      </a:r>
                    </a:p>
                  </a:txBody>
                  <a:tcPr/>
                </a:tc>
                <a:extLst>
                  <a:ext uri="{0D108BD9-81ED-4DB2-BD59-A6C34878D82A}">
                    <a16:rowId xmlns:a16="http://schemas.microsoft.com/office/drawing/2014/main" val="10003"/>
                  </a:ext>
                </a:extLst>
              </a:tr>
              <a:tr h="998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What government policies should be adopted to make it easier for low-income students to attend college?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What government policies should be adopted to promote employment and growth in the economy as a whole?</a:t>
                      </a:r>
                    </a:p>
                  </a:txBody>
                  <a:tcPr/>
                </a:tc>
                <a:extLst>
                  <a:ext uri="{0D108BD9-81ED-4DB2-BD59-A6C34878D82A}">
                    <a16:rowId xmlns:a16="http://schemas.microsoft.com/office/drawing/2014/main" val="10004"/>
                  </a:ext>
                </a:extLst>
              </a:tr>
              <a:tr h="998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What determines whether Citibank opens a new office in Shanghai?</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What determines the overall trade in goods, services, and financial assets between the United States and the rest of the world?</a:t>
                      </a:r>
                    </a:p>
                  </a:txBody>
                  <a:tcPr/>
                </a:tc>
                <a:extLst>
                  <a:ext uri="{0D108BD9-81ED-4DB2-BD59-A6C34878D82A}">
                    <a16:rowId xmlns:a16="http://schemas.microsoft.com/office/drawing/2014/main" val="10005"/>
                  </a:ext>
                </a:extLst>
              </a:tr>
            </a:tbl>
          </a:graphicData>
        </a:graphic>
      </p:graphicFrame>
      <p:graphicFrame>
        <p:nvGraphicFramePr>
          <p:cNvPr id="2" name="Table 1">
            <a:extLst>
              <a:ext uri="{FF2B5EF4-FFF2-40B4-BE49-F238E27FC236}">
                <a16:creationId xmlns:a16="http://schemas.microsoft.com/office/drawing/2014/main" id="{645D4099-543E-45F9-8045-A0DE78C7E726}"/>
              </a:ext>
            </a:extLst>
          </p:cNvPr>
          <p:cNvGraphicFramePr>
            <a:graphicFrameLocks noGrp="1"/>
          </p:cNvGraphicFramePr>
          <p:nvPr>
            <p:extLst>
              <p:ext uri="{D42A27DB-BD31-4B8C-83A1-F6EECF244321}">
                <p14:modId xmlns:p14="http://schemas.microsoft.com/office/powerpoint/2010/main" val="453255035"/>
              </p:ext>
            </p:extLst>
          </p:nvPr>
        </p:nvGraphicFramePr>
        <p:xfrm>
          <a:off x="45192" y="6259195"/>
          <a:ext cx="9995660" cy="998798"/>
        </p:xfrm>
        <a:graphic>
          <a:graphicData uri="http://schemas.openxmlformats.org/drawingml/2006/table">
            <a:tbl>
              <a:tblPr firstRow="1">
                <a:tableStyleId>{5940675A-B579-460E-94D1-54222C63F5DA}</a:tableStyleId>
              </a:tblPr>
              <a:tblGrid>
                <a:gridCol w="4775905">
                  <a:extLst>
                    <a:ext uri="{9D8B030D-6E8A-4147-A177-3AD203B41FA5}">
                      <a16:colId xmlns:a16="http://schemas.microsoft.com/office/drawing/2014/main" val="3584355043"/>
                    </a:ext>
                  </a:extLst>
                </a:gridCol>
                <a:gridCol w="5219755">
                  <a:extLst>
                    <a:ext uri="{9D8B030D-6E8A-4147-A177-3AD203B41FA5}">
                      <a16:colId xmlns:a16="http://schemas.microsoft.com/office/drawing/2014/main" val="2048934419"/>
                    </a:ext>
                  </a:extLst>
                </a:gridCol>
              </a:tblGrid>
              <a:tr h="9987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Why was there a shortage of toilet paper during the coronavirus pandemic?</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u="none" strike="noStrike" kern="1200" dirty="0">
                          <a:solidFill>
                            <a:schemeClr val="tx1"/>
                          </a:solidFill>
                          <a:effectLst/>
                          <a:latin typeface="Arial" panose="020B0604020202020204" pitchFamily="34" charset="0"/>
                          <a:ea typeface="+mn-ea"/>
                          <a:cs typeface="Arial" panose="020B0604020202020204" pitchFamily="34" charset="0"/>
                        </a:rPr>
                        <a:t>How did a fall in consumer spending during the pandemic affect overall employment?</a:t>
                      </a:r>
                    </a:p>
                  </a:txBody>
                  <a:tcPr/>
                </a:tc>
                <a:extLst>
                  <a:ext uri="{0D108BD9-81ED-4DB2-BD59-A6C34878D82A}">
                    <a16:rowId xmlns:a16="http://schemas.microsoft.com/office/drawing/2014/main" val="229898294"/>
                  </a:ext>
                </a:extLst>
              </a:tr>
            </a:tbl>
          </a:graphicData>
        </a:graphic>
      </p:graphicFrame>
    </p:spTree>
    <p:extLst>
      <p:ext uri="{BB962C8B-B14F-4D97-AF65-F5344CB8AC3E}">
        <p14:creationId xmlns:p14="http://schemas.microsoft.com/office/powerpoint/2010/main" val="2983331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MACROECONOMICS: THE WHOLE IS GREATER THAN THE SUM OF ITS PARTS</a:t>
            </a:r>
          </a:p>
        </p:txBody>
      </p:sp>
      <p:sp>
        <p:nvSpPr>
          <p:cNvPr id="8" name="Content Placeholder 7"/>
          <p:cNvSpPr>
            <a:spLocks noGrp="1"/>
          </p:cNvSpPr>
          <p:nvPr>
            <p:ph sz="quarter" idx="10"/>
          </p:nvPr>
        </p:nvSpPr>
        <p:spPr>
          <a:xfrm>
            <a:off x="117582" y="1451610"/>
            <a:ext cx="9804186" cy="5852160"/>
          </a:xfrm>
        </p:spPr>
        <p:txBody>
          <a:bodyPr>
            <a:noAutofit/>
          </a:bodyPr>
          <a:lstStyle/>
          <a:p>
            <a:pPr>
              <a:spcAft>
                <a:spcPts val="1200"/>
              </a:spcAft>
            </a:pPr>
            <a:r>
              <a:rPr lang="en-US" sz="2400" dirty="0"/>
              <a:t>Macroeconomic questions can’t be answered simply by adding up microeconomic answers. </a:t>
            </a:r>
          </a:p>
          <a:p>
            <a:pPr>
              <a:spcAft>
                <a:spcPts val="1200"/>
              </a:spcAft>
            </a:pPr>
            <a:r>
              <a:rPr lang="en-US" sz="2400" dirty="0"/>
              <a:t>Consider, for example, the </a:t>
            </a:r>
            <a:r>
              <a:rPr lang="en-US" sz="2400" b="1" dirty="0"/>
              <a:t>paradox of thrift</a:t>
            </a:r>
            <a:r>
              <a:rPr lang="en-US" sz="2400" dirty="0"/>
              <a:t>:</a:t>
            </a:r>
            <a:r>
              <a:rPr lang="en-US" sz="2400" b="1" dirty="0"/>
              <a:t> </a:t>
            </a:r>
            <a:r>
              <a:rPr lang="en-US" sz="2400" dirty="0"/>
              <a:t>When people are worried about economic hard times, they prepare by cutting their spending. This reduction in spending depresses the economy and businesses react by laying off workers.</a:t>
            </a:r>
          </a:p>
          <a:p>
            <a:pPr>
              <a:spcAft>
                <a:spcPts val="1200"/>
              </a:spcAft>
            </a:pPr>
            <a:r>
              <a:rPr lang="en-US" sz="2400" dirty="0"/>
              <a:t>As a result, people end up worse off than if they hadn’t cut their spending. </a:t>
            </a:r>
            <a:r>
              <a:rPr lang="en-US" sz="2400" dirty="0">
                <a:solidFill>
                  <a:srgbClr val="FF0000"/>
                </a:solidFill>
              </a:rPr>
              <a:t>Seemingly virtuous behavior—saving more—harms everyone</a:t>
            </a:r>
            <a:r>
              <a:rPr lang="en-US" sz="2400" dirty="0"/>
              <a:t>. </a:t>
            </a:r>
          </a:p>
          <a:p>
            <a:pPr>
              <a:spcAft>
                <a:spcPts val="1200"/>
              </a:spcAft>
            </a:pPr>
            <a:r>
              <a:rPr lang="en-US" sz="2400" dirty="0">
                <a:solidFill>
                  <a:srgbClr val="FF0000"/>
                </a:solidFill>
              </a:rPr>
              <a:t>The combined effect of individual decisions can have results that are different from what any one individual intended</a:t>
            </a:r>
            <a:r>
              <a:rPr lang="en-US" sz="2400" dirty="0"/>
              <a:t>. The behavior of the macroeconomy is greater than the sum of individual actions and market outcomes.</a:t>
            </a:r>
          </a:p>
        </p:txBody>
      </p:sp>
    </p:spTree>
    <p:extLst>
      <p:ext uri="{BB962C8B-B14F-4D97-AF65-F5344CB8AC3E}">
        <p14:creationId xmlns:p14="http://schemas.microsoft.com/office/powerpoint/2010/main" val="481336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MACROECONOMICS: THEORY AND POLICY</a:t>
            </a:r>
          </a:p>
        </p:txBody>
      </p:sp>
      <p:sp>
        <p:nvSpPr>
          <p:cNvPr id="3" name="Content Placeholder 2"/>
          <p:cNvSpPr>
            <a:spLocks noGrp="1"/>
          </p:cNvSpPr>
          <p:nvPr>
            <p:ph sz="quarter" idx="10"/>
          </p:nvPr>
        </p:nvSpPr>
        <p:spPr>
          <a:xfrm>
            <a:off x="106152" y="1933292"/>
            <a:ext cx="9804186" cy="4741828"/>
          </a:xfrm>
        </p:spPr>
        <p:txBody>
          <a:bodyPr>
            <a:normAutofit fontScale="77500" lnSpcReduction="20000"/>
          </a:bodyPr>
          <a:lstStyle/>
          <a:p>
            <a:pPr>
              <a:spcAft>
                <a:spcPts val="1200"/>
              </a:spcAft>
            </a:pPr>
            <a:r>
              <a:rPr lang="en-US" b="1" dirty="0"/>
              <a:t>Pre-1930s economics: </a:t>
            </a:r>
            <a:r>
              <a:rPr lang="en-US" dirty="0"/>
              <a:t>the economy is </a:t>
            </a:r>
            <a:r>
              <a:rPr lang="en-US" b="1" dirty="0"/>
              <a:t>self-regulating</a:t>
            </a:r>
            <a:r>
              <a:rPr lang="en-US" dirty="0"/>
              <a:t>. Problems such as unemployment would be corrected through the working of the “invisible hand” and that government interventions would probably make things worse. </a:t>
            </a:r>
          </a:p>
          <a:p>
            <a:pPr>
              <a:spcAft>
                <a:spcPts val="1200"/>
              </a:spcAft>
            </a:pPr>
            <a:r>
              <a:rPr lang="en-US" b="1" dirty="0"/>
              <a:t>Post-1930s Keynesian economics:</a:t>
            </a:r>
            <a:r>
              <a:rPr lang="en-US" dirty="0"/>
              <a:t> a depressed economy is the result of inadequate spending. </a:t>
            </a:r>
            <a:r>
              <a:rPr lang="en-US" i="1" dirty="0">
                <a:solidFill>
                  <a:srgbClr val="FF0000"/>
                </a:solidFill>
              </a:rPr>
              <a:t>Government intervention can help </a:t>
            </a:r>
            <a:r>
              <a:rPr lang="en-US" dirty="0"/>
              <a:t>a depressed economy through monetary policy and fiscal policy. </a:t>
            </a:r>
          </a:p>
          <a:p>
            <a:pPr>
              <a:spcAft>
                <a:spcPts val="1200"/>
              </a:spcAft>
            </a:pPr>
            <a:r>
              <a:rPr lang="en-US" b="1" dirty="0"/>
              <a:t>Monetary policy</a:t>
            </a:r>
            <a:r>
              <a:rPr lang="en-US" dirty="0"/>
              <a:t> uses changes in the </a:t>
            </a:r>
            <a:r>
              <a:rPr lang="en-US" dirty="0">
                <a:solidFill>
                  <a:srgbClr val="FF0000"/>
                </a:solidFill>
              </a:rPr>
              <a:t>quantity of money </a:t>
            </a:r>
            <a:r>
              <a:rPr lang="en-US" dirty="0"/>
              <a:t>to alter interest rates, which in turn affect the level of overall spending. </a:t>
            </a:r>
          </a:p>
          <a:p>
            <a:pPr>
              <a:spcAft>
                <a:spcPts val="1200"/>
              </a:spcAft>
            </a:pPr>
            <a:r>
              <a:rPr lang="en-US" b="1" dirty="0"/>
              <a:t>Fiscal policy</a:t>
            </a:r>
            <a:r>
              <a:rPr lang="en-US" dirty="0"/>
              <a:t> uses changes in </a:t>
            </a:r>
            <a:r>
              <a:rPr lang="en-US" dirty="0">
                <a:solidFill>
                  <a:srgbClr val="FF0000"/>
                </a:solidFill>
              </a:rPr>
              <a:t>taxes and government spending </a:t>
            </a:r>
            <a:r>
              <a:rPr lang="en-US" dirty="0"/>
              <a:t>to affect overall spending. </a:t>
            </a:r>
          </a:p>
          <a:p>
            <a:pPr>
              <a:spcAft>
                <a:spcPts val="1200"/>
              </a:spcAft>
            </a:pPr>
            <a:r>
              <a:rPr lang="en-US" dirty="0"/>
              <a:t>John Maynard Keynes established the idea that managing the economy is a government responsibility. </a:t>
            </a:r>
          </a:p>
        </p:txBody>
      </p:sp>
    </p:spTree>
    <p:extLst>
      <p:ext uri="{BB962C8B-B14F-4D97-AF65-F5344CB8AC3E}">
        <p14:creationId xmlns:p14="http://schemas.microsoft.com/office/powerpoint/2010/main" val="40229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76033"/>
            <a:ext cx="9996324" cy="1110551"/>
          </a:xfrm>
        </p:spPr>
        <p:txBody>
          <a:bodyPr/>
          <a:lstStyle/>
          <a:p>
            <a:r>
              <a:rPr lang="en-US" dirty="0"/>
              <a:t>COMPARING THE GREAT RECESSION TO THE GREAT DEPRESSION</a:t>
            </a:r>
          </a:p>
        </p:txBody>
      </p:sp>
      <p:sp>
        <p:nvSpPr>
          <p:cNvPr id="5" name="Content Placeholder 4"/>
          <p:cNvSpPr>
            <a:spLocks noGrp="1"/>
          </p:cNvSpPr>
          <p:nvPr>
            <p:ph sz="quarter" idx="10"/>
          </p:nvPr>
        </p:nvSpPr>
        <p:spPr>
          <a:xfrm>
            <a:off x="192138" y="5463141"/>
            <a:ext cx="9804186" cy="1748645"/>
          </a:xfrm>
        </p:spPr>
        <p:txBody>
          <a:bodyPr/>
          <a:lstStyle/>
          <a:p>
            <a:r>
              <a:rPr lang="en-US" sz="2400" dirty="0"/>
              <a:t>The Great Depression: policy makers let the slump run its course. </a:t>
            </a:r>
          </a:p>
          <a:p>
            <a:r>
              <a:rPr lang="en-US" sz="2400" dirty="0"/>
              <a:t>The Great Recession: policy makers slashed interest rates, increased spending and cut taxes</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a:t>
            </a:r>
            <a:r>
              <a:rPr lang="en-US" sz="2400" dirty="0"/>
              <a:t>governments helped avoid a global economic catastrophe. </a:t>
            </a:r>
          </a:p>
        </p:txBody>
      </p:sp>
      <p:pic>
        <p:nvPicPr>
          <p:cNvPr id="7" name="Picture 2" descr="A line graph depicts world industrial output in two slumps. The horizontal axis labeled Months since peak in output is truncated and ranges from 3 to 51, in increments of 4. The vertical axis labeled World industrial output (index, June 1929 equals 100, February 2008 equals 100) is truncated and ranges from 50 to 110, in increments of 10. The graph shows two curves. The curve labeled Great Depression industrial output since peak in June 1929 slopes downward from (1, 100), continues to slope downward until (39, 60), and then be-gins to rise and end at (51, 80). The curve labeled Great Recession industrial output since peak in February 2008 slopes downward from approximately (1, 100), continues to gradually slope downward until (13, 87), and then on gradually rises to end at (51, 100)."/>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790891" y="1556324"/>
            <a:ext cx="8070218" cy="3754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3263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31509"/>
            <a:ext cx="9996324" cy="987115"/>
          </a:xfrm>
        </p:spPr>
        <p:txBody>
          <a:bodyPr/>
          <a:lstStyle/>
          <a:p>
            <a:r>
              <a:rPr lang="en-US" dirty="0"/>
              <a:t>THE BUSINESS CYCLE</a:t>
            </a:r>
          </a:p>
        </p:txBody>
      </p:sp>
      <p:pic>
        <p:nvPicPr>
          <p:cNvPr id="6" name="Picture 2" descr="Two graphs, (a) titled “Private–Sector Employment and Industrial Production Index,” and (b) titled, “Percent Change from Year Earlier.” Graph (a) plots Private-sector employment (thousands) versus Year. The horizontal axis plots Years from 1985 to 2020, in increments of 5 years. The vertical axis labeled Private-sector employment (thousands) on the left is truncated and ranges from 80,000 to 130,000, in increments of 10,000. The vertical axis labeled Industrial production index (2007 equals 100) on the right is truncated and ranges from 50 to 120, in increments of 10. The graph has shaded vertical areas at 1991, 2001, between 2006 to 2007, and 2020.The graph shows two curves labeled Industrial production index and Private-sector employment. The curve representing Industrial production index has a positive slope as it extends through the approximated points (1985, 52), (1991, 66), (2001, 95), (2006 to 2007, 108), (2008, 85), (2015, 109), and (2020, 110). The curve labeled Private-sector employment has a positive slope as it extends through the approximated points (1985, 80,000), (1991, 91,000), (2001, 111,000), (2006 to 2007, 115,000), (2010, 108,000), and (2020, 130,000). The curve then falls vertically down to 110,000 during early months of 2020.&#10;&#10;Graph (b) plots Percent Change versus Year. The horizontal axis plots Year from 1985 to 2020, in increments of 5 years. The vertical axis labeled percent change is truncated and ranges from negative 18 percent to 9 percent, in increments of 3 percent. The graph has shaded vertical areas at 1991, 2001, between 2006 to 2007, and 2020. The graph shows two curves labeled Industrial production index and Private-sector employment. The curve representing Industrial production index curve mostly ranges between negative 5 and 8 percent along. The lowest points are approximated at (1992, negative 4), (2002, negative 6), and (2009, negative 17). The highest points are approximated at (1987, 7.5), (1997, 8), and (2011, 8). The curve then falls vertically down to negative 18, during early months of 2020. The curve representing Private-sector employment mostly ranges between negative 5 percent and 5 percent. The lowest points are approximated at (1992, negative 2), (2002, negative 3), and (2009, negative 6). The highest points are approximated at (1987, 3.5), (1994, 4), and (2011, 3). The curve then falls vertically down to negative 16, during early months of 2020."/>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400130" y="1730828"/>
            <a:ext cx="8982305" cy="357414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2265D79-293F-4353-BF2D-AEB81CC6338C}"/>
              </a:ext>
            </a:extLst>
          </p:cNvPr>
          <p:cNvSpPr txBox="1"/>
          <p:nvPr/>
        </p:nvSpPr>
        <p:spPr>
          <a:xfrm>
            <a:off x="277976" y="5783762"/>
            <a:ext cx="9718348" cy="1292662"/>
          </a:xfrm>
          <a:prstGeom prst="rect">
            <a:avLst/>
          </a:prstGeom>
          <a:noFill/>
        </p:spPr>
        <p:txBody>
          <a:bodyPr wrap="square" rtlCol="0">
            <a:spAutoFit/>
          </a:bodyPr>
          <a:lstStyle/>
          <a:p>
            <a:pPr marL="457200" indent="-457200">
              <a:buFont typeface="Arial" panose="020B0604020202020204" pitchFamily="34" charset="0"/>
              <a:buChar char="•"/>
            </a:pPr>
            <a:r>
              <a:rPr lang="en-US" sz="2600" dirty="0"/>
              <a:t>Major economic indicators show a strong upward trend. </a:t>
            </a:r>
          </a:p>
          <a:p>
            <a:pPr marL="457200" indent="-457200">
              <a:buFont typeface="Arial" panose="020B0604020202020204" pitchFamily="34" charset="0"/>
              <a:buChar char="•"/>
            </a:pPr>
            <a:r>
              <a:rPr lang="en-US" sz="2600" dirty="0"/>
              <a:t>But they didn’t rise steadily. There were downturns in the early 1990s, the early 2000s, 2007, and 2020.</a:t>
            </a:r>
          </a:p>
        </p:txBody>
      </p:sp>
    </p:spTree>
    <p:extLst>
      <p:ext uri="{BB962C8B-B14F-4D97-AF65-F5344CB8AC3E}">
        <p14:creationId xmlns:p14="http://schemas.microsoft.com/office/powerpoint/2010/main" val="1240886156"/>
      </p:ext>
    </p:extLst>
  </p:cSld>
  <p:clrMapOvr>
    <a:masterClrMapping/>
  </p:clrMapOvr>
</p:sld>
</file>

<file path=ppt/theme/theme1.xml><?xml version="1.0" encoding="utf-8"?>
<a:theme xmlns:a="http://schemas.openxmlformats.org/drawingml/2006/main" name="KRUGMAN">
  <a:themeElements>
    <a:clrScheme name="Macmillan Learning Brand Colors">
      <a:dk1>
        <a:srgbClr val="000000"/>
      </a:dk1>
      <a:lt1>
        <a:srgbClr val="FFFFFF"/>
      </a:lt1>
      <a:dk2>
        <a:srgbClr val="DA1B2C"/>
      </a:dk2>
      <a:lt2>
        <a:srgbClr val="FFFFFE"/>
      </a:lt2>
      <a:accent1>
        <a:srgbClr val="4E4E4E"/>
      </a:accent1>
      <a:accent2>
        <a:srgbClr val="999999"/>
      </a:accent2>
      <a:accent3>
        <a:srgbClr val="CCCCCC"/>
      </a:accent3>
      <a:accent4>
        <a:srgbClr val="E6E6E6"/>
      </a:accent4>
      <a:accent5>
        <a:srgbClr val="DA1B2C"/>
      </a:accent5>
      <a:accent6>
        <a:srgbClr val="A90F1E"/>
      </a:accent6>
      <a:hlink>
        <a:srgbClr val="0000FF"/>
      </a:hlink>
      <a:folHlink>
        <a:srgbClr val="4C4C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RUGMAN" id="{87A71779-86F1-47FA-B17A-DFF83DF6C9C1}" vid="{728D33A6-D228-4DE7-95AA-2E85DFBFAA88}"/>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KRUGMAN</Template>
  <TotalTime>14174</TotalTime>
  <Words>1833</Words>
  <Application>Microsoft Office PowerPoint</Application>
  <PresentationFormat>Custom</PresentationFormat>
  <Paragraphs>130</Paragraphs>
  <Slides>28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Helvetica Neue</vt:lpstr>
      <vt:lpstr>Verdana</vt:lpstr>
      <vt:lpstr>Wingdings</vt:lpstr>
      <vt:lpstr>KRUGMAN</vt:lpstr>
      <vt:lpstr>Chapter 6</vt:lpstr>
      <vt:lpstr>WHAT YOU WILL LEARN IN THIS CHAPTER</vt:lpstr>
      <vt:lpstr>LEARN BY DOING: DISCUSSION QUESTION 1</vt:lpstr>
      <vt:lpstr>THE NATURE OF MACROECONOMICS (1/2)</vt:lpstr>
      <vt:lpstr>THE NATURE OF MACROECONOMICS (2/2)</vt:lpstr>
      <vt:lpstr>MACROECONOMICS: THE WHOLE IS GREATER THAN THE SUM OF ITS PARTS</vt:lpstr>
      <vt:lpstr>MACROECONOMICS: THEORY AND POLICY</vt:lpstr>
      <vt:lpstr>COMPARING THE GREAT RECESSION TO THE GREAT DEPRESSION</vt:lpstr>
      <vt:lpstr>THE BUSINESS CYCLE</vt:lpstr>
      <vt:lpstr>CHARTING THE BUSINESS CYCLE (1 of 2)</vt:lpstr>
      <vt:lpstr>CHARTING THE BUSINESS CYCLE (2 of 2)</vt:lpstr>
      <vt:lpstr>THE PAIN OF RECESSION</vt:lpstr>
      <vt:lpstr>TAMING THE BUSINESS CYCLE</vt:lpstr>
      <vt:lpstr>LEARN BY DOING: PRACTICE QUESTION 1</vt:lpstr>
      <vt:lpstr>LEARN BY DOING: PRACTICE QUESTION 1 (Answer)</vt:lpstr>
      <vt:lpstr>LEARN BY DOING: DISCUSSION QUESTION 2</vt:lpstr>
      <vt:lpstr>LONG-RUN ECONOMIC GROWTH (1 of 3)</vt:lpstr>
      <vt:lpstr>LONG-RUN ECONOMIC GROWTH (2 of 3)</vt:lpstr>
      <vt:lpstr>LONG-RUN ECONOMIC GROWTH (3 of 3)</vt:lpstr>
      <vt:lpstr>INFLATION AND DEFLATION</vt:lpstr>
      <vt:lpstr>THE CAUSES OF INFLATION AND DEFLATION</vt:lpstr>
      <vt:lpstr>THE PAIN OF INFLATION AND DEFLATION</vt:lpstr>
      <vt:lpstr>INTERNATIONAL IMBALANCES (1 of 3)</vt:lpstr>
      <vt:lpstr>INTERNATIONAL IMBALANCES (2 of 3)</vt:lpstr>
      <vt:lpstr>INTERNATIONAL IMBALANCES (3 of 3)</vt:lpstr>
      <vt:lpstr>LEARN BY DOING: PRACTICE QUESTION 2</vt:lpstr>
      <vt:lpstr>LEARN BY DOING: PRACTICE QUESTION 2 (Answer)</vt:lpstr>
      <vt:lpstr>Data Exercises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6(21) MACROECONOMICS: THE BIG PICTURE</dc:title>
  <dc:creator>Krugman</dc:creator>
  <cp:lastModifiedBy>Ghimire, Umesh</cp:lastModifiedBy>
  <cp:revision>353</cp:revision>
  <dcterms:modified xsi:type="dcterms:W3CDTF">2022-03-15T13:53:00Z</dcterms:modified>
</cp:coreProperties>
</file>