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0" r:id="rId1"/>
  </p:sldMasterIdLst>
  <p:notesMasterIdLst>
    <p:notesMasterId r:id="rId20"/>
  </p:notesMasterIdLst>
  <p:handoutMasterIdLst>
    <p:handoutMasterId r:id="rId21"/>
  </p:handoutMasterIdLst>
  <p:sldIdLst>
    <p:sldId id="479" r:id="rId2"/>
    <p:sldId id="481" r:id="rId3"/>
    <p:sldId id="482" r:id="rId4"/>
    <p:sldId id="483" r:id="rId5"/>
    <p:sldId id="484" r:id="rId6"/>
    <p:sldId id="268" r:id="rId7"/>
    <p:sldId id="677" r:id="rId8"/>
    <p:sldId id="679" r:id="rId9"/>
    <p:sldId id="680" r:id="rId10"/>
    <p:sldId id="681" r:id="rId11"/>
    <p:sldId id="682" r:id="rId12"/>
    <p:sldId id="683" r:id="rId13"/>
    <p:sldId id="684" r:id="rId14"/>
    <p:sldId id="685" r:id="rId15"/>
    <p:sldId id="686" r:id="rId16"/>
    <p:sldId id="687" r:id="rId17"/>
    <p:sldId id="688" r:id="rId18"/>
    <p:sldId id="68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uery, Christina" initials="F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F7D6"/>
    <a:srgbClr val="20E5F3"/>
    <a:srgbClr val="27D2F3"/>
    <a:srgbClr val="75BA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000" autoAdjust="0"/>
    <p:restoredTop sz="44653" autoAdjust="0"/>
  </p:normalViewPr>
  <p:slideViewPr>
    <p:cSldViewPr snapToGrid="0">
      <p:cViewPr varScale="1">
        <p:scale>
          <a:sx n="47" d="100"/>
          <a:sy n="47" d="100"/>
        </p:scale>
        <p:origin x="2436" y="48"/>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F05DB95-EE78-4645-BE83-82F13656E3E4}" type="datetimeFigureOut">
              <a:rPr lang="en-US" smtClean="0"/>
              <a:t>3/17/2022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6EBFD5C-3DCE-6A40-9F12-CBBA5343F042}" type="slidenum">
              <a:rPr lang="en-US" smtClean="0"/>
              <a:t>‹#›</a:t>
            </a:fld>
            <a:endParaRPr lang="en-US"/>
          </a:p>
        </p:txBody>
      </p:sp>
    </p:spTree>
    <p:extLst>
      <p:ext uri="{BB962C8B-B14F-4D97-AF65-F5344CB8AC3E}">
        <p14:creationId xmlns:p14="http://schemas.microsoft.com/office/powerpoint/2010/main" val="8898974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D65D33-4810-47E0-A01F-22A56E4EEF37}" type="datetimeFigureOut">
              <a:rPr lang="en-US" smtClean="0"/>
              <a:t>3/17/2022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418DFE-33E8-4FDC-9713-0E178A8A15D1}" type="slidenum">
              <a:rPr lang="en-US" smtClean="0"/>
              <a:t>‹#›</a:t>
            </a:fld>
            <a:endParaRPr lang="en-US"/>
          </a:p>
        </p:txBody>
      </p:sp>
    </p:spTree>
    <p:extLst>
      <p:ext uri="{BB962C8B-B14F-4D97-AF65-F5344CB8AC3E}">
        <p14:creationId xmlns:p14="http://schemas.microsoft.com/office/powerpoint/2010/main" val="106471239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5418DFE-33E8-4FDC-9713-0E178A8A15D1}" type="slidenum">
              <a:rPr lang="en-US" smtClean="0"/>
              <a:t>1</a:t>
            </a:fld>
            <a:endParaRPr lang="en-US"/>
          </a:p>
        </p:txBody>
      </p:sp>
    </p:spTree>
    <p:extLst>
      <p:ext uri="{BB962C8B-B14F-4D97-AF65-F5344CB8AC3E}">
        <p14:creationId xmlns:p14="http://schemas.microsoft.com/office/powerpoint/2010/main" val="61437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4501137-531A-734C-A527-442CBCA3411F}" type="slidenum">
              <a:rPr lang="en-US" smtClean="0"/>
              <a:pPr>
                <a:defRPr/>
              </a:pPr>
              <a:t>2</a:t>
            </a:fld>
            <a:endParaRPr lang="en-US"/>
          </a:p>
        </p:txBody>
      </p:sp>
    </p:spTree>
    <p:extLst>
      <p:ext uri="{BB962C8B-B14F-4D97-AF65-F5344CB8AC3E}">
        <p14:creationId xmlns:p14="http://schemas.microsoft.com/office/powerpoint/2010/main" val="4099100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4501137-531A-734C-A527-442CBCA3411F}" type="slidenum">
              <a:rPr lang="en-US" smtClean="0"/>
              <a:pPr>
                <a:defRPr/>
              </a:pPr>
              <a:t>3</a:t>
            </a:fld>
            <a:endParaRPr lang="en-US"/>
          </a:p>
        </p:txBody>
      </p:sp>
    </p:spTree>
    <p:extLst>
      <p:ext uri="{BB962C8B-B14F-4D97-AF65-F5344CB8AC3E}">
        <p14:creationId xmlns:p14="http://schemas.microsoft.com/office/powerpoint/2010/main" val="3399515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4501137-531A-734C-A527-442CBCA3411F}" type="slidenum">
              <a:rPr lang="en-US" smtClean="0"/>
              <a:pPr>
                <a:defRPr/>
              </a:pPr>
              <a:t>4</a:t>
            </a:fld>
            <a:endParaRPr lang="en-US"/>
          </a:p>
        </p:txBody>
      </p:sp>
    </p:spTree>
    <p:extLst>
      <p:ext uri="{BB962C8B-B14F-4D97-AF65-F5344CB8AC3E}">
        <p14:creationId xmlns:p14="http://schemas.microsoft.com/office/powerpoint/2010/main" val="17348630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pPr>
              <a:defRPr/>
            </a:pPr>
            <a:fld id="{F4501137-531A-734C-A527-442CBCA3411F}" type="slidenum">
              <a:rPr lang="en-US" smtClean="0"/>
              <a:pPr>
                <a:defRPr/>
              </a:pPr>
              <a:t>5</a:t>
            </a:fld>
            <a:endParaRPr lang="en-US"/>
          </a:p>
        </p:txBody>
      </p:sp>
    </p:spTree>
    <p:extLst>
      <p:ext uri="{BB962C8B-B14F-4D97-AF65-F5344CB8AC3E}">
        <p14:creationId xmlns:p14="http://schemas.microsoft.com/office/powerpoint/2010/main" val="19466161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6600" y="1174750"/>
            <a:ext cx="5629275" cy="3167063"/>
          </a:xfrm>
        </p:spPr>
      </p:sp>
      <p:sp>
        <p:nvSpPr>
          <p:cNvPr id="3" name="Notes Placeholder 2"/>
          <p:cNvSpPr>
            <a:spLocks noGrp="1"/>
          </p:cNvSpPr>
          <p:nvPr>
            <p:ph type="body" idx="1"/>
          </p:nvPr>
        </p:nvSpPr>
        <p:spPr/>
        <p:txBody>
          <a:bodyPr/>
          <a:lstStyle/>
          <a:p>
            <a:pPr>
              <a:spcBef>
                <a:spcPts val="600"/>
              </a:spcBef>
            </a:pPr>
            <a:endParaRPr lang="en-US" b="1" dirty="0"/>
          </a:p>
        </p:txBody>
      </p:sp>
      <p:sp>
        <p:nvSpPr>
          <p:cNvPr id="4" name="Slide Number Placeholder 3"/>
          <p:cNvSpPr>
            <a:spLocks noGrp="1"/>
          </p:cNvSpPr>
          <p:nvPr>
            <p:ph type="sldNum" sz="quarter" idx="10"/>
          </p:nvPr>
        </p:nvSpPr>
        <p:spPr/>
        <p:txBody>
          <a:bodyPr/>
          <a:lstStyle/>
          <a:p>
            <a:fld id="{C5EB09CC-0B57-D947-82BF-D08E19DC22FF}" type="slidenum">
              <a:rPr lang="en-US" smtClean="0"/>
              <a:t>6</a:t>
            </a:fld>
            <a:endParaRPr lang="en-US" dirty="0"/>
          </a:p>
        </p:txBody>
      </p:sp>
    </p:spTree>
    <p:extLst>
      <p:ext uri="{BB962C8B-B14F-4D97-AF65-F5344CB8AC3E}">
        <p14:creationId xmlns:p14="http://schemas.microsoft.com/office/powerpoint/2010/main" val="4120517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6600" y="1174750"/>
            <a:ext cx="5629275" cy="3167063"/>
          </a:xfrm>
        </p:spPr>
      </p:sp>
      <p:sp>
        <p:nvSpPr>
          <p:cNvPr id="3" name="Notes Placeholder 2"/>
          <p:cNvSpPr>
            <a:spLocks noGrp="1"/>
          </p:cNvSpPr>
          <p:nvPr>
            <p:ph type="body" idx="1"/>
          </p:nvPr>
        </p:nvSpPr>
        <p:spPr/>
        <p:txBody>
          <a:bodyPr/>
          <a:lstStyle/>
          <a:p>
            <a:pPr>
              <a:spcBef>
                <a:spcPts val="600"/>
              </a:spcBef>
            </a:pPr>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t>7</a:t>
            </a:fld>
            <a:endParaRPr lang="en-US" dirty="0"/>
          </a:p>
        </p:txBody>
      </p:sp>
    </p:spTree>
    <p:extLst>
      <p:ext uri="{BB962C8B-B14F-4D97-AF65-F5344CB8AC3E}">
        <p14:creationId xmlns:p14="http://schemas.microsoft.com/office/powerpoint/2010/main" val="15004822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5418DFE-33E8-4FDC-9713-0E178A8A15D1}" type="slidenum">
              <a:rPr lang="en-US" smtClean="0"/>
              <a:t>11</a:t>
            </a:fld>
            <a:endParaRPr lang="en-US"/>
          </a:p>
        </p:txBody>
      </p:sp>
    </p:spTree>
    <p:extLst>
      <p:ext uri="{BB962C8B-B14F-4D97-AF65-F5344CB8AC3E}">
        <p14:creationId xmlns:p14="http://schemas.microsoft.com/office/powerpoint/2010/main" val="25920801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5418DFE-33E8-4FDC-9713-0E178A8A15D1}" type="slidenum">
              <a:rPr lang="en-US" smtClean="0"/>
              <a:t>13</a:t>
            </a:fld>
            <a:endParaRPr lang="en-US"/>
          </a:p>
        </p:txBody>
      </p:sp>
    </p:spTree>
    <p:extLst>
      <p:ext uri="{BB962C8B-B14F-4D97-AF65-F5344CB8AC3E}">
        <p14:creationId xmlns:p14="http://schemas.microsoft.com/office/powerpoint/2010/main" val="13685676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400800" y="4624668"/>
            <a:ext cx="5384800" cy="933450"/>
          </a:xfrm>
        </p:spPr>
        <p:txBody>
          <a:bodyPr>
            <a:normAutofit/>
          </a:bodyPr>
          <a:lstStyle>
            <a:lvl1pPr>
              <a:defRPr sz="2800"/>
            </a:lvl1pPr>
          </a:lstStyle>
          <a:p>
            <a:r>
              <a:rPr lang="en-US"/>
              <a:t>Click to edit Master title style</a:t>
            </a:r>
            <a:endParaRPr/>
          </a:p>
        </p:txBody>
      </p:sp>
      <p:sp>
        <p:nvSpPr>
          <p:cNvPr id="3" name="Subtitle 2"/>
          <p:cNvSpPr>
            <a:spLocks noGrp="1"/>
          </p:cNvSpPr>
          <p:nvPr>
            <p:ph type="subTitle" idx="1"/>
          </p:nvPr>
        </p:nvSpPr>
        <p:spPr>
          <a:xfrm>
            <a:off x="6400800" y="5562608"/>
            <a:ext cx="53848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a:xfrm>
            <a:off x="6400806" y="6425649"/>
            <a:ext cx="1643529" cy="365125"/>
          </a:xfrm>
        </p:spPr>
        <p:txBody>
          <a:bodyPr/>
          <a:lstStyle>
            <a:lvl1pPr algn="l">
              <a:defRPr/>
            </a:lvl1pPr>
          </a:lstStyle>
          <a:p>
            <a:fld id="{4BB979B3-56D0-CE44-8FAD-590204451C4C}" type="datetime1">
              <a:rPr lang="en-US" smtClean="0"/>
              <a:t>3/17/2022</a:t>
            </a:fld>
            <a:endParaRPr lang="en-US" dirty="0"/>
          </a:p>
        </p:txBody>
      </p:sp>
      <p:sp>
        <p:nvSpPr>
          <p:cNvPr id="5" name="Footer Placeholder 4"/>
          <p:cNvSpPr>
            <a:spLocks noGrp="1"/>
          </p:cNvSpPr>
          <p:nvPr>
            <p:ph type="ftr" sz="quarter" idx="11"/>
          </p:nvPr>
        </p:nvSpPr>
        <p:spPr>
          <a:xfrm>
            <a:off x="8414873" y="6425649"/>
            <a:ext cx="3490259" cy="365125"/>
          </a:xfrm>
        </p:spPr>
        <p:txBody>
          <a:bodyPr/>
          <a:lstStyle>
            <a:lvl1pPr algn="r">
              <a:defRPr/>
            </a:lvl1pPr>
          </a:lstStyle>
          <a:p>
            <a:endParaRPr lang="en-US" dirty="0"/>
          </a:p>
        </p:txBody>
      </p:sp>
      <p:sp>
        <p:nvSpPr>
          <p:cNvPr id="7" name="Rectangle 6"/>
          <p:cNvSpPr/>
          <p:nvPr/>
        </p:nvSpPr>
        <p:spPr>
          <a:xfrm>
            <a:off x="376769" y="228600"/>
            <a:ext cx="5647267"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069917" y="228600"/>
            <a:ext cx="27432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6165851" y="2377440"/>
            <a:ext cx="27432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566527" y="174821"/>
            <a:ext cx="55107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6165851" y="228600"/>
            <a:ext cx="27432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9069917" y="2377440"/>
            <a:ext cx="27432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10889129" y="282574"/>
            <a:ext cx="9144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97586" y="228600"/>
            <a:ext cx="34787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a:t>Click to edit Master title style</a:t>
            </a:r>
            <a:endParaRPr/>
          </a:p>
        </p:txBody>
      </p:sp>
      <p:sp>
        <p:nvSpPr>
          <p:cNvPr id="5" name="Date Placeholder 4"/>
          <p:cNvSpPr>
            <a:spLocks noGrp="1"/>
          </p:cNvSpPr>
          <p:nvPr>
            <p:ph type="dt" sz="half" idx="10"/>
          </p:nvPr>
        </p:nvSpPr>
        <p:spPr/>
        <p:txBody>
          <a:bodyPr/>
          <a:lstStyle/>
          <a:p>
            <a:fld id="{D4FD329C-23E6-8D4F-9164-C1D87ACBE1E9}" type="datetime1">
              <a:rPr lang="en-US" smtClean="0"/>
              <a:t>3/17/2022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27C6E2-F76A-42DD-8834-E2A00C665369}" type="slidenum">
              <a:rPr lang="en-US" smtClean="0"/>
              <a:t>‹#›</a:t>
            </a:fld>
            <a:endParaRPr lang="en-US"/>
          </a:p>
        </p:txBody>
      </p:sp>
      <p:sp>
        <p:nvSpPr>
          <p:cNvPr id="12" name="Content Placeholder 2"/>
          <p:cNvSpPr>
            <a:spLocks noGrp="1"/>
          </p:cNvSpPr>
          <p:nvPr>
            <p:ph sz="half" idx="17"/>
          </p:nvPr>
        </p:nvSpPr>
        <p:spPr>
          <a:xfrm>
            <a:off x="670566" y="1985963"/>
            <a:ext cx="4876551"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14" name="Content Placeholder 2"/>
          <p:cNvSpPr>
            <a:spLocks noGrp="1"/>
          </p:cNvSpPr>
          <p:nvPr>
            <p:ph sz="half" idx="18"/>
          </p:nvPr>
        </p:nvSpPr>
        <p:spPr>
          <a:xfrm>
            <a:off x="670566" y="4164965"/>
            <a:ext cx="4876551"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15" name="Content Placeholder 2"/>
          <p:cNvSpPr>
            <a:spLocks noGrp="1"/>
          </p:cNvSpPr>
          <p:nvPr>
            <p:ph sz="half" idx="1"/>
          </p:nvPr>
        </p:nvSpPr>
        <p:spPr>
          <a:xfrm>
            <a:off x="5880100" y="1985963"/>
            <a:ext cx="48768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16" name="Content Placeholder 2"/>
          <p:cNvSpPr>
            <a:spLocks noGrp="1"/>
          </p:cNvSpPr>
          <p:nvPr>
            <p:ph sz="half" idx="16"/>
          </p:nvPr>
        </p:nvSpPr>
        <p:spPr>
          <a:xfrm>
            <a:off x="5880100" y="4169664"/>
            <a:ext cx="48768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10889129" y="282574"/>
            <a:ext cx="9144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97586" y="228600"/>
            <a:ext cx="34787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7BDB8062-2558-E944-A695-5CDFD1414ED8}" type="datetime1">
              <a:rPr lang="en-US" smtClean="0"/>
              <a:t>3/17/2022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27C6E2-F76A-42DD-8834-E2A00C665369}"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10889129" y="282574"/>
            <a:ext cx="9144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93FD697B-ABC7-F74F-8980-C7E183F362E8}" type="datetime1">
              <a:rPr lang="en-US" smtClean="0"/>
              <a:t>3/17/2022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27C6E2-F76A-42DD-8834-E2A00C665369}"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376773" y="228600"/>
            <a:ext cx="4601633"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07407" y="2571750"/>
            <a:ext cx="4340352" cy="1162050"/>
          </a:xfrm>
        </p:spPr>
        <p:txBody>
          <a:bodyPr anchor="b">
            <a:normAutofit/>
          </a:bodyPr>
          <a:lstStyle>
            <a:lvl1pPr algn="l">
              <a:defRPr sz="2600" b="0">
                <a:solidFill>
                  <a:schemeClr val="bg1"/>
                </a:solidFill>
              </a:defRPr>
            </a:lvl1pPr>
          </a:lstStyle>
          <a:p>
            <a:r>
              <a:rPr lang="en-US"/>
              <a:t>Click to edit Master title style</a:t>
            </a:r>
            <a:endParaRPr dirty="0"/>
          </a:p>
        </p:txBody>
      </p:sp>
      <p:sp>
        <p:nvSpPr>
          <p:cNvPr id="3" name="Content Placeholder 2"/>
          <p:cNvSpPr>
            <a:spLocks noGrp="1"/>
          </p:cNvSpPr>
          <p:nvPr>
            <p:ph idx="1"/>
          </p:nvPr>
        </p:nvSpPr>
        <p:spPr>
          <a:xfrm>
            <a:off x="5558373" y="273059"/>
            <a:ext cx="6129865"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Text Placeholder 3"/>
          <p:cNvSpPr>
            <a:spLocks noGrp="1"/>
          </p:cNvSpPr>
          <p:nvPr>
            <p:ph type="body" sz="half" idx="2"/>
          </p:nvPr>
        </p:nvSpPr>
        <p:spPr>
          <a:xfrm>
            <a:off x="508124" y="3733809"/>
            <a:ext cx="4340352"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9855205" y="6423594"/>
            <a:ext cx="2049929" cy="365125"/>
          </a:xfrm>
        </p:spPr>
        <p:txBody>
          <a:bodyPr/>
          <a:lstStyle/>
          <a:p>
            <a:fld id="{CDED1C1F-3E23-B24D-9B2F-DD7D84328002}" type="datetime1">
              <a:rPr lang="en-US" smtClean="0"/>
              <a:t>3/17/2022</a:t>
            </a:fld>
            <a:endParaRPr lang="en-US"/>
          </a:p>
        </p:txBody>
      </p:sp>
      <p:sp>
        <p:nvSpPr>
          <p:cNvPr id="6" name="Footer Placeholder 5"/>
          <p:cNvSpPr>
            <a:spLocks noGrp="1"/>
          </p:cNvSpPr>
          <p:nvPr>
            <p:ph type="ftr" sz="quarter" idx="11"/>
          </p:nvPr>
        </p:nvSpPr>
        <p:spPr>
          <a:xfrm>
            <a:off x="5145743" y="6423594"/>
            <a:ext cx="4422588" cy="365125"/>
          </a:xfrm>
        </p:spPr>
        <p:txBody>
          <a:bodyPr/>
          <a:lstStyle/>
          <a:p>
            <a:endParaRPr lang="en-US"/>
          </a:p>
        </p:txBody>
      </p:sp>
      <p:sp>
        <p:nvSpPr>
          <p:cNvPr id="9" name="TextBox 8"/>
          <p:cNvSpPr txBox="1"/>
          <p:nvPr/>
        </p:nvSpPr>
        <p:spPr>
          <a:xfrm>
            <a:off x="566527" y="174821"/>
            <a:ext cx="55107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10889129" y="282574"/>
            <a:ext cx="9144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559205" y="3124200"/>
            <a:ext cx="5197696" cy="871538"/>
          </a:xfrm>
        </p:spPr>
        <p:txBody>
          <a:bodyPr anchor="b">
            <a:normAutofit/>
          </a:bodyPr>
          <a:lstStyle>
            <a:lvl1pPr algn="l">
              <a:defRPr sz="2600" b="0"/>
            </a:lvl1pPr>
          </a:lstStyle>
          <a:p>
            <a:r>
              <a:rPr lang="en-US"/>
              <a:t>Click to edit Master title style</a:t>
            </a:r>
            <a:endParaRPr/>
          </a:p>
        </p:txBody>
      </p:sp>
      <p:sp>
        <p:nvSpPr>
          <p:cNvPr id="3" name="Picture Placeholder 2"/>
          <p:cNvSpPr>
            <a:spLocks noGrp="1"/>
          </p:cNvSpPr>
          <p:nvPr>
            <p:ph type="pic" idx="1"/>
          </p:nvPr>
        </p:nvSpPr>
        <p:spPr>
          <a:xfrm>
            <a:off x="370541" y="228600"/>
            <a:ext cx="4614211"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a:p>
        </p:txBody>
      </p:sp>
      <p:sp>
        <p:nvSpPr>
          <p:cNvPr id="4" name="Text Placeholder 3"/>
          <p:cNvSpPr>
            <a:spLocks noGrp="1"/>
          </p:cNvSpPr>
          <p:nvPr>
            <p:ph type="body" sz="half" idx="2"/>
          </p:nvPr>
        </p:nvSpPr>
        <p:spPr>
          <a:xfrm>
            <a:off x="5559205" y="3995737"/>
            <a:ext cx="5197696"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9855205" y="6423594"/>
            <a:ext cx="2049929" cy="365125"/>
          </a:xfrm>
        </p:spPr>
        <p:txBody>
          <a:bodyPr/>
          <a:lstStyle/>
          <a:p>
            <a:fld id="{64611C21-6E58-4D4D-A586-E64B311DD748}" type="datetime1">
              <a:rPr lang="en-US" smtClean="0"/>
              <a:t>3/17/2022</a:t>
            </a:fld>
            <a:endParaRPr lang="en-US"/>
          </a:p>
        </p:txBody>
      </p:sp>
      <p:sp>
        <p:nvSpPr>
          <p:cNvPr id="6" name="Footer Placeholder 5"/>
          <p:cNvSpPr>
            <a:spLocks noGrp="1"/>
          </p:cNvSpPr>
          <p:nvPr>
            <p:ph type="ftr" sz="quarter" idx="11"/>
          </p:nvPr>
        </p:nvSpPr>
        <p:spPr>
          <a:xfrm>
            <a:off x="5588001" y="6423594"/>
            <a:ext cx="4006851" cy="365125"/>
          </a:xfrm>
        </p:spPr>
        <p:txBody>
          <a:bodyPr/>
          <a:lstStyle/>
          <a:p>
            <a:endParaRPr lang="en-US"/>
          </a:p>
        </p:txBody>
      </p:sp>
      <p:sp>
        <p:nvSpPr>
          <p:cNvPr id="7" name="Slide Number Placeholder 6"/>
          <p:cNvSpPr>
            <a:spLocks noGrp="1"/>
          </p:cNvSpPr>
          <p:nvPr>
            <p:ph type="sldNum" sz="quarter" idx="12"/>
          </p:nvPr>
        </p:nvSpPr>
        <p:spPr/>
        <p:txBody>
          <a:bodyPr/>
          <a:lstStyle/>
          <a:p>
            <a:fld id="{0D27C6E2-F76A-42DD-8834-E2A00C665369}" type="slidenum">
              <a:rPr lang="en-US" smtClean="0"/>
              <a:t>‹#›</a:t>
            </a:fld>
            <a:endParaRPr lang="en-US"/>
          </a:p>
        </p:txBody>
      </p:sp>
      <p:sp>
        <p:nvSpPr>
          <p:cNvPr id="10" name="TextBox 9"/>
          <p:cNvSpPr txBox="1"/>
          <p:nvPr/>
        </p:nvSpPr>
        <p:spPr>
          <a:xfrm>
            <a:off x="5320149" y="3370730"/>
            <a:ext cx="294091"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75343" y="4424082"/>
            <a:ext cx="8254876" cy="833718"/>
          </a:xfrm>
        </p:spPr>
        <p:txBody>
          <a:bodyPr anchor="b">
            <a:normAutofit/>
          </a:bodyPr>
          <a:lstStyle>
            <a:lvl1pPr algn="l">
              <a:defRPr sz="2600" b="0"/>
            </a:lvl1pPr>
          </a:lstStyle>
          <a:p>
            <a:r>
              <a:rPr lang="en-US"/>
              <a:t>Click to edit Master title style</a:t>
            </a:r>
            <a:endParaRPr/>
          </a:p>
        </p:txBody>
      </p:sp>
      <p:sp>
        <p:nvSpPr>
          <p:cNvPr id="3" name="Picture Placeholder 2"/>
          <p:cNvSpPr>
            <a:spLocks noGrp="1"/>
          </p:cNvSpPr>
          <p:nvPr>
            <p:ph type="pic" idx="1"/>
          </p:nvPr>
        </p:nvSpPr>
        <p:spPr>
          <a:xfrm>
            <a:off x="370546" y="228600"/>
            <a:ext cx="85045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a:p>
        </p:txBody>
      </p:sp>
      <p:sp>
        <p:nvSpPr>
          <p:cNvPr id="4" name="Text Placeholder 3"/>
          <p:cNvSpPr>
            <a:spLocks noGrp="1"/>
          </p:cNvSpPr>
          <p:nvPr>
            <p:ph type="body" sz="half" idx="2"/>
          </p:nvPr>
        </p:nvSpPr>
        <p:spPr>
          <a:xfrm>
            <a:off x="675343" y="5257808"/>
            <a:ext cx="8254876"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4E91B92-37DC-7846-8260-597FD30F3742}" type="datetime1">
              <a:rPr lang="en-US" smtClean="0"/>
              <a:t>3/17/2022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27C6E2-F76A-42DD-8834-E2A00C665369}" type="slidenum">
              <a:rPr lang="en-US" smtClean="0"/>
              <a:t>‹#›</a:t>
            </a:fld>
            <a:endParaRPr lang="en-US"/>
          </a:p>
        </p:txBody>
      </p:sp>
      <p:sp>
        <p:nvSpPr>
          <p:cNvPr id="8" name="Rectangle 7"/>
          <p:cNvSpPr/>
          <p:nvPr/>
        </p:nvSpPr>
        <p:spPr>
          <a:xfrm>
            <a:off x="9069917" y="228600"/>
            <a:ext cx="27432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9069917" y="2377440"/>
            <a:ext cx="27432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436285" y="4632792"/>
            <a:ext cx="294091"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376771" y="228600"/>
            <a:ext cx="8516223"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07407" y="2571750"/>
            <a:ext cx="8242148" cy="1162050"/>
          </a:xfrm>
        </p:spPr>
        <p:txBody>
          <a:bodyPr anchor="b">
            <a:normAutofit/>
          </a:bodyPr>
          <a:lstStyle>
            <a:lvl1pPr algn="l">
              <a:defRPr sz="2600" b="0">
                <a:solidFill>
                  <a:schemeClr val="bg1"/>
                </a:solidFill>
              </a:defRPr>
            </a:lvl1pPr>
          </a:lstStyle>
          <a:p>
            <a:r>
              <a:rPr lang="en-US"/>
              <a:t>Click to edit Master title style</a:t>
            </a:r>
            <a:endParaRPr/>
          </a:p>
        </p:txBody>
      </p:sp>
      <p:sp>
        <p:nvSpPr>
          <p:cNvPr id="4" name="Text Placeholder 3"/>
          <p:cNvSpPr>
            <a:spLocks noGrp="1"/>
          </p:cNvSpPr>
          <p:nvPr>
            <p:ph type="body" sz="half" idx="2"/>
          </p:nvPr>
        </p:nvSpPr>
        <p:spPr>
          <a:xfrm>
            <a:off x="508128" y="3733809"/>
            <a:ext cx="8239421"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949683" y="6235616"/>
            <a:ext cx="1797864" cy="365125"/>
          </a:xfrm>
        </p:spPr>
        <p:txBody>
          <a:bodyPr/>
          <a:lstStyle>
            <a:lvl1pPr>
              <a:defRPr>
                <a:solidFill>
                  <a:schemeClr val="bg1"/>
                </a:solidFill>
              </a:defRPr>
            </a:lvl1pPr>
          </a:lstStyle>
          <a:p>
            <a:fld id="{8AE8BBA1-19FB-3A4D-98F8-033FC6BA9D84}" type="datetime1">
              <a:rPr lang="en-US" smtClean="0"/>
              <a:t>3/17/2022</a:t>
            </a:fld>
            <a:endParaRPr lang="en-US"/>
          </a:p>
        </p:txBody>
      </p:sp>
      <p:sp>
        <p:nvSpPr>
          <p:cNvPr id="6" name="Footer Placeholder 5"/>
          <p:cNvSpPr>
            <a:spLocks noGrp="1"/>
          </p:cNvSpPr>
          <p:nvPr>
            <p:ph type="ftr" sz="quarter" idx="11"/>
          </p:nvPr>
        </p:nvSpPr>
        <p:spPr>
          <a:xfrm>
            <a:off x="508133" y="6235616"/>
            <a:ext cx="6197473"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0D27C6E2-F76A-42DD-8834-E2A00C665369}" type="slidenum">
              <a:rPr lang="en-US" smtClean="0"/>
              <a:t>‹#›</a:t>
            </a:fld>
            <a:endParaRPr lang="en-US"/>
          </a:p>
        </p:txBody>
      </p:sp>
      <p:sp>
        <p:nvSpPr>
          <p:cNvPr id="9" name="TextBox 8"/>
          <p:cNvSpPr txBox="1"/>
          <p:nvPr/>
        </p:nvSpPr>
        <p:spPr>
          <a:xfrm>
            <a:off x="566527" y="174821"/>
            <a:ext cx="55107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9069917" y="228600"/>
            <a:ext cx="27432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9069917" y="2374940"/>
            <a:ext cx="2743200" cy="2039112"/>
          </a:xfrm>
        </p:spPr>
        <p:txBody>
          <a:bodyPr/>
          <a:lstStyle>
            <a:lvl1pPr>
              <a:buNone/>
              <a:defRPr/>
            </a:lvl1pPr>
          </a:lstStyle>
          <a:p>
            <a:r>
              <a:rPr lang="en-US"/>
              <a:t>Drag picture to placeholder or click icon to add</a:t>
            </a:r>
            <a:endParaRPr/>
          </a:p>
        </p:txBody>
      </p:sp>
      <p:sp>
        <p:nvSpPr>
          <p:cNvPr id="13" name="Picture Placeholder 12"/>
          <p:cNvSpPr>
            <a:spLocks noGrp="1"/>
          </p:cNvSpPr>
          <p:nvPr>
            <p:ph type="pic" sz="quarter" idx="14"/>
          </p:nvPr>
        </p:nvSpPr>
        <p:spPr>
          <a:xfrm>
            <a:off x="9069917" y="4535424"/>
            <a:ext cx="2743200" cy="2039112"/>
          </a:xfrm>
        </p:spPr>
        <p:txBody>
          <a:bodyPr/>
          <a:lstStyle>
            <a:lvl1pPr>
              <a:buNone/>
              <a:defRPr/>
            </a:lvl1pPr>
          </a:lstStyle>
          <a:p>
            <a:r>
              <a:rPr lang="en-US"/>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376769" y="228600"/>
            <a:ext cx="56472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07411" y="2571750"/>
            <a:ext cx="5355511" cy="1162050"/>
          </a:xfrm>
        </p:spPr>
        <p:txBody>
          <a:bodyPr anchor="b">
            <a:normAutofit/>
          </a:bodyPr>
          <a:lstStyle>
            <a:lvl1pPr algn="l">
              <a:defRPr sz="2600" b="0">
                <a:solidFill>
                  <a:schemeClr val="bg1"/>
                </a:solidFill>
              </a:defRPr>
            </a:lvl1pPr>
          </a:lstStyle>
          <a:p>
            <a:r>
              <a:rPr lang="en-US"/>
              <a:t>Click to edit Master title style</a:t>
            </a:r>
            <a:endParaRPr/>
          </a:p>
        </p:txBody>
      </p:sp>
      <p:sp>
        <p:nvSpPr>
          <p:cNvPr id="4" name="Text Placeholder 3"/>
          <p:cNvSpPr>
            <a:spLocks noGrp="1"/>
          </p:cNvSpPr>
          <p:nvPr>
            <p:ph type="body" sz="half" idx="2"/>
          </p:nvPr>
        </p:nvSpPr>
        <p:spPr>
          <a:xfrm>
            <a:off x="508125" y="3733809"/>
            <a:ext cx="5353739"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064000" y="6235616"/>
            <a:ext cx="1797864" cy="365125"/>
          </a:xfrm>
        </p:spPr>
        <p:txBody>
          <a:bodyPr/>
          <a:lstStyle>
            <a:lvl1pPr>
              <a:defRPr>
                <a:solidFill>
                  <a:schemeClr val="bg1"/>
                </a:solidFill>
              </a:defRPr>
            </a:lvl1pPr>
          </a:lstStyle>
          <a:p>
            <a:fld id="{5A252016-1DF5-0E4F-AA7D-7ACEF57D9ED5}" type="datetime1">
              <a:rPr lang="en-US" smtClean="0"/>
              <a:t>3/17/2022</a:t>
            </a:fld>
            <a:endParaRPr lang="en-US"/>
          </a:p>
        </p:txBody>
      </p:sp>
      <p:sp>
        <p:nvSpPr>
          <p:cNvPr id="6" name="Footer Placeholder 5"/>
          <p:cNvSpPr>
            <a:spLocks noGrp="1"/>
          </p:cNvSpPr>
          <p:nvPr>
            <p:ph type="ftr" sz="quarter" idx="11"/>
          </p:nvPr>
        </p:nvSpPr>
        <p:spPr>
          <a:xfrm>
            <a:off x="508133" y="6235616"/>
            <a:ext cx="3454273"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0D27C6E2-F76A-42DD-8834-E2A00C665369}" type="slidenum">
              <a:rPr lang="en-US" smtClean="0"/>
              <a:t>‹#›</a:t>
            </a:fld>
            <a:endParaRPr lang="en-US"/>
          </a:p>
        </p:txBody>
      </p:sp>
      <p:sp>
        <p:nvSpPr>
          <p:cNvPr id="9" name="TextBox 8"/>
          <p:cNvSpPr txBox="1"/>
          <p:nvPr/>
        </p:nvSpPr>
        <p:spPr>
          <a:xfrm>
            <a:off x="566527" y="174821"/>
            <a:ext cx="55107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9069917" y="228600"/>
            <a:ext cx="27432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6165851" y="4534726"/>
            <a:ext cx="27432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165851" y="228600"/>
            <a:ext cx="2743200" cy="2039112"/>
          </a:xfrm>
        </p:spPr>
        <p:txBody>
          <a:bodyPr/>
          <a:lstStyle>
            <a:lvl1pPr>
              <a:buNone/>
              <a:defRPr/>
            </a:lvl1pPr>
          </a:lstStyle>
          <a:p>
            <a:r>
              <a:rPr lang="en-US"/>
              <a:t>Drag picture to placeholder or click icon to add</a:t>
            </a:r>
            <a:endParaRPr/>
          </a:p>
        </p:txBody>
      </p:sp>
      <p:sp>
        <p:nvSpPr>
          <p:cNvPr id="13" name="Picture Placeholder 12"/>
          <p:cNvSpPr>
            <a:spLocks noGrp="1"/>
          </p:cNvSpPr>
          <p:nvPr>
            <p:ph type="pic" sz="quarter" idx="14"/>
          </p:nvPr>
        </p:nvSpPr>
        <p:spPr>
          <a:xfrm>
            <a:off x="6165851" y="2381663"/>
            <a:ext cx="2743200" cy="2039112"/>
          </a:xfrm>
        </p:spPr>
        <p:txBody>
          <a:bodyPr/>
          <a:lstStyle>
            <a:lvl1pPr>
              <a:buNone/>
              <a:defRPr/>
            </a:lvl1pPr>
          </a:lstStyle>
          <a:p>
            <a:r>
              <a:rPr lang="en-US"/>
              <a:t>Drag picture to placeholder or click icon to add</a:t>
            </a:r>
            <a:endParaRPr/>
          </a:p>
        </p:txBody>
      </p:sp>
      <p:sp>
        <p:nvSpPr>
          <p:cNvPr id="14" name="Picture Placeholder 12"/>
          <p:cNvSpPr>
            <a:spLocks noGrp="1"/>
          </p:cNvSpPr>
          <p:nvPr>
            <p:ph type="pic" sz="quarter" idx="15"/>
          </p:nvPr>
        </p:nvSpPr>
        <p:spPr>
          <a:xfrm>
            <a:off x="9070848" y="2381662"/>
            <a:ext cx="2743200" cy="4187952"/>
          </a:xfrm>
        </p:spPr>
        <p:txBody>
          <a:bodyPr/>
          <a:lstStyle>
            <a:lvl1pPr>
              <a:buNone/>
              <a:defRPr/>
            </a:lvl1pPr>
          </a:lstStyle>
          <a:p>
            <a:r>
              <a:rPr lang="en-US"/>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10889129" y="282574"/>
            <a:ext cx="9144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604000" y="3124200"/>
            <a:ext cx="4145280" cy="871538"/>
          </a:xfrm>
        </p:spPr>
        <p:txBody>
          <a:bodyPr anchor="b">
            <a:normAutofit/>
          </a:bodyPr>
          <a:lstStyle>
            <a:lvl1pPr algn="l">
              <a:defRPr sz="2600" b="0"/>
            </a:lvl1pPr>
          </a:lstStyle>
          <a:p>
            <a:r>
              <a:rPr lang="en-US"/>
              <a:t>Click to edit Master title style</a:t>
            </a:r>
            <a:endParaRPr/>
          </a:p>
        </p:txBody>
      </p:sp>
      <p:sp>
        <p:nvSpPr>
          <p:cNvPr id="3" name="Picture Placeholder 2"/>
          <p:cNvSpPr>
            <a:spLocks noGrp="1"/>
          </p:cNvSpPr>
          <p:nvPr>
            <p:ph type="pic" idx="1"/>
          </p:nvPr>
        </p:nvSpPr>
        <p:spPr>
          <a:xfrm>
            <a:off x="370543" y="2365248"/>
            <a:ext cx="5653492"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a:p>
        </p:txBody>
      </p:sp>
      <p:sp>
        <p:nvSpPr>
          <p:cNvPr id="4" name="Text Placeholder 3"/>
          <p:cNvSpPr>
            <a:spLocks noGrp="1"/>
          </p:cNvSpPr>
          <p:nvPr>
            <p:ph type="body" sz="half" idx="2"/>
          </p:nvPr>
        </p:nvSpPr>
        <p:spPr>
          <a:xfrm>
            <a:off x="6604000" y="3995737"/>
            <a:ext cx="414528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9855205" y="6423594"/>
            <a:ext cx="2049929" cy="365125"/>
          </a:xfrm>
        </p:spPr>
        <p:txBody>
          <a:bodyPr/>
          <a:lstStyle/>
          <a:p>
            <a:fld id="{9D42BFD9-EC9C-A449-B5EA-CC006F1F0B55}" type="datetime1">
              <a:rPr lang="en-US" smtClean="0"/>
              <a:t>3/17/2022</a:t>
            </a:fld>
            <a:endParaRPr lang="en-US"/>
          </a:p>
        </p:txBody>
      </p:sp>
      <p:sp>
        <p:nvSpPr>
          <p:cNvPr id="6" name="Footer Placeholder 5"/>
          <p:cNvSpPr>
            <a:spLocks noGrp="1"/>
          </p:cNvSpPr>
          <p:nvPr>
            <p:ph type="ftr" sz="quarter" idx="11"/>
          </p:nvPr>
        </p:nvSpPr>
        <p:spPr>
          <a:xfrm>
            <a:off x="5588001" y="6423594"/>
            <a:ext cx="4006851" cy="365125"/>
          </a:xfrm>
        </p:spPr>
        <p:txBody>
          <a:bodyPr/>
          <a:lstStyle/>
          <a:p>
            <a:endParaRPr lang="en-US"/>
          </a:p>
        </p:txBody>
      </p:sp>
      <p:sp>
        <p:nvSpPr>
          <p:cNvPr id="7" name="Slide Number Placeholder 6"/>
          <p:cNvSpPr>
            <a:spLocks noGrp="1"/>
          </p:cNvSpPr>
          <p:nvPr>
            <p:ph type="sldNum" sz="quarter" idx="12"/>
          </p:nvPr>
        </p:nvSpPr>
        <p:spPr/>
        <p:txBody>
          <a:bodyPr/>
          <a:lstStyle/>
          <a:p>
            <a:fld id="{0D27C6E2-F76A-42DD-8834-E2A00C665369}" type="slidenum">
              <a:rPr lang="en-US" smtClean="0"/>
              <a:t>‹#›</a:t>
            </a:fld>
            <a:endParaRPr lang="en-US"/>
          </a:p>
        </p:txBody>
      </p:sp>
      <p:sp>
        <p:nvSpPr>
          <p:cNvPr id="10" name="TextBox 9"/>
          <p:cNvSpPr txBox="1"/>
          <p:nvPr/>
        </p:nvSpPr>
        <p:spPr>
          <a:xfrm>
            <a:off x="6333817" y="3370730"/>
            <a:ext cx="294091"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370540" y="228600"/>
            <a:ext cx="2743200" cy="2039112"/>
          </a:xfrm>
        </p:spPr>
        <p:txBody>
          <a:bodyPr/>
          <a:lstStyle>
            <a:lvl1pPr>
              <a:buNone/>
              <a:defRPr/>
            </a:lvl1pPr>
          </a:lstStyle>
          <a:p>
            <a:r>
              <a:rPr lang="en-US"/>
              <a:t>Drag picture to placeholder or click icon to add</a:t>
            </a:r>
            <a:endParaRPr/>
          </a:p>
        </p:txBody>
      </p:sp>
      <p:sp>
        <p:nvSpPr>
          <p:cNvPr id="15" name="Picture Placeholder 12"/>
          <p:cNvSpPr>
            <a:spLocks noGrp="1"/>
          </p:cNvSpPr>
          <p:nvPr>
            <p:ph type="pic" sz="quarter" idx="14"/>
          </p:nvPr>
        </p:nvSpPr>
        <p:spPr>
          <a:xfrm>
            <a:off x="3280833" y="228600"/>
            <a:ext cx="2743200" cy="2039112"/>
          </a:xfrm>
        </p:spPr>
        <p:txBody>
          <a:bodyPr/>
          <a:lstStyle>
            <a:lvl1pPr>
              <a:buNone/>
              <a:defRPr/>
            </a:lvl1pPr>
          </a:lstStyle>
          <a:p>
            <a:r>
              <a:rPr lang="en-US"/>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10889129" y="282574"/>
            <a:ext cx="9144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97586" y="228600"/>
            <a:ext cx="34787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55C87B0E-FE70-6F4E-B7FD-3FCD153C9610}" type="datetime1">
              <a:rPr lang="en-US" smtClean="0"/>
              <a:t>3/17/2022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27C6E2-F76A-42DD-8834-E2A00C66536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10947406" y="282574"/>
            <a:ext cx="856129"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903A85FE-9F26-6C48-A112-9DE76D62A24A}" type="datetime1">
              <a:rPr lang="en-US" smtClean="0"/>
              <a:t>3/17/2022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27C6E2-F76A-42DD-8834-E2A00C665369}" type="slidenum">
              <a:rPr lang="en-US" smtClean="0"/>
              <a:t>‹#›</a:t>
            </a:fld>
            <a:endParaRPr lang="en-US"/>
          </a:p>
        </p:txBody>
      </p:sp>
      <p:sp>
        <p:nvSpPr>
          <p:cNvPr id="9" name="TextBox 8"/>
          <p:cNvSpPr txBox="1"/>
          <p:nvPr/>
        </p:nvSpPr>
        <p:spPr>
          <a:xfrm>
            <a:off x="297586" y="228600"/>
            <a:ext cx="34787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10757647" y="282574"/>
            <a:ext cx="12192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10889129" y="282574"/>
            <a:ext cx="9144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10661029" y="954742"/>
            <a:ext cx="908424" cy="5171422"/>
          </a:xfrm>
        </p:spPr>
        <p:txBody>
          <a:bodyPr vert="eaVert" anchor="t" anchorCtr="0"/>
          <a:lstStyle/>
          <a:p>
            <a:r>
              <a:rPr lang="en-US"/>
              <a:t>Click to edit Master title style</a:t>
            </a:r>
            <a:endParaRPr/>
          </a:p>
        </p:txBody>
      </p:sp>
      <p:sp>
        <p:nvSpPr>
          <p:cNvPr id="3" name="Vertical Text Placeholder 2"/>
          <p:cNvSpPr>
            <a:spLocks noGrp="1"/>
          </p:cNvSpPr>
          <p:nvPr>
            <p:ph type="body" orient="vert" idx="1"/>
          </p:nvPr>
        </p:nvSpPr>
        <p:spPr>
          <a:xfrm>
            <a:off x="609600" y="958764"/>
            <a:ext cx="9144000" cy="5184869"/>
          </a:xfrm>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7E170036-A6A0-D847-87FB-887D4824AF26}" type="datetime1">
              <a:rPr lang="en-US" smtClean="0"/>
              <a:t>3/17/2022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27C6E2-F76A-42DD-8834-E2A00C665369}" type="slidenum">
              <a:rPr lang="en-US" smtClean="0"/>
              <a:t>‹#›</a:t>
            </a:fld>
            <a:endParaRPr lang="en-US"/>
          </a:p>
        </p:txBody>
      </p:sp>
      <p:sp>
        <p:nvSpPr>
          <p:cNvPr id="9" name="TextBox 8"/>
          <p:cNvSpPr txBox="1"/>
          <p:nvPr/>
        </p:nvSpPr>
        <p:spPr>
          <a:xfrm rot="16200000">
            <a:off x="11500972" y="561672"/>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ection Overview">
    <p:spTree>
      <p:nvGrpSpPr>
        <p:cNvPr id="1" name=""/>
        <p:cNvGrpSpPr/>
        <p:nvPr/>
      </p:nvGrpSpPr>
      <p:grpSpPr>
        <a:xfrm>
          <a:off x="0" y="0"/>
          <a:ext cx="0" cy="0"/>
          <a:chOff x="0" y="0"/>
          <a:chExt cx="0" cy="0"/>
        </a:xfrm>
      </p:grpSpPr>
      <p:sp>
        <p:nvSpPr>
          <p:cNvPr id="8" name="TextBox 7"/>
          <p:cNvSpPr txBox="1"/>
          <p:nvPr/>
        </p:nvSpPr>
        <p:spPr>
          <a:xfrm>
            <a:off x="116781" y="5490987"/>
            <a:ext cx="11891031" cy="646331"/>
          </a:xfrm>
          <a:prstGeom prst="rect">
            <a:avLst/>
          </a:prstGeom>
          <a:solidFill>
            <a:srgbClr val="E1E0DF"/>
          </a:solidFill>
          <a:ln w="76200" cmpd="sng">
            <a:solidFill>
              <a:schemeClr val="bg1"/>
            </a:solidFill>
          </a:ln>
        </p:spPr>
        <p:txBody>
          <a:bodyPr wrap="square" rtlCol="0">
            <a:spAutoFit/>
          </a:bodyPr>
          <a:lstStyle/>
          <a:p>
            <a:endParaRPr lang="en-US" sz="3600" b="1" baseline="0" dirty="0">
              <a:solidFill>
                <a:srgbClr val="139B86"/>
              </a:solidFill>
              <a:latin typeface="Arial"/>
              <a:cs typeface="Arial"/>
            </a:endParaRPr>
          </a:p>
        </p:txBody>
      </p:sp>
      <p:cxnSp>
        <p:nvCxnSpPr>
          <p:cNvPr id="17" name="Straight Connector 16"/>
          <p:cNvCxnSpPr/>
          <p:nvPr/>
        </p:nvCxnSpPr>
        <p:spPr>
          <a:xfrm>
            <a:off x="585968" y="1423321"/>
            <a:ext cx="2245816" cy="0"/>
          </a:xfrm>
          <a:prstGeom prst="line">
            <a:avLst/>
          </a:prstGeom>
          <a:ln w="76200" cmpd="sng">
            <a:solidFill>
              <a:srgbClr val="139B86"/>
            </a:solidFill>
          </a:ln>
          <a:effectLst/>
        </p:spPr>
        <p:style>
          <a:lnRef idx="3">
            <a:schemeClr val="dk1"/>
          </a:lnRef>
          <a:fillRef idx="0">
            <a:schemeClr val="dk1"/>
          </a:fillRef>
          <a:effectRef idx="2">
            <a:schemeClr val="dk1"/>
          </a:effectRef>
          <a:fontRef idx="minor">
            <a:schemeClr val="tx1"/>
          </a:fontRef>
        </p:style>
      </p:cxnSp>
      <p:sp>
        <p:nvSpPr>
          <p:cNvPr id="10" name="TextBox 9"/>
          <p:cNvSpPr txBox="1"/>
          <p:nvPr userDrawn="1"/>
        </p:nvSpPr>
        <p:spPr>
          <a:xfrm>
            <a:off x="116781" y="5490987"/>
            <a:ext cx="11891031" cy="646331"/>
          </a:xfrm>
          <a:prstGeom prst="rect">
            <a:avLst/>
          </a:prstGeom>
          <a:solidFill>
            <a:srgbClr val="E7E6E5"/>
          </a:solidFill>
          <a:ln w="76200" cmpd="sng">
            <a:solidFill>
              <a:schemeClr val="bg1"/>
            </a:solidFill>
          </a:ln>
        </p:spPr>
        <p:txBody>
          <a:bodyPr wrap="square" rtlCol="0">
            <a:spAutoFit/>
          </a:bodyPr>
          <a:lstStyle/>
          <a:p>
            <a:endParaRPr lang="en-US" sz="3600" b="1" baseline="0" dirty="0">
              <a:solidFill>
                <a:srgbClr val="139B86"/>
              </a:solidFill>
              <a:latin typeface="Arial"/>
              <a:cs typeface="Arial"/>
            </a:endParaRPr>
          </a:p>
        </p:txBody>
      </p:sp>
      <p:cxnSp>
        <p:nvCxnSpPr>
          <p:cNvPr id="14" name="Straight Connector 13"/>
          <p:cNvCxnSpPr/>
          <p:nvPr userDrawn="1"/>
        </p:nvCxnSpPr>
        <p:spPr>
          <a:xfrm>
            <a:off x="585968" y="1423321"/>
            <a:ext cx="2245816" cy="0"/>
          </a:xfrm>
          <a:prstGeom prst="line">
            <a:avLst/>
          </a:prstGeom>
          <a:ln w="76200" cmpd="sng">
            <a:solidFill>
              <a:srgbClr val="F6821F"/>
            </a:solidFill>
          </a:ln>
          <a:effectLst/>
        </p:spPr>
        <p:style>
          <a:lnRef idx="3">
            <a:schemeClr val="dk1"/>
          </a:lnRef>
          <a:fillRef idx="0">
            <a:schemeClr val="dk1"/>
          </a:fillRef>
          <a:effectRef idx="2">
            <a:schemeClr val="dk1"/>
          </a:effectRef>
          <a:fontRef idx="minor">
            <a:schemeClr val="tx1"/>
          </a:fontRef>
        </p:style>
      </p:cxnSp>
      <p:sp>
        <p:nvSpPr>
          <p:cNvPr id="3" name="Title 2"/>
          <p:cNvSpPr>
            <a:spLocks noGrp="1"/>
          </p:cNvSpPr>
          <p:nvPr>
            <p:ph type="title" hasCustomPrompt="1"/>
          </p:nvPr>
        </p:nvSpPr>
        <p:spPr>
          <a:xfrm>
            <a:off x="585968" y="180509"/>
            <a:ext cx="10972800" cy="1143000"/>
          </a:xfrm>
        </p:spPr>
        <p:txBody>
          <a:bodyPr>
            <a:noAutofit/>
          </a:bodyPr>
          <a:lstStyle>
            <a:lvl1pPr algn="l">
              <a:defRPr sz="5000" b="1">
                <a:solidFill>
                  <a:schemeClr val="accent6"/>
                </a:solidFill>
                <a:latin typeface="Arial" charset="0"/>
                <a:ea typeface="Arial" charset="0"/>
                <a:cs typeface="Arial" charset="0"/>
              </a:defRPr>
            </a:lvl1pPr>
          </a:lstStyle>
          <a:p>
            <a:r>
              <a:rPr lang="en-US" dirty="0"/>
              <a:t>Section Overview Slide</a:t>
            </a:r>
          </a:p>
        </p:txBody>
      </p:sp>
      <p:sp>
        <p:nvSpPr>
          <p:cNvPr id="5" name="Text Placeholder 4"/>
          <p:cNvSpPr>
            <a:spLocks noGrp="1"/>
          </p:cNvSpPr>
          <p:nvPr>
            <p:ph type="body" sz="quarter" idx="10"/>
          </p:nvPr>
        </p:nvSpPr>
        <p:spPr>
          <a:xfrm>
            <a:off x="586317" y="1693863"/>
            <a:ext cx="10972800" cy="36449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206966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Blog Post">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20703" y="484201"/>
            <a:ext cx="11097684" cy="4706937"/>
          </a:xfrm>
          <a:prstGeom prst="rect">
            <a:avLst/>
          </a:prstGeom>
        </p:spPr>
        <p:txBody>
          <a:bodyPr/>
          <a:lstStyle>
            <a:lvl1pPr>
              <a:defRPr sz="3000">
                <a:latin typeface="Arial" charset="0"/>
                <a:ea typeface="Arial" charset="0"/>
                <a:cs typeface="Arial" charset="0"/>
              </a:defRPr>
            </a:lvl1pPr>
            <a:lvl2pPr marL="742950" indent="-285750">
              <a:buFont typeface="Courier New" charset="0"/>
              <a:buChar char="o"/>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hasCustomPrompt="1"/>
          </p:nvPr>
        </p:nvSpPr>
        <p:spPr>
          <a:xfrm>
            <a:off x="2371015" y="5453062"/>
            <a:ext cx="9587911" cy="1143000"/>
          </a:xfrm>
        </p:spPr>
        <p:txBody>
          <a:bodyPr>
            <a:noAutofit/>
          </a:bodyPr>
          <a:lstStyle>
            <a:lvl1pPr algn="l">
              <a:defRPr sz="2500" b="1">
                <a:solidFill>
                  <a:srgbClr val="DF4E33"/>
                </a:solidFill>
                <a:latin typeface="Arial" charset="0"/>
                <a:ea typeface="Arial" charset="0"/>
                <a:cs typeface="Arial" charset="0"/>
              </a:defRPr>
            </a:lvl1pPr>
          </a:lstStyle>
          <a:p>
            <a:r>
              <a:rPr lang="en-US" dirty="0" err="1"/>
              <a:t>everydayresearchmethods.com</a:t>
            </a:r>
            <a:endParaRPr lang="en-US" dirty="0"/>
          </a:p>
        </p:txBody>
      </p:sp>
    </p:spTree>
    <p:extLst>
      <p:ext uri="{BB962C8B-B14F-4D97-AF65-F5344CB8AC3E}">
        <p14:creationId xmlns:p14="http://schemas.microsoft.com/office/powerpoint/2010/main" val="11304619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Section Overview">
    <p:spTree>
      <p:nvGrpSpPr>
        <p:cNvPr id="1" name=""/>
        <p:cNvGrpSpPr/>
        <p:nvPr/>
      </p:nvGrpSpPr>
      <p:grpSpPr>
        <a:xfrm>
          <a:off x="0" y="0"/>
          <a:ext cx="0" cy="0"/>
          <a:chOff x="0" y="0"/>
          <a:chExt cx="0" cy="0"/>
        </a:xfrm>
      </p:grpSpPr>
      <p:sp>
        <p:nvSpPr>
          <p:cNvPr id="8" name="TextBox 7"/>
          <p:cNvSpPr txBox="1"/>
          <p:nvPr/>
        </p:nvSpPr>
        <p:spPr>
          <a:xfrm>
            <a:off x="116781" y="5490987"/>
            <a:ext cx="11891031" cy="646331"/>
          </a:xfrm>
          <a:prstGeom prst="rect">
            <a:avLst/>
          </a:prstGeom>
          <a:solidFill>
            <a:srgbClr val="E1E0DF"/>
          </a:solidFill>
          <a:ln w="76200" cmpd="sng">
            <a:solidFill>
              <a:schemeClr val="bg1"/>
            </a:solidFill>
          </a:ln>
        </p:spPr>
        <p:txBody>
          <a:bodyPr wrap="square" rtlCol="0">
            <a:spAutoFit/>
          </a:bodyPr>
          <a:lstStyle/>
          <a:p>
            <a:endParaRPr lang="en-US" sz="3600" b="1" baseline="0" dirty="0">
              <a:solidFill>
                <a:srgbClr val="139B86"/>
              </a:solidFill>
              <a:latin typeface="Arial"/>
              <a:cs typeface="Arial"/>
            </a:endParaRPr>
          </a:p>
        </p:txBody>
      </p:sp>
      <p:cxnSp>
        <p:nvCxnSpPr>
          <p:cNvPr id="17" name="Straight Connector 16"/>
          <p:cNvCxnSpPr/>
          <p:nvPr/>
        </p:nvCxnSpPr>
        <p:spPr>
          <a:xfrm>
            <a:off x="585968" y="1423321"/>
            <a:ext cx="2245816" cy="0"/>
          </a:xfrm>
          <a:prstGeom prst="line">
            <a:avLst/>
          </a:prstGeom>
          <a:ln w="76200" cmpd="sng">
            <a:solidFill>
              <a:srgbClr val="139B86"/>
            </a:solidFill>
          </a:ln>
          <a:effectLst/>
        </p:spPr>
        <p:style>
          <a:lnRef idx="3">
            <a:schemeClr val="dk1"/>
          </a:lnRef>
          <a:fillRef idx="0">
            <a:schemeClr val="dk1"/>
          </a:fillRef>
          <a:effectRef idx="2">
            <a:schemeClr val="dk1"/>
          </a:effectRef>
          <a:fontRef idx="minor">
            <a:schemeClr val="tx1"/>
          </a:fontRef>
        </p:style>
      </p:cxnSp>
      <p:sp>
        <p:nvSpPr>
          <p:cNvPr id="10" name="TextBox 9"/>
          <p:cNvSpPr txBox="1"/>
          <p:nvPr userDrawn="1"/>
        </p:nvSpPr>
        <p:spPr>
          <a:xfrm>
            <a:off x="116781" y="5490987"/>
            <a:ext cx="11891031" cy="646331"/>
          </a:xfrm>
          <a:prstGeom prst="rect">
            <a:avLst/>
          </a:prstGeom>
          <a:solidFill>
            <a:srgbClr val="E7E6E5"/>
          </a:solidFill>
          <a:ln w="76200" cmpd="sng">
            <a:solidFill>
              <a:schemeClr val="bg1"/>
            </a:solidFill>
          </a:ln>
        </p:spPr>
        <p:txBody>
          <a:bodyPr wrap="square" rtlCol="0">
            <a:spAutoFit/>
          </a:bodyPr>
          <a:lstStyle/>
          <a:p>
            <a:endParaRPr lang="en-US" sz="3600" b="1" baseline="0" dirty="0">
              <a:solidFill>
                <a:srgbClr val="139B86"/>
              </a:solidFill>
              <a:latin typeface="Arial"/>
              <a:cs typeface="Arial"/>
            </a:endParaRPr>
          </a:p>
        </p:txBody>
      </p:sp>
      <p:cxnSp>
        <p:nvCxnSpPr>
          <p:cNvPr id="14" name="Straight Connector 13"/>
          <p:cNvCxnSpPr/>
          <p:nvPr userDrawn="1"/>
        </p:nvCxnSpPr>
        <p:spPr>
          <a:xfrm>
            <a:off x="585968" y="1423321"/>
            <a:ext cx="2245816" cy="0"/>
          </a:xfrm>
          <a:prstGeom prst="line">
            <a:avLst/>
          </a:prstGeom>
          <a:ln w="76200" cmpd="sng">
            <a:solidFill>
              <a:srgbClr val="F6821F"/>
            </a:solidFill>
          </a:ln>
          <a:effectLst/>
        </p:spPr>
        <p:style>
          <a:lnRef idx="3">
            <a:schemeClr val="dk1"/>
          </a:lnRef>
          <a:fillRef idx="0">
            <a:schemeClr val="dk1"/>
          </a:fillRef>
          <a:effectRef idx="2">
            <a:schemeClr val="dk1"/>
          </a:effectRef>
          <a:fontRef idx="minor">
            <a:schemeClr val="tx1"/>
          </a:fontRef>
        </p:style>
      </p:cxnSp>
      <p:sp>
        <p:nvSpPr>
          <p:cNvPr id="3" name="Title 2"/>
          <p:cNvSpPr>
            <a:spLocks noGrp="1"/>
          </p:cNvSpPr>
          <p:nvPr>
            <p:ph type="title" hasCustomPrompt="1"/>
          </p:nvPr>
        </p:nvSpPr>
        <p:spPr>
          <a:xfrm>
            <a:off x="585968" y="180509"/>
            <a:ext cx="10972800" cy="1143000"/>
          </a:xfrm>
        </p:spPr>
        <p:txBody>
          <a:bodyPr>
            <a:noAutofit/>
          </a:bodyPr>
          <a:lstStyle>
            <a:lvl1pPr algn="l">
              <a:defRPr sz="5000" b="1">
                <a:solidFill>
                  <a:schemeClr val="accent6"/>
                </a:solidFill>
                <a:latin typeface="Arial" charset="0"/>
                <a:ea typeface="Arial" charset="0"/>
                <a:cs typeface="Arial" charset="0"/>
              </a:defRPr>
            </a:lvl1pPr>
          </a:lstStyle>
          <a:p>
            <a:r>
              <a:rPr lang="en-US" dirty="0"/>
              <a:t>Section Overview Slide</a:t>
            </a:r>
          </a:p>
        </p:txBody>
      </p:sp>
      <p:sp>
        <p:nvSpPr>
          <p:cNvPr id="5" name="Text Placeholder 4"/>
          <p:cNvSpPr>
            <a:spLocks noGrp="1"/>
          </p:cNvSpPr>
          <p:nvPr>
            <p:ph type="body" sz="quarter" idx="10"/>
          </p:nvPr>
        </p:nvSpPr>
        <p:spPr>
          <a:xfrm>
            <a:off x="586317" y="1693863"/>
            <a:ext cx="10972800" cy="36449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20696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10889129" y="282574"/>
            <a:ext cx="9144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64635" y="134471"/>
            <a:ext cx="10075084" cy="995082"/>
          </a:xfrm>
        </p:spPr>
        <p:txBody>
          <a:bodyPr anchor="b" anchorCtr="0"/>
          <a:lstStyle/>
          <a:p>
            <a:r>
              <a:rPr lang="en-US"/>
              <a:t>Click to edit Master title style</a:t>
            </a:r>
            <a:endParaRPr/>
          </a:p>
        </p:txBody>
      </p:sp>
      <p:sp>
        <p:nvSpPr>
          <p:cNvPr id="3" name="Content Placeholder 2"/>
          <p:cNvSpPr>
            <a:spLocks noGrp="1"/>
          </p:cNvSpPr>
          <p:nvPr>
            <p:ph idx="1"/>
          </p:nvPr>
        </p:nvSpPr>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BCBF2E8B-9CAC-E24E-A4E4-DC95EED17678}" type="datetime1">
              <a:rPr lang="en-US" smtClean="0"/>
              <a:t>3/17/2022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27C6E2-F76A-42DD-8834-E2A00C665369}" type="slidenum">
              <a:rPr lang="en-US" smtClean="0"/>
              <a:t>‹#›</a:t>
            </a:fld>
            <a:endParaRPr lang="en-US"/>
          </a:p>
        </p:txBody>
      </p:sp>
      <p:sp>
        <p:nvSpPr>
          <p:cNvPr id="9" name="TextBox 8"/>
          <p:cNvSpPr txBox="1"/>
          <p:nvPr/>
        </p:nvSpPr>
        <p:spPr>
          <a:xfrm>
            <a:off x="297586" y="228600"/>
            <a:ext cx="34787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664692" y="1129553"/>
            <a:ext cx="10078613"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6400800" y="4624668"/>
            <a:ext cx="5384800" cy="933450"/>
          </a:xfrm>
        </p:spPr>
        <p:txBody>
          <a:bodyPr>
            <a:normAutofit/>
          </a:bodyPr>
          <a:lstStyle>
            <a:lvl1pPr>
              <a:defRPr sz="2800"/>
            </a:lvl1pPr>
          </a:lstStyle>
          <a:p>
            <a:r>
              <a:rPr lang="en-US"/>
              <a:t>Click to edit Master title style</a:t>
            </a:r>
            <a:endParaRPr/>
          </a:p>
        </p:txBody>
      </p:sp>
      <p:sp>
        <p:nvSpPr>
          <p:cNvPr id="3" name="Subtitle 2"/>
          <p:cNvSpPr>
            <a:spLocks noGrp="1"/>
          </p:cNvSpPr>
          <p:nvPr>
            <p:ph type="subTitle" idx="1"/>
          </p:nvPr>
        </p:nvSpPr>
        <p:spPr>
          <a:xfrm>
            <a:off x="6400800" y="5562608"/>
            <a:ext cx="53848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a:xfrm>
            <a:off x="6400806" y="6425649"/>
            <a:ext cx="1643529" cy="365125"/>
          </a:xfrm>
        </p:spPr>
        <p:txBody>
          <a:bodyPr/>
          <a:lstStyle>
            <a:lvl1pPr algn="l">
              <a:defRPr/>
            </a:lvl1pPr>
          </a:lstStyle>
          <a:p>
            <a:fld id="{7F90D342-3A06-7D4D-9F06-A470C533A474}" type="datetime1">
              <a:rPr lang="en-US" smtClean="0"/>
              <a:t>3/17/2022</a:t>
            </a:fld>
            <a:endParaRPr lang="en-US"/>
          </a:p>
        </p:txBody>
      </p:sp>
      <p:sp>
        <p:nvSpPr>
          <p:cNvPr id="5" name="Footer Placeholder 4"/>
          <p:cNvSpPr>
            <a:spLocks noGrp="1"/>
          </p:cNvSpPr>
          <p:nvPr>
            <p:ph type="ftr" sz="quarter" idx="11"/>
          </p:nvPr>
        </p:nvSpPr>
        <p:spPr>
          <a:xfrm>
            <a:off x="8414873" y="6425649"/>
            <a:ext cx="3490259" cy="365125"/>
          </a:xfrm>
        </p:spPr>
        <p:txBody>
          <a:bodyPr/>
          <a:lstStyle>
            <a:lvl1pPr algn="r">
              <a:defRPr/>
            </a:lvl1pPr>
          </a:lstStyle>
          <a:p>
            <a:endParaRPr lang="en-US"/>
          </a:p>
        </p:txBody>
      </p:sp>
      <p:sp>
        <p:nvSpPr>
          <p:cNvPr id="7" name="Rectangle 6"/>
          <p:cNvSpPr/>
          <p:nvPr/>
        </p:nvSpPr>
        <p:spPr>
          <a:xfrm>
            <a:off x="376769" y="228600"/>
            <a:ext cx="5647267"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069917" y="228600"/>
            <a:ext cx="27432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6165851" y="2377440"/>
            <a:ext cx="27432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6165851" y="228600"/>
            <a:ext cx="2743200" cy="2039112"/>
          </a:xfrm>
        </p:spPr>
        <p:txBody>
          <a:bodyPr/>
          <a:lstStyle>
            <a:lvl1pPr>
              <a:buNone/>
              <a:defRPr/>
            </a:lvl1pPr>
          </a:lstStyle>
          <a:p>
            <a:r>
              <a:rPr lang="en-US"/>
              <a:t>Drag picture to placeholder or click icon to add</a:t>
            </a:r>
            <a:endParaRPr/>
          </a:p>
        </p:txBody>
      </p:sp>
      <p:sp>
        <p:nvSpPr>
          <p:cNvPr id="14" name="Picture Placeholder 12"/>
          <p:cNvSpPr>
            <a:spLocks noGrp="1"/>
          </p:cNvSpPr>
          <p:nvPr>
            <p:ph type="pic" sz="quarter" idx="13"/>
          </p:nvPr>
        </p:nvSpPr>
        <p:spPr>
          <a:xfrm>
            <a:off x="9069917" y="2377440"/>
            <a:ext cx="2743200" cy="2039112"/>
          </a:xfrm>
        </p:spPr>
        <p:txBody>
          <a:bodyPr/>
          <a:lstStyle>
            <a:lvl1pPr>
              <a:buNone/>
              <a:defRPr/>
            </a:lvl1pPr>
          </a:lstStyle>
          <a:p>
            <a:r>
              <a:rPr lang="en-US"/>
              <a:t>Drag picture to placeholder or click icon to add</a:t>
            </a:r>
            <a:endParaRPr/>
          </a:p>
        </p:txBody>
      </p:sp>
      <p:sp>
        <p:nvSpPr>
          <p:cNvPr id="16" name="Text Placeholder 3"/>
          <p:cNvSpPr>
            <a:spLocks noGrp="1"/>
          </p:cNvSpPr>
          <p:nvPr>
            <p:ph type="body" sz="half" idx="2"/>
          </p:nvPr>
        </p:nvSpPr>
        <p:spPr>
          <a:xfrm>
            <a:off x="1143000" y="1779503"/>
            <a:ext cx="41148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15" name="TextBox 14"/>
          <p:cNvSpPr txBox="1"/>
          <p:nvPr/>
        </p:nvSpPr>
        <p:spPr>
          <a:xfrm>
            <a:off x="566527" y="174821"/>
            <a:ext cx="55107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878544" y="228600"/>
            <a:ext cx="10934573"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048000" y="3124205"/>
            <a:ext cx="7518400" cy="1362075"/>
          </a:xfrm>
        </p:spPr>
        <p:txBody>
          <a:bodyPr anchor="b" anchorCtr="0">
            <a:normAutofit/>
          </a:bodyPr>
          <a:lstStyle>
            <a:lvl1pPr algn="l">
              <a:defRPr sz="32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3048000" y="4495809"/>
            <a:ext cx="75184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78541" y="6248783"/>
            <a:ext cx="1966259" cy="365125"/>
          </a:xfrm>
        </p:spPr>
        <p:txBody>
          <a:bodyPr/>
          <a:lstStyle>
            <a:lvl1pPr algn="l">
              <a:defRPr>
                <a:solidFill>
                  <a:schemeClr val="bg1"/>
                </a:solidFill>
              </a:defRPr>
            </a:lvl1pPr>
          </a:lstStyle>
          <a:p>
            <a:fld id="{2E470E5E-5B04-0D45-92A7-4C4FEB2D8E4B}" type="datetime1">
              <a:rPr lang="en-US" smtClean="0"/>
              <a:t>3/17/2022</a:t>
            </a:fld>
            <a:endParaRPr lang="en-US"/>
          </a:p>
        </p:txBody>
      </p:sp>
      <p:sp>
        <p:nvSpPr>
          <p:cNvPr id="5" name="Footer Placeholder 4"/>
          <p:cNvSpPr>
            <a:spLocks noGrp="1"/>
          </p:cNvSpPr>
          <p:nvPr>
            <p:ph type="ftr" sz="quarter" idx="11"/>
          </p:nvPr>
        </p:nvSpPr>
        <p:spPr>
          <a:xfrm>
            <a:off x="3048000" y="6248783"/>
            <a:ext cx="75184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11074400" y="6248783"/>
            <a:ext cx="738717" cy="365125"/>
          </a:xfrm>
        </p:spPr>
        <p:txBody>
          <a:bodyPr/>
          <a:lstStyle/>
          <a:p>
            <a:fld id="{AC5B1FEA-406A-7749-A5C3-DDCB5F67A4CE}" type="slidenum">
              <a:rPr lang="en-US" smtClean="0"/>
              <a:pPr/>
              <a:t>‹#›</a:t>
            </a:fld>
            <a:endParaRPr lang="en-US"/>
          </a:p>
        </p:txBody>
      </p:sp>
      <p:sp>
        <p:nvSpPr>
          <p:cNvPr id="8" name="TextBox 7"/>
          <p:cNvSpPr txBox="1"/>
          <p:nvPr/>
        </p:nvSpPr>
        <p:spPr>
          <a:xfrm>
            <a:off x="2671489" y="3110763"/>
            <a:ext cx="34787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381006" y="228600"/>
            <a:ext cx="283633"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10947406" y="282574"/>
            <a:ext cx="856129"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10757647" y="282574"/>
            <a:ext cx="12192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97586" y="228600"/>
            <a:ext cx="34787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664691" y="1985963"/>
            <a:ext cx="48768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Content Placeholder 3"/>
          <p:cNvSpPr>
            <a:spLocks noGrp="1"/>
          </p:cNvSpPr>
          <p:nvPr>
            <p:ph sz="half" idx="2"/>
          </p:nvPr>
        </p:nvSpPr>
        <p:spPr>
          <a:xfrm>
            <a:off x="5866504" y="1985963"/>
            <a:ext cx="48768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p:txBody>
          <a:bodyPr/>
          <a:lstStyle/>
          <a:p>
            <a:fld id="{DD68DE0F-8A89-F04B-A942-AC384DCC5F12}" type="datetime1">
              <a:rPr lang="en-US" smtClean="0"/>
              <a:t>3/17/2022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27C6E2-F76A-42DD-8834-E2A00C66536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10889129" y="282574"/>
            <a:ext cx="9144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97586" y="228600"/>
            <a:ext cx="34787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4" name="Content Placeholder 3"/>
          <p:cNvSpPr>
            <a:spLocks noGrp="1"/>
          </p:cNvSpPr>
          <p:nvPr>
            <p:ph sz="half" idx="2"/>
          </p:nvPr>
        </p:nvSpPr>
        <p:spPr>
          <a:xfrm>
            <a:off x="663388" y="2447374"/>
            <a:ext cx="48768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6" name="Content Placeholder 5"/>
          <p:cNvSpPr>
            <a:spLocks noGrp="1"/>
          </p:cNvSpPr>
          <p:nvPr>
            <p:ph sz="quarter" idx="4"/>
          </p:nvPr>
        </p:nvSpPr>
        <p:spPr>
          <a:xfrm>
            <a:off x="5866504" y="2447374"/>
            <a:ext cx="48768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7" name="Date Placeholder 6"/>
          <p:cNvSpPr>
            <a:spLocks noGrp="1"/>
          </p:cNvSpPr>
          <p:nvPr>
            <p:ph type="dt" sz="half" idx="10"/>
          </p:nvPr>
        </p:nvSpPr>
        <p:spPr/>
        <p:txBody>
          <a:bodyPr/>
          <a:lstStyle/>
          <a:p>
            <a:fld id="{740439C7-A9EC-EF4C-858F-295F4679C417}" type="datetime1">
              <a:rPr lang="en-US" smtClean="0"/>
              <a:t>3/17/2022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27C6E2-F76A-42DD-8834-E2A00C665369}" type="slidenum">
              <a:rPr lang="en-US" smtClean="0"/>
              <a:t>‹#›</a:t>
            </a:fld>
            <a:endParaRPr lang="en-US"/>
          </a:p>
        </p:txBody>
      </p:sp>
      <p:sp>
        <p:nvSpPr>
          <p:cNvPr id="3" name="Text Placeholder 2"/>
          <p:cNvSpPr>
            <a:spLocks noGrp="1"/>
          </p:cNvSpPr>
          <p:nvPr>
            <p:ph type="body" idx="1"/>
          </p:nvPr>
        </p:nvSpPr>
        <p:spPr>
          <a:xfrm>
            <a:off x="663388" y="2070856"/>
            <a:ext cx="48768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5866504" y="2070856"/>
            <a:ext cx="48768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97586" y="228600"/>
            <a:ext cx="34787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664696" y="1985963"/>
            <a:ext cx="10092209"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p:txBody>
          <a:bodyPr/>
          <a:lstStyle/>
          <a:p>
            <a:fld id="{14C91421-1697-CB47-A4EF-BD78C8780C36}" type="datetime1">
              <a:rPr lang="en-US" smtClean="0"/>
              <a:t>3/17/2022</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664696" y="4164965"/>
            <a:ext cx="10092209"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14" name="Rectangle 13"/>
          <p:cNvSpPr/>
          <p:nvPr/>
        </p:nvSpPr>
        <p:spPr>
          <a:xfrm>
            <a:off x="10889129" y="282574"/>
            <a:ext cx="9144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11074400" y="242243"/>
            <a:ext cx="738717" cy="365125"/>
          </a:xfrm>
        </p:spPr>
        <p:txBody>
          <a:bodyPr/>
          <a:lstStyle/>
          <a:p>
            <a:fld id="{0D27C6E2-F76A-42DD-8834-E2A00C66536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10889129" y="282574"/>
            <a:ext cx="9144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97586" y="228600"/>
            <a:ext cx="34787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5880100" y="1985963"/>
            <a:ext cx="48768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p:txBody>
          <a:bodyPr/>
          <a:lstStyle/>
          <a:p>
            <a:fld id="{BD9B147C-6A70-A342-B4E8-18EEB654B91F}" type="datetime1">
              <a:rPr lang="en-US" smtClean="0"/>
              <a:t>3/17/2022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27C6E2-F76A-42DD-8834-E2A00C665369}" type="slidenum">
              <a:rPr lang="en-US" smtClean="0"/>
              <a:t>‹#›</a:t>
            </a:fld>
            <a:endParaRPr lang="en-US"/>
          </a:p>
        </p:txBody>
      </p:sp>
      <p:sp>
        <p:nvSpPr>
          <p:cNvPr id="11" name="Content Placeholder 2"/>
          <p:cNvSpPr>
            <a:spLocks noGrp="1"/>
          </p:cNvSpPr>
          <p:nvPr>
            <p:ph sz="half" idx="15"/>
          </p:nvPr>
        </p:nvSpPr>
        <p:spPr>
          <a:xfrm>
            <a:off x="664691" y="1985963"/>
            <a:ext cx="48768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13" name="Content Placeholder 2"/>
          <p:cNvSpPr>
            <a:spLocks noGrp="1"/>
          </p:cNvSpPr>
          <p:nvPr>
            <p:ph sz="half" idx="16"/>
          </p:nvPr>
        </p:nvSpPr>
        <p:spPr>
          <a:xfrm>
            <a:off x="5880100" y="4169664"/>
            <a:ext cx="48768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64635" y="484094"/>
            <a:ext cx="10075084" cy="1116106"/>
          </a:xfrm>
          <a:prstGeom prst="rect">
            <a:avLst/>
          </a:prstGeom>
        </p:spPr>
        <p:txBody>
          <a:bodyPr vert="horz" lIns="91440" tIns="45720" rIns="91440" bIns="45720" rtlCol="0" anchor="t" anchorCtr="0">
            <a:noAutofit/>
          </a:bodyPr>
          <a:lstStyle/>
          <a:p>
            <a:r>
              <a:rPr lang="en-US"/>
              <a:t>Click to edit Master title style</a:t>
            </a:r>
            <a:endParaRPr/>
          </a:p>
        </p:txBody>
      </p:sp>
      <p:sp>
        <p:nvSpPr>
          <p:cNvPr id="3" name="Text Placeholder 2"/>
          <p:cNvSpPr>
            <a:spLocks noGrp="1"/>
          </p:cNvSpPr>
          <p:nvPr>
            <p:ph type="body" idx="1"/>
          </p:nvPr>
        </p:nvSpPr>
        <p:spPr>
          <a:xfrm>
            <a:off x="664635" y="1981207"/>
            <a:ext cx="10075084" cy="4144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2"/>
          </p:nvPr>
        </p:nvSpPr>
        <p:spPr>
          <a:xfrm>
            <a:off x="9060329" y="6423594"/>
            <a:ext cx="28448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96E6B76A-8A15-6247-AEAB-E6EF1FF24A37}" type="datetime1">
              <a:rPr lang="en-US" smtClean="0"/>
              <a:t>3/17/2022</a:t>
            </a:fld>
            <a:endParaRPr lang="en-US"/>
          </a:p>
        </p:txBody>
      </p:sp>
      <p:sp>
        <p:nvSpPr>
          <p:cNvPr id="5" name="Footer Placeholder 4"/>
          <p:cNvSpPr>
            <a:spLocks noGrp="1"/>
          </p:cNvSpPr>
          <p:nvPr>
            <p:ph type="ftr" sz="quarter" idx="3"/>
          </p:nvPr>
        </p:nvSpPr>
        <p:spPr>
          <a:xfrm>
            <a:off x="268941" y="6423594"/>
            <a:ext cx="8163859"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11074400" y="242243"/>
            <a:ext cx="738717" cy="365125"/>
          </a:xfrm>
          <a:prstGeom prst="rect">
            <a:avLst/>
          </a:prstGeom>
        </p:spPr>
        <p:txBody>
          <a:bodyPr vert="horz" lIns="91440" tIns="45720" rIns="91440" bIns="45720" rtlCol="0" anchor="ctr"/>
          <a:lstStyle>
            <a:lvl1pPr algn="r">
              <a:defRPr sz="1400">
                <a:solidFill>
                  <a:schemeClr val="bg1"/>
                </a:solidFill>
              </a:defRPr>
            </a:lvl1pPr>
          </a:lstStyle>
          <a:p>
            <a:fld id="{0D27C6E2-F76A-42DD-8834-E2A00C66536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981" r:id="rId1"/>
    <p:sldLayoutId id="2147483982" r:id="rId2"/>
    <p:sldLayoutId id="2147483983" r:id="rId3"/>
    <p:sldLayoutId id="2147483984" r:id="rId4"/>
    <p:sldLayoutId id="2147483985" r:id="rId5"/>
    <p:sldLayoutId id="2147483986" r:id="rId6"/>
    <p:sldLayoutId id="2147483987" r:id="rId7"/>
    <p:sldLayoutId id="2147483988" r:id="rId8"/>
    <p:sldLayoutId id="2147483989" r:id="rId9"/>
    <p:sldLayoutId id="2147483990" r:id="rId10"/>
    <p:sldLayoutId id="2147483991" r:id="rId11"/>
    <p:sldLayoutId id="2147483992" r:id="rId12"/>
    <p:sldLayoutId id="2147483993" r:id="rId13"/>
    <p:sldLayoutId id="2147483994" r:id="rId14"/>
    <p:sldLayoutId id="2147483995" r:id="rId15"/>
    <p:sldLayoutId id="2147483996" r:id="rId16"/>
    <p:sldLayoutId id="2147483997" r:id="rId17"/>
    <p:sldLayoutId id="2147483998" r:id="rId18"/>
    <p:sldLayoutId id="2147483999" r:id="rId19"/>
    <p:sldLayoutId id="2147484000" r:id="rId20"/>
    <p:sldLayoutId id="2147484001" r:id="rId21"/>
    <p:sldLayoutId id="2147484002" r:id="rId22"/>
    <p:sldLayoutId id="2147483688" r:id="rId23"/>
  </p:sldLayoutIdLst>
  <p:hf hdr="0" ftr="0" dt="0"/>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hyperlink" Target="https://en.wikipedia.org/wiki/PogChamps" TargetMode="External"/><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hyperlink" Target="http://sites.fordschool.umich.edu/poverty2021/files/2021/05/PovertySolutions-Hardship-After-COVID-19-Relief-Bill-PolicyBrief-r1.pdf" TargetMode="External"/><Relationship Id="rId2" Type="http://schemas.openxmlformats.org/officeDocument/2006/relationships/hyperlink" Target="https://www.nytimes.com/2021/03/17/your-money/stimulus-payments-checks.html" TargetMode="Externa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hyperlink" Target="https://towardsdatascience.com/how-has-the-queens-gambit-impacted-the-popularity-of-online-chess-43594efe5a98"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2.xml"/><Relationship Id="rId4" Type="http://schemas.openxmlformats.org/officeDocument/2006/relationships/hyperlink" Target="https://towardsdatascience.com/how-has-the-queens-gambit-impacted-the-popularity-of-online-chess-43594efe5a98"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 Through It: Examples</a:t>
            </a:r>
          </a:p>
        </p:txBody>
      </p:sp>
      <p:sp>
        <p:nvSpPr>
          <p:cNvPr id="3" name="Text Placeholder 2"/>
          <p:cNvSpPr>
            <a:spLocks noGrp="1"/>
          </p:cNvSpPr>
          <p:nvPr>
            <p:ph type="body" sz="quarter" idx="10"/>
          </p:nvPr>
        </p:nvSpPr>
        <p:spPr>
          <a:xfrm>
            <a:off x="882306" y="1594558"/>
            <a:ext cx="10448921" cy="4554537"/>
          </a:xfrm>
        </p:spPr>
        <p:txBody>
          <a:bodyPr/>
          <a:lstStyle/>
          <a:p>
            <a:r>
              <a:rPr lang="en-US" sz="2800" dirty="0"/>
              <a:t>Suppose we wanted to design four quasi-experiments—</a:t>
            </a:r>
            <a:r>
              <a:rPr lang="en-US" sz="2800" i="1" dirty="0"/>
              <a:t>a nonequivalent control group design, a nonequivalent control group pretest/posttest design, an interrupted time-series design, and a nonequivalent groups interrupted time-series design</a:t>
            </a:r>
            <a:r>
              <a:rPr lang="en-US" sz="2800" dirty="0"/>
              <a:t>—to test the following hypothesis: </a:t>
            </a:r>
          </a:p>
          <a:p>
            <a:r>
              <a:rPr lang="en-US" sz="2800" dirty="0"/>
              <a:t>“Joining a fraternity or sorority causes students to become more concerned with their physical appearance.” </a:t>
            </a:r>
          </a:p>
          <a:p>
            <a:r>
              <a:rPr lang="en-US" sz="2800" dirty="0"/>
              <a:t>Let’s show how you could design each study, and create a hypothetical graph of each study’s results. </a:t>
            </a:r>
          </a:p>
          <a:p>
            <a:pPr marL="0" indent="0">
              <a:buNone/>
            </a:pPr>
            <a:endParaRPr lang="en-US" dirty="0"/>
          </a:p>
        </p:txBody>
      </p:sp>
    </p:spTree>
    <p:extLst>
      <p:ext uri="{BB962C8B-B14F-4D97-AF65-F5344CB8AC3E}">
        <p14:creationId xmlns:p14="http://schemas.microsoft.com/office/powerpoint/2010/main" val="384963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0595B-1544-4170-90DB-D97435F3BE22}"/>
              </a:ext>
            </a:extLst>
          </p:cNvPr>
          <p:cNvSpPr>
            <a:spLocks noGrp="1"/>
          </p:cNvSpPr>
          <p:nvPr>
            <p:ph type="title"/>
          </p:nvPr>
        </p:nvSpPr>
        <p:spPr/>
        <p:txBody>
          <a:bodyPr/>
          <a:lstStyle/>
          <a:p>
            <a:r>
              <a:rPr lang="en-US" dirty="0"/>
              <a:t>Questions</a:t>
            </a:r>
          </a:p>
        </p:txBody>
      </p:sp>
      <p:sp>
        <p:nvSpPr>
          <p:cNvPr id="3" name="Text Placeholder 2">
            <a:extLst>
              <a:ext uri="{FF2B5EF4-FFF2-40B4-BE49-F238E27FC236}">
                <a16:creationId xmlns:a16="http://schemas.microsoft.com/office/drawing/2014/main" id="{DB3B847E-A845-4111-99EF-FB1298440252}"/>
              </a:ext>
            </a:extLst>
          </p:cNvPr>
          <p:cNvSpPr>
            <a:spLocks noGrp="1"/>
          </p:cNvSpPr>
          <p:nvPr>
            <p:ph type="body" sz="quarter" idx="10"/>
          </p:nvPr>
        </p:nvSpPr>
        <p:spPr>
          <a:xfrm>
            <a:off x="586317" y="1693863"/>
            <a:ext cx="10972800" cy="4222028"/>
          </a:xfrm>
        </p:spPr>
        <p:txBody>
          <a:bodyPr>
            <a:normAutofit/>
          </a:bodyPr>
          <a:lstStyle/>
          <a:p>
            <a:pPr algn="l"/>
            <a:r>
              <a:rPr lang="en-US" b="0" i="0" dirty="0">
                <a:solidFill>
                  <a:srgbClr val="404040"/>
                </a:solidFill>
                <a:effectLst/>
                <a:latin typeface="Georgia" panose="02040502050405020303" pitchFamily="18" charset="0"/>
              </a:rPr>
              <a:t>a) This graph, by itself, should remind you of one of the four quasi-experimental. Which one?</a:t>
            </a:r>
          </a:p>
          <a:p>
            <a:pPr algn="l"/>
            <a:r>
              <a:rPr lang="en-US" b="0" i="0" dirty="0">
                <a:solidFill>
                  <a:srgbClr val="404040"/>
                </a:solidFill>
                <a:effectLst/>
                <a:latin typeface="Georgia" panose="02040502050405020303" pitchFamily="18" charset="0"/>
              </a:rPr>
              <a:t>b) What is the quasi-independent variable in this study? What are its levels?</a:t>
            </a:r>
          </a:p>
          <a:p>
            <a:pPr algn="l"/>
            <a:r>
              <a:rPr lang="en-US" b="0" i="0" dirty="0">
                <a:solidFill>
                  <a:srgbClr val="404040"/>
                </a:solidFill>
                <a:effectLst/>
                <a:latin typeface="Georgia" panose="02040502050405020303" pitchFamily="18" charset="0"/>
              </a:rPr>
              <a:t>c) What is the dependent variable in this study? </a:t>
            </a:r>
          </a:p>
          <a:p>
            <a:pPr algn="l"/>
            <a:r>
              <a:rPr lang="en-US" b="0" i="0" dirty="0">
                <a:solidFill>
                  <a:srgbClr val="404040"/>
                </a:solidFill>
                <a:effectLst/>
                <a:latin typeface="Georgia" panose="02040502050405020303" pitchFamily="18" charset="0"/>
              </a:rPr>
              <a:t>d) When we analyze how well a quasi experiment can support a causal claim (such as "Queens Gambit caused people to join chess.com"), we need to consider the design and the results. What do you think--do the design and results show here help us rule out any internal validity threats?</a:t>
            </a:r>
          </a:p>
        </p:txBody>
      </p:sp>
    </p:spTree>
    <p:extLst>
      <p:ext uri="{BB962C8B-B14F-4D97-AF65-F5344CB8AC3E}">
        <p14:creationId xmlns:p14="http://schemas.microsoft.com/office/powerpoint/2010/main" val="555157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0595B-1544-4170-90DB-D97435F3BE22}"/>
              </a:ext>
            </a:extLst>
          </p:cNvPr>
          <p:cNvSpPr>
            <a:spLocks noGrp="1"/>
          </p:cNvSpPr>
          <p:nvPr>
            <p:ph type="title"/>
          </p:nvPr>
        </p:nvSpPr>
        <p:spPr/>
        <p:txBody>
          <a:bodyPr/>
          <a:lstStyle/>
          <a:p>
            <a:r>
              <a:rPr lang="en-US" dirty="0"/>
              <a:t>Questions</a:t>
            </a:r>
          </a:p>
        </p:txBody>
      </p:sp>
      <p:sp>
        <p:nvSpPr>
          <p:cNvPr id="3" name="Text Placeholder 2">
            <a:extLst>
              <a:ext uri="{FF2B5EF4-FFF2-40B4-BE49-F238E27FC236}">
                <a16:creationId xmlns:a16="http://schemas.microsoft.com/office/drawing/2014/main" id="{DB3B847E-A845-4111-99EF-FB1298440252}"/>
              </a:ext>
            </a:extLst>
          </p:cNvPr>
          <p:cNvSpPr>
            <a:spLocks noGrp="1"/>
          </p:cNvSpPr>
          <p:nvPr>
            <p:ph type="body" sz="quarter" idx="10"/>
          </p:nvPr>
        </p:nvSpPr>
        <p:spPr>
          <a:xfrm>
            <a:off x="461277" y="1316582"/>
            <a:ext cx="10972800" cy="4849668"/>
          </a:xfrm>
        </p:spPr>
        <p:txBody>
          <a:bodyPr>
            <a:normAutofit/>
          </a:bodyPr>
          <a:lstStyle/>
          <a:p>
            <a:pPr algn="l"/>
            <a:r>
              <a:rPr lang="en-US" b="0" i="0" dirty="0">
                <a:solidFill>
                  <a:srgbClr val="404040"/>
                </a:solidFill>
                <a:effectLst/>
                <a:latin typeface="Georgia" panose="02040502050405020303" pitchFamily="18" charset="0"/>
              </a:rPr>
              <a:t>e) Many folks would nominate </a:t>
            </a:r>
            <a:r>
              <a:rPr lang="en-US" b="0" i="1" dirty="0">
                <a:solidFill>
                  <a:srgbClr val="404040"/>
                </a:solidFill>
                <a:effectLst/>
                <a:latin typeface="Georgia" panose="02040502050405020303" pitchFamily="18" charset="0"/>
              </a:rPr>
              <a:t>history threat</a:t>
            </a:r>
            <a:r>
              <a:rPr lang="en-US" b="0" i="0" dirty="0">
                <a:solidFill>
                  <a:srgbClr val="404040"/>
                </a:solidFill>
                <a:effectLst/>
                <a:latin typeface="Georgia" panose="02040502050405020303" pitchFamily="18" charset="0"/>
              </a:rPr>
              <a:t> as a likely issue for this situation. That is, they might suggest that some other event, other than Queen's Gambit, occurred in October that could have caused chess to become more popular. What do you think--is that a reasonable critique?  If so, what historical event would you nominate that would have occurred at the same time (October 2020), and would have affected most people in this UK sample? </a:t>
            </a:r>
            <a:br>
              <a:rPr lang="en-US" b="0" i="0" dirty="0">
                <a:solidFill>
                  <a:srgbClr val="404040"/>
                </a:solidFill>
                <a:effectLst/>
                <a:latin typeface="Georgia" panose="02040502050405020303" pitchFamily="18" charset="0"/>
              </a:rPr>
            </a:br>
            <a:br>
              <a:rPr lang="en-US" b="0" i="0" dirty="0">
                <a:solidFill>
                  <a:srgbClr val="404040"/>
                </a:solidFill>
                <a:effectLst/>
                <a:latin typeface="Georgia" panose="02040502050405020303" pitchFamily="18" charset="0"/>
              </a:rPr>
            </a:br>
            <a:r>
              <a:rPr lang="en-US" b="0" i="0" dirty="0">
                <a:solidFill>
                  <a:srgbClr val="404040"/>
                </a:solidFill>
                <a:effectLst/>
                <a:latin typeface="Georgia" panose="02040502050405020303" pitchFamily="18" charset="0"/>
              </a:rPr>
              <a:t>(notice what the author of this post writes about a potential history threat:</a:t>
            </a:r>
          </a:p>
          <a:p>
            <a:pPr lvl="1"/>
            <a:r>
              <a:rPr lang="en-US" b="0" i="0" dirty="0">
                <a:solidFill>
                  <a:srgbClr val="347D7E"/>
                </a:solidFill>
                <a:effectLst/>
                <a:latin typeface="Georgia" panose="02040502050405020303" pitchFamily="18" charset="0"/>
              </a:rPr>
              <a:t>....other chess events have occurred around the time frame </a:t>
            </a:r>
            <a:r>
              <a:rPr lang="en-US" b="0" i="0" dirty="0" err="1">
                <a:solidFill>
                  <a:srgbClr val="347D7E"/>
                </a:solidFill>
                <a:effectLst/>
                <a:latin typeface="Georgia" panose="02040502050405020303" pitchFamily="18" charset="0"/>
              </a:rPr>
              <a:t>analysed</a:t>
            </a:r>
            <a:r>
              <a:rPr lang="en-US" b="0" i="0" dirty="0">
                <a:solidFill>
                  <a:srgbClr val="347D7E"/>
                </a:solidFill>
                <a:effectLst/>
                <a:latin typeface="Georgia" panose="02040502050405020303" pitchFamily="18" charset="0"/>
              </a:rPr>
              <a:t>. For example, the first </a:t>
            </a:r>
            <a:r>
              <a:rPr lang="en-US" b="0" i="0" u="none" strike="noStrike" dirty="0" err="1">
                <a:solidFill>
                  <a:srgbClr val="347D7E"/>
                </a:solidFill>
                <a:effectLst/>
                <a:latin typeface="Georgia" panose="02040502050405020303" pitchFamily="18" charset="0"/>
                <a:hlinkClick r:id="rId3"/>
              </a:rPr>
              <a:t>PogChamps</a:t>
            </a:r>
            <a:r>
              <a:rPr lang="en-US" b="0" i="0" dirty="0">
                <a:solidFill>
                  <a:srgbClr val="347D7E"/>
                </a:solidFill>
                <a:effectLst/>
                <a:latin typeface="Georgia" panose="02040502050405020303" pitchFamily="18" charset="0"/>
              </a:rPr>
              <a:t> tournament involving popular streamers was hosted in May 2020 by chess.com, which is likely to have spread awareness and garnered appeal for online chess.)</a:t>
            </a:r>
            <a:endParaRPr lang="en-US" b="0" i="0" dirty="0">
              <a:solidFill>
                <a:srgbClr val="404040"/>
              </a:solidFill>
              <a:effectLst/>
              <a:latin typeface="Georgia" panose="02040502050405020303" pitchFamily="18" charset="0"/>
            </a:endParaRPr>
          </a:p>
          <a:p>
            <a:pPr algn="l"/>
            <a:r>
              <a:rPr lang="en-US" b="0" i="0" dirty="0">
                <a:solidFill>
                  <a:srgbClr val="404040"/>
                </a:solidFill>
                <a:effectLst/>
                <a:latin typeface="Georgia" panose="02040502050405020303" pitchFamily="18" charset="0"/>
              </a:rPr>
              <a:t>f) Other folks might say that maturation is a threat here. They might say that "perhaps people just naturally and spontaneously became more interested in chess over time." </a:t>
            </a:r>
            <a:endParaRPr lang="en-US" dirty="0"/>
          </a:p>
        </p:txBody>
      </p:sp>
    </p:spTree>
    <p:extLst>
      <p:ext uri="{BB962C8B-B14F-4D97-AF65-F5344CB8AC3E}">
        <p14:creationId xmlns:p14="http://schemas.microsoft.com/office/powerpoint/2010/main" val="10422075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91D2133-BBBC-4323-A6B8-5BBF30B00AA4}"/>
              </a:ext>
            </a:extLst>
          </p:cNvPr>
          <p:cNvSpPr>
            <a:spLocks noGrp="1"/>
          </p:cNvSpPr>
          <p:nvPr>
            <p:ph type="body" sz="quarter" idx="10"/>
          </p:nvPr>
        </p:nvSpPr>
        <p:spPr>
          <a:xfrm>
            <a:off x="547158" y="969111"/>
            <a:ext cx="11097684" cy="4706937"/>
          </a:xfrm>
        </p:spPr>
        <p:txBody>
          <a:bodyPr>
            <a:normAutofit fontScale="77500" lnSpcReduction="20000"/>
          </a:bodyPr>
          <a:lstStyle/>
          <a:p>
            <a:pPr algn="l"/>
            <a:r>
              <a:rPr lang="en-US" b="0" i="0" dirty="0">
                <a:solidFill>
                  <a:srgbClr val="347D7E"/>
                </a:solidFill>
                <a:effectLst/>
                <a:latin typeface="Georgia" panose="02040502050405020303" pitchFamily="18" charset="0"/>
              </a:rPr>
              <a:t>In offering most Americans two more rounds of </a:t>
            </a:r>
            <a:r>
              <a:rPr lang="en-US" b="0" i="0" u="none" strike="noStrike" dirty="0">
                <a:solidFill>
                  <a:srgbClr val="347D7E"/>
                </a:solidFill>
                <a:effectLst/>
                <a:latin typeface="Georgia" panose="02040502050405020303" pitchFamily="18" charset="0"/>
                <a:hlinkClick r:id="rId2"/>
              </a:rPr>
              <a:t>stimulus checks</a:t>
            </a:r>
            <a:r>
              <a:rPr lang="en-US" b="0" i="0" dirty="0">
                <a:solidFill>
                  <a:srgbClr val="347D7E"/>
                </a:solidFill>
                <a:effectLst/>
                <a:latin typeface="Georgia" panose="02040502050405020303" pitchFamily="18" charset="0"/>
              </a:rPr>
              <a:t> in the past six months, totaling $2,000 a person, the federal government effectively conducted a huge experiment in safety net policy. Supporters said a quick, broad outpouring of cash would ease the economic hardships caused by the coronavirus pandemic. Skeptics called the policy wasteful and expensive.</a:t>
            </a:r>
            <a:endParaRPr lang="en-US" b="0" i="0" dirty="0">
              <a:solidFill>
                <a:srgbClr val="404040"/>
              </a:solidFill>
              <a:effectLst/>
              <a:latin typeface="Georgia" panose="02040502050405020303" pitchFamily="18" charset="0"/>
            </a:endParaRPr>
          </a:p>
          <a:p>
            <a:pPr algn="l"/>
            <a:r>
              <a:rPr lang="en-US" b="0" i="0" dirty="0">
                <a:solidFill>
                  <a:srgbClr val="347D7E"/>
                </a:solidFill>
                <a:effectLst/>
                <a:latin typeface="Georgia" panose="02040502050405020303" pitchFamily="18" charset="0"/>
              </a:rPr>
              <a:t>[...]</a:t>
            </a:r>
            <a:endParaRPr lang="en-US" b="0" i="0" dirty="0">
              <a:solidFill>
                <a:srgbClr val="404040"/>
              </a:solidFill>
              <a:effectLst/>
              <a:latin typeface="Georgia" panose="02040502050405020303" pitchFamily="18" charset="0"/>
            </a:endParaRPr>
          </a:p>
          <a:p>
            <a:pPr algn="l"/>
            <a:r>
              <a:rPr lang="en-US" b="0" i="0" dirty="0">
                <a:solidFill>
                  <a:srgbClr val="347D7E"/>
                </a:solidFill>
                <a:effectLst/>
                <a:latin typeface="Georgia" panose="02040502050405020303" pitchFamily="18" charset="0"/>
              </a:rPr>
              <a:t>A new </a:t>
            </a:r>
            <a:r>
              <a:rPr lang="en-US" b="0" i="0" u="none" strike="noStrike" dirty="0">
                <a:solidFill>
                  <a:srgbClr val="347D7E"/>
                </a:solidFill>
                <a:effectLst/>
                <a:latin typeface="Georgia" panose="02040502050405020303" pitchFamily="18" charset="0"/>
                <a:hlinkClick r:id="rId3"/>
              </a:rPr>
              <a:t>analysis of Census Bureau surveys</a:t>
            </a:r>
            <a:r>
              <a:rPr lang="en-US" b="0" i="0" dirty="0">
                <a:solidFill>
                  <a:srgbClr val="347D7E"/>
                </a:solidFill>
                <a:effectLst/>
                <a:latin typeface="Georgia" panose="02040502050405020303" pitchFamily="18" charset="0"/>
              </a:rPr>
              <a:t> argues that the two latest rounds of aid significantly improved Americans’ ability to buy food and pay household bills and reduced anxiety and depression, with the largest benefits going to the poorest households and those with children. The analysis offers the fullest look at hardship reduction under the stimulus aid.</a:t>
            </a:r>
            <a:endParaRPr lang="en-US" b="0" i="0" dirty="0">
              <a:solidFill>
                <a:srgbClr val="404040"/>
              </a:solidFill>
              <a:effectLst/>
              <a:latin typeface="Georgia" panose="02040502050405020303" pitchFamily="18" charset="0"/>
            </a:endParaRPr>
          </a:p>
          <a:p>
            <a:endParaRPr lang="en-US" dirty="0"/>
          </a:p>
        </p:txBody>
      </p:sp>
    </p:spTree>
    <p:extLst>
      <p:ext uri="{BB962C8B-B14F-4D97-AF65-F5344CB8AC3E}">
        <p14:creationId xmlns:p14="http://schemas.microsoft.com/office/powerpoint/2010/main" val="23063589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pic>
        <p:nvPicPr>
          <p:cNvPr id="4" name="Picture 3"/>
          <p:cNvPicPr>
            <a:picLocks noChangeAspect="1"/>
          </p:cNvPicPr>
          <p:nvPr/>
        </p:nvPicPr>
        <p:blipFill>
          <a:blip r:embed="rId3"/>
          <a:stretch>
            <a:fillRect/>
          </a:stretch>
        </p:blipFill>
        <p:spPr>
          <a:xfrm>
            <a:off x="2028324" y="0"/>
            <a:ext cx="9097347" cy="6858000"/>
          </a:xfrm>
          <a:prstGeom prst="rect">
            <a:avLst/>
          </a:prstGeom>
        </p:spPr>
      </p:pic>
      <p:sp>
        <p:nvSpPr>
          <p:cNvPr id="5" name="Rectangle 4"/>
          <p:cNvSpPr/>
          <p:nvPr/>
        </p:nvSpPr>
        <p:spPr>
          <a:xfrm rot="16200000">
            <a:off x="-2263515" y="2803470"/>
            <a:ext cx="6096000" cy="923330"/>
          </a:xfrm>
          <a:prstGeom prst="rect">
            <a:avLst/>
          </a:prstGeom>
        </p:spPr>
        <p:txBody>
          <a:bodyPr>
            <a:spAutoFit/>
          </a:bodyPr>
          <a:lstStyle/>
          <a:p>
            <a:r>
              <a:rPr lang="en-US" dirty="0"/>
              <a:t>http://</a:t>
            </a:r>
            <a:r>
              <a:rPr lang="en-US" dirty="0" err="1"/>
              <a:t>sites.fordschool.umich.edu</a:t>
            </a:r>
            <a:r>
              <a:rPr lang="en-US" dirty="0"/>
              <a:t>/poverty2021/files/2021/05/PovertySolutions-Hardship-After-COVID-19-Relief-Bill-PolicyBrief-r1.pdf</a:t>
            </a:r>
          </a:p>
        </p:txBody>
      </p:sp>
    </p:spTree>
    <p:extLst>
      <p:ext uri="{BB962C8B-B14F-4D97-AF65-F5344CB8AC3E}">
        <p14:creationId xmlns:p14="http://schemas.microsoft.com/office/powerpoint/2010/main" val="14419466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FCE4BB5-2242-4F67-87D2-2597C2DFBC33}"/>
              </a:ext>
            </a:extLst>
          </p:cNvPr>
          <p:cNvSpPr>
            <a:spLocks noGrp="1"/>
          </p:cNvSpPr>
          <p:nvPr>
            <p:ph type="body" sz="quarter" idx="10"/>
          </p:nvPr>
        </p:nvSpPr>
        <p:spPr>
          <a:xfrm>
            <a:off x="520703" y="484201"/>
            <a:ext cx="11097684" cy="5985872"/>
          </a:xfrm>
        </p:spPr>
        <p:txBody>
          <a:bodyPr>
            <a:normAutofit fontScale="70000" lnSpcReduction="20000"/>
          </a:bodyPr>
          <a:lstStyle/>
          <a:p>
            <a:pPr algn="l"/>
            <a:r>
              <a:rPr lang="en-US" b="0" i="0" dirty="0">
                <a:solidFill>
                  <a:srgbClr val="404040"/>
                </a:solidFill>
                <a:effectLst/>
                <a:latin typeface="Georgia" panose="02040502050405020303" pitchFamily="18" charset="0"/>
              </a:rPr>
              <a:t>a) The journalist writes that "</a:t>
            </a:r>
            <a:r>
              <a:rPr lang="en-US" b="0" i="0" dirty="0">
                <a:solidFill>
                  <a:srgbClr val="347D7E"/>
                </a:solidFill>
                <a:effectLst/>
                <a:latin typeface="Georgia" panose="02040502050405020303" pitchFamily="18" charset="0"/>
              </a:rPr>
              <a:t>the federal government effectively conducted a huge experiment in safety net policy</a:t>
            </a:r>
            <a:r>
              <a:rPr lang="en-US" b="0" i="0" dirty="0">
                <a:solidFill>
                  <a:srgbClr val="111111"/>
                </a:solidFill>
                <a:effectLst/>
                <a:latin typeface="Georgia" panose="02040502050405020303" pitchFamily="18" charset="0"/>
              </a:rPr>
              <a:t>".  What is the independent variable in this "experiment?"  What is the dependent variable (i.e., the one depicted in Figure 1)?</a:t>
            </a:r>
            <a:endParaRPr lang="en-US" b="0" i="0" dirty="0">
              <a:solidFill>
                <a:srgbClr val="404040"/>
              </a:solidFill>
              <a:effectLst/>
              <a:latin typeface="Georgia" panose="02040502050405020303" pitchFamily="18" charset="0"/>
            </a:endParaRPr>
          </a:p>
          <a:p>
            <a:pPr algn="l"/>
            <a:r>
              <a:rPr lang="en-US" b="0" i="0" dirty="0">
                <a:solidFill>
                  <a:srgbClr val="111111"/>
                </a:solidFill>
                <a:effectLst/>
                <a:latin typeface="Georgia" panose="02040502050405020303" pitchFamily="18" charset="0"/>
              </a:rPr>
              <a:t>b) The independent variable here is not a true IV--it is a quasi-independent variable. What makes this variable </a:t>
            </a:r>
            <a:r>
              <a:rPr lang="en-US" b="0" i="1" dirty="0">
                <a:solidFill>
                  <a:srgbClr val="111111"/>
                </a:solidFill>
                <a:effectLst/>
                <a:latin typeface="Georgia" panose="02040502050405020303" pitchFamily="18" charset="0"/>
              </a:rPr>
              <a:t>quasi</a:t>
            </a:r>
            <a:r>
              <a:rPr lang="en-US" b="0" i="0" dirty="0">
                <a:solidFill>
                  <a:srgbClr val="111111"/>
                </a:solidFill>
                <a:effectLst/>
                <a:latin typeface="Georgia" panose="02040502050405020303" pitchFamily="18" charset="0"/>
              </a:rPr>
              <a:t>-independent?</a:t>
            </a:r>
            <a:endParaRPr lang="en-US" b="0" i="0" dirty="0">
              <a:solidFill>
                <a:srgbClr val="404040"/>
              </a:solidFill>
              <a:effectLst/>
              <a:latin typeface="Georgia" panose="02040502050405020303" pitchFamily="18" charset="0"/>
            </a:endParaRPr>
          </a:p>
          <a:p>
            <a:pPr algn="l"/>
            <a:r>
              <a:rPr lang="en-US" b="0" i="0" dirty="0">
                <a:solidFill>
                  <a:srgbClr val="111111"/>
                </a:solidFill>
                <a:effectLst/>
                <a:latin typeface="Georgia" panose="02040502050405020303" pitchFamily="18" charset="0"/>
              </a:rPr>
              <a:t>c) The authors claim that the results from Figure 1 are consistent with the argument that the stimulus checks helped people. The authors wrote in their report: "Based on the speed with which we see hardship fall, we suspect much of this drop was the result of EIP checks, which the federal government was able to quickly deliver to bank accounts for most U.S. households following passage of both bills." Locate the areas on the figure that the authors are referring to. </a:t>
            </a:r>
            <a:endParaRPr lang="en-US" b="0" i="0" dirty="0">
              <a:solidFill>
                <a:srgbClr val="404040"/>
              </a:solidFill>
              <a:effectLst/>
              <a:latin typeface="Georgia" panose="02040502050405020303" pitchFamily="18" charset="0"/>
            </a:endParaRPr>
          </a:p>
          <a:p>
            <a:pPr algn="l"/>
            <a:r>
              <a:rPr lang="en-US" b="0" i="0" dirty="0">
                <a:solidFill>
                  <a:srgbClr val="111111"/>
                </a:solidFill>
                <a:effectLst/>
                <a:latin typeface="Georgia" panose="02040502050405020303" pitchFamily="18" charset="0"/>
              </a:rPr>
              <a:t>d) This quasi-experimental study is probably best described as an interrupted time-series design. What is the "interruption" here? What is the time series?</a:t>
            </a:r>
            <a:endParaRPr lang="en-US" b="0" i="0" dirty="0">
              <a:solidFill>
                <a:srgbClr val="404040"/>
              </a:solidFill>
              <a:effectLst/>
              <a:latin typeface="Georgia" panose="02040502050405020303" pitchFamily="18" charset="0"/>
            </a:endParaRPr>
          </a:p>
          <a:p>
            <a:pPr algn="l"/>
            <a:r>
              <a:rPr lang="en-US" b="0" i="0" dirty="0">
                <a:solidFill>
                  <a:srgbClr val="111111"/>
                </a:solidFill>
                <a:effectLst/>
                <a:latin typeface="Georgia" panose="02040502050405020303" pitchFamily="18" charset="0"/>
              </a:rPr>
              <a:t>e) A history threat is one potential internal validity problem in an interrupted time-series design. Explain what a history threat is and also why a history threat </a:t>
            </a:r>
            <a:r>
              <a:rPr lang="en-US" b="0" i="1" dirty="0">
                <a:solidFill>
                  <a:srgbClr val="111111"/>
                </a:solidFill>
                <a:effectLst/>
                <a:latin typeface="Georgia" panose="02040502050405020303" pitchFamily="18" charset="0"/>
              </a:rPr>
              <a:t>might</a:t>
            </a:r>
            <a:r>
              <a:rPr lang="en-US" b="0" i="0" dirty="0">
                <a:solidFill>
                  <a:srgbClr val="111111"/>
                </a:solidFill>
                <a:effectLst/>
                <a:latin typeface="Georgia" panose="02040502050405020303" pitchFamily="18" charset="0"/>
              </a:rPr>
              <a:t> be a problem here. What do you think--to what extent can we be sure it was the stimulus checks, and not some other pair of events, that is responsible for the increased food security depicted here? </a:t>
            </a:r>
            <a:endParaRPr lang="en-US" b="0" i="0" dirty="0">
              <a:solidFill>
                <a:srgbClr val="404040"/>
              </a:solidFill>
              <a:effectLst/>
              <a:latin typeface="Georgia" panose="02040502050405020303" pitchFamily="18" charset="0"/>
            </a:endParaRPr>
          </a:p>
          <a:p>
            <a:endParaRPr lang="en-US" dirty="0"/>
          </a:p>
        </p:txBody>
      </p:sp>
    </p:spTree>
    <p:extLst>
      <p:ext uri="{BB962C8B-B14F-4D97-AF65-F5344CB8AC3E}">
        <p14:creationId xmlns:p14="http://schemas.microsoft.com/office/powerpoint/2010/main" val="25134101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3271F4D-C609-4E99-93C1-6CF2C9E6FA35}"/>
              </a:ext>
            </a:extLst>
          </p:cNvPr>
          <p:cNvSpPr>
            <a:spLocks noGrp="1"/>
          </p:cNvSpPr>
          <p:nvPr>
            <p:ph type="body" sz="quarter" idx="10"/>
          </p:nvPr>
        </p:nvSpPr>
        <p:spPr>
          <a:xfrm>
            <a:off x="520703" y="484201"/>
            <a:ext cx="11097684" cy="5835319"/>
          </a:xfrm>
        </p:spPr>
        <p:txBody>
          <a:bodyPr>
            <a:normAutofit fontScale="92500"/>
          </a:bodyPr>
          <a:lstStyle/>
          <a:p>
            <a:pPr marL="0" marR="0">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a) A researcher was interested in the effects of embarrassment on people's willingness to comply with another person's request. (Are people more willing to do what other people ask after they've made a fool out of themselves?) The researcher randomly assigned 30 participants to one of two conditions. Participants in the no embarrassment condition were told that they would simply listen to 5 minutes of disco music. Participants in the high embarrassment condition were told that they would dance to 5 minutes of disco music in front of another person. After having the study described to them, three of the participants in the high embarrassment condition declined to participate in the study, and the researcher let them leave. After receiving the experimental manipulation (no vs. high embarrassment), participants were asked if they would volunteer for another hour‑long study. The proportion of participants in each condition who complied with the request was recorded and analyzed.</a:t>
            </a:r>
          </a:p>
          <a:p>
            <a:pPr marL="0" marR="0" indent="0">
              <a:lnSpc>
                <a:spcPct val="107000"/>
              </a:lnSpc>
              <a:spcBef>
                <a:spcPts val="0"/>
              </a:spcBef>
              <a:spcAft>
                <a:spcPts val="800"/>
              </a:spcAft>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699757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3271F4D-C609-4E99-93C1-6CF2C9E6FA35}"/>
              </a:ext>
            </a:extLst>
          </p:cNvPr>
          <p:cNvSpPr>
            <a:spLocks noGrp="1"/>
          </p:cNvSpPr>
          <p:nvPr>
            <p:ph type="body" sz="quarter" idx="10"/>
          </p:nvPr>
        </p:nvSpPr>
        <p:spPr>
          <a:xfrm>
            <a:off x="520703" y="484201"/>
            <a:ext cx="11097684" cy="6373799"/>
          </a:xfrm>
        </p:spPr>
        <p:txBody>
          <a:bodyPr>
            <a:normAutofit/>
          </a:bodyPr>
          <a:lstStyle/>
          <a:p>
            <a:pPr marL="0" marR="0" indent="0">
              <a:lnSpc>
                <a:spcPct val="107000"/>
              </a:lnSpc>
              <a:spcBef>
                <a:spcPts val="0"/>
              </a:spcBef>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3200" dirty="0">
                <a:effectLst/>
                <a:latin typeface="Calibri" panose="020F0502020204030204" pitchFamily="34" charset="0"/>
                <a:ea typeface="Calibri" panose="020F0502020204030204" pitchFamily="34" charset="0"/>
                <a:cs typeface="Times New Roman" panose="02020603050405020304" pitchFamily="18" charset="0"/>
              </a:rPr>
              <a:t>b) An educational psychologist was interested in determining whether a new teaching technique results in higher academic achievement than traditional teaching methods. To compare the two techniques, she identified a school system that taught in the traditional manner and another school system that used the new technique. She administered an achievement test to the children in the two schools and found that the children in the school that used the new technique significantly outperformed the children in the traditional school.</a:t>
            </a:r>
          </a:p>
          <a:p>
            <a:pPr marL="0" marR="0" indent="0">
              <a:lnSpc>
                <a:spcPct val="107000"/>
              </a:lnSpc>
              <a:spcBef>
                <a:spcPts val="0"/>
              </a:spcBef>
              <a:spcAft>
                <a:spcPts val="800"/>
              </a:spcAft>
              <a:buNone/>
            </a:pPr>
            <a:endParaRPr lang="en-US" dirty="0"/>
          </a:p>
        </p:txBody>
      </p:sp>
    </p:spTree>
    <p:extLst>
      <p:ext uri="{BB962C8B-B14F-4D97-AF65-F5344CB8AC3E}">
        <p14:creationId xmlns:p14="http://schemas.microsoft.com/office/powerpoint/2010/main" val="36080103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3271F4D-C609-4E99-93C1-6CF2C9E6FA35}"/>
              </a:ext>
            </a:extLst>
          </p:cNvPr>
          <p:cNvSpPr>
            <a:spLocks noGrp="1"/>
          </p:cNvSpPr>
          <p:nvPr>
            <p:ph type="body" sz="quarter" idx="10"/>
          </p:nvPr>
        </p:nvSpPr>
        <p:spPr/>
        <p:txBody>
          <a:bodyPr>
            <a:noAutofit/>
          </a:bodyPr>
          <a:lstStyle/>
          <a:p>
            <a:pPr marL="0" marR="0">
              <a:lnSpc>
                <a:spcPct val="107000"/>
              </a:lnSpc>
              <a:spcBef>
                <a:spcPts val="0"/>
              </a:spcBef>
              <a:spcAft>
                <a:spcPts val="800"/>
              </a:spcAft>
            </a:pPr>
            <a:r>
              <a:rPr lang="en-US" sz="3200" dirty="0">
                <a:effectLst/>
                <a:latin typeface="Calibri" panose="020F0502020204030204" pitchFamily="34" charset="0"/>
                <a:ea typeface="Calibri" panose="020F0502020204030204" pitchFamily="34" charset="0"/>
                <a:cs typeface="Times New Roman" panose="02020603050405020304" pitchFamily="18" charset="0"/>
              </a:rPr>
              <a:t>c) A study investigated the hypothesis that excessive sugar increases children's activity level.  Fifty kindergarten children were randomly assigned to drink either a sugar‑sweetened drink or an artificially‑sweetened drink. Afterwards, the children engaged in free play for 30 minutes as their behavior was observed. Two observers rated the activity of level of each child's behavior every five minutes for an hour. To avoid the possibility of fatigue setting in, two observers watched the children for the first 30 minutes and two other observers watched the children for the second 30 minutes.</a:t>
            </a:r>
            <a:endParaRPr lang="en-US" sz="3200" dirty="0"/>
          </a:p>
        </p:txBody>
      </p:sp>
    </p:spTree>
    <p:extLst>
      <p:ext uri="{BB962C8B-B14F-4D97-AF65-F5344CB8AC3E}">
        <p14:creationId xmlns:p14="http://schemas.microsoft.com/office/powerpoint/2010/main" val="11363171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3271F4D-C609-4E99-93C1-6CF2C9E6FA35}"/>
              </a:ext>
            </a:extLst>
          </p:cNvPr>
          <p:cNvSpPr>
            <a:spLocks noGrp="1"/>
          </p:cNvSpPr>
          <p:nvPr>
            <p:ph type="body" sz="quarter" idx="10"/>
          </p:nvPr>
        </p:nvSpPr>
        <p:spPr>
          <a:xfrm>
            <a:off x="520703" y="484201"/>
            <a:ext cx="11097684" cy="5835319"/>
          </a:xfrm>
        </p:spPr>
        <p:txBody>
          <a:bodyPr>
            <a:normAutofit/>
          </a:bodyPr>
          <a:lstStyle/>
          <a:p>
            <a:pPr marL="0" marR="0">
              <a:lnSpc>
                <a:spcPct val="107000"/>
              </a:lnSpc>
              <a:spcBef>
                <a:spcPts val="0"/>
              </a:spcBef>
              <a:spcAft>
                <a:spcPts val="800"/>
              </a:spcAft>
            </a:pPr>
            <a:r>
              <a:rPr lang="en-US" sz="4400" dirty="0">
                <a:effectLst/>
                <a:latin typeface="Calibri" panose="020F0502020204030204" pitchFamily="34" charset="0"/>
                <a:ea typeface="Calibri" panose="020F0502020204030204" pitchFamily="34" charset="0"/>
                <a:cs typeface="Times New Roman" panose="02020603050405020304" pitchFamily="18" charset="0"/>
              </a:rPr>
              <a:t>d) People who take the Scholastic Aptitude Test and get an extremely low score, sometimes take the test twice. When they take the test a second time, they are likely to get a score slightly closer to the mean SAT score for the overall population of SAT test takers. What term describes what is occurring here?</a:t>
            </a:r>
          </a:p>
          <a:p>
            <a:pPr marL="0" marR="0" indent="0">
              <a:lnSpc>
                <a:spcPct val="107000"/>
              </a:lnSpc>
              <a:spcBef>
                <a:spcPts val="0"/>
              </a:spcBef>
              <a:spcAft>
                <a:spcPts val="800"/>
              </a:spcAft>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8484346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Nonequivalent control group design</a:t>
            </a:r>
          </a:p>
        </p:txBody>
      </p:sp>
      <p:pic>
        <p:nvPicPr>
          <p:cNvPr id="4" name="Picture 3" descr="NEW LA 2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8512" y="1462827"/>
            <a:ext cx="9597660" cy="4967176"/>
          </a:xfrm>
          <a:prstGeom prst="rect">
            <a:avLst/>
          </a:prstGeom>
          <a:noFill/>
          <a:ln>
            <a:noFill/>
          </a:ln>
        </p:spPr>
      </p:pic>
    </p:spTree>
    <p:extLst>
      <p:ext uri="{BB962C8B-B14F-4D97-AF65-F5344CB8AC3E}">
        <p14:creationId xmlns:p14="http://schemas.microsoft.com/office/powerpoint/2010/main" val="857682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NECG pretest/posttest design</a:t>
            </a:r>
          </a:p>
        </p:txBody>
      </p:sp>
      <p:sp>
        <p:nvSpPr>
          <p:cNvPr id="3" name="Text Placeholder 2"/>
          <p:cNvSpPr>
            <a:spLocks noGrp="1"/>
          </p:cNvSpPr>
          <p:nvPr>
            <p:ph type="body" sz="quarter" idx="10"/>
          </p:nvPr>
        </p:nvSpPr>
        <p:spPr/>
        <p:txBody>
          <a:bodyPr/>
          <a:lstStyle/>
          <a:p>
            <a:endParaRPr lang="en-US" dirty="0"/>
          </a:p>
        </p:txBody>
      </p:sp>
      <p:pic>
        <p:nvPicPr>
          <p:cNvPr id="5" name="Picture 4" descr="NEW LA 2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6400" y="1600199"/>
            <a:ext cx="11277600" cy="4283253"/>
          </a:xfrm>
          <a:prstGeom prst="rect">
            <a:avLst/>
          </a:prstGeom>
          <a:noFill/>
          <a:ln>
            <a:noFill/>
          </a:ln>
        </p:spPr>
      </p:pic>
    </p:spTree>
    <p:extLst>
      <p:ext uri="{BB962C8B-B14F-4D97-AF65-F5344CB8AC3E}">
        <p14:creationId xmlns:p14="http://schemas.microsoft.com/office/powerpoint/2010/main" val="34169290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Interrupted Time-Series Design</a:t>
            </a:r>
          </a:p>
        </p:txBody>
      </p:sp>
      <p:sp>
        <p:nvSpPr>
          <p:cNvPr id="3" name="Text Placeholder 2"/>
          <p:cNvSpPr>
            <a:spLocks noGrp="1"/>
          </p:cNvSpPr>
          <p:nvPr>
            <p:ph type="body" sz="quarter" idx="10"/>
          </p:nvPr>
        </p:nvSpPr>
        <p:spPr/>
        <p:txBody>
          <a:bodyPr/>
          <a:lstStyle/>
          <a:p>
            <a:endParaRPr lang="en-US" dirty="0"/>
          </a:p>
        </p:txBody>
      </p:sp>
      <p:pic>
        <p:nvPicPr>
          <p:cNvPr id="6" name="Picture 5" descr="NEW LA 2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6400" y="1676400"/>
            <a:ext cx="10972800" cy="3733800"/>
          </a:xfrm>
          <a:prstGeom prst="rect">
            <a:avLst/>
          </a:prstGeom>
          <a:noFill/>
          <a:ln>
            <a:noFill/>
          </a:ln>
        </p:spPr>
      </p:pic>
      <p:cxnSp>
        <p:nvCxnSpPr>
          <p:cNvPr id="5" name="Straight Connector 4"/>
          <p:cNvCxnSpPr/>
          <p:nvPr/>
        </p:nvCxnSpPr>
        <p:spPr>
          <a:xfrm flipV="1">
            <a:off x="8263311" y="1591428"/>
            <a:ext cx="0" cy="3215001"/>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05505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NECG Interrupted Time-Series Design</a:t>
            </a:r>
          </a:p>
        </p:txBody>
      </p:sp>
      <p:sp>
        <p:nvSpPr>
          <p:cNvPr id="3" name="Text Placeholder 2"/>
          <p:cNvSpPr>
            <a:spLocks noGrp="1"/>
          </p:cNvSpPr>
          <p:nvPr>
            <p:ph type="body" sz="quarter" idx="10"/>
          </p:nvPr>
        </p:nvSpPr>
        <p:spPr/>
        <p:txBody>
          <a:bodyPr/>
          <a:lstStyle/>
          <a:p>
            <a:endParaRPr lang="en-US" dirty="0"/>
          </a:p>
        </p:txBody>
      </p:sp>
      <p:pic>
        <p:nvPicPr>
          <p:cNvPr id="5" name="Picture 4" descr="NEW LA 2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2488" y="1478903"/>
            <a:ext cx="10566400" cy="4092049"/>
          </a:xfrm>
          <a:prstGeom prst="rect">
            <a:avLst/>
          </a:prstGeom>
          <a:noFill/>
          <a:ln>
            <a:noFill/>
          </a:ln>
        </p:spPr>
      </p:pic>
      <p:cxnSp>
        <p:nvCxnSpPr>
          <p:cNvPr id="6" name="Straight Connector 5"/>
          <p:cNvCxnSpPr/>
          <p:nvPr/>
        </p:nvCxnSpPr>
        <p:spPr>
          <a:xfrm flipH="1" flipV="1">
            <a:off x="8054317" y="2250501"/>
            <a:ext cx="32153" cy="2893502"/>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59815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Balancing Priorities in Quasi-Experiments</a:t>
            </a:r>
          </a:p>
        </p:txBody>
      </p:sp>
      <p:sp>
        <p:nvSpPr>
          <p:cNvPr id="3" name="Text Placeholder 2"/>
          <p:cNvSpPr>
            <a:spLocks noGrp="1"/>
          </p:cNvSpPr>
          <p:nvPr>
            <p:ph type="body" sz="quarter" idx="10"/>
          </p:nvPr>
        </p:nvSpPr>
        <p:spPr/>
        <p:txBody>
          <a:bodyPr/>
          <a:lstStyle/>
          <a:p>
            <a:r>
              <a:rPr lang="en-US" dirty="0"/>
              <a:t>Real-world opportunities</a:t>
            </a:r>
          </a:p>
          <a:p>
            <a:r>
              <a:rPr lang="en-US" dirty="0"/>
              <a:t>External validity</a:t>
            </a:r>
          </a:p>
          <a:p>
            <a:r>
              <a:rPr lang="en-US" dirty="0"/>
              <a:t>Ethics</a:t>
            </a:r>
          </a:p>
          <a:p>
            <a:r>
              <a:rPr lang="en-US" dirty="0"/>
              <a:t>Construct validity and statistical validity in quasi-experiments</a:t>
            </a:r>
          </a:p>
        </p:txBody>
      </p:sp>
    </p:spTree>
    <p:extLst>
      <p:ext uri="{BB962C8B-B14F-4D97-AF65-F5344CB8AC3E}">
        <p14:creationId xmlns:p14="http://schemas.microsoft.com/office/powerpoint/2010/main" val="25130238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Quasi-Experiments and Correlational Studies</a:t>
            </a:r>
          </a:p>
        </p:txBody>
      </p:sp>
      <p:sp>
        <p:nvSpPr>
          <p:cNvPr id="3" name="Text Placeholder 2"/>
          <p:cNvSpPr>
            <a:spLocks noGrp="1"/>
          </p:cNvSpPr>
          <p:nvPr>
            <p:ph type="body" sz="quarter" idx="10"/>
          </p:nvPr>
        </p:nvSpPr>
        <p:spPr/>
        <p:txBody>
          <a:bodyPr/>
          <a:lstStyle/>
          <a:p>
            <a:r>
              <a:rPr lang="en-US" sz="3000" dirty="0"/>
              <a:t>Both may use independent-groups designs.</a:t>
            </a:r>
          </a:p>
          <a:p>
            <a:pPr>
              <a:spcBef>
                <a:spcPts val="4800"/>
              </a:spcBef>
            </a:pPr>
            <a:r>
              <a:rPr lang="en-US" sz="3000" dirty="0"/>
              <a:t>Neither use random assignment.</a:t>
            </a:r>
          </a:p>
          <a:p>
            <a:pPr>
              <a:spcBef>
                <a:spcPts val="4800"/>
              </a:spcBef>
            </a:pPr>
            <a:r>
              <a:rPr lang="en-US" sz="3000" dirty="0"/>
              <a:t>Neither use manipulated variables.</a:t>
            </a:r>
          </a:p>
        </p:txBody>
      </p:sp>
    </p:spTree>
    <p:extLst>
      <p:ext uri="{BB962C8B-B14F-4D97-AF65-F5344CB8AC3E}">
        <p14:creationId xmlns:p14="http://schemas.microsoft.com/office/powerpoint/2010/main" val="9359569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4CF96B-3E4C-48F7-AAD5-983B3B0A5E33}"/>
              </a:ext>
            </a:extLst>
          </p:cNvPr>
          <p:cNvSpPr>
            <a:spLocks noGrp="1"/>
          </p:cNvSpPr>
          <p:nvPr>
            <p:ph type="title"/>
          </p:nvPr>
        </p:nvSpPr>
        <p:spPr/>
        <p:txBody>
          <a:bodyPr/>
          <a:lstStyle/>
          <a:p>
            <a:r>
              <a:rPr lang="en-US" dirty="0"/>
              <a:t>Has Queen's Gambit affected the popularity of chess?</a:t>
            </a:r>
            <a:br>
              <a:rPr lang="en-US" dirty="0"/>
            </a:br>
            <a:endParaRPr lang="en-US" dirty="0"/>
          </a:p>
        </p:txBody>
      </p:sp>
      <p:sp>
        <p:nvSpPr>
          <p:cNvPr id="3" name="Text Placeholder 2">
            <a:extLst>
              <a:ext uri="{FF2B5EF4-FFF2-40B4-BE49-F238E27FC236}">
                <a16:creationId xmlns:a16="http://schemas.microsoft.com/office/drawing/2014/main" id="{62A54665-9AA2-4A10-8579-4669C2F9EEBB}"/>
              </a:ext>
            </a:extLst>
          </p:cNvPr>
          <p:cNvSpPr>
            <a:spLocks noGrp="1"/>
          </p:cNvSpPr>
          <p:nvPr>
            <p:ph idx="1"/>
          </p:nvPr>
        </p:nvSpPr>
        <p:spPr/>
        <p:txBody>
          <a:bodyPr/>
          <a:lstStyle/>
          <a:p>
            <a:pPr algn="l"/>
            <a:r>
              <a:rPr lang="en-US" b="1" i="0" u="none" strike="noStrike" dirty="0">
                <a:solidFill>
                  <a:srgbClr val="94BFCA"/>
                </a:solidFill>
                <a:effectLst/>
                <a:latin typeface="Georgia" panose="02040502050405020303" pitchFamily="18" charset="0"/>
                <a:hlinkClick r:id="rId2"/>
              </a:rPr>
              <a:t>Here is a blog post by a data scientist</a:t>
            </a:r>
            <a:r>
              <a:rPr lang="en-US" b="0" i="0" u="none" strike="noStrike" dirty="0">
                <a:solidFill>
                  <a:srgbClr val="94BFCA"/>
                </a:solidFill>
                <a:effectLst/>
                <a:latin typeface="Georgia" panose="02040502050405020303" pitchFamily="18" charset="0"/>
                <a:hlinkClick r:id="rId2"/>
              </a:rPr>
              <a:t> </a:t>
            </a:r>
            <a:r>
              <a:rPr lang="en-US" b="0" i="0" dirty="0">
                <a:solidFill>
                  <a:srgbClr val="404040"/>
                </a:solidFill>
                <a:effectLst/>
                <a:latin typeface="Georgia" panose="02040502050405020303" pitchFamily="18" charset="0"/>
              </a:rPr>
              <a:t>David Zhang, who was able to analyze traffic on the website, chess.com, over the past several months. He analyzed the number of new users who started new accounts on the site. Chess.com is the most popular chess community on the Internet.</a:t>
            </a:r>
          </a:p>
          <a:p>
            <a:pPr algn="l"/>
            <a:r>
              <a:rPr lang="en-US" b="0" i="0" dirty="0">
                <a:solidFill>
                  <a:srgbClr val="404040"/>
                </a:solidFill>
                <a:effectLst/>
                <a:latin typeface="Georgia" panose="02040502050405020303" pitchFamily="18" charset="0"/>
              </a:rPr>
              <a:t>Zhang graphed the number of games played by United Kingdom (UK) players by day from July 2020 (three months before the Queen's Gambit was released) to March 2021 (five months after). The Netflix show appeared in October, 2020. Please click on </a:t>
            </a:r>
            <a:r>
              <a:rPr lang="en-US" b="1" i="0" u="none" strike="noStrike" dirty="0">
                <a:solidFill>
                  <a:srgbClr val="94BFCA"/>
                </a:solidFill>
                <a:effectLst/>
                <a:latin typeface="Georgia" panose="02040502050405020303" pitchFamily="18" charset="0"/>
                <a:hlinkClick r:id="rId2"/>
              </a:rPr>
              <a:t>this story link </a:t>
            </a:r>
            <a:r>
              <a:rPr lang="en-US" b="0" i="0" dirty="0">
                <a:solidFill>
                  <a:srgbClr val="404040"/>
                </a:solidFill>
                <a:effectLst/>
                <a:latin typeface="Georgia" panose="02040502050405020303" pitchFamily="18" charset="0"/>
              </a:rPr>
              <a:t>and scroll to the first graph that you see, which appears under the heading, </a:t>
            </a:r>
            <a:r>
              <a:rPr lang="en-US" b="0" i="1" dirty="0">
                <a:solidFill>
                  <a:srgbClr val="404040"/>
                </a:solidFill>
                <a:effectLst/>
                <a:latin typeface="Georgia" panose="02040502050405020303" pitchFamily="18" charset="0"/>
              </a:rPr>
              <a:t>Number of new players.</a:t>
            </a:r>
            <a:endParaRPr lang="en-US" b="0" i="0" dirty="0">
              <a:solidFill>
                <a:srgbClr val="404040"/>
              </a:solidFill>
              <a:effectLst/>
              <a:latin typeface="Georgia" panose="02040502050405020303" pitchFamily="18" charset="0"/>
            </a:endParaRPr>
          </a:p>
          <a:p>
            <a:endParaRPr lang="en-US" dirty="0"/>
          </a:p>
        </p:txBody>
      </p:sp>
    </p:spTree>
    <p:extLst>
      <p:ext uri="{BB962C8B-B14F-4D97-AF65-F5344CB8AC3E}">
        <p14:creationId xmlns:p14="http://schemas.microsoft.com/office/powerpoint/2010/main" val="34873778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50920" y="1039043"/>
            <a:ext cx="11412477" cy="5151918"/>
          </a:xfrm>
          <a:prstGeom prst="rect">
            <a:avLst/>
          </a:prstGeom>
        </p:spPr>
      </p:pic>
      <p:sp>
        <p:nvSpPr>
          <p:cNvPr id="6" name="Rectangle 5"/>
          <p:cNvSpPr/>
          <p:nvPr/>
        </p:nvSpPr>
        <p:spPr>
          <a:xfrm>
            <a:off x="377471" y="306795"/>
            <a:ext cx="5843780" cy="369332"/>
          </a:xfrm>
          <a:prstGeom prst="rect">
            <a:avLst/>
          </a:prstGeom>
        </p:spPr>
        <p:txBody>
          <a:bodyPr wrap="none">
            <a:spAutoFit/>
          </a:bodyPr>
          <a:lstStyle/>
          <a:p>
            <a:r>
              <a:rPr lang="en-US" dirty="0"/>
              <a:t>Has Queen's Gambit affected the popularity of chess?</a:t>
            </a:r>
          </a:p>
        </p:txBody>
      </p:sp>
      <p:pic>
        <p:nvPicPr>
          <p:cNvPr id="7" name="Picture 6"/>
          <p:cNvPicPr>
            <a:picLocks noChangeAspect="1"/>
          </p:cNvPicPr>
          <p:nvPr/>
        </p:nvPicPr>
        <p:blipFill>
          <a:blip r:embed="rId3"/>
          <a:stretch>
            <a:fillRect/>
          </a:stretch>
        </p:blipFill>
        <p:spPr>
          <a:xfrm>
            <a:off x="6575201" y="138685"/>
            <a:ext cx="2028471" cy="1350962"/>
          </a:xfrm>
          <a:prstGeom prst="rect">
            <a:avLst/>
          </a:prstGeom>
        </p:spPr>
      </p:pic>
      <p:sp>
        <p:nvSpPr>
          <p:cNvPr id="8" name="Rectangle 7"/>
          <p:cNvSpPr/>
          <p:nvPr/>
        </p:nvSpPr>
        <p:spPr>
          <a:xfrm>
            <a:off x="2278283" y="6044909"/>
            <a:ext cx="8472100" cy="923330"/>
          </a:xfrm>
          <a:prstGeom prst="rect">
            <a:avLst/>
          </a:prstGeom>
        </p:spPr>
        <p:txBody>
          <a:bodyPr wrap="square">
            <a:spAutoFit/>
          </a:bodyPr>
          <a:lstStyle/>
          <a:p>
            <a:r>
              <a:rPr lang="en-US" dirty="0">
                <a:hlinkClick r:id="rId4"/>
              </a:rPr>
              <a:t>https://towardsdatascience.com/how-has-the-queens-gambit-impacted-the-popularity-of-online-chess-43594efe5a98</a:t>
            </a:r>
            <a:endParaRPr lang="en-US" dirty="0"/>
          </a:p>
          <a:p>
            <a:endParaRPr lang="en-US" dirty="0"/>
          </a:p>
        </p:txBody>
      </p:sp>
    </p:spTree>
    <p:extLst>
      <p:ext uri="{BB962C8B-B14F-4D97-AF65-F5344CB8AC3E}">
        <p14:creationId xmlns:p14="http://schemas.microsoft.com/office/powerpoint/2010/main" val="1937088278"/>
      </p:ext>
    </p:extLst>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1287</TotalTime>
  <Words>1427</Words>
  <Application>Microsoft Office PowerPoint</Application>
  <PresentationFormat>Widescreen</PresentationFormat>
  <Paragraphs>54</Paragraphs>
  <Slides>18</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Courier New</vt:lpstr>
      <vt:lpstr>Georgia</vt:lpstr>
      <vt:lpstr>Rockwell</vt:lpstr>
      <vt:lpstr>Wingdings</vt:lpstr>
      <vt:lpstr>Advantage</vt:lpstr>
      <vt:lpstr>Working Through It: Examples</vt:lpstr>
      <vt:lpstr>Nonequivalent control group design</vt:lpstr>
      <vt:lpstr>NECG pretest/posttest design</vt:lpstr>
      <vt:lpstr>Interrupted Time-Series Design</vt:lpstr>
      <vt:lpstr>NECG Interrupted Time-Series Design</vt:lpstr>
      <vt:lpstr>Balancing Priorities in Quasi-Experiments</vt:lpstr>
      <vt:lpstr>Quasi-Experiments and Correlational Studies</vt:lpstr>
      <vt:lpstr>Has Queen's Gambit affected the popularity of chess? </vt:lpstr>
      <vt:lpstr>PowerPoint Presentation</vt:lpstr>
      <vt:lpstr>Questions</vt:lpstr>
      <vt:lpstr>Questions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Factorial Design – Quick Review by Doing</dc:title>
  <dc:creator>Pitts, Shane</dc:creator>
  <cp:lastModifiedBy>Pitts, Shane</cp:lastModifiedBy>
  <cp:revision>235</cp:revision>
  <dcterms:created xsi:type="dcterms:W3CDTF">2018-04-05T18:48:24Z</dcterms:created>
  <dcterms:modified xsi:type="dcterms:W3CDTF">2022-03-17T14:07:09Z</dcterms:modified>
</cp:coreProperties>
</file>