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3" r:id="rId1"/>
  </p:sldMasterIdLst>
  <p:notesMasterIdLst>
    <p:notesMasterId r:id="rId30"/>
  </p:notesMasterIdLst>
  <p:sldIdLst>
    <p:sldId id="257" r:id="rId2"/>
    <p:sldId id="397" r:id="rId3"/>
    <p:sldId id="399" r:id="rId4"/>
    <p:sldId id="438" r:id="rId5"/>
    <p:sldId id="383" r:id="rId6"/>
    <p:sldId id="384" r:id="rId7"/>
    <p:sldId id="405" r:id="rId8"/>
    <p:sldId id="434" r:id="rId9"/>
    <p:sldId id="406" r:id="rId10"/>
    <p:sldId id="387" r:id="rId11"/>
    <p:sldId id="411" r:id="rId12"/>
    <p:sldId id="418" r:id="rId13"/>
    <p:sldId id="417" r:id="rId14"/>
    <p:sldId id="419" r:id="rId15"/>
    <p:sldId id="396" r:id="rId16"/>
    <p:sldId id="357" r:id="rId17"/>
    <p:sldId id="379" r:id="rId18"/>
    <p:sldId id="420" r:id="rId19"/>
    <p:sldId id="433" r:id="rId20"/>
    <p:sldId id="423" r:id="rId21"/>
    <p:sldId id="424" r:id="rId22"/>
    <p:sldId id="429" r:id="rId23"/>
    <p:sldId id="430" r:id="rId24"/>
    <p:sldId id="425" r:id="rId25"/>
    <p:sldId id="426" r:id="rId26"/>
    <p:sldId id="427" r:id="rId27"/>
    <p:sldId id="431" r:id="rId28"/>
    <p:sldId id="428" r:id="rId29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/>
  <p:clrMru>
    <a:srgbClr val="FDFFFF"/>
    <a:srgbClr val="EEFFF8"/>
    <a:srgbClr val="8C9CC9"/>
    <a:srgbClr val="B5CD89"/>
    <a:srgbClr val="B8CE7C"/>
    <a:srgbClr val="CD141D"/>
    <a:srgbClr val="58C92A"/>
    <a:srgbClr val="6CF632"/>
    <a:srgbClr val="FFBCD0"/>
    <a:srgbClr val="638C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69942" autoAdjust="0"/>
  </p:normalViewPr>
  <p:slideViewPr>
    <p:cSldViewPr snapToGrid="0" snapToObjects="1">
      <p:cViewPr varScale="1">
        <p:scale>
          <a:sx n="94" d="100"/>
          <a:sy n="94" d="100"/>
        </p:scale>
        <p:origin x="-2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4CEC5-F0F5-434E-A026-65DC5C02C252}" type="datetimeFigureOut">
              <a:rPr lang="en-US" smtClean="0"/>
              <a:t>3/17/22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29519-5D31-9D44-B0BB-FD4F1C6BC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96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85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61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 smtClean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61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41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2B845-F3C5-441C-9910-8698A3CDD40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50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2B845-F3C5-441C-9910-8698A3CDD40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15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661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287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082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91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9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881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206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100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581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428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03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3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6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05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2B845-F3C5-441C-9910-8698A3CDD40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10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20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29519-5D31-9D44-B0BB-FD4F1C6BC6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99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31286" indent="-281264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25055" indent="-225011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75077" indent="-225011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25099" indent="-225011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01A8DC7-29EE-0745-B7A1-3727DE9FE140}" type="slidenum">
              <a:rPr lang="en-US">
                <a:latin typeface="Tahoma" charset="0"/>
              </a:rPr>
              <a:pPr eaLnBrk="1" hangingPunct="1"/>
              <a:t>11</a:t>
            </a:fld>
            <a:endParaRPr lang="en-US">
              <a:latin typeface="Tahoma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2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4494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1"/>
          <p:cNvSpPr>
            <a:spLocks noGrp="1"/>
          </p:cNvSpPr>
          <p:nvPr>
            <p:ph type="title"/>
          </p:nvPr>
        </p:nvSpPr>
        <p:spPr bwMode="auto">
          <a:xfrm>
            <a:off x="-9525" y="0"/>
            <a:ext cx="91328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idx="1"/>
          </p:nvPr>
        </p:nvSpPr>
        <p:spPr bwMode="auto">
          <a:xfrm>
            <a:off x="19050" y="1295400"/>
            <a:ext cx="9124949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3pPr>
              <a:buClr>
                <a:schemeClr val="bg1">
                  <a:lumMod val="65000"/>
                </a:schemeClr>
              </a:buClr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795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evel 8"/>
          <p:cNvSpPr/>
          <p:nvPr/>
        </p:nvSpPr>
        <p:spPr>
          <a:xfrm>
            <a:off x="0" y="0"/>
            <a:ext cx="9144000" cy="6858000"/>
          </a:xfrm>
          <a:prstGeom prst="bevel">
            <a:avLst/>
          </a:prstGeom>
          <a:gradFill>
            <a:gsLst>
              <a:gs pos="100000">
                <a:srgbClr val="939CB0"/>
              </a:gs>
              <a:gs pos="0">
                <a:srgbClr val="2E6CB5"/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47784" y="2260933"/>
            <a:ext cx="5074992" cy="0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33046" y="838200"/>
            <a:ext cx="7870874" cy="518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49A8C2-352E-43AA-9479-BBFB9471A6DE}"/>
              </a:ext>
            </a:extLst>
          </p:cNvPr>
          <p:cNvSpPr txBox="1"/>
          <p:nvPr/>
        </p:nvSpPr>
        <p:spPr>
          <a:xfrm>
            <a:off x="1086868" y="1056635"/>
            <a:ext cx="1028700" cy="1371600"/>
          </a:xfrm>
          <a:prstGeom prst="rect">
            <a:avLst/>
          </a:prstGeom>
          <a:solidFill>
            <a:srgbClr val="BA003F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en-US" sz="7200" dirty="0"/>
              <a:t>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E4A54F93-9715-4FF0-9995-FB8049E42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8251" y="1123405"/>
            <a:ext cx="6609806" cy="76200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45792B76-189C-4AE1-B144-7E5DECB79A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47912" y="2428235"/>
            <a:ext cx="5825729" cy="3431228"/>
          </a:xfr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/>
                </a:solidFill>
              </a:defRPr>
            </a:lvl1pPr>
            <a:lvl2pPr marL="800100" indent="-457200">
              <a:buClr>
                <a:schemeClr val="tx1"/>
              </a:buClr>
              <a:buSzPct val="100000"/>
              <a:buFont typeface="+mj-lt"/>
              <a:buAutoNum type="alphaUcPeriod"/>
              <a:defRPr lang="en-US" sz="2400" smtClean="0">
                <a:solidFill>
                  <a:schemeClr val="tx1"/>
                </a:solidFill>
              </a:defRPr>
            </a:lvl2pPr>
            <a:lvl3pPr marL="976313" indent="-457200">
              <a:buClr>
                <a:schemeClr val="tx1"/>
              </a:buClr>
              <a:buSzPct val="100000"/>
              <a:buFont typeface="+mj-lt"/>
              <a:buAutoNum type="alphaUcPeriod"/>
              <a:defRPr lang="en-US" sz="2400" smtClean="0">
                <a:solidFill>
                  <a:schemeClr val="tx1"/>
                </a:solidFill>
              </a:defRPr>
            </a:lvl3pPr>
            <a:lvl4pPr marL="1227534" indent="-457200">
              <a:buClr>
                <a:schemeClr val="tx1"/>
              </a:buClr>
              <a:buSzPct val="100000"/>
              <a:buFont typeface="+mj-lt"/>
              <a:buAutoNum type="alphaUcPeriod"/>
              <a:defRPr lang="en-US" sz="2400" smtClean="0">
                <a:solidFill>
                  <a:schemeClr val="tx1"/>
                </a:solidFill>
              </a:defRPr>
            </a:lvl4pPr>
            <a:lvl5pPr marL="1484313" indent="-457200">
              <a:buClr>
                <a:schemeClr val="tx1"/>
              </a:buClr>
              <a:buSzPct val="100000"/>
              <a:buFont typeface="+mj-lt"/>
              <a:buAutoNum type="alphaUcPeriod"/>
              <a:defRPr lang="en-US" sz="2400">
                <a:solidFill>
                  <a:schemeClr val="tx1"/>
                </a:solidFill>
              </a:defRPr>
            </a:lvl5pPr>
          </a:lstStyle>
          <a:p>
            <a:pPr lvl="0">
              <a:lnSpc>
                <a:spcPts val="2160"/>
              </a:lnSpc>
              <a:spcBef>
                <a:spcPts val="0"/>
              </a:spcBef>
              <a:spcAft>
                <a:spcPts val="900"/>
              </a:spcAft>
              <a:buClr>
                <a:srgbClr val="593F9A"/>
              </a:buClr>
            </a:pPr>
            <a:r>
              <a:rPr lang="en-US" dirty="0"/>
              <a:t>Edit Master text styles</a:t>
            </a:r>
          </a:p>
          <a:p>
            <a:pPr lvl="1">
              <a:lnSpc>
                <a:spcPts val="2160"/>
              </a:lnSpc>
              <a:spcBef>
                <a:spcPts val="0"/>
              </a:spcBef>
              <a:spcAft>
                <a:spcPts val="900"/>
              </a:spcAft>
              <a:buClr>
                <a:srgbClr val="593F9A"/>
              </a:buClr>
            </a:pPr>
            <a:r>
              <a:rPr lang="en-US" dirty="0"/>
              <a:t>Second level</a:t>
            </a:r>
          </a:p>
          <a:p>
            <a:pPr lvl="2">
              <a:lnSpc>
                <a:spcPts val="2160"/>
              </a:lnSpc>
              <a:spcBef>
                <a:spcPts val="0"/>
              </a:spcBef>
              <a:spcAft>
                <a:spcPts val="900"/>
              </a:spcAft>
              <a:buClr>
                <a:srgbClr val="593F9A"/>
              </a:buClr>
            </a:pPr>
            <a:r>
              <a:rPr lang="en-US" dirty="0"/>
              <a:t>Third level</a:t>
            </a:r>
          </a:p>
          <a:p>
            <a:pPr lvl="3">
              <a:lnSpc>
                <a:spcPts val="2160"/>
              </a:lnSpc>
              <a:spcBef>
                <a:spcPts val="0"/>
              </a:spcBef>
              <a:spcAft>
                <a:spcPts val="900"/>
              </a:spcAft>
              <a:buClr>
                <a:srgbClr val="593F9A"/>
              </a:buClr>
            </a:pPr>
            <a:r>
              <a:rPr lang="en-US" dirty="0"/>
              <a:t>Fourth level</a:t>
            </a:r>
          </a:p>
          <a:p>
            <a:pPr lvl="4">
              <a:lnSpc>
                <a:spcPts val="2160"/>
              </a:lnSpc>
              <a:spcBef>
                <a:spcPts val="0"/>
              </a:spcBef>
              <a:spcAft>
                <a:spcPts val="900"/>
              </a:spcAft>
              <a:buClr>
                <a:srgbClr val="593F9A"/>
              </a:buClr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0751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og P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D3382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Screen Shot 2017-04-04 at 11.59.34 A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73" y="5464665"/>
            <a:ext cx="1543110" cy="127788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0525" y="484188"/>
            <a:ext cx="8323263" cy="4706937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buFont typeface="Courier New" charset="0"/>
              <a:buChar char="o"/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78255" y="5453062"/>
            <a:ext cx="7190933" cy="1143000"/>
          </a:xfrm>
        </p:spPr>
        <p:txBody>
          <a:bodyPr>
            <a:noAutofit/>
          </a:bodyPr>
          <a:lstStyle>
            <a:lvl1pPr algn="l">
              <a:defRPr sz="2500" b="1">
                <a:solidFill>
                  <a:srgbClr val="DF4E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err="1" smtClean="0"/>
              <a:t>everydayresearchmethods.com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8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6C63D9-E93D-7F4E-9BDF-61AC18CAE080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E75C8C-803F-E747-9632-786B37FF93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  <p:sldLayoutId id="2147483821" r:id="rId18"/>
    <p:sldLayoutId id="2147483822" r:id="rId19"/>
    <p:sldLayoutId id="2147483823" r:id="rId20"/>
    <p:sldLayoutId id="2147483824" r:id="rId21"/>
    <p:sldLayoutId id="2147483825" r:id="rId22"/>
    <p:sldLayoutId id="2147483826" r:id="rId23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erydayresearchmethods.com/2014/07/the-fallout-of-an-unethical-study.html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isticshowto.com/misleading-graphs/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5" Type="http://schemas.openxmlformats.org/officeDocument/2006/relationships/image" Target="../media/image4.png"/><Relationship Id="rId6" Type="http://schemas.microsoft.com/office/2007/relationships/hdphoto" Target="../media/hdphoto2.wdp"/><Relationship Id="rId7" Type="http://schemas.openxmlformats.org/officeDocument/2006/relationships/image" Target="../media/image5.png"/><Relationship Id="rId8" Type="http://schemas.microsoft.com/office/2007/relationships/hdphoto" Target="../media/hdphoto3.wdp"/><Relationship Id="rId9" Type="http://schemas.microsoft.com/office/2007/relationships/hdphoto" Target="../media/hdphoto4.wdp"/><Relationship Id="rId10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6744" y="5002696"/>
            <a:ext cx="5289547" cy="8778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Ethics in Psychological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939259"/>
            <a:ext cx="8001000" cy="4918742"/>
          </a:xfrm>
        </p:spPr>
        <p:txBody>
          <a:bodyPr>
            <a:normAutofit/>
          </a:bodyPr>
          <a:lstStyle/>
          <a:p>
            <a:endParaRPr lang="en-US" sz="500" dirty="0" smtClean="0"/>
          </a:p>
          <a:p>
            <a:endParaRPr lang="en-US" sz="500" dirty="0" smtClean="0"/>
          </a:p>
        </p:txBody>
      </p:sp>
    </p:spTree>
    <p:extLst>
      <p:ext uri="{BB962C8B-B14F-4D97-AF65-F5344CB8AC3E}">
        <p14:creationId xmlns:p14="http://schemas.microsoft.com/office/powerpoint/2010/main" val="252461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685595"/>
          </a:xfrm>
        </p:spPr>
        <p:txBody>
          <a:bodyPr/>
          <a:lstStyle/>
          <a:p>
            <a:r>
              <a:rPr lang="en-US" dirty="0" smtClean="0"/>
              <a:t>Consent Process 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26" y="1727060"/>
            <a:ext cx="5505980" cy="42159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/>
              <a:t>For Ps who are legally incapable (children, certain disabilities, etc.), researcher must provide appropriate explanation and obtain consent from guardian or other legal entity </a:t>
            </a:r>
          </a:p>
          <a:p>
            <a:pPr lvl="1"/>
            <a:r>
              <a:rPr lang="en-US" sz="2000" dirty="0" smtClean="0"/>
              <a:t>Minor who can read can also sign a form to consent to research. Agreement by a minor is called </a:t>
            </a:r>
            <a:r>
              <a:rPr lang="en-US" sz="2000" b="1" dirty="0" smtClean="0"/>
              <a:t>assent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4" name="Picture 3" descr="im-2449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607" y="2094299"/>
            <a:ext cx="3017216" cy="20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41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64687" y="532963"/>
            <a:ext cx="7479405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400" dirty="0" smtClean="0">
                <a:cs typeface="Arial" charset="0"/>
              </a:rPr>
              <a:t>Are there conditions where one can dispense </a:t>
            </a:r>
            <a:r>
              <a:rPr lang="en-GB" sz="2400" dirty="0">
                <a:cs typeface="Arial" charset="0"/>
              </a:rPr>
              <a:t>with </a:t>
            </a:r>
            <a:r>
              <a:rPr lang="en-GB" sz="2400" dirty="0" smtClean="0">
                <a:cs typeface="Arial" charset="0"/>
              </a:rPr>
              <a:t>“Informed Consent?”</a:t>
            </a:r>
            <a:endParaRPr lang="en-GB" sz="2400" dirty="0">
              <a:cs typeface="Arial" charset="0"/>
            </a:endParaRPr>
          </a:p>
        </p:txBody>
      </p:sp>
      <p:sp>
        <p:nvSpPr>
          <p:cNvPr id="449539" name="Rectangle 3"/>
          <p:cNvSpPr>
            <a:spLocks noGrp="1" noChangeArrowheads="1"/>
          </p:cNvSpPr>
          <p:nvPr>
            <p:ph idx="1"/>
          </p:nvPr>
        </p:nvSpPr>
        <p:spPr>
          <a:xfrm>
            <a:off x="426128" y="1688367"/>
            <a:ext cx="8260672" cy="4725246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800" dirty="0">
                <a:latin typeface="+mj-lt"/>
                <a:cs typeface="Arial" charset="0"/>
              </a:rPr>
              <a:t>Not required in certain cases</a:t>
            </a:r>
          </a:p>
          <a:p>
            <a:pPr lvl="1" eaLnBrk="1" hangingPunct="1">
              <a:lnSpc>
                <a:spcPct val="80000"/>
              </a:lnSpc>
              <a:spcAft>
                <a:spcPts val="600"/>
              </a:spcAft>
            </a:pPr>
            <a:r>
              <a:rPr lang="en-GB" sz="3800" dirty="0" smtClean="0">
                <a:latin typeface="+mj-lt"/>
                <a:cs typeface="Arial" charset="0"/>
              </a:rPr>
              <a:t>Observing behavior </a:t>
            </a:r>
            <a:r>
              <a:rPr lang="en-GB" sz="3800" dirty="0">
                <a:latin typeface="+mj-lt"/>
                <a:cs typeface="Arial" charset="0"/>
              </a:rPr>
              <a:t>in public </a:t>
            </a:r>
            <a:r>
              <a:rPr lang="en-GB" sz="3800" dirty="0" smtClean="0">
                <a:latin typeface="+mj-lt"/>
                <a:cs typeface="Arial" charset="0"/>
              </a:rPr>
              <a:t>setting – sometimes?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en-GB" sz="3800" dirty="0" smtClean="0">
              <a:latin typeface="+mj-lt"/>
              <a:cs typeface="Arial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800" dirty="0" smtClean="0">
                <a:latin typeface="+mj-lt"/>
                <a:cs typeface="Arial" charset="0"/>
              </a:rPr>
              <a:t>Is the info private?</a:t>
            </a:r>
          </a:p>
          <a:p>
            <a:pPr lvl="1">
              <a:lnSpc>
                <a:spcPct val="80000"/>
              </a:lnSpc>
              <a:spcAft>
                <a:spcPts val="600"/>
              </a:spcAft>
            </a:pPr>
            <a:r>
              <a:rPr lang="en-GB" sz="3800" dirty="0" smtClean="0">
                <a:latin typeface="+mj-lt"/>
                <a:cs typeface="Arial" charset="0"/>
              </a:rPr>
              <a:t>1. Sensitivity </a:t>
            </a:r>
            <a:r>
              <a:rPr lang="en-GB" sz="3800" dirty="0">
                <a:latin typeface="+mj-lt"/>
                <a:cs typeface="Arial" charset="0"/>
              </a:rPr>
              <a:t>of info</a:t>
            </a:r>
          </a:p>
          <a:p>
            <a:pPr lvl="2">
              <a:lnSpc>
                <a:spcPct val="80000"/>
              </a:lnSpc>
              <a:spcAft>
                <a:spcPts val="600"/>
              </a:spcAft>
            </a:pPr>
            <a:r>
              <a:rPr lang="en-GB" sz="3800" dirty="0">
                <a:latin typeface="+mj-lt"/>
                <a:cs typeface="Arial" charset="0"/>
              </a:rPr>
              <a:t>Criminal activities, sexual </a:t>
            </a:r>
            <a:r>
              <a:rPr lang="en-GB" sz="3800" dirty="0" err="1" smtClean="0">
                <a:latin typeface="+mj-lt"/>
                <a:cs typeface="Arial" charset="0"/>
              </a:rPr>
              <a:t>behv</a:t>
            </a:r>
            <a:r>
              <a:rPr lang="en-GB" sz="3800" dirty="0" smtClean="0">
                <a:latin typeface="+mj-lt"/>
                <a:cs typeface="Arial" charset="0"/>
              </a:rPr>
              <a:t>. </a:t>
            </a:r>
            <a:r>
              <a:rPr lang="en-GB" sz="3800" dirty="0">
                <a:latin typeface="+mj-lt"/>
                <a:cs typeface="Arial" charset="0"/>
              </a:rPr>
              <a:t>etc</a:t>
            </a:r>
            <a:r>
              <a:rPr lang="en-GB" sz="3800" dirty="0" smtClean="0">
                <a:latin typeface="+mj-lt"/>
                <a:cs typeface="Arial" charset="0"/>
              </a:rPr>
              <a:t>..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en-GB" sz="3800" dirty="0" smtClean="0">
              <a:latin typeface="+mj-lt"/>
              <a:cs typeface="Arial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</a:pPr>
            <a:r>
              <a:rPr lang="en-GB" sz="3800" dirty="0" smtClean="0">
                <a:latin typeface="+mj-lt"/>
                <a:cs typeface="Arial" charset="0"/>
              </a:rPr>
              <a:t>2. Setting (public or private)?</a:t>
            </a:r>
            <a:endParaRPr lang="en-GB" sz="3800" dirty="0">
              <a:latin typeface="+mj-lt"/>
              <a:cs typeface="Arial" charset="0"/>
            </a:endParaRPr>
          </a:p>
          <a:p>
            <a:pPr lvl="2">
              <a:lnSpc>
                <a:spcPct val="80000"/>
              </a:lnSpc>
              <a:spcAft>
                <a:spcPts val="600"/>
              </a:spcAft>
            </a:pPr>
            <a:r>
              <a:rPr lang="en-GB" sz="3800" dirty="0">
                <a:latin typeface="+mj-lt"/>
                <a:cs typeface="Arial" charset="0"/>
              </a:rPr>
              <a:t>Concert?, car?, public restroom</a:t>
            </a:r>
            <a:r>
              <a:rPr lang="en-GB" sz="3800" dirty="0" smtClean="0">
                <a:latin typeface="+mj-lt"/>
                <a:cs typeface="Arial" charset="0"/>
              </a:rPr>
              <a:t>?</a:t>
            </a:r>
            <a:endParaRPr lang="en-GB" sz="3800" dirty="0">
              <a:latin typeface="+mj-lt"/>
              <a:cs typeface="Arial" charset="0"/>
            </a:endParaRPr>
          </a:p>
          <a:p>
            <a:pPr marL="349250" lvl="1" indent="0">
              <a:lnSpc>
                <a:spcPct val="80000"/>
              </a:lnSpc>
              <a:spcAft>
                <a:spcPts val="600"/>
              </a:spcAft>
              <a:buNone/>
            </a:pPr>
            <a:endParaRPr lang="en-GB" sz="3800" dirty="0" smtClean="0">
              <a:latin typeface="+mj-lt"/>
              <a:cs typeface="Arial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</a:pPr>
            <a:r>
              <a:rPr lang="en-GB" sz="3800" dirty="0" smtClean="0">
                <a:latin typeface="+mj-lt"/>
                <a:cs typeface="Arial" charset="0"/>
              </a:rPr>
              <a:t>3</a:t>
            </a:r>
            <a:r>
              <a:rPr lang="en-GB" sz="3800" dirty="0">
                <a:latin typeface="+mj-lt"/>
                <a:cs typeface="Arial" charset="0"/>
              </a:rPr>
              <a:t>. Method of dissemination</a:t>
            </a:r>
          </a:p>
          <a:p>
            <a:pPr lvl="2">
              <a:lnSpc>
                <a:spcPct val="80000"/>
              </a:lnSpc>
              <a:spcAft>
                <a:spcPts val="600"/>
              </a:spcAft>
            </a:pPr>
            <a:r>
              <a:rPr lang="en-US" sz="3800" dirty="0" smtClean="0">
                <a:latin typeface="+mj-lt"/>
                <a:cs typeface="Arial" charset="0"/>
              </a:rPr>
              <a:t>Can’t </a:t>
            </a:r>
            <a:r>
              <a:rPr lang="en-US" sz="3800" dirty="0">
                <a:latin typeface="+mj-lt"/>
                <a:cs typeface="Arial" charset="0"/>
              </a:rPr>
              <a:t>disseminate sensitive info without </a:t>
            </a:r>
            <a:r>
              <a:rPr lang="en-US" sz="3800" dirty="0" smtClean="0">
                <a:latin typeface="+mj-lt"/>
                <a:cs typeface="Arial" charset="0"/>
              </a:rPr>
              <a:t>permission</a:t>
            </a:r>
            <a:endParaRPr lang="en-US" sz="3800" dirty="0">
              <a:latin typeface="+mj-lt"/>
              <a:cs typeface="Arial" charset="0"/>
            </a:endParaRPr>
          </a:p>
          <a:p>
            <a:pPr lvl="2">
              <a:lnSpc>
                <a:spcPct val="80000"/>
              </a:lnSpc>
              <a:spcAft>
                <a:spcPts val="600"/>
              </a:spcAft>
            </a:pPr>
            <a:r>
              <a:rPr lang="en-GB" sz="3800" dirty="0">
                <a:latin typeface="+mj-lt"/>
                <a:cs typeface="Arial" charset="0"/>
              </a:rPr>
              <a:t>Can contact afterward</a:t>
            </a:r>
          </a:p>
          <a:p>
            <a:pPr lvl="1" eaLnBrk="1" hangingPunct="1">
              <a:lnSpc>
                <a:spcPct val="80000"/>
              </a:lnSpc>
            </a:pPr>
            <a:endParaRPr lang="en-GB" sz="24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15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59" y="1702703"/>
            <a:ext cx="5169029" cy="4560709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latin typeface="Arial"/>
                <a:cs typeface="Arial"/>
              </a:rPr>
              <a:t>Handle deception appropriately</a:t>
            </a:r>
            <a:r>
              <a:rPr lang="en-US" dirty="0">
                <a:latin typeface="Arial"/>
                <a:cs typeface="Arial"/>
              </a:rPr>
              <a:t>: </a:t>
            </a:r>
          </a:p>
          <a:p>
            <a:r>
              <a:rPr lang="en-US" sz="2300" dirty="0" smtClean="0">
                <a:cs typeface="Arial"/>
              </a:rPr>
              <a:t>Deception </a:t>
            </a:r>
            <a:r>
              <a:rPr lang="en-US" sz="2300" dirty="0">
                <a:cs typeface="Arial"/>
              </a:rPr>
              <a:t>must be “justified by the study’s significant prospective scientific, educational or applied value.” </a:t>
            </a:r>
            <a:endParaRPr lang="en-US" sz="2300" dirty="0" smtClean="0">
              <a:cs typeface="Arial"/>
            </a:endParaRPr>
          </a:p>
          <a:p>
            <a:pPr lvl="1"/>
            <a:r>
              <a:rPr lang="en-US" dirty="0" smtClean="0">
                <a:cs typeface="Arial"/>
              </a:rPr>
              <a:t>Only </a:t>
            </a:r>
            <a:r>
              <a:rPr lang="en-US" dirty="0">
                <a:cs typeface="Arial"/>
              </a:rPr>
              <a:t>use deception if </a:t>
            </a:r>
            <a:r>
              <a:rPr lang="en-US" dirty="0" smtClean="0">
                <a:cs typeface="Arial"/>
              </a:rPr>
              <a:t>effective </a:t>
            </a:r>
            <a:r>
              <a:rPr lang="en-US" dirty="0" err="1">
                <a:cs typeface="Arial"/>
              </a:rPr>
              <a:t>nondeceptive</a:t>
            </a:r>
            <a:r>
              <a:rPr lang="en-US" dirty="0">
                <a:cs typeface="Arial"/>
              </a:rPr>
              <a:t> alternative procedures are not feasible</a:t>
            </a:r>
            <a:r>
              <a:rPr lang="en-US" dirty="0" smtClean="0">
                <a:cs typeface="Arial"/>
              </a:rPr>
              <a:t>.</a:t>
            </a:r>
          </a:p>
          <a:p>
            <a:pPr lvl="2"/>
            <a:r>
              <a:rPr lang="en-US" dirty="0" smtClean="0"/>
              <a:t>Explain deception as </a:t>
            </a:r>
            <a:r>
              <a:rPr lang="en-US" dirty="0"/>
              <a:t>early as feasible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en-US" dirty="0" smtClean="0"/>
              <a:t>Permit </a:t>
            </a:r>
            <a:r>
              <a:rPr lang="en-US" dirty="0"/>
              <a:t>participants to withdraw their data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>
              <a:cs typeface="Arial"/>
            </a:endParaRPr>
          </a:p>
          <a:p>
            <a:endParaRPr lang="en-US" dirty="0" smtClean="0"/>
          </a:p>
        </p:txBody>
      </p:sp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24" y="2416250"/>
            <a:ext cx="2966794" cy="196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73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61" y="1395294"/>
            <a:ext cx="7912826" cy="5048963"/>
          </a:xfrm>
        </p:spPr>
        <p:txBody>
          <a:bodyPr>
            <a:normAutofit fontScale="32500" lnSpcReduction="20000"/>
          </a:bodyPr>
          <a:lstStyle/>
          <a:p>
            <a:r>
              <a:rPr lang="en-US" sz="5500" dirty="0" smtClean="0"/>
              <a:t>Ps are informed of the purpose of the research </a:t>
            </a:r>
          </a:p>
          <a:p>
            <a:r>
              <a:rPr lang="en-US" sz="5500" dirty="0" smtClean="0"/>
              <a:t>Researcher must also correct any beliefs or attitudes the Ps may have about or because of the research</a:t>
            </a:r>
            <a:r>
              <a:rPr lang="en-US" sz="55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Clarifies the nature of the study</a:t>
            </a:r>
          </a:p>
          <a:p>
            <a:pPr lvl="1"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A sense of what research is about</a:t>
            </a:r>
          </a:p>
          <a:p>
            <a:pPr marL="349250" lvl="1" indent="0">
              <a:lnSpc>
                <a:spcPct val="90000"/>
              </a:lnSpc>
              <a:buNone/>
            </a:pPr>
            <a:endParaRPr lang="en-US" sz="55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Explain reasons for deception, its rationale</a:t>
            </a:r>
          </a:p>
          <a:p>
            <a:pPr lvl="1"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e.g., false feedback, etc. </a:t>
            </a:r>
          </a:p>
          <a:p>
            <a:pPr lvl="1"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Remove – effects of deception</a:t>
            </a:r>
          </a:p>
          <a:p>
            <a:pPr lvl="2"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Typically not about individual performance</a:t>
            </a:r>
          </a:p>
          <a:p>
            <a:pPr marL="349250" lvl="1" indent="0">
              <a:lnSpc>
                <a:spcPct val="90000"/>
              </a:lnSpc>
              <a:buNone/>
            </a:pPr>
            <a:endParaRPr lang="en-US" sz="55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Learn more about study itself</a:t>
            </a:r>
          </a:p>
          <a:p>
            <a:pPr lvl="1"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Informal, open-ended questions</a:t>
            </a:r>
          </a:p>
          <a:p>
            <a:pPr lvl="1">
              <a:lnSpc>
                <a:spcPct val="90000"/>
              </a:lnSpc>
            </a:pPr>
            <a:endParaRPr lang="en-US" sz="55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5500" dirty="0">
                <a:cs typeface="Arial" charset="0"/>
              </a:rPr>
              <a:t>Leave the study feeling good about participation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debrief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40" y="2865363"/>
            <a:ext cx="2673420" cy="225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07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21-04-14 at 11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73" y="0"/>
            <a:ext cx="69867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32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125" y="464781"/>
            <a:ext cx="8040688" cy="61224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Institutional Review Board (IRB)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924" y="1266662"/>
            <a:ext cx="7800878" cy="5591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chemeClr val="accent2"/>
                </a:solidFill>
              </a:rPr>
              <a:t>: </a:t>
            </a:r>
            <a:r>
              <a:rPr lang="en-US" sz="2400" dirty="0" smtClean="0"/>
              <a:t>Federally mandated committee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 responsible for ensuring that research on humans is conducted ethically. Minimum of five members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sz="2200" dirty="0" smtClean="0"/>
              <a:t>at least one scientist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sz="2200" dirty="0" smtClean="0"/>
              <a:t>at least one non-scientist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sz="2200" dirty="0" smtClean="0"/>
              <a:t>at least one community member (no ties to institution)</a:t>
            </a:r>
          </a:p>
          <a:p>
            <a:pPr marL="349250" lvl="1" indent="0">
              <a:lnSpc>
                <a:spcPct val="120000"/>
              </a:lnSpc>
              <a:spcAft>
                <a:spcPts val="1200"/>
              </a:spcAft>
              <a:buNone/>
            </a:pP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73125" y="6238875"/>
            <a:ext cx="7460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institutions that conduct research using federal money</a:t>
            </a:r>
            <a:endParaRPr lang="en-US" sz="20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5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Levels of Institutional Review Board (IRB) Review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1" y="1195783"/>
            <a:ext cx="9124949" cy="5334000"/>
          </a:xfrm>
        </p:spPr>
        <p:txBody>
          <a:bodyPr/>
          <a:lstStyle/>
          <a:p>
            <a:r>
              <a:rPr lang="en-US" sz="2400" dirty="0" smtClean="0"/>
              <a:t>Levels of IRB Review: </a:t>
            </a:r>
            <a:endParaRPr lang="en-US" sz="2400" dirty="0"/>
          </a:p>
        </p:txBody>
      </p:sp>
      <p:graphicFrame>
        <p:nvGraphicFramePr>
          <p:cNvPr id="5" name="Table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249448"/>
              </p:ext>
            </p:extLst>
          </p:nvPr>
        </p:nvGraphicFramePr>
        <p:xfrm>
          <a:off x="19050" y="1701799"/>
          <a:ext cx="9104192" cy="504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57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064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19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6684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Classification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Description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Process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1722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Exempt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The research poses less than minimal risk (i.e., no known physical, emotional, psychological, or economic risk) and includes a </a:t>
                      </a:r>
                      <a:r>
                        <a:rPr lang="en-US" sz="1800" u="none" strike="noStrike" kern="1200" baseline="0" dirty="0" err="1" smtClean="0">
                          <a:latin typeface="Arial" pitchFamily="34" charset="0"/>
                          <a:cs typeface="Arial" pitchFamily="34" charset="0"/>
                        </a:rPr>
                        <a:t>nonvulnerable</a:t>
                      </a:r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 population.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Reviewed by the chair of the IRB.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66735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Expedited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The research poses minimal risk typically encountered in daily life, such as moderate exercise or minor stress from testing or surveys, and includes a </a:t>
                      </a:r>
                      <a:r>
                        <a:rPr lang="en-US" sz="1800" u="none" strike="noStrike" kern="1200" baseline="0" dirty="0" err="1" smtClean="0">
                          <a:latin typeface="Arial" pitchFamily="34" charset="0"/>
                          <a:cs typeface="Arial" pitchFamily="34" charset="0"/>
                        </a:rPr>
                        <a:t>nonvulnerable</a:t>
                      </a:r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 population.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Reviewed by the chair or by a qualified member of the IRB committee.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676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Full Review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The research poses a greater than minimal risk typically encountered in daily life, such as maximal exercise, stressful psychological tests, or questions about illegal activities,</a:t>
                      </a:r>
                    </a:p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or includes a vulnerable population (e.g., children, elderly, prisoners, pregnant women, or mentally disabled persons).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>
                          <a:latin typeface="Arial" pitchFamily="34" charset="0"/>
                          <a:cs typeface="Arial" pitchFamily="34" charset="0"/>
                        </a:rPr>
                        <a:t>Reviewed by a committee of at least five members of the IRB.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43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7785" y="1052600"/>
            <a:ext cx="4562969" cy="859002"/>
          </a:xfrm>
        </p:spPr>
        <p:txBody>
          <a:bodyPr>
            <a:normAutofit/>
          </a:bodyPr>
          <a:lstStyle/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320655" y="2595351"/>
            <a:ext cx="6753376" cy="3431228"/>
          </a:xfr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UcPeriod"/>
            </a:pPr>
            <a:r>
              <a:rPr lang="en-US" sz="2400" dirty="0" smtClean="0"/>
              <a:t>An anonymous survey about participants’ romantic relationships</a:t>
            </a:r>
            <a:endParaRPr lang="en-US" sz="2400" dirty="0"/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UcPeriod"/>
            </a:pPr>
            <a:r>
              <a:rPr lang="en-US" dirty="0" smtClean="0"/>
              <a:t>An anonymous survey about participants’ viewing and use of pornography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UcPeriod"/>
            </a:pPr>
            <a:r>
              <a:rPr lang="en-US" sz="2400" dirty="0" smtClean="0"/>
              <a:t>A lab experiment in which participants interact with an attractive or unattractive confederate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UcPeriod"/>
            </a:pPr>
            <a:r>
              <a:rPr lang="en-US" dirty="0" smtClean="0"/>
              <a:t>A </a:t>
            </a:r>
            <a:r>
              <a:rPr lang="en-US" dirty="0" smtClean="0"/>
              <a:t>field </a:t>
            </a:r>
            <a:r>
              <a:rPr lang="en-US" dirty="0" smtClean="0"/>
              <a:t>study where researchers will observe who holds the door open for whom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999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Accurate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06870"/>
            <a:ext cx="7556313" cy="4144963"/>
          </a:xfrm>
        </p:spPr>
        <p:txBody>
          <a:bodyPr/>
          <a:lstStyle/>
          <a:p>
            <a:r>
              <a:rPr lang="en-US" dirty="0" smtClean="0"/>
              <a:t>Of course, data falsification and plagiarism are ethical </a:t>
            </a:r>
            <a:r>
              <a:rPr lang="en-US" dirty="0" smtClean="0"/>
              <a:t>violations, but so are other perhaps more subtle issues.. </a:t>
            </a:r>
          </a:p>
          <a:p>
            <a:r>
              <a:rPr lang="en-US" dirty="0" smtClean="0"/>
              <a:t>QRPs </a:t>
            </a:r>
          </a:p>
          <a:p>
            <a:pPr lvl="1"/>
            <a:r>
              <a:rPr lang="en-US" dirty="0" smtClean="0"/>
              <a:t>Should report all the data, analyses, etc.  </a:t>
            </a:r>
          </a:p>
          <a:p>
            <a:pPr lvl="1"/>
            <a:r>
              <a:rPr lang="en-US" dirty="0" smtClean="0"/>
              <a:t>Use proper statistical techniques</a:t>
            </a:r>
          </a:p>
          <a:p>
            <a:pPr lvl="1"/>
            <a:r>
              <a:rPr lang="en-US" dirty="0" smtClean="0"/>
              <a:t>No p-hacking</a:t>
            </a:r>
          </a:p>
          <a:p>
            <a:pPr lvl="1"/>
            <a:r>
              <a:rPr lang="en-US" dirty="0" smtClean="0"/>
              <a:t>No Harking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300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05909"/>
            <a:ext cx="8323263" cy="47069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Data Fabrication/Falsification: The Fallout of an Unethical Study</a:t>
            </a:r>
            <a:endParaRPr lang="en-US" dirty="0"/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980" y="661988"/>
            <a:ext cx="5954170" cy="603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7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Approaches to Ethical 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5" y="1938422"/>
            <a:ext cx="8595360" cy="438878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Deontological </a:t>
            </a:r>
            <a:r>
              <a:rPr lang="mr-IN" sz="3200" dirty="0" smtClean="0"/>
              <a:t>–</a:t>
            </a:r>
            <a:r>
              <a:rPr lang="en-US" sz="3200" dirty="0" smtClean="0"/>
              <a:t> uses rules to follow strictly to distinguish right from wrong</a:t>
            </a:r>
          </a:p>
          <a:p>
            <a:endParaRPr lang="en-US" sz="3200" dirty="0" smtClean="0"/>
          </a:p>
          <a:p>
            <a:r>
              <a:rPr lang="en-US" sz="3200" dirty="0" smtClean="0"/>
              <a:t>Ethical relativism </a:t>
            </a:r>
            <a:r>
              <a:rPr lang="mr-IN" sz="3200" dirty="0" smtClean="0"/>
              <a:t>–</a:t>
            </a:r>
            <a:r>
              <a:rPr lang="en-US" sz="3200" dirty="0" smtClean="0"/>
              <a:t> relative to the norms of one’s culture.</a:t>
            </a:r>
          </a:p>
          <a:p>
            <a:endParaRPr lang="en-US" sz="3200" dirty="0"/>
          </a:p>
          <a:p>
            <a:r>
              <a:rPr lang="en-US" sz="3200" dirty="0" smtClean="0"/>
              <a:t>Utilitarianism </a:t>
            </a:r>
            <a:r>
              <a:rPr lang="mr-IN" sz="3200" dirty="0" smtClean="0"/>
              <a:t>–</a:t>
            </a:r>
            <a:r>
              <a:rPr lang="en-US" sz="3200" dirty="0" smtClean="0"/>
              <a:t> What benefits and harms will each course of action produce?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8485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500" y="686453"/>
            <a:ext cx="7769676" cy="10132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consumer: Misleading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700" y="1886114"/>
            <a:ext cx="7610476" cy="367076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vertical </a:t>
            </a:r>
            <a:r>
              <a:rPr lang="en-US" dirty="0">
                <a:solidFill>
                  <a:schemeClr val="tx1"/>
                </a:solidFill>
              </a:rPr>
              <a:t>scale is too big or too small, or skips numbers, or doesn’t start at </a:t>
            </a:r>
            <a:r>
              <a:rPr lang="en-US" dirty="0" smtClean="0">
                <a:solidFill>
                  <a:schemeClr val="tx1"/>
                </a:solidFill>
              </a:rPr>
              <a:t>zero (this last one is Ok sometimes).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graph isn’t labeled properly.</a:t>
            </a:r>
          </a:p>
          <a:p>
            <a:r>
              <a:rPr lang="en-US" dirty="0">
                <a:solidFill>
                  <a:schemeClr val="tx1"/>
                </a:solidFill>
              </a:rPr>
              <a:t>Data is left out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4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" y="406400"/>
            <a:ext cx="81788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8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843" y="296988"/>
            <a:ext cx="6163719" cy="639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30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419" y="484094"/>
            <a:ext cx="4621741" cy="48836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63818" y="5886833"/>
            <a:ext cx="67163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the record, the real figure is about .0000003% (based on 2000 injuries per year out of a population of around 74,000,000).</a:t>
            </a:r>
          </a:p>
        </p:txBody>
      </p:sp>
    </p:spTree>
    <p:extLst>
      <p:ext uri="{BB962C8B-B14F-4D97-AF65-F5344CB8AC3E}">
        <p14:creationId xmlns:p14="http://schemas.microsoft.com/office/powerpoint/2010/main" val="132855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" y="1051169"/>
            <a:ext cx="74930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5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1373949"/>
            <a:ext cx="72263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5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00" y="990600"/>
            <a:ext cx="7213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1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533400"/>
            <a:ext cx="78486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4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0" y="1104900"/>
            <a:ext cx="69850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2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 working definition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2154" y="2703034"/>
            <a:ext cx="7556313" cy="2706662"/>
          </a:xfrm>
        </p:spPr>
        <p:txBody>
          <a:bodyPr/>
          <a:lstStyle/>
          <a:p>
            <a:r>
              <a:rPr lang="en-US" dirty="0" smtClean="0"/>
              <a:t>A set of moral principles used by researchers to describe how participants in research should be treated. It applies to all stages of the research. </a:t>
            </a:r>
          </a:p>
          <a:p>
            <a:pPr lvl="1"/>
            <a:r>
              <a:rPr lang="en-US" dirty="0" smtClean="0"/>
              <a:t>Participant selection and participation</a:t>
            </a:r>
          </a:p>
          <a:p>
            <a:pPr lvl="1"/>
            <a:r>
              <a:rPr lang="en-US" dirty="0" smtClean="0"/>
              <a:t>How the study is carried out</a:t>
            </a:r>
          </a:p>
          <a:p>
            <a:pPr lvl="1"/>
            <a:r>
              <a:rPr lang="en-US" dirty="0" smtClean="0"/>
              <a:t>How the data is collected and analyzed</a:t>
            </a:r>
          </a:p>
          <a:p>
            <a:pPr lvl="1"/>
            <a:r>
              <a:rPr lang="en-US" dirty="0" smtClean="0"/>
              <a:t>How the results are reported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6" y="90342"/>
            <a:ext cx="3517028" cy="234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5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Historical Atrocities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WWII </a:t>
            </a:r>
            <a:r>
              <a:rPr lang="en-US" sz="3200" dirty="0" smtClean="0">
                <a:sym typeface="Wingdings"/>
              </a:rPr>
              <a:t> Nuremburg Code</a:t>
            </a:r>
            <a:endParaRPr lang="en-US" sz="3200" dirty="0" smtClean="0"/>
          </a:p>
          <a:p>
            <a:r>
              <a:rPr lang="en-US" sz="3200" dirty="0" smtClean="0"/>
              <a:t>Tuskegee</a:t>
            </a:r>
          </a:p>
          <a:p>
            <a:r>
              <a:rPr lang="en-US" sz="3200" dirty="0" smtClean="0"/>
              <a:t>Belmont Report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67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Belmont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158" y="1600200"/>
            <a:ext cx="7676629" cy="4549274"/>
          </a:xfrm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1) </a:t>
            </a:r>
            <a:r>
              <a:rPr lang="en-US" sz="2000" b="1" dirty="0" smtClean="0"/>
              <a:t>respect for persons</a:t>
            </a:r>
            <a:r>
              <a:rPr lang="en-US" sz="2000" dirty="0" smtClean="0"/>
              <a:t>—people are “autonomous agents,” capable of making a decision about whether to participate in research.</a:t>
            </a:r>
          </a:p>
          <a:p>
            <a:pPr lvl="3"/>
            <a:r>
              <a:rPr lang="en-US" sz="2000" dirty="0" smtClean="0"/>
              <a:t>Informed consent</a:t>
            </a:r>
          </a:p>
          <a:p>
            <a:pPr lvl="3"/>
            <a:r>
              <a:rPr lang="en-US" sz="2000" dirty="0" smtClean="0"/>
              <a:t>Special protections for vulnerable populations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2) </a:t>
            </a:r>
            <a:r>
              <a:rPr lang="en-US" sz="2000" b="1" dirty="0" smtClean="0"/>
              <a:t>beneficence</a:t>
            </a:r>
            <a:r>
              <a:rPr lang="en-US" sz="2000" dirty="0" smtClean="0"/>
              <a:t>—minimizing potential harms and maximizing benefits of participation.</a:t>
            </a:r>
          </a:p>
          <a:p>
            <a:pPr lvl="3"/>
            <a:r>
              <a:rPr lang="en-US" sz="2000" dirty="0" smtClean="0"/>
              <a:t>Issues of minimal risk or more</a:t>
            </a:r>
          </a:p>
          <a:p>
            <a:pPr lvl="3"/>
            <a:r>
              <a:rPr lang="en-US" sz="2000" dirty="0" smtClean="0"/>
              <a:t>Anonymity and confidentiality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3) </a:t>
            </a:r>
            <a:r>
              <a:rPr lang="en-US" sz="2000" b="1" dirty="0" smtClean="0"/>
              <a:t>justice—</a:t>
            </a:r>
            <a:r>
              <a:rPr lang="en-US" sz="2000" dirty="0" smtClean="0"/>
              <a:t>distributing benefits and risks fairly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854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960" y="628481"/>
            <a:ext cx="8913813" cy="612244"/>
          </a:xfrm>
        </p:spPr>
        <p:txBody>
          <a:bodyPr>
            <a:normAutofit/>
          </a:bodyPr>
          <a:lstStyle/>
          <a:p>
            <a:r>
              <a:rPr lang="en-US" sz="2800" dirty="0"/>
              <a:t>The Principle of Beneficence 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924" y="1266662"/>
            <a:ext cx="8724900" cy="559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endParaRPr lang="en-US" sz="24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66939" y="2238376"/>
            <a:ext cx="4802186" cy="34919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latin typeface="Tw Cen M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0750" y="6080125"/>
            <a:ext cx="2191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isk to participants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000" y="5805488"/>
            <a:ext cx="57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6745" y="5773222"/>
            <a:ext cx="66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96714" y="3844606"/>
            <a:ext cx="2594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benefit to society or Ps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549400" y="4751388"/>
            <a:ext cx="57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502456" y="2893497"/>
            <a:ext cx="66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alphaModFix amt="6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04" b="95687" l="6061" r="90000"/>
                    </a14:imgEffect>
                  </a14:imgLayer>
                </a14:imgProps>
              </a:ext>
            </a:extLst>
          </a:blip>
          <a:srcRect l="1298" t="25108" r="49134"/>
          <a:stretch/>
        </p:blipFill>
        <p:spPr>
          <a:xfrm>
            <a:off x="1953288" y="2185095"/>
            <a:ext cx="2221838" cy="18870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2876" y="2934789"/>
            <a:ext cx="130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Do</a:t>
            </a:r>
            <a:r>
              <a:rPr lang="en-US" dirty="0" smtClean="0"/>
              <a:t> the study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alphaModFix amt="61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64960" l="52273" r="94394"/>
                    </a14:imgEffect>
                  </a14:imgLayer>
                </a14:imgProps>
              </a:ext>
            </a:extLst>
          </a:blip>
          <a:srcRect l="49811" b="35040"/>
          <a:stretch/>
        </p:blipFill>
        <p:spPr>
          <a:xfrm>
            <a:off x="4841876" y="3932674"/>
            <a:ext cx="2397124" cy="17440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00651" y="4169815"/>
            <a:ext cx="130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Don</a:t>
            </a:r>
            <a:r>
              <a:rPr lang="fr-FR" b="1" dirty="0" smtClean="0">
                <a:solidFill>
                  <a:srgbClr val="000000"/>
                </a:solidFill>
              </a:rPr>
              <a:t>’</a:t>
            </a:r>
            <a:r>
              <a:rPr lang="en-US" b="1" dirty="0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do the study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20" b="100000" l="6319" r="93956">
                        <a14:foregroundMark x1="59890" y1="9119" x2="59890" y2="9119"/>
                        <a14:foregroundMark x1="52747" y1="31003" x2="52747" y2="310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51100" y="4068334"/>
            <a:ext cx="1597026" cy="14434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20" b="100000" l="6319" r="93956">
                        <a14:foregroundMark x1="59890" y1="9119" x2="59890" y2="9119"/>
                        <a14:foregroundMark x1="52747" y1="31003" x2="52747" y2="310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1912" y="2317859"/>
            <a:ext cx="1597026" cy="1443466"/>
          </a:xfrm>
          <a:prstGeom prst="rect">
            <a:avLst/>
          </a:prstGeom>
        </p:spPr>
      </p:pic>
      <p:pic>
        <p:nvPicPr>
          <p:cNvPr id="18" name="Picture 4" descr="Image result for plus and minus balanc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7" y="54413"/>
            <a:ext cx="2235439" cy="200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51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025" y="215929"/>
            <a:ext cx="7556313" cy="1309338"/>
          </a:xfrm>
        </p:spPr>
        <p:txBody>
          <a:bodyPr/>
          <a:lstStyle/>
          <a:p>
            <a:r>
              <a:rPr lang="en-US" dirty="0" smtClean="0"/>
              <a:t>Respect for Persons: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Key guidelines for research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64" y="2078901"/>
            <a:ext cx="5581861" cy="4144963"/>
          </a:xfrm>
        </p:spPr>
        <p:txBody>
          <a:bodyPr/>
          <a:lstStyle/>
          <a:p>
            <a:r>
              <a:rPr lang="en-US" dirty="0" smtClean="0"/>
              <a:t>Participants must have the right to privacy</a:t>
            </a:r>
          </a:p>
          <a:p>
            <a:pPr lvl="1"/>
            <a:r>
              <a:rPr lang="en-US" dirty="0" smtClean="0"/>
              <a:t>Any details of their involvement must be kept confidential</a:t>
            </a:r>
          </a:p>
          <a:p>
            <a:pPr lvl="1"/>
            <a:r>
              <a:rPr lang="en-US" dirty="0" smtClean="0"/>
              <a:t>Unless written consent is given otherwise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Anonymity is different from confidentiality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727" y="1525267"/>
            <a:ext cx="3358273" cy="223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4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Important Ethical Principles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Belmont Principle </a:t>
            </a:r>
            <a:r>
              <a:rPr lang="en-US" sz="2400" b="1" dirty="0" smtClean="0"/>
              <a:t>3: Respect for Persons</a:t>
            </a:r>
          </a:p>
          <a:p>
            <a:pPr lvl="1"/>
            <a:r>
              <a:rPr lang="en-US" sz="2400" dirty="0" smtClean="0"/>
              <a:t>Autonomy </a:t>
            </a:r>
          </a:p>
          <a:p>
            <a:pPr lvl="2"/>
            <a:r>
              <a:rPr lang="en-US" sz="2400" dirty="0" smtClean="0"/>
              <a:t>Informed Consent </a:t>
            </a:r>
          </a:p>
          <a:p>
            <a:pPr lvl="3"/>
            <a:r>
              <a:rPr lang="en-US" sz="2000" dirty="0" smtClean="0"/>
              <a:t>General purpose</a:t>
            </a:r>
          </a:p>
          <a:p>
            <a:pPr lvl="3"/>
            <a:r>
              <a:rPr lang="en-US" sz="2000" dirty="0" smtClean="0"/>
              <a:t>Voluntary </a:t>
            </a:r>
            <a:r>
              <a:rPr lang="en-US" sz="2000" dirty="0"/>
              <a:t>participation </a:t>
            </a:r>
            <a:r>
              <a:rPr lang="en-US" sz="2000" dirty="0" smtClean="0"/>
              <a:t> </a:t>
            </a:r>
            <a:endParaRPr lang="en-US" sz="2000" dirty="0"/>
          </a:p>
          <a:p>
            <a:pPr lvl="3"/>
            <a:r>
              <a:rPr lang="en-US" sz="2000" dirty="0" smtClean="0"/>
              <a:t>Indication of risks</a:t>
            </a:r>
          </a:p>
          <a:p>
            <a:pPr lvl="3"/>
            <a:r>
              <a:rPr lang="en-US" sz="2000" dirty="0" smtClean="0"/>
              <a:t>Indication of benefits </a:t>
            </a:r>
          </a:p>
          <a:p>
            <a:pPr lvl="3"/>
            <a:r>
              <a:rPr lang="en-US" sz="2000" dirty="0" smtClean="0"/>
              <a:t>Freedom to withdrawal</a:t>
            </a:r>
          </a:p>
          <a:p>
            <a:pPr lvl="3"/>
            <a:r>
              <a:rPr lang="en-US" sz="2000" dirty="0" smtClean="0"/>
              <a:t>Jargon-free</a:t>
            </a:r>
          </a:p>
          <a:p>
            <a:pPr lvl="2"/>
            <a:r>
              <a:rPr lang="en-US" sz="2400" dirty="0" smtClean="0"/>
              <a:t>Assent </a:t>
            </a:r>
            <a:endParaRPr lang="en-US" sz="2400" dirty="0"/>
          </a:p>
          <a:p>
            <a:pPr marL="685800" lvl="2" indent="0">
              <a:buNone/>
            </a:pPr>
            <a:r>
              <a:rPr lang="en-US" dirty="0" smtClean="0"/>
              <a:t> 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5244" y="5613737"/>
            <a:ext cx="3718560" cy="1015663"/>
          </a:xfrm>
          <a:prstGeom prst="rect">
            <a:avLst/>
          </a:prstGeom>
          <a:noFill/>
          <a:ln w="73025" cap="rnd" cmpd="sng">
            <a:solidFill>
              <a:schemeClr val="accent1"/>
            </a:solidFill>
            <a:prstDash val="solid"/>
            <a:round/>
          </a:ln>
          <a:scene3d>
            <a:camera prst="orthographicFront"/>
            <a:lightRig rig="threePt" dir="t"/>
          </a:scene3d>
          <a:sp3d extrusionH="76200">
            <a:extrusionClr>
              <a:schemeClr val="bg2">
                <a:lumMod val="75000"/>
              </a:schemeClr>
            </a:extrusionClr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Discussion Question: </a:t>
            </a:r>
          </a:p>
          <a:p>
            <a:r>
              <a:rPr lang="en-US" sz="2000" dirty="0" smtClean="0"/>
              <a:t>What goes into an informed consent?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42032" y="5603122"/>
            <a:ext cx="4031853" cy="1015663"/>
          </a:xfrm>
          <a:prstGeom prst="rect">
            <a:avLst/>
          </a:prstGeom>
          <a:noFill/>
          <a:ln w="73025" cap="rnd" cmpd="sng">
            <a:solidFill>
              <a:schemeClr val="accent1"/>
            </a:solidFill>
            <a:prstDash val="solid"/>
            <a:round/>
          </a:ln>
          <a:scene3d>
            <a:camera prst="orthographicFront"/>
            <a:lightRig rig="threePt" dir="t"/>
          </a:scene3d>
          <a:sp3d extrusionH="76200">
            <a:extrusionClr>
              <a:schemeClr val="bg2">
                <a:lumMod val="75000"/>
              </a:schemeClr>
            </a:extrusionClr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Discussion Question: </a:t>
            </a:r>
          </a:p>
          <a:p>
            <a:r>
              <a:rPr lang="en-US" sz="2000" dirty="0" smtClean="0"/>
              <a:t>How informed should participants be about a study? </a:t>
            </a:r>
            <a:endParaRPr lang="en-US" sz="20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517" y="2172131"/>
            <a:ext cx="3610882" cy="202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556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025" y="215929"/>
            <a:ext cx="7556313" cy="536329"/>
          </a:xfrm>
        </p:spPr>
        <p:txBody>
          <a:bodyPr/>
          <a:lstStyle/>
          <a:p>
            <a:r>
              <a:rPr lang="en-US" dirty="0" smtClean="0"/>
              <a:t>Key guidelines for research: (respect for persons)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59" y="1750868"/>
            <a:ext cx="5059297" cy="45887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Try to ensure consent to be involved is voluntary </a:t>
            </a:r>
          </a:p>
          <a:p>
            <a:r>
              <a:rPr lang="en-US" dirty="0" smtClean="0"/>
              <a:t>No undue pressure or coercion or suffer negative consequences for not participating</a:t>
            </a:r>
          </a:p>
          <a:p>
            <a:r>
              <a:rPr lang="en-US" dirty="0" smtClean="0"/>
              <a:t>May offer “reasonable inducements”</a:t>
            </a:r>
          </a:p>
          <a:p>
            <a:pPr lvl="1">
              <a:lnSpc>
                <a:spcPct val="90000"/>
              </a:lnSpc>
            </a:pPr>
            <a:endParaRPr lang="en-US" sz="1900" dirty="0" smtClean="0"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cs typeface="Arial" pitchFamily="34" charset="0"/>
              </a:rPr>
              <a:t>Examples</a:t>
            </a:r>
          </a:p>
          <a:p>
            <a:pPr lvl="2">
              <a:lnSpc>
                <a:spcPct val="90000"/>
              </a:lnSpc>
            </a:pPr>
            <a:r>
              <a:rPr lang="en-US" sz="1700" dirty="0" smtClean="0">
                <a:cs typeface="Arial" pitchFamily="34" charset="0"/>
              </a:rPr>
              <a:t>Money?</a:t>
            </a:r>
          </a:p>
          <a:p>
            <a:pPr lvl="2">
              <a:lnSpc>
                <a:spcPct val="90000"/>
              </a:lnSpc>
            </a:pPr>
            <a:r>
              <a:rPr lang="en-US" sz="1700" dirty="0" smtClean="0">
                <a:cs typeface="Arial" pitchFamily="34" charset="0"/>
              </a:rPr>
              <a:t>“Asking” those underneath your power </a:t>
            </a:r>
          </a:p>
          <a:p>
            <a:pPr lvl="2">
              <a:lnSpc>
                <a:spcPct val="90000"/>
              </a:lnSpc>
            </a:pPr>
            <a:r>
              <a:rPr lang="en-US" sz="1700" dirty="0" smtClean="0">
                <a:cs typeface="Arial" pitchFamily="34" charset="0"/>
              </a:rPr>
              <a:t>What about p</a:t>
            </a:r>
            <a:r>
              <a:rPr lang="en-US" sz="1700" dirty="0" smtClean="0">
                <a:cs typeface="Arial" charset="0"/>
              </a:rPr>
              <a:t>articipant </a:t>
            </a:r>
            <a:r>
              <a:rPr lang="en-US" sz="1700" dirty="0">
                <a:cs typeface="Arial" charset="0"/>
              </a:rPr>
              <a:t>pools (e.g., PY-101)?</a:t>
            </a:r>
            <a:endParaRPr lang="en-US" sz="1700" b="1" dirty="0"/>
          </a:p>
          <a:p>
            <a:pPr lvl="1"/>
            <a:endParaRPr lang="en-US" dirty="0" smtClean="0"/>
          </a:p>
          <a:p>
            <a:r>
              <a:rPr lang="en-US" dirty="0" smtClean="0"/>
              <a:t>Right to refuse or withdraw at anytime with no consequences</a:t>
            </a:r>
          </a:p>
        </p:txBody>
      </p:sp>
      <p:pic>
        <p:nvPicPr>
          <p:cNvPr id="5" name="Picture 4" descr="200w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56" y="1319524"/>
            <a:ext cx="2540000" cy="1752600"/>
          </a:xfrm>
          <a:prstGeom prst="rect">
            <a:avLst/>
          </a:prstGeom>
        </p:spPr>
      </p:pic>
      <p:pic>
        <p:nvPicPr>
          <p:cNvPr id="6" name="Picture 5" descr="teno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56" y="3731146"/>
            <a:ext cx="279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7717</TotalTime>
  <Words>1038</Words>
  <Application>Microsoft Macintosh PowerPoint</Application>
  <PresentationFormat>On-screen Show (4:3)</PresentationFormat>
  <Paragraphs>172</Paragraphs>
  <Slides>28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Advantage</vt:lpstr>
      <vt:lpstr>Ethics in Psychological Research</vt:lpstr>
      <vt:lpstr>General Approaches to Ethical Decision Making</vt:lpstr>
      <vt:lpstr>A working definition</vt:lpstr>
      <vt:lpstr>Example Historical Atrocities</vt:lpstr>
      <vt:lpstr>The Belmont Report</vt:lpstr>
      <vt:lpstr>The Principle of Beneficence </vt:lpstr>
      <vt:lpstr>Respect for Persons:  Key guidelines for research </vt:lpstr>
      <vt:lpstr>Important Ethical Principles</vt:lpstr>
      <vt:lpstr>Key guidelines for research: (respect for persons)</vt:lpstr>
      <vt:lpstr>Consent Process   </vt:lpstr>
      <vt:lpstr>Are there conditions where one can dispense with “Informed Consent?”</vt:lpstr>
      <vt:lpstr>Deception</vt:lpstr>
      <vt:lpstr>Debriefing</vt:lpstr>
      <vt:lpstr>PowerPoint Presentation</vt:lpstr>
      <vt:lpstr>Institutional Review Board (IRB)</vt:lpstr>
      <vt:lpstr>Levels of Institutional Review Board (IRB) Review</vt:lpstr>
      <vt:lpstr>PowerPoint Presentation</vt:lpstr>
      <vt:lpstr>Accurate Reporting</vt:lpstr>
      <vt:lpstr>PowerPoint Presentation</vt:lpstr>
      <vt:lpstr>Research consumer: Misleading graphs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Psychology</dc:title>
  <dc:creator>Jaime Cloud</dc:creator>
  <cp:lastModifiedBy>Shane Pitts</cp:lastModifiedBy>
  <cp:revision>476</cp:revision>
  <cp:lastPrinted>2016-10-13T18:21:25Z</cp:lastPrinted>
  <dcterms:created xsi:type="dcterms:W3CDTF">2012-06-27T18:37:11Z</dcterms:created>
  <dcterms:modified xsi:type="dcterms:W3CDTF">2022-03-17T20:52:34Z</dcterms:modified>
</cp:coreProperties>
</file>