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9" r:id="rId3"/>
    <p:sldId id="290" r:id="rId4"/>
    <p:sldId id="291" r:id="rId5"/>
    <p:sldId id="285" r:id="rId6"/>
    <p:sldId id="286" r:id="rId7"/>
    <p:sldId id="273" r:id="rId8"/>
    <p:sldId id="274" r:id="rId9"/>
    <p:sldId id="275" r:id="rId10"/>
    <p:sldId id="270" r:id="rId11"/>
    <p:sldId id="276" r:id="rId12"/>
    <p:sldId id="277" r:id="rId13"/>
    <p:sldId id="278" r:id="rId14"/>
    <p:sldId id="279" r:id="rId15"/>
    <p:sldId id="280" r:id="rId16"/>
    <p:sldId id="271" r:id="rId17"/>
    <p:sldId id="281" r:id="rId18"/>
    <p:sldId id="282" r:id="rId19"/>
    <p:sldId id="272" r:id="rId20"/>
    <p:sldId id="283" r:id="rId21"/>
    <p:sldId id="287" r:id="rId22"/>
    <p:sldId id="288" r:id="rId23"/>
    <p:sldId id="292" r:id="rId24"/>
  </p:sldIdLst>
  <p:sldSz cx="9144000" cy="6858000" type="screen4x3"/>
  <p:notesSz cx="6858000" cy="9144000"/>
  <p:custDataLst>
    <p:tags r:id="rId2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056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28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757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45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9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130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106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259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315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310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761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503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3E553-989E-4A45-8ECD-0493B7B877A2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697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9.emf"/><Relationship Id="rId2" Type="http://schemas.openxmlformats.org/officeDocument/2006/relationships/tags" Target="../tags/tag2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10.emf"/><Relationship Id="rId2" Type="http://schemas.openxmlformats.org/officeDocument/2006/relationships/tags" Target="../tags/tag30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11.emf"/><Relationship Id="rId2" Type="http://schemas.openxmlformats.org/officeDocument/2006/relationships/tags" Target="../tags/tag33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image" Target="../media/image3.emf"/><Relationship Id="rId2" Type="http://schemas.openxmlformats.org/officeDocument/2006/relationships/tags" Target="../tags/tag36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12.emf"/><Relationship Id="rId2" Type="http://schemas.openxmlformats.org/officeDocument/2006/relationships/tags" Target="../tags/tag39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13.emf"/><Relationship Id="rId2" Type="http://schemas.openxmlformats.org/officeDocument/2006/relationships/tags" Target="../tags/tag4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image" Target="../media/image14.emf"/><Relationship Id="rId2" Type="http://schemas.openxmlformats.org/officeDocument/2006/relationships/tags" Target="../tags/tag45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image" Target="../media/image15.emf"/><Relationship Id="rId2" Type="http://schemas.openxmlformats.org/officeDocument/2006/relationships/tags" Target="../tags/tag48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7" Type="http://schemas.openxmlformats.org/officeDocument/2006/relationships/image" Target="../media/image16.emf"/><Relationship Id="rId2" Type="http://schemas.openxmlformats.org/officeDocument/2006/relationships/tags" Target="../tags/tag5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image" Target="../media/image17.emf"/><Relationship Id="rId2" Type="http://schemas.openxmlformats.org/officeDocument/2006/relationships/tags" Target="../tags/tag54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1.emf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7" Type="http://schemas.openxmlformats.org/officeDocument/2006/relationships/image" Target="../media/image18.emf"/><Relationship Id="rId2" Type="http://schemas.openxmlformats.org/officeDocument/2006/relationships/tags" Target="../tags/tag5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7" Type="http://schemas.openxmlformats.org/officeDocument/2006/relationships/image" Target="../media/image19.emf"/><Relationship Id="rId2" Type="http://schemas.openxmlformats.org/officeDocument/2006/relationships/tags" Target="../tags/tag60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2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image" Target="../media/image20.emf"/><Relationship Id="rId2" Type="http://schemas.openxmlformats.org/officeDocument/2006/relationships/tags" Target="../tags/tag63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2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7" Type="http://schemas.openxmlformats.org/officeDocument/2006/relationships/image" Target="../media/image20.emf"/><Relationship Id="rId2" Type="http://schemas.openxmlformats.org/officeDocument/2006/relationships/tags" Target="../tags/tag66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2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2.emf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3.emf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4.emf"/><Relationship Id="rId2" Type="http://schemas.openxmlformats.org/officeDocument/2006/relationships/tags" Target="../tags/tag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5.emf"/><Relationship Id="rId2" Type="http://schemas.openxmlformats.org/officeDocument/2006/relationships/tags" Target="../tags/tag1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6.emf"/><Relationship Id="rId2" Type="http://schemas.openxmlformats.org/officeDocument/2006/relationships/tags" Target="../tags/tag18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image" Target="../media/image7.emf"/><Relationship Id="rId2" Type="http://schemas.openxmlformats.org/officeDocument/2006/relationships/tags" Target="../tags/tag2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8.emf"/><Relationship Id="rId2" Type="http://schemas.openxmlformats.org/officeDocument/2006/relationships/tags" Target="../tags/tag2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2 Review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55168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I. Much of the brain damage associated with stroke is a result of excessive release of 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14583097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Glutamate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GABA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Dopamine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oxytocin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206535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J. Which of the following might result in seeing movement as if it were under a strobe light?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505277212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Prosopagnosia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Contralateral Neglect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Astereognosia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Akinetopsia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577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K. Which is the current view of the function of the primary motor cortex?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570022042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Control of simple contralateral movement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Elicit complex sequence </a:t>
            </a:r>
            <a:r>
              <a:rPr lang="en-US" sz="2800"/>
              <a:t>of species-typical movement</a:t>
            </a:r>
            <a:endParaRPr lang="en-US" sz="2800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The firing of these neurons controls the direction of movement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534142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L. Contralateral neglect is associated with damage to the __________.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304884856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Dorsolateral prefrontal cortex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Dorsal stream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Left posterior parietal cortex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Right posterior parietal cortex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640481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M. Which area most helps us learn sequences of movement in which timing is critical?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53977766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Basal Ganglia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Secondary Motor Cortex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Cerebellum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Spinal motor circuits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982678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N. A motor disorder that develops as a result of years of drug treatment for a neurological disorder is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1633607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Cerebral ischemia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Toxic psychosis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General paresis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Tardive dyskinesia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515143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O. Temporal lobe epilepsy is associated with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52856767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Simple partial seizures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Complex partial seizures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Grand mal seizures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Petit mal seizures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190053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P. Parkinson’s disease is associated with death of ______ - producing neurons in the _______.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3112274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Acetylcholine; Striatum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Serotonin; Basal Ganglia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Dopamine; Substantia Nigra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Dopamine; Striatum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981101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Q. The disease that is a result of a mutation on a dominant gene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15875894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Parkinson’s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Huntington’s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Multiple Sclerosis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Alzheimer’s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402801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R. The secondary motor cortex includes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648058394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Premotor cortex and Posterior Parietal cortex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Premotor cortex and Supplementary motor area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Supplementary motor area and Dorsolateral Prefrontal Cortex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943484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/>
              <a:t>A. The rods mediate _______ vision and the cones mediate ________ vision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581210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Parvocellular</a:t>
            </a:r>
            <a:r>
              <a:rPr lang="en-US" dirty="0"/>
              <a:t>; </a:t>
            </a:r>
            <a:r>
              <a:rPr lang="en-US" dirty="0" err="1"/>
              <a:t>Magnocellular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Photopic</a:t>
            </a:r>
            <a:r>
              <a:rPr lang="en-US" dirty="0"/>
              <a:t>; </a:t>
            </a:r>
            <a:r>
              <a:rPr lang="en-US" dirty="0" err="1"/>
              <a:t>Scotopic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Scotopic</a:t>
            </a:r>
            <a:r>
              <a:rPr lang="en-US" dirty="0"/>
              <a:t>; </a:t>
            </a:r>
            <a:r>
              <a:rPr lang="en-US" dirty="0" err="1"/>
              <a:t>Photopic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214526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S. </a:t>
            </a:r>
            <a:r>
              <a:rPr lang="en-US" sz="2800" dirty="0"/>
              <a:t>The direction of information flow is _______ the hierarchy in the visual system, and _______ the hierarchy in the motor system.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734454594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Down; up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Up; down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Up and down; up and down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/>
              <a:t>Parallel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88423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T. Which is a problem identifying objects by touch?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780289812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Astereognosia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Anosognosia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Asomotognosia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Phantom limb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855939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U. An example of an anti-epileptic drug is?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01622809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L-DOPA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Valproic</a:t>
            </a:r>
            <a:r>
              <a:rPr lang="en-US" dirty="0"/>
              <a:t> Acid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Bromocriptine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1 and 3</a:t>
            </a: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554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V. An example of an anti-Parkinson’s drug is?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L-DOPA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Valproic</a:t>
            </a:r>
            <a:r>
              <a:rPr lang="en-US" dirty="0"/>
              <a:t> Acid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Bromocriptine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1 and 3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616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B. Each level of the sensory system contains distinct areas that specialize in different kinds of analysis.  This is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235958043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Parallel processing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Hierarchical organization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Functional segregation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375226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C. Apraxia is associated with damage to the __________.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Dorsolateral prefrontal cortex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Dorsal stream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Left posterior parietal cortex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Right posterior parietal cortex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14553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D. What were we trying to demonstrate with the back and back of the hand partner exercise?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16455405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primary motor cortex has more representation of the back of the hand than the back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primary somatosensory cortex has more representation of the back of the hand than the back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secondary somatosensory cortex is bilateral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749024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/>
              <a:t>E. </a:t>
            </a:r>
            <a:r>
              <a:rPr lang="en-US" sz="2800" dirty="0"/>
              <a:t>Which of these diseases puts you most at risk if your parent has it? (which has a strong genetic component)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88203368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3600" dirty="0"/>
              <a:t>Alzheimer’s Disease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3600" dirty="0"/>
              <a:t>Parkinson’s Disease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3600" dirty="0"/>
              <a:t>Multiple Sclerosis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3600" dirty="0"/>
              <a:t>Epilepsy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523213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F. Sensitivity is the ability to _______ and Acuity is the ability to ________.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400581584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See the details of objects; detect dimly lit objects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Detect dimly lit objects; see the details of objects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See in the dark; discern far-away objects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Discern far-away objects; see in the dark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374733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G. What are the 2 areas of secondary visual cortex?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980993477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Posterior parietal and Inferotemporal cortex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err="1"/>
              <a:t>Prestriate</a:t>
            </a:r>
            <a:r>
              <a:rPr lang="en-US" sz="2800" dirty="0"/>
              <a:t> and Striate cortex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Posterior parietal and </a:t>
            </a:r>
            <a:r>
              <a:rPr lang="en-US" sz="2800" dirty="0" err="1"/>
              <a:t>Prestriate</a:t>
            </a:r>
            <a:r>
              <a:rPr lang="en-US" sz="2800" dirty="0"/>
              <a:t> cortex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Inferotemporal and </a:t>
            </a:r>
            <a:r>
              <a:rPr lang="en-US" sz="2800" dirty="0" err="1"/>
              <a:t>Prestriate</a:t>
            </a:r>
            <a:r>
              <a:rPr lang="en-US" sz="2800" dirty="0"/>
              <a:t> cortex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906578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H. </a:t>
            </a:r>
            <a:r>
              <a:rPr lang="en-US" dirty="0" err="1"/>
              <a:t>Blindsight</a:t>
            </a:r>
            <a:r>
              <a:rPr lang="en-US" dirty="0"/>
              <a:t> is the result of bilateral damage to the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72676945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Dorsal stream.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Ventral stream.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Retina-geniculate-striate pathway.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Parvocellular</a:t>
            </a:r>
            <a:r>
              <a:rPr lang="en-US" dirty="0"/>
              <a:t> neurons in the LGN of the thalamus.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48550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4.0"/>
  <p:tag name="TPVERSION" val="2008"/>
  <p:tag name="PPVERSION" val="14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GRIDFONTSIZE" val="12"/>
  <p:tag name="POLLINGCYCLE" val="2"/>
  <p:tag name="CHARTCOLORS" val="0"/>
  <p:tag name="CHARTLABELS" val="1"/>
  <p:tag name="RESETCHARTS" val="True"/>
  <p:tag name="INCLUDENONRESPONDERS" val="False"/>
  <p:tag name="MULTIRESPDIVISOR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TASKPANEKEY" val="9c316729-774d-49f5-8348-b9033fb0a1c0"/>
  <p:tag name="TPFULLVERSION" val="4.3.2.117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07"/>
  <p:tag name="FONTSIZE" val="32"/>
  <p:tag name="BULLETTYPE" val="ppBulletArabicPeriod"/>
  <p:tag name="ANSWERTEXT" val="Dorsolateral prefrontal cortex&#10;Dorsal stream&#10;Left posterior parietal cortex&#10;Right posterior parietal cortex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0CA4EF11F714D64AB774365525D58EE"/>
  <p:tag name="SLIDEID" val="C0CA4EF11F714D64AB774365525D58E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ANSWERSALIAS" val="The primary motor cortex has more representation of the back of the hand than the back|smicln|The primary somatosensory cortex has more representation of the back of the hand than the back|smicln|The secondary somatosensory cortex is bilateral"/>
  <p:tag name="QUESTIONALIAS" val="D. What were we trying to demonstrate with the back and back of the hand partner exercise?"/>
  <p:tag name="VALUES" val="No Value|smicln|No Value|smicln|No Val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229"/>
  <p:tag name="FONTSIZE" val="24"/>
  <p:tag name="BULLETTYPE" val="ppBulletArabicPeriod"/>
  <p:tag name="ANSWERTEXT" val="The primary motor cortex has more representation of the back of the hand than the back&#10;The primary somatosensory cortex has more representation of the back of the hand than the back&#10;The secondary somatosensory cortex is bilatera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F954096085E49A3AF5181EF704122F1"/>
  <p:tag name="SLIDEID" val="EF954096085E49A3AF5181EF704122F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Phantom limb perception may result from________ according to Ramachandran "/>
  <p:tag name="ANSWERSALIAS" val="A reorganization of the somatosensory cortex, in which adjacent areas innervate the dormant area|smicln|An irritation of nerves in the stump|smicln|A reorganization of the motor cortex in which neurons of the missing limb stimulate adjacent areas of cortex"/>
  <p:tag name="VALUES" val="No Value|smicln|No Value|smicln|No Val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242"/>
  <p:tag name="FONTSIZE" val="24"/>
  <p:tag name="BULLETTYPE" val="ppBulletArabicPeriod"/>
  <p:tag name="ANSWERTEXT" val="A reorganization of the somatosensory cortex, in which adjacent areas innervate the dormant area&#10;An irritation of nerves in the stump&#10;A reorganization of the motor cortex in which neurons of the missing limb stimulate adjacent areas of cortex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883393C03BC4F44AD963BABE7E22B37"/>
  <p:tag name="SLIDEID" val="E883393C03BC4F44AD963BABE7E22B3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F. Sensitivity is the ability to _______ and Acuity is the ability to ________."/>
  <p:tag name="ANSWERSALIAS" val="See the details of objects; detect dimly lit objects|smicln|Detect dimly lit objects; see the details of objects|smicln|See in the dark; discern far-away objects|smicln|Discern far-away objects; see in the dark"/>
  <p:tag name="VALUES" val="No Value|smicln|No Value|smicln|No Value|smicln|No Val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89"/>
  <p:tag name="FONTSIZE" val="28"/>
  <p:tag name="BULLETTYPE" val="ppBulletArabicPeriod"/>
  <p:tag name="ANSWERTEXT" val="See the details of objects; detect dimly lit objects&#10;Detect dimly lit objects; see the details of objects&#10;See in the dark; discern far-away objects&#10;Discern far-away objects; see in the dark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EBE2881CF3049DABCDA4BD32D5C0B10"/>
  <p:tag name="SLIDEID" val="AEBE2881CF3049DABCDA4BD32D5C0B1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G. What are the 2 areas of secondary visual cortex?"/>
  <p:tag name="ANSWERSALIAS" val="Posterior parietal and inferotemporal cortex|smicln|Prestriate and striate cortex|smicln|Posterior parietal and Prestriate cortex|smicln|Inferotemporal and prestriate cortex"/>
  <p:tag name="VALUES" val="No Value|smicln|No Value|smicln|No Value|smicln|No Val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52"/>
  <p:tag name="FONTSIZE" val="28"/>
  <p:tag name="BULLETTYPE" val="ppBulletArabicPeriod"/>
  <p:tag name="ANSWERTEXT" val="Posterior parietal and inferotemporal cortex&#10;Prestriate and striate cortex&#10;Posterior parietal and Prestriate cortex&#10;Inferotemporal and prestriate cortex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7E3F83F9C2C24C9ABF3EDDDAC2C25EC8"/>
  <p:tag name="SLIDEID" val="7E3F83F9C2C24C9ABF3EDDDAC2C25EC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Blindsight is the result of bilateral damage to the"/>
  <p:tag name="ANSWERSALIAS" val="Dorsal stream.|smicln|Ventral stream.|smicln|Retina-geniculate-striate pathway.|smicln|Parvocellular neurons in the LGN of the thalamus."/>
  <p:tag name="VALUES" val="No Value|smicln|No Value|smicln|No Value|smicln|No Val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15"/>
  <p:tag name="FONTSIZE" val="32"/>
  <p:tag name="BULLETTYPE" val="ppBulletArabicPeriod"/>
  <p:tag name="ANSWERTEXT" val="Dorsal stream.&#10;Ventral stream.&#10;Retina-geniculate-striate pathway.&#10;Parvocellular neurons in the LGN of the thalamus.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6CA1F1E079F4E76B8D7DF2A4E28FA14"/>
  <p:tag name="SLIDEID" val="A6CA1F1E079F4E76B8D7DF2A4E28FA1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Much of the brain damage associated with stroke is a result of excessive release of "/>
  <p:tag name="ANSWERSALIAS" val="Glutamate|smicln|GABA|smicln|Dopamine|smicln|oxytocin"/>
  <p:tag name="VALUES" val="No Value|smicln|No Value|smicln|No Value|smicln|No Val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2"/>
  <p:tag name="FONTSIZE" val="32"/>
  <p:tag name="BULLETTYPE" val="ppBulletArabicPeriod"/>
  <p:tag name="ANSWERTEXT" val="Glutamate&#10;GABA&#10;Dopamine&#10;oxytocin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6A62D5089EA41D28F7D6B782E8750A8"/>
  <p:tag name="SLIDEID" val="A6A62D5089EA41D28F7D6B782E8750A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A. The rods mediate _______ vision and the cones mediate ________ vision"/>
  <p:tag name="ANSWERSALIAS" val="Parvocellular; Magnocellular|smicln|Photopic; Scotopic|smicln|Scotopic; Photopic"/>
  <p:tag name="VALUES" val="No Value|smicln|No Value|smicln|No Valu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9B359C2EE9E4196A81EB27A50A47353"/>
  <p:tag name="SLIDEID" val="A9B359C2EE9E4196A81EB27A50A47353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J. Which of the following might result in seeing movement as if it were under a strobe light?"/>
  <p:tag name="ANSWERSALIAS" val="Prosopagnosia|smicln|Contralateral Neglect|smicln|Astereognosia|smicln|Akinetopsia"/>
  <p:tag name="VALUES" val="No Value|smicln|No Value|smicln|No Value|smicln|No Val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61"/>
  <p:tag name="FONTSIZE" val="32"/>
  <p:tag name="BULLETTYPE" val="ppBulletArabicPeriod"/>
  <p:tag name="ANSWERTEXT" val="Prosopagnosia&#10;Contralateral Neglect&#10;Astereognosia&#10;Akinetopsia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84C4D787AF21494BAD8A02DA60EA5EFF"/>
  <p:tag name="SLIDEID" val="84C4D787AF21494BAD8A02DA60EA5EF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K. Which is the current view of the function of the primary motor cortex?"/>
  <p:tag name="ANSWERSALIAS" val="Control of simple contralateral movement|smicln|Elicit complex sequence of movement|smicln|The firing of these neurons controls the direction of movement"/>
  <p:tag name="VALUES" val="No Value|smicln|No Value|smicln|No Val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9"/>
  <p:tag name="FONTSIZE" val="28"/>
  <p:tag name="BULLETTYPE" val="ppBulletArabicPeriod"/>
  <p:tag name="ANSWERTEXT" val="Control of simple contralateral movement&#10;Elicit complex sequence of movement&#10;The firing of these neurons controls the direction of movement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D21CF0B9AFA47C18CFEF791F1DC6D94"/>
  <p:tag name="SLIDEID" val="0D21CF0B9AFA47C18CFEF791F1DC6D9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L. Contralateral neglect is associated with damage to the __________."/>
  <p:tag name="ANSWERSALIAS" val="Dorsolateral prefrontal cortex|smicln|Dorsal stream|smicln|Left posterior parietal cortex|smicln|Right posterior parietal cortex"/>
  <p:tag name="VALUES" val="No Value|smicln|No Value|smicln|No Value|smicln|No Valu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07"/>
  <p:tag name="FONTSIZE" val="32"/>
  <p:tag name="BULLETTYPE" val="ppBulletArabicPeriod"/>
  <p:tag name="ANSWERTEXT" val="Dorsolateral prefrontal cortex&#10;Dorsal stream&#10;Left posterior parietal cortex&#10;Right posterior parietal cortex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826B199C6C9849FCB9AE3D2E0E41DD30"/>
  <p:tag name="SLIDEID" val="826B199C6C9849FCB9AE3D2E0E41DD3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ANSWERSALIAS" val="Basal Ganglia|smicln|Secondary Motor Cortex|smicln|Cerebellum|smicln|Spinal motor circuits"/>
  <p:tag name="QUESTIONALIAS" val="M. Which area most helps us learn sequences of movement in which timing is critical?"/>
  <p:tag name="VALUES" val="No Value|smicln|No Value|smicln|No Value|smicln|No Val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69"/>
  <p:tag name="FONTSIZE" val="32"/>
  <p:tag name="BULLETTYPE" val="ppBulletArabicPeriod"/>
  <p:tag name="ANSWERTEXT" val="Basal Ganglia&#10;Secondary Motor Cortex&#10;Cerebellum&#10;Spinal motor circuits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D9BB41E3D1640DCAA54D15838D9C881"/>
  <p:tag name="SLIDEID" val="ED9BB41E3D1640DCAA54D15838D9C88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A motor disorder that develops as a result of years of drug treatment for a neurological disorder is"/>
  <p:tag name="ANSWERSALIAS" val="Cerebral ischemia|smicln|Toxic psychosis|smicln|General paresis|smicln|Tardive dyskinesia"/>
  <p:tag name="VALUES" val="No Value|smicln|No Value|smicln|No Value|smicln|No Val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68"/>
  <p:tag name="FONTSIZE" val="32"/>
  <p:tag name="BULLETTYPE" val="ppBulletArabicPeriod"/>
  <p:tag name="ANSWERTEXT" val="Cerebral ischemia&#10;Toxic psychosis&#10;General paresis&#10;Tardive dyskinesi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624B8BE2AFD44E49B05D7E8F9F44D49"/>
  <p:tag name="SLIDEID" val="C624B8BE2AFD44E49B05D7E8F9F44D4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Temporal lobe epilepsy is associated with"/>
  <p:tag name="ANSWERSALIAS" val="Simple partial seizures|smicln|Complex partial seizures|smicln|Grand mal seizures|smicln|Petit mal seizures"/>
  <p:tag name="VALUES" val="No Value|smicln|No Value|smicln|No Value|smicln|No Valu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86"/>
  <p:tag name="FONTSIZE" val="32"/>
  <p:tag name="BULLETTYPE" val="ppBulletArabicPeriod"/>
  <p:tag name="ANSWERTEXT" val="Simple partial seizures&#10;Complex partial seizures&#10;Grand mal seizures&#10;Petit mal seizures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4F7509805D4A8FB55A2E2C7C93079F"/>
  <p:tag name="SLIDEID" val="AD4F7509805D4A8FB55A2E2C7C93079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ANSWERSALIAS" val="Acetylcholine; striatum|smicln|Serotonin; basal ganglia|smicln|Dopamine; basal ganglia|smicln|Dopamine; striatum"/>
  <p:tag name="QUESTIONALIAS" val="P. Parkinson’s disease is associated with death of ______ - producing neurons in the _______."/>
  <p:tag name="VALUES" val="No Value|smicln|No Value|smicln|No Value|smicln|No Valu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66"/>
  <p:tag name="FONTSIZE" val="32"/>
  <p:tag name="BULLETTYPE" val="ppBulletArabicPeriod"/>
  <p:tag name="ANSWERTEXT" val="Parvocellular; Magnocellular&#10;Photopic; Scotopic&#10;Scotopic; Photopic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91"/>
  <p:tag name="FONTSIZE" val="32"/>
  <p:tag name="BULLETTYPE" val="ppBulletArabicPeriod"/>
  <p:tag name="ANSWERTEXT" val="Acetylcholine; striatum&#10;Serotonin; basal ganglia&#10;Dopamine; basal ganglia&#10;Dopamine; striatum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6D7DF66248E41F783A449D98E1BF981"/>
  <p:tag name="SLIDEID" val="56D7DF66248E41F783A449D98E1BF98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The disease that is a result of a mutation on a dominant gene"/>
  <p:tag name="ANSWERSALIAS" val="Parkinson’s |smicln|Huntington’s|smicln|Multiple Sclerosis|smicln|Alzheimer’s"/>
  <p:tag name="VALUES" val="No Value|smicln|No Value|smicln|No Value|smicln|No Valu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6"/>
  <p:tag name="FONTSIZE" val="32"/>
  <p:tag name="BULLETTYPE" val="ppBulletArabicPeriod"/>
  <p:tag name="ANSWERTEXT" val="Parkinson’s &#10;Huntington’s&#10;Multiple Sclerosis&#10;Alzheimer’s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C70D9C9D8884B56A2C3745CE01943E1"/>
  <p:tag name="SLIDEID" val="2C70D9C9D8884B56A2C3745CE01943E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Neurofibrillary tangles are "/>
  <p:tag name="ANSWERSALIAS" val="Intracellular|smicln|Extracellular"/>
  <p:tag name="VALUES" val="No Value|smicln|No Valu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28"/>
  <p:tag name="FONTSIZE" val="32"/>
  <p:tag name="BULLETTYPE" val="ppBulletArabicPeriod"/>
  <p:tag name="ANSWERTEXT" val="Intracellular&#10;Extracellular&#10;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D8DEAD572DD44EC90969696C04FC929"/>
  <p:tag name="SLIDEID" val="1D8DEAD572DD44EC90969696C04FC92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ANSWERSALIAS" val="Multiple Sclerosis|smicln|Parkinson’s|smicln|Alzheimer’s|smicln|Epilepsy"/>
  <p:tag name="QUESTIONALIAS" val="S. Incidence of this disease is higher in females, Caucasians, and people who have lived in colder climates"/>
  <p:tag name="VALUES" val="No Value|smicln|No Value|smicln|No Value|smicln|No Valu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1"/>
  <p:tag name="FONTSIZE" val="32"/>
  <p:tag name="BULLETTYPE" val="ppBulletArabicPeriod"/>
  <p:tag name="ANSWERTEXT" val="Multiple Sclerosis&#10;Parkinson’s&#10;Alzheimer’s&#10;Epilepsy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8D6BBFB96274B6E8B2E295CE2566705"/>
  <p:tag name="SLIDEID" val="D8D6BBFB96274B6E8B2E295CE2566705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Each level of the sensory system contains areas that specialize in different kinds of analysis.  This is"/>
  <p:tag name="ANSWERSALIAS" val="Parallel processing|smicln|Hierarchical organization|smicln|Functional segregation"/>
  <p:tag name="VALUES" val="No Value|smicln|No Value|smicln|No Valu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3C97825AC44CF881C425C22C7EBDDE"/>
  <p:tag name="SLIDEID" val="AD3C97825AC44CF881C425C22C7EBDD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is thought to be a result of an autoimmune disorder?"/>
  <p:tag name="ANSWERSALIAS" val="Epilepsy|smicln|Huntington’s|smicln|Multiple Sclerosis|smicln|Parkinson’s"/>
  <p:tag name="VALUES" val="No Value|smicln|No Value|smicln|No Value|smicln|No Valu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2"/>
  <p:tag name="FONTSIZE" val="32"/>
  <p:tag name="BULLETTYPE" val="ppBulletArabicPeriod"/>
  <p:tag name="ANSWERTEXT" val="Epilepsy&#10;Huntington’s&#10;Multiple Sclerosis&#10;Parkinson’s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735CFBFE1364DE794EBA896DA1C2621"/>
  <p:tag name="SLIDEID" val="2735CFBFE1364DE794EBA896DA1C262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An example of an anti-epileptic drug is?"/>
  <p:tag name="ANSWERSALIAS" val="L-DOPA|smicln|Valproic Acid|smicln|Bromocriptine"/>
  <p:tag name="VALUES" val="No Value|smicln|No Value|smicln|No Valu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34"/>
  <p:tag name="FONTSIZE" val="32"/>
  <p:tag name="BULLETTYPE" val="ppBulletArabicPeriod"/>
  <p:tag name="ANSWERTEXT" val="L-DOPA&#10;Valproic Acid&#10;Bromocriptin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735CFBFE1364DE794EBA896DA1C2621"/>
  <p:tag name="SLIDEID" val="2735CFBFE1364DE794EBA896DA1C262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An example of an anti-epileptic drug is?"/>
  <p:tag name="ANSWERSALIAS" val="L-DOPA|smicln|Valproic Acid|smicln|Bromocriptine"/>
  <p:tag name="VALUES" val="No Value|smicln|No Value|smicln|No Valu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34"/>
  <p:tag name="FONTSIZE" val="32"/>
  <p:tag name="BULLETTYPE" val="ppBulletArabicPeriod"/>
  <p:tag name="ANSWERTEXT" val="L-DOPA&#10;Valproic Acid&#10;Bromocriptin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68"/>
  <p:tag name="FONTSIZE" val="32"/>
  <p:tag name="BULLETTYPE" val="ppBulletArabicPeriod"/>
  <p:tag name="ANSWERTEXT" val="Parallel processing&#10;Hierarchical organization&#10;Functional segregation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D21CF0B9AFA47C18CFEF791F1DC6D94"/>
  <p:tag name="SLIDEID" val="0D21CF0B9AFA47C18CFEF791F1DC6D9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L. Contralateral neglect is associated with damage to the __________."/>
  <p:tag name="ANSWERSALIAS" val="Dorsolateral prefrontal cortex|smicln|Dorsal stream|smicln|Left posterior parietal cortex|smicln|Right posterior parietal cortex"/>
  <p:tag name="VALUES" val="No Value|smicln|No Value|smicln|No Value|smicln|No Valu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620</Words>
  <Application>Microsoft Office PowerPoint</Application>
  <PresentationFormat>On-screen Show (4:3)</PresentationFormat>
  <Paragraphs>106</Paragraphs>
  <Slides>23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Office Theme</vt:lpstr>
      <vt:lpstr>Chart</vt:lpstr>
      <vt:lpstr>Exam 2 Review</vt:lpstr>
      <vt:lpstr>A. The rods mediate _______ vision and the cones mediate ________ vision</vt:lpstr>
      <vt:lpstr>B. Each level of the sensory system contains distinct areas that specialize in different kinds of analysis.  This is</vt:lpstr>
      <vt:lpstr>C. Apraxia is associated with damage to the __________.</vt:lpstr>
      <vt:lpstr>D. What were we trying to demonstrate with the back and back of the hand partner exercise?</vt:lpstr>
      <vt:lpstr>E. Which of these diseases puts you most at risk if your parent has it? (which has a strong genetic component)</vt:lpstr>
      <vt:lpstr>F. Sensitivity is the ability to _______ and Acuity is the ability to ________.</vt:lpstr>
      <vt:lpstr>G. What are the 2 areas of secondary visual cortex?</vt:lpstr>
      <vt:lpstr>H. Blindsight is the result of bilateral damage to the</vt:lpstr>
      <vt:lpstr>I. Much of the brain damage associated with stroke is a result of excessive release of </vt:lpstr>
      <vt:lpstr>J. Which of the following might result in seeing movement as if it were under a strobe light?</vt:lpstr>
      <vt:lpstr>K. Which is the current view of the function of the primary motor cortex?</vt:lpstr>
      <vt:lpstr>L. Contralateral neglect is associated with damage to the __________.</vt:lpstr>
      <vt:lpstr>M. Which area most helps us learn sequences of movement in which timing is critical?</vt:lpstr>
      <vt:lpstr>N. A motor disorder that develops as a result of years of drug treatment for a neurological disorder is</vt:lpstr>
      <vt:lpstr>O. Temporal lobe epilepsy is associated with</vt:lpstr>
      <vt:lpstr>P. Parkinson’s disease is associated with death of ______ - producing neurons in the _______.</vt:lpstr>
      <vt:lpstr>Q. The disease that is a result of a mutation on a dominant gene</vt:lpstr>
      <vt:lpstr>R. The secondary motor cortex includes</vt:lpstr>
      <vt:lpstr>S. The direction of information flow is _______ the hierarchy in the visual system, and _______ the hierarchy in the motor system.</vt:lpstr>
      <vt:lpstr>T. Which is a problem identifying objects by touch?</vt:lpstr>
      <vt:lpstr>U. An example of an anti-epileptic drug is?</vt:lpstr>
      <vt:lpstr>V. An example of an anti-Parkinson’s drug is?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 3 Review</dc:title>
  <dc:creator>Trench, Lynne S.</dc:creator>
  <cp:lastModifiedBy>Trench, Lynne S.</cp:lastModifiedBy>
  <cp:revision>39</cp:revision>
  <dcterms:created xsi:type="dcterms:W3CDTF">2013-04-16T19:29:51Z</dcterms:created>
  <dcterms:modified xsi:type="dcterms:W3CDTF">2022-03-23T19:54:13Z</dcterms:modified>
</cp:coreProperties>
</file>