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310" r:id="rId3"/>
    <p:sldId id="311" r:id="rId4"/>
    <p:sldId id="290" r:id="rId5"/>
    <p:sldId id="291" r:id="rId6"/>
    <p:sldId id="294" r:id="rId7"/>
    <p:sldId id="296" r:id="rId8"/>
    <p:sldId id="300" r:id="rId9"/>
    <p:sldId id="301" r:id="rId10"/>
    <p:sldId id="298" r:id="rId11"/>
    <p:sldId id="312" r:id="rId12"/>
    <p:sldId id="302" r:id="rId13"/>
    <p:sldId id="356" r:id="rId14"/>
    <p:sldId id="357" r:id="rId15"/>
    <p:sldId id="275" r:id="rId16"/>
    <p:sldId id="318" r:id="rId17"/>
    <p:sldId id="321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661CF-D4A6-4114-90F3-F827E77E9605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665C9-5F47-43CE-A61C-BB2C6A5EF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87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E1985-F4C0-49E1-8C03-9E2693B206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321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73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79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5FF0C66-D348-4B49-B55F-81D2B86DF6FC}" type="datetime1">
              <a:rPr lang="en-US" smtClean="0"/>
              <a:t>3/28/2022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94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58731-BE4F-4113-9782-28115A737E43}" type="datetime1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6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19471638-DA69-43C5-ABEC-2C7EBCE5D854}" type="datetime1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97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3166-93E4-4391-B373-0D658849682C}" type="datetime1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8979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1561D-1297-4BD0-B653-4634096E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FAC6D-6E04-4E4B-B28C-394F6EAE0A3F}" type="datetime1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874F6-5652-40ED-A941-2CBCE942E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DEDB4-0FB2-4B1C-96A9-AF40F5D7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13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94A062C-78CD-48D6-B3F6-E08545697DD2}" type="datetime1">
              <a:rPr lang="en-US" smtClean="0"/>
              <a:t>3/28/2022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871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82C4187-EA0C-49FF-A894-E515772EA050}" type="datetime1">
              <a:rPr lang="en-US" smtClean="0"/>
              <a:t>3/28/2022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11296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4859-AB19-443C-8056-2C9174D899B7}" type="datetime1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45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09C2-AAEA-41F5-92F2-D42C3BF42360}" type="datetime1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271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DDFD8-E9F3-4E43-84C8-25E35370992A}" type="datetime1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218089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FD112C36-9962-4C76-80B7-938804BD66FF}" type="datetime1">
              <a:rPr lang="en-US" smtClean="0"/>
              <a:t>3/28/2022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931996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4126A29-9C9E-4E8D-B131-880029EA3B2B}" type="datetime1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55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14 Part 3</a:t>
            </a:r>
          </a:p>
        </p:txBody>
      </p:sp>
    </p:spTree>
    <p:extLst>
      <p:ext uri="{BB962C8B-B14F-4D97-AF65-F5344CB8AC3E}">
        <p14:creationId xmlns:p14="http://schemas.microsoft.com/office/powerpoint/2010/main" val="1781270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Weaker acids and equally weak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457200" indent="-457200">
                  <a:buFont typeface="+mj-lt"/>
                  <a:buAutoNum type="arabicPeriod" startAt="3"/>
                </a:pPr>
                <a:r>
                  <a:rPr lang="en-US" sz="2400" dirty="0"/>
                  <a:t>When the weak acid and weak base are of the same strength their respective conjugate acid and base have the same strength and are neutral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r>
                  <a:rPr lang="en-US" sz="2400" dirty="0"/>
                  <a:t>Since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 and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, their resulting salt,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</m:oMath>
                </a14:m>
                <a:r>
                  <a:rPr lang="en-US" sz="2400" dirty="0"/>
                  <a:t>, is neutral.</a:t>
                </a:r>
              </a:p>
              <a:p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Stronger conjugate acid + Equally strong conjugate base = Neutral salt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299" t="-1900" r="-19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747099" y="2989285"/>
            <a:ext cx="1866509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5587" y="2991616"/>
            <a:ext cx="1024258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81520" y="2989284"/>
            <a:ext cx="1214289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401353" y="2991613"/>
            <a:ext cx="614235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11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the acidity of salts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As a general rule the stronger thing determines the salt acidity</a:t>
                </a:r>
              </a:p>
              <a:p>
                <a:endParaRPr lang="en-US" sz="2400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u="sng" dirty="0"/>
                  <a:t>Stronger acid </a:t>
                </a:r>
                <a:r>
                  <a:rPr lang="en-US" sz="2400" dirty="0"/>
                  <a:t>+ Weaker base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u="sng" dirty="0"/>
                  <a:t>Acidic</a:t>
                </a:r>
                <a:r>
                  <a:rPr lang="en-US" sz="2400" dirty="0"/>
                  <a:t> salt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/>
                  <a:t>Weaker acid + </a:t>
                </a:r>
                <a:r>
                  <a:rPr lang="en-US" sz="2400" u="sng" dirty="0"/>
                  <a:t>Stronger base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u="sng" dirty="0"/>
                  <a:t>Basic</a:t>
                </a:r>
                <a:r>
                  <a:rPr lang="en-US" sz="2400" dirty="0"/>
                  <a:t> salt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u="sng" dirty="0"/>
                  <a:t>Strong acid</a:t>
                </a:r>
                <a:r>
                  <a:rPr lang="en-US" sz="2400" dirty="0"/>
                  <a:t> + </a:t>
                </a:r>
                <a:r>
                  <a:rPr lang="en-US" sz="2400" u="sng" dirty="0"/>
                  <a:t>Equally strong base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Neutral salt  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299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0765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Qualitatively Predicting Hydrolysis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000" dirty="0"/>
                  <a:t>Predict whether each of the following solutions is acidic, basic, or pH neutral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 err="1"/>
                  <a:t>NaOCl</a:t>
                </a:r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HOCl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0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2.9×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sz="2000" dirty="0"/>
                  <a:t>) 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 err="1"/>
                  <a:t>KCl</a:t>
                </a:r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sz="20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1.8×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000" dirty="0"/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F</m:t>
                    </m:r>
                  </m:oMath>
                </a14:m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sz="2000" dirty="0">
                        <a:latin typeface="Cambria Math" panose="02040503050406030204" pitchFamily="18" charset="0"/>
                      </a:rPr>
                      <m:t>=1.8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2000">
                        <a:latin typeface="Cambria Math" panose="02040503050406030204" pitchFamily="18" charset="0"/>
                      </a:rPr>
                      <m:t>;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HF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0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3.5×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2000" dirty="0"/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NaHC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0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4.7×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</m:oMath>
                </a14:m>
                <a:r>
                  <a:rPr lang="en-US" sz="2000" dirty="0"/>
                  <a:t>)</a:t>
                </a:r>
                <a:endParaRPr 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5670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Acidity of salts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Identify the acidic salt solution.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CaBr</a:t>
            </a:r>
            <a:r>
              <a:rPr lang="en-US" baseline="-25000" dirty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KNO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K</a:t>
            </a:r>
            <a:r>
              <a:rPr lang="en-US" baseline="-25000" dirty="0"/>
              <a:t>2</a:t>
            </a:r>
            <a:r>
              <a:rPr lang="en-US" dirty="0"/>
              <a:t>SO</a:t>
            </a:r>
            <a:r>
              <a:rPr lang="en-US" baseline="-25000" dirty="0"/>
              <a:t>4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</a:t>
            </a:r>
            <a:endParaRPr lang="en-US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LiC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3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NH</a:t>
            </a:r>
            <a:r>
              <a:rPr lang="en-US" baseline="-25000" dirty="0"/>
              <a:t>4</a:t>
            </a:r>
            <a:r>
              <a:rPr lang="en-US" dirty="0"/>
              <a:t>Cl(</a:t>
            </a:r>
            <a:r>
              <a:rPr lang="en-US" dirty="0" err="1"/>
              <a:t>aq</a:t>
            </a:r>
            <a:r>
              <a:rPr lang="en-US" dirty="0"/>
              <a:t>)</a:t>
            </a:r>
          </a:p>
          <a:p>
            <a:pPr marL="514350" indent="-514350">
              <a:buFont typeface="+mj-lt"/>
              <a:buAutoNum type="alphaUcPeriod"/>
            </a:pPr>
            <a:endParaRPr lang="en-US" baseline="-25000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531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Basicity of salts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Identify the basic salt solution.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NaNO</a:t>
            </a:r>
            <a:r>
              <a:rPr lang="en-US" baseline="-25000" dirty="0"/>
              <a:t>3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/>
              <a:t>KCl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NH</a:t>
            </a:r>
            <a:r>
              <a:rPr lang="en-US" baseline="-25000" dirty="0"/>
              <a:t>4</a:t>
            </a:r>
            <a:r>
              <a:rPr lang="en-US" dirty="0"/>
              <a:t>Cl</a:t>
            </a:r>
            <a:r>
              <a:rPr lang="en-US" baseline="-25000" dirty="0"/>
              <a:t> 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</a:t>
            </a:r>
            <a:endParaRPr lang="en-US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LiC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3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CaBr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120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Ionization Constants for Hydrolysis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If solutions of sodium nitrite,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NaN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, and sodium benzoate,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Na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, have the same molarity, which solution will have the higher pH?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HN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7.2×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;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6.3×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NaN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Na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400" dirty="0"/>
                  <a:t>Their pH values are the same</a:t>
                </a: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671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Calculating the pH of Salt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A solution of </a:t>
                </a:r>
                <a:r>
                  <a:rPr lang="en-US" sz="2400" dirty="0" err="1"/>
                  <a:t>NaF</a:t>
                </a:r>
                <a:r>
                  <a:rPr lang="en-US" sz="2400" dirty="0"/>
                  <a:t> has a concentration of 0.10 M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HF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=6.6×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. (A) Is </a:t>
                </a:r>
                <a:r>
                  <a:rPr lang="en-US" sz="2400" dirty="0" err="1"/>
                  <a:t>NaF</a:t>
                </a:r>
                <a:r>
                  <a:rPr lang="en-US" sz="2400" dirty="0"/>
                  <a:t> acidic or basic. (B) Write the reaction of the acidic or basic component of part A reacting with water. (C) What is the pH of the solution?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 r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3172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Calculating the pH of Salt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A solution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Cl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 has a concentration of 0.30 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4.3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. (A)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Cl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acidic or basic. (B) Write the reaction of the acidic or basic component of part A reacting with water. (C) What is the pH of the solution?</a:t>
                </a:r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 r="-1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62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Calculations using salt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The pH of an aqueous solution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Cl</m:t>
                    </m:r>
                  </m:oMath>
                </a14:m>
                <a:r>
                  <a:rPr lang="en-US" sz="2400" dirty="0"/>
                  <a:t> is 5.38.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400" dirty="0"/>
                  <a:t>. (A)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Cl</m:t>
                    </m:r>
                  </m:oMath>
                </a14:m>
                <a:r>
                  <a:rPr lang="en-US" sz="2400" dirty="0"/>
                  <a:t> acidic or basic. (B) Write the reaction of the acidic or basic component of part A reacting with water. (C)What was the initial 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dirty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/>
                  <a:t> in this solution?</a:t>
                </a:r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 r="-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5288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Conjugate acid/base strength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The conjugate acids of weak bases are stronger</a:t>
            </a:r>
          </a:p>
          <a:p>
            <a:r>
              <a:rPr lang="en-US" sz="2400" dirty="0"/>
              <a:t>The conjugate bases of weak acids are stronger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sz="2400" dirty="0"/>
              <a:t>The conjugate acids of strong bases are so weak that they are neutral</a:t>
            </a:r>
          </a:p>
          <a:p>
            <a:r>
              <a:rPr lang="en-US" sz="2400" dirty="0"/>
              <a:t>The conjugate bases of strong acids are so weak that they are neutral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281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Acid-Base Reactions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lnSpc>
                <a:spcPct val="150000"/>
              </a:lnSpc>
              <a:buNone/>
            </a:pPr>
            <a:endParaRPr lang="en-US" dirty="0"/>
          </a:p>
          <a:p>
            <a:pPr algn="ctr">
              <a:lnSpc>
                <a:spcPct val="150000"/>
              </a:lnSpc>
              <a:buNone/>
            </a:pPr>
            <a:r>
              <a:rPr lang="en-US" sz="3100" dirty="0"/>
              <a:t>HNO</a:t>
            </a:r>
            <a:r>
              <a:rPr lang="en-US" sz="3100" baseline="-25000" dirty="0"/>
              <a:t>3</a:t>
            </a:r>
            <a:r>
              <a:rPr lang="en-US" sz="3100" dirty="0"/>
              <a:t>(</a:t>
            </a:r>
            <a:r>
              <a:rPr lang="en-US" sz="3100" dirty="0" err="1"/>
              <a:t>aq</a:t>
            </a:r>
            <a:r>
              <a:rPr lang="en-US" sz="3100" dirty="0"/>
              <a:t>) + KOH(</a:t>
            </a:r>
            <a:r>
              <a:rPr lang="en-US" sz="3100" dirty="0" err="1"/>
              <a:t>aq</a:t>
            </a:r>
            <a:r>
              <a:rPr lang="en-US" sz="3100" dirty="0"/>
              <a:t>) → KNO</a:t>
            </a:r>
            <a:r>
              <a:rPr lang="en-US" sz="3100" baseline="-25000" dirty="0"/>
              <a:t>3</a:t>
            </a:r>
            <a:r>
              <a:rPr lang="en-US" sz="3100" dirty="0"/>
              <a:t>(</a:t>
            </a:r>
            <a:r>
              <a:rPr lang="en-US" sz="3100" dirty="0" err="1"/>
              <a:t>aq</a:t>
            </a:r>
            <a:r>
              <a:rPr lang="en-US" sz="3100" dirty="0"/>
              <a:t>) + H</a:t>
            </a:r>
            <a:r>
              <a:rPr lang="en-US" sz="3100" baseline="-25000" dirty="0"/>
              <a:t>2</a:t>
            </a:r>
            <a:r>
              <a:rPr lang="en-US" sz="3100" dirty="0"/>
              <a:t>O(l)</a:t>
            </a:r>
          </a:p>
          <a:p>
            <a:pPr>
              <a:lnSpc>
                <a:spcPct val="150000"/>
              </a:lnSpc>
              <a:buNone/>
            </a:pPr>
            <a:endParaRPr lang="en-US" dirty="0"/>
          </a:p>
          <a:p>
            <a:pPr>
              <a:lnSpc>
                <a:spcPct val="150000"/>
              </a:lnSpc>
              <a:buNone/>
            </a:pPr>
            <a:r>
              <a:rPr lang="en-US" dirty="0">
                <a:solidFill>
                  <a:srgbClr val="00B0F0"/>
                </a:solidFill>
              </a:rPr>
              <a:t>Acid</a:t>
            </a:r>
          </a:p>
          <a:p>
            <a:pPr>
              <a:lnSpc>
                <a:spcPct val="150000"/>
              </a:lnSpc>
              <a:buNone/>
            </a:pPr>
            <a:r>
              <a:rPr lang="en-US" dirty="0">
                <a:solidFill>
                  <a:srgbClr val="C00000"/>
                </a:solidFill>
              </a:rPr>
              <a:t>Base</a:t>
            </a:r>
            <a:r>
              <a:rPr lang="en-US" dirty="0"/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>
                <a:solidFill>
                  <a:srgbClr val="C00000"/>
                </a:solidFill>
              </a:rPr>
              <a:t>Sa</a:t>
            </a:r>
            <a:r>
              <a:rPr lang="en-US" dirty="0">
                <a:solidFill>
                  <a:srgbClr val="00B0F0"/>
                </a:solidFill>
              </a:rPr>
              <a:t>lt </a:t>
            </a:r>
            <a:r>
              <a:rPr lang="en-US" dirty="0"/>
              <a:t>(First part comes from the base, second part comes from the acid)</a:t>
            </a:r>
          </a:p>
          <a:p>
            <a:pPr>
              <a:lnSpc>
                <a:spcPct val="150000"/>
              </a:lnSpc>
              <a:buNone/>
            </a:pPr>
            <a:r>
              <a:rPr lang="en-US" dirty="0"/>
              <a:t>Water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1733379" y="2230130"/>
            <a:ext cx="1472556" cy="465843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452220" y="2230129"/>
            <a:ext cx="1259826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45152" y="2230128"/>
            <a:ext cx="531222" cy="465843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997012" y="2230128"/>
            <a:ext cx="248140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85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acid and strong base salts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The products of a strong acid and strong base reaction will form a neutral solution since the conjugate acid and base produced are of negligible strength</a:t>
                </a:r>
              </a:p>
              <a:p>
                <a:pPr marL="0" indent="0">
                  <a:buNone/>
                </a:pPr>
                <a:endParaRPr lang="en-US" sz="24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HCl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NaOH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NaCl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Neutral conjugate acid + Neutral conjugate base = Neutral salt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 r="-1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821826" y="3196079"/>
            <a:ext cx="1121790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13206" y="3148878"/>
            <a:ext cx="282805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10996" y="3148877"/>
            <a:ext cx="404566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298644" y="3168123"/>
            <a:ext cx="1374742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9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acids and weak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Strong acids and weak bases yield a weakly acidic solution because of the conjugate acid that results from the weak base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HCl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Cl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Stronger conjugate acid + Neutral conjugate base = Acidic salt</a:t>
                </a:r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50" t="-1085" r="-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473782" y="3126759"/>
            <a:ext cx="1121790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98245" y="3126759"/>
            <a:ext cx="1148300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12968" y="3126759"/>
            <a:ext cx="606345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19313" y="3126759"/>
            <a:ext cx="285693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4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acids and strong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Weak acids and strong bases yield a weakly basic solution because of the conjugate acid that results from the weak base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HC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NaOH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Na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Neutral conjugate acid + Stronger conjugate base = Basic salt</a:t>
                </a:r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50" t="-1085" r="-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110385" y="3196079"/>
            <a:ext cx="1828802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48135" y="3141998"/>
            <a:ext cx="1374543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63061" y="3141998"/>
            <a:ext cx="390004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53066" y="3141998"/>
            <a:ext cx="1010478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40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acids and weak bases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 weak acid and weak base can yield an acidic, basic, or neutral solution.</a:t>
            </a:r>
          </a:p>
          <a:p>
            <a:r>
              <a:rPr lang="en-US" dirty="0"/>
              <a:t>There are three cases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Stronger weak acids and weaker bases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Weaker acids and stronger weak bases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/>
              <a:t>Weaker acids and equally weak bases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1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Stronger weak acids and weaker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/>
                  <a:t>When the conjugate acid is stronger than the conjugate base, the resulting salt is slightly acidic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HS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US" sz="2400" dirty="0"/>
                            <m:t> </m:t>
                          </m:r>
                        </m:e>
                        <m:sup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b="1" dirty="0"/>
              </a:p>
              <a:p>
                <a:pPr marL="0" indent="0">
                  <a:buNone/>
                </a:pPr>
                <a:endParaRPr lang="en-US" sz="2400" b="1" dirty="0"/>
              </a:p>
              <a:p>
                <a:r>
                  <a:rPr lang="en-US" sz="2400" dirty="0"/>
                  <a:t>Since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HS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e>
                      <m:sup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1.1×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sz="2400" dirty="0"/>
                  <a:t> and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, their resulting salt,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is slightly acidic.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Stronger conjugate acid + Weaker conjugate base = Acidic salt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endParaRPr lang="en-US" b="1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299" t="-19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054355" y="2694800"/>
            <a:ext cx="1593132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43750" y="2694800"/>
            <a:ext cx="674604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926258" y="2694800"/>
            <a:ext cx="1191307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461562" y="2694800"/>
            <a:ext cx="582188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64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Weaker acids and stronger weak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en-US" sz="2400" dirty="0"/>
                  <a:t>When the conjugate acid is weaker than the conjugate base, the resulting salt is slightly basic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b="1" dirty="0"/>
              </a:p>
              <a:p>
                <a:pPr marL="0" indent="0">
                  <a:buNone/>
                </a:pPr>
                <a:endParaRPr lang="en-US" sz="2400" b="1" dirty="0"/>
              </a:p>
              <a:p>
                <a:r>
                  <a:rPr lang="en-US" sz="2400" dirty="0"/>
                  <a:t>Since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en-US" sz="2400" b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is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 and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sz="2400" dirty="0"/>
                  <a:t> of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4.4×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2400" dirty="0"/>
                  <a:t>, their resulting salt,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is slightly basic.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Weaker conjugate acid + Stronger conjugate base = Basic salt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endParaRPr lang="en-US" b="1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299" t="-19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206136" y="2686091"/>
            <a:ext cx="1875936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48215" y="2686091"/>
            <a:ext cx="1027523" cy="46584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404959" y="2686091"/>
            <a:ext cx="1646012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418770" y="2686091"/>
            <a:ext cx="1129445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353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778</TotalTime>
  <Words>1012</Words>
  <Application>Microsoft Office PowerPoint</Application>
  <PresentationFormat>On-screen Show (4:3)</PresentationFormat>
  <Paragraphs>113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Cambria Math</vt:lpstr>
      <vt:lpstr>Wingdings</vt:lpstr>
      <vt:lpstr>Wingdings 2</vt:lpstr>
      <vt:lpstr>Median</vt:lpstr>
      <vt:lpstr>Chapter 14 Part 3</vt:lpstr>
      <vt:lpstr>Conjugate acid/base strength</vt:lpstr>
      <vt:lpstr>Acid-Base Reactions</vt:lpstr>
      <vt:lpstr>Strong acid and strong base salts</vt:lpstr>
      <vt:lpstr>Strong acids and weak bases</vt:lpstr>
      <vt:lpstr>Weak acids and strong bases</vt:lpstr>
      <vt:lpstr>Weak acids and weak bases</vt:lpstr>
      <vt:lpstr>Stronger weak acids and weaker bases</vt:lpstr>
      <vt:lpstr>Weaker acids and stronger weak bases</vt:lpstr>
      <vt:lpstr>Weaker acids and equally weak bases</vt:lpstr>
      <vt:lpstr>Predicting the acidity of salts</vt:lpstr>
      <vt:lpstr>Qualitatively Predicting Hydrolysis Reactions</vt:lpstr>
      <vt:lpstr>Acidity of salts</vt:lpstr>
      <vt:lpstr>Basicity of salts</vt:lpstr>
      <vt:lpstr>Ionization Constants for Hydrolysis Reactions</vt:lpstr>
      <vt:lpstr>Calculating the pH of Salt solutions</vt:lpstr>
      <vt:lpstr>Calculating the pH of Salt solutions</vt:lpstr>
      <vt:lpstr>Calculations using salt solutions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Part 3</dc:title>
  <dc:creator>Walter Turner</dc:creator>
  <cp:lastModifiedBy>Walter Turner</cp:lastModifiedBy>
  <cp:revision>62</cp:revision>
  <dcterms:created xsi:type="dcterms:W3CDTF">2018-03-05T13:36:52Z</dcterms:created>
  <dcterms:modified xsi:type="dcterms:W3CDTF">2022-03-28T12:55:29Z</dcterms:modified>
</cp:coreProperties>
</file>