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79" r:id="rId3"/>
    <p:sldId id="280" r:id="rId4"/>
    <p:sldId id="283" r:id="rId5"/>
    <p:sldId id="284" r:id="rId6"/>
    <p:sldId id="285" r:id="rId7"/>
    <p:sldId id="278" r:id="rId8"/>
    <p:sldId id="282" r:id="rId9"/>
    <p:sldId id="281" r:id="rId10"/>
    <p:sldId id="26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1" d="100"/>
          <a:sy n="91" d="100"/>
        </p:scale>
        <p:origin x="99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dirty="0"/>
              <a:t>Density vs. Mass %</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Sheet1!$B$17</c:f>
              <c:strCache>
                <c:ptCount val="1"/>
                <c:pt idx="0">
                  <c:v>Density</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9.7699113062045498E-2"/>
                  <c:y val="0.25193921028572086"/>
                </c:manualLayout>
              </c:layout>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sz="1400" baseline="0" dirty="0"/>
                      <a:t>y = 0.1045x + 0.3845</a:t>
                    </a:r>
                    <a:br>
                      <a:rPr lang="en-US" sz="1400" baseline="0" dirty="0"/>
                    </a:br>
                    <a:r>
                      <a:rPr lang="en-US" sz="1400" baseline="0" dirty="0"/>
                      <a:t>R² = 0.996</a:t>
                    </a:r>
                    <a:endParaRPr lang="en-US" sz="1400" dirty="0"/>
                  </a:p>
                </c:rich>
              </c:tx>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Sheet1!$A$18:$A$27</c:f>
              <c:numCache>
                <c:formatCode>General</c:formatCode>
                <c:ptCount val="10"/>
                <c:pt idx="0">
                  <c:v>1</c:v>
                </c:pt>
                <c:pt idx="3">
                  <c:v>3</c:v>
                </c:pt>
                <c:pt idx="6">
                  <c:v>5</c:v>
                </c:pt>
                <c:pt idx="9">
                  <c:v>7</c:v>
                </c:pt>
              </c:numCache>
            </c:numRef>
          </c:xVal>
          <c:yVal>
            <c:numRef>
              <c:f>Sheet1!$B$18:$B$27</c:f>
              <c:numCache>
                <c:formatCode>General</c:formatCode>
                <c:ptCount val="10"/>
                <c:pt idx="0">
                  <c:v>0.48</c:v>
                </c:pt>
                <c:pt idx="3">
                  <c:v>0.7</c:v>
                </c:pt>
                <c:pt idx="6">
                  <c:v>0.93</c:v>
                </c:pt>
                <c:pt idx="9">
                  <c:v>1.1000000000000001</c:v>
                </c:pt>
              </c:numCache>
            </c:numRef>
          </c:yVal>
          <c:smooth val="0"/>
          <c:extLst>
            <c:ext xmlns:c16="http://schemas.microsoft.com/office/drawing/2014/chart" uri="{C3380CC4-5D6E-409C-BE32-E72D297353CC}">
              <c16:uniqueId val="{00000000-DA01-444F-AE68-A689F806F3E3}"/>
            </c:ext>
          </c:extLst>
        </c:ser>
        <c:dLbls>
          <c:showLegendKey val="0"/>
          <c:showVal val="0"/>
          <c:showCatName val="0"/>
          <c:showSerName val="0"/>
          <c:showPercent val="0"/>
          <c:showBubbleSize val="0"/>
        </c:dLbls>
        <c:axId val="460089728"/>
        <c:axId val="460089072"/>
      </c:scatterChart>
      <c:valAx>
        <c:axId val="46008972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400" dirty="0"/>
                  <a:t>Mass</a:t>
                </a:r>
                <a:r>
                  <a:rPr lang="en-US" dirty="0"/>
                  <a:t> </a:t>
                </a:r>
                <a:r>
                  <a:rPr lang="en-US" sz="1400" dirty="0"/>
                  <a:t>%</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0089072"/>
        <c:crosses val="autoZero"/>
        <c:crossBetween val="midCat"/>
      </c:valAx>
      <c:valAx>
        <c:axId val="4600890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400" dirty="0"/>
                  <a:t>Density (g/mL)</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008972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dirty="0"/>
              <a:t>Density vs. Mass %</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0"/>
            <c:dispEq val="0"/>
          </c:trendline>
          <c:trendline>
            <c:spPr>
              <a:ln w="19050" cap="rnd">
                <a:solidFill>
                  <a:schemeClr val="accent1"/>
                </a:solidFill>
                <a:prstDash val="sysDot"/>
              </a:ln>
              <a:effectLst/>
            </c:spPr>
            <c:trendlineType val="linear"/>
            <c:dispRSqr val="1"/>
            <c:dispEq val="1"/>
            <c:trendlineLbl>
              <c:layout>
                <c:manualLayout>
                  <c:x val="-3.4598643919510064E-2"/>
                  <c:y val="0.28968576844561095"/>
                </c:manualLayout>
              </c:layout>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sz="1400" baseline="0" dirty="0"/>
                      <a:t>y = 0.1x + 0.4</a:t>
                    </a:r>
                    <a:br>
                      <a:rPr lang="en-US" sz="1400" baseline="0" dirty="0"/>
                    </a:br>
                    <a:r>
                      <a:rPr lang="en-US" sz="1400" baseline="0" dirty="0"/>
                      <a:t>R² = 0.9677</a:t>
                    </a:r>
                    <a:endParaRPr lang="en-US" sz="1400" dirty="0"/>
                  </a:p>
                </c:rich>
              </c:tx>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Sheet1!$A$2:$A$13</c:f>
              <c:numCache>
                <c:formatCode>General</c:formatCode>
                <c:ptCount val="12"/>
                <c:pt idx="0">
                  <c:v>1</c:v>
                </c:pt>
                <c:pt idx="1">
                  <c:v>1</c:v>
                </c:pt>
                <c:pt idx="2">
                  <c:v>1</c:v>
                </c:pt>
                <c:pt idx="3">
                  <c:v>3</c:v>
                </c:pt>
                <c:pt idx="4">
                  <c:v>3</c:v>
                </c:pt>
                <c:pt idx="5">
                  <c:v>3</c:v>
                </c:pt>
                <c:pt idx="6">
                  <c:v>5</c:v>
                </c:pt>
                <c:pt idx="7">
                  <c:v>5</c:v>
                </c:pt>
                <c:pt idx="8">
                  <c:v>5</c:v>
                </c:pt>
                <c:pt idx="9">
                  <c:v>7</c:v>
                </c:pt>
                <c:pt idx="10">
                  <c:v>7</c:v>
                </c:pt>
                <c:pt idx="11">
                  <c:v>7</c:v>
                </c:pt>
              </c:numCache>
            </c:numRef>
          </c:xVal>
          <c:yVal>
            <c:numRef>
              <c:f>Sheet1!$B$2:$B$13</c:f>
              <c:numCache>
                <c:formatCode>General</c:formatCode>
                <c:ptCount val="12"/>
                <c:pt idx="0">
                  <c:v>0.45</c:v>
                </c:pt>
                <c:pt idx="1">
                  <c:v>0.5</c:v>
                </c:pt>
                <c:pt idx="2">
                  <c:v>0.55000000000000004</c:v>
                </c:pt>
                <c:pt idx="3">
                  <c:v>0.65</c:v>
                </c:pt>
                <c:pt idx="4">
                  <c:v>0.7</c:v>
                </c:pt>
                <c:pt idx="5">
                  <c:v>0.75</c:v>
                </c:pt>
                <c:pt idx="6">
                  <c:v>0.85</c:v>
                </c:pt>
                <c:pt idx="7">
                  <c:v>0.9</c:v>
                </c:pt>
                <c:pt idx="8">
                  <c:v>0.95</c:v>
                </c:pt>
                <c:pt idx="9">
                  <c:v>1.05</c:v>
                </c:pt>
                <c:pt idx="10">
                  <c:v>1.1000000000000001</c:v>
                </c:pt>
                <c:pt idx="11">
                  <c:v>1.1499999999999999</c:v>
                </c:pt>
              </c:numCache>
            </c:numRef>
          </c:yVal>
          <c:smooth val="0"/>
          <c:extLst>
            <c:ext xmlns:c16="http://schemas.microsoft.com/office/drawing/2014/chart" uri="{C3380CC4-5D6E-409C-BE32-E72D297353CC}">
              <c16:uniqueId val="{00000000-515A-4336-8B37-55AEBAC6EE5C}"/>
            </c:ext>
          </c:extLst>
        </c:ser>
        <c:dLbls>
          <c:showLegendKey val="0"/>
          <c:showVal val="0"/>
          <c:showCatName val="0"/>
          <c:showSerName val="0"/>
          <c:showPercent val="0"/>
          <c:showBubbleSize val="0"/>
        </c:dLbls>
        <c:axId val="376885336"/>
        <c:axId val="376885992"/>
      </c:scatterChart>
      <c:valAx>
        <c:axId val="37688533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400" dirty="0"/>
                  <a:t>Mass %</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6885992"/>
        <c:crosses val="autoZero"/>
        <c:crossBetween val="midCat"/>
      </c:valAx>
      <c:valAx>
        <c:axId val="3768859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400" dirty="0" smtClean="0"/>
                  <a:t>Density (g/mL)</a:t>
                </a:r>
                <a:endParaRPr lang="en-US" sz="1400" dirty="0"/>
              </a:p>
            </c:rich>
          </c:tx>
          <c:layout>
            <c:manualLayout>
              <c:xMode val="edge"/>
              <c:yMode val="edge"/>
              <c:x val="2.5210853053877977E-2"/>
              <c:y val="0.33357480592778466"/>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688533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C453622-B55F-41AA-BD0E-E0CCD9479DF3}" type="datetimeFigureOut">
              <a:rPr lang="en-US" smtClean="0"/>
              <a:t>2/21/2022</a:t>
            </a:fld>
            <a:endParaRPr lang="en-US"/>
          </a:p>
        </p:txBody>
      </p:sp>
      <p:sp>
        <p:nvSpPr>
          <p:cNvPr id="17" name="Footer Placeholder 16"/>
          <p:cNvSpPr>
            <a:spLocks noGrp="1"/>
          </p:cNvSpPr>
          <p:nvPr>
            <p:ph type="ftr" sz="quarter" idx="11"/>
          </p:nvPr>
        </p:nvSpPr>
        <p:spPr>
          <a:xfrm>
            <a:off x="2085393" y="236540"/>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919FE20-238A-43D9-8910-0C857465057A}" type="slidenum">
              <a:rPr lang="en-US" smtClean="0"/>
              <a:t>‹#›</a:t>
            </a:fld>
            <a:endParaRPr lang="en-US"/>
          </a:p>
        </p:txBody>
      </p:sp>
    </p:spTree>
    <p:extLst>
      <p:ext uri="{BB962C8B-B14F-4D97-AF65-F5344CB8AC3E}">
        <p14:creationId xmlns:p14="http://schemas.microsoft.com/office/powerpoint/2010/main" val="1285938046"/>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C453622-B55F-41AA-BD0E-E0CCD9479DF3}"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19FE20-238A-43D9-8910-0C857465057A}" type="slidenum">
              <a:rPr lang="en-US" smtClean="0"/>
              <a:t>‹#›</a:t>
            </a:fld>
            <a:endParaRPr lang="en-US"/>
          </a:p>
        </p:txBody>
      </p:sp>
    </p:spTree>
    <p:extLst>
      <p:ext uri="{BB962C8B-B14F-4D97-AF65-F5344CB8AC3E}">
        <p14:creationId xmlns:p14="http://schemas.microsoft.com/office/powerpoint/2010/main" val="2006284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2"/>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4"/>
            <a:ext cx="2209800" cy="365125"/>
          </a:xfrm>
        </p:spPr>
        <p:txBody>
          <a:bodyPr/>
          <a:lstStyle/>
          <a:p>
            <a:fld id="{1C453622-B55F-41AA-BD0E-E0CCD9479DF3}" type="datetimeFigureOut">
              <a:rPr lang="en-US" smtClean="0"/>
              <a:t>2/21/2022</a:t>
            </a:fld>
            <a:endParaRPr lang="en-US"/>
          </a:p>
        </p:txBody>
      </p:sp>
      <p:sp>
        <p:nvSpPr>
          <p:cNvPr id="5" name="Footer Placeholder 4"/>
          <p:cNvSpPr>
            <a:spLocks noGrp="1"/>
          </p:cNvSpPr>
          <p:nvPr>
            <p:ph type="ftr" sz="quarter" idx="11"/>
          </p:nvPr>
        </p:nvSpPr>
        <p:spPr>
          <a:xfrm>
            <a:off x="457202" y="6248209"/>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6" name="Slide Number Placeholder 5"/>
          <p:cNvSpPr>
            <a:spLocks noGrp="1"/>
          </p:cNvSpPr>
          <p:nvPr>
            <p:ph type="sldNum" sz="quarter" idx="12"/>
          </p:nvPr>
        </p:nvSpPr>
        <p:spPr>
          <a:xfrm rot="5400000">
            <a:off x="5989638" y="144462"/>
            <a:ext cx="533400" cy="244476"/>
          </a:xfrm>
        </p:spPr>
        <p:txBody>
          <a:bodyPr/>
          <a:lstStyle/>
          <a:p>
            <a:fld id="{E919FE20-238A-43D9-8910-0C857465057A}" type="slidenum">
              <a:rPr lang="en-US" smtClean="0"/>
              <a:t>‹#›</a:t>
            </a:fld>
            <a:endParaRPr lang="en-US"/>
          </a:p>
        </p:txBody>
      </p:sp>
    </p:spTree>
    <p:extLst>
      <p:ext uri="{BB962C8B-B14F-4D97-AF65-F5344CB8AC3E}">
        <p14:creationId xmlns:p14="http://schemas.microsoft.com/office/powerpoint/2010/main" val="330203618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1C453622-B55F-41AA-BD0E-E0CCD9479DF3}"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919FE20-238A-43D9-8910-0C857465057A}"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87272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1C453622-B55F-41AA-BD0E-E0CCD9479DF3}" type="datetimeFigureOut">
              <a:rPr lang="en-US" smtClean="0"/>
              <a:t>2/21/2022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E919FE20-238A-43D9-8910-0C857465057A}"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260339072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1C453622-B55F-41AA-BD0E-E0CCD9479DF3}" type="datetimeFigureOut">
              <a:rPr lang="en-US" smtClean="0"/>
              <a:t>2/21/2022</a:t>
            </a:fld>
            <a:endParaRPr lang="en-US"/>
          </a:p>
        </p:txBody>
      </p:sp>
      <p:sp>
        <p:nvSpPr>
          <p:cNvPr id="10" name="Slide Number Placeholder 9"/>
          <p:cNvSpPr>
            <a:spLocks noGrp="1"/>
          </p:cNvSpPr>
          <p:nvPr>
            <p:ph type="sldNum" sz="quarter" idx="16"/>
          </p:nvPr>
        </p:nvSpPr>
        <p:spPr/>
        <p:txBody>
          <a:bodyPr rtlCol="0"/>
          <a:lstStyle/>
          <a:p>
            <a:fld id="{E919FE20-238A-43D9-8910-0C857465057A}"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3795358470"/>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1C453622-B55F-41AA-BD0E-E0CCD9479DF3}" type="datetimeFigureOut">
              <a:rPr lang="en-US" smtClean="0"/>
              <a:t>2/21/2022</a:t>
            </a:fld>
            <a:endParaRPr lang="en-US"/>
          </a:p>
        </p:txBody>
      </p:sp>
      <p:sp>
        <p:nvSpPr>
          <p:cNvPr id="12" name="Slide Number Placeholder 11"/>
          <p:cNvSpPr>
            <a:spLocks noGrp="1"/>
          </p:cNvSpPr>
          <p:nvPr>
            <p:ph type="sldNum" sz="quarter" idx="16"/>
          </p:nvPr>
        </p:nvSpPr>
        <p:spPr/>
        <p:txBody>
          <a:bodyPr rtlCol="0"/>
          <a:lstStyle/>
          <a:p>
            <a:fld id="{E919FE20-238A-43D9-8910-0C857465057A}"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383655202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1C453622-B55F-41AA-BD0E-E0CCD9479DF3}" type="datetimeFigureOut">
              <a:rPr lang="en-US" smtClean="0"/>
              <a:t>2/21/2022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919FE20-238A-43D9-8910-0C857465057A}" type="slidenum">
              <a:rPr lang="en-US" smtClean="0"/>
              <a:t>‹#›</a:t>
            </a:fld>
            <a:endParaRPr lang="en-US"/>
          </a:p>
        </p:txBody>
      </p:sp>
    </p:spTree>
    <p:extLst>
      <p:ext uri="{BB962C8B-B14F-4D97-AF65-F5344CB8AC3E}">
        <p14:creationId xmlns:p14="http://schemas.microsoft.com/office/powerpoint/2010/main" val="2801280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53622-B55F-41AA-BD0E-E0CCD9479DF3}" type="datetimeFigureOut">
              <a:rPr lang="en-US" smtClean="0"/>
              <a:t>2/21/2022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E919FE20-238A-43D9-8910-0C857465057A}" type="slidenum">
              <a:rPr lang="en-US" smtClean="0"/>
              <a:t>‹#›</a:t>
            </a:fld>
            <a:endParaRPr lang="en-US"/>
          </a:p>
        </p:txBody>
      </p:sp>
    </p:spTree>
    <p:extLst>
      <p:ext uri="{BB962C8B-B14F-4D97-AF65-F5344CB8AC3E}">
        <p14:creationId xmlns:p14="http://schemas.microsoft.com/office/powerpoint/2010/main" val="4244150136"/>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1C453622-B55F-41AA-BD0E-E0CCD9479DF3}" type="datetimeFigureOut">
              <a:rPr lang="en-US" smtClean="0"/>
              <a:t>2/21/2022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919FE20-238A-43D9-8910-0C857465057A}"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129634182"/>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2" name="Date Placeholder 11"/>
          <p:cNvSpPr>
            <a:spLocks noGrp="1"/>
          </p:cNvSpPr>
          <p:nvPr>
            <p:ph type="dt" sz="half" idx="10"/>
          </p:nvPr>
        </p:nvSpPr>
        <p:spPr>
          <a:xfrm>
            <a:off x="6248400" y="6248402"/>
            <a:ext cx="2667000" cy="365125"/>
          </a:xfrm>
        </p:spPr>
        <p:txBody>
          <a:bodyPr rtlCol="0"/>
          <a:lstStyle/>
          <a:p>
            <a:fld id="{1C453622-B55F-41AA-BD0E-E0CCD9479DF3}" type="datetimeFigureOut">
              <a:rPr lang="en-US" smtClean="0"/>
              <a:t>2/21/2022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E919FE20-238A-43D9-8910-0C857465057A}" type="slidenum">
              <a:rPr lang="en-US" smtClean="0"/>
              <a:t>‹#›</a:t>
            </a:fld>
            <a:endParaRPr lang="en-US"/>
          </a:p>
        </p:txBody>
      </p:sp>
      <p:sp>
        <p:nvSpPr>
          <p:cNvPr id="14" name="Footer Placeholder 13"/>
          <p:cNvSpPr>
            <a:spLocks noGrp="1"/>
          </p:cNvSpPr>
          <p:nvPr>
            <p:ph type="ftr" sz="quarter" idx="12"/>
          </p:nvPr>
        </p:nvSpPr>
        <p:spPr>
          <a:xfrm>
            <a:off x="1600200" y="6248208"/>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extLst>
      <p:ext uri="{BB962C8B-B14F-4D97-AF65-F5344CB8AC3E}">
        <p14:creationId xmlns:p14="http://schemas.microsoft.com/office/powerpoint/2010/main" val="350810670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2"/>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C453622-B55F-41AA-BD0E-E0CCD9479DF3}" type="datetimeFigureOut">
              <a:rPr lang="en-US" smtClean="0"/>
              <a:t>2/21/2022</a:t>
            </a:fld>
            <a:endParaRPr lang="en-US"/>
          </a:p>
        </p:txBody>
      </p:sp>
      <p:sp>
        <p:nvSpPr>
          <p:cNvPr id="3" name="Footer Placeholder 2"/>
          <p:cNvSpPr>
            <a:spLocks noGrp="1"/>
          </p:cNvSpPr>
          <p:nvPr>
            <p:ph type="ftr" sz="quarter" idx="3"/>
          </p:nvPr>
        </p:nvSpPr>
        <p:spPr>
          <a:xfrm>
            <a:off x="609601" y="6248208"/>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E919FE20-238A-43D9-8910-0C857465057A}" type="slidenum">
              <a:rPr lang="en-US" smtClean="0"/>
              <a:t>‹#›</a:t>
            </a:fld>
            <a:endParaRPr lang="en-US"/>
          </a:p>
        </p:txBody>
      </p:sp>
    </p:spTree>
    <p:extLst>
      <p:ext uri="{BB962C8B-B14F-4D97-AF65-F5344CB8AC3E}">
        <p14:creationId xmlns:p14="http://schemas.microsoft.com/office/powerpoint/2010/main" val="22051760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t>Dr. Turner</a:t>
            </a:r>
          </a:p>
          <a:p>
            <a:endParaRPr lang="en-US" dirty="0"/>
          </a:p>
        </p:txBody>
      </p:sp>
      <p:sp>
        <p:nvSpPr>
          <p:cNvPr id="4" name="Title 3"/>
          <p:cNvSpPr>
            <a:spLocks noGrp="1"/>
          </p:cNvSpPr>
          <p:nvPr>
            <p:ph type="title"/>
          </p:nvPr>
        </p:nvSpPr>
        <p:spPr/>
        <p:txBody>
          <a:bodyPr>
            <a:noAutofit/>
          </a:bodyPr>
          <a:lstStyle/>
          <a:p>
            <a:r>
              <a:rPr lang="en-US" sz="3200" dirty="0"/>
              <a:t>Week </a:t>
            </a:r>
            <a:r>
              <a:rPr lang="en-US" sz="3200" dirty="0" smtClean="0"/>
              <a:t>3: Determination of Sugar Content in Commercial Beverage</a:t>
            </a:r>
            <a:endParaRPr lang="en-US" sz="3200" dirty="0"/>
          </a:p>
        </p:txBody>
      </p:sp>
    </p:spTree>
    <p:extLst>
      <p:ext uri="{BB962C8B-B14F-4D97-AF65-F5344CB8AC3E}">
        <p14:creationId xmlns:p14="http://schemas.microsoft.com/office/powerpoint/2010/main" val="2908371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51FBD-C27D-416D-87D3-FEC13A7CA61B}"/>
              </a:ext>
            </a:extLst>
          </p:cNvPr>
          <p:cNvSpPr>
            <a:spLocks noGrp="1"/>
          </p:cNvSpPr>
          <p:nvPr>
            <p:ph type="title"/>
          </p:nvPr>
        </p:nvSpPr>
        <p:spPr/>
        <p:txBody>
          <a:bodyPr>
            <a:noAutofit/>
          </a:bodyPr>
          <a:lstStyle/>
          <a:p>
            <a:r>
              <a:rPr lang="en-US" sz="3200" dirty="0" smtClean="0"/>
              <a:t>Part 2: Calculating the mass percentage of commercial drinks</a:t>
            </a:r>
            <a:endParaRPr lang="en-US" sz="3200" dirty="0"/>
          </a:p>
        </p:txBody>
      </p:sp>
      <p:sp>
        <p:nvSpPr>
          <p:cNvPr id="3" name="Content Placeholder 2">
            <a:extLst>
              <a:ext uri="{FF2B5EF4-FFF2-40B4-BE49-F238E27FC236}">
                <a16:creationId xmlns:a16="http://schemas.microsoft.com/office/drawing/2014/main" id="{CC6872E2-73A1-4B4B-A34B-DE7A2734543D}"/>
              </a:ext>
            </a:extLst>
          </p:cNvPr>
          <p:cNvSpPr>
            <a:spLocks noGrp="1"/>
          </p:cNvSpPr>
          <p:nvPr>
            <p:ph sz="quarter" idx="1"/>
          </p:nvPr>
        </p:nvSpPr>
        <p:spPr/>
        <p:txBody>
          <a:bodyPr>
            <a:normAutofit lnSpcReduction="10000"/>
          </a:bodyPr>
          <a:lstStyle/>
          <a:p>
            <a:pPr marL="457200" indent="-457200">
              <a:buFont typeface="+mj-lt"/>
              <a:buAutoNum type="arabicPeriod"/>
            </a:pPr>
            <a:r>
              <a:rPr lang="en-US" sz="2000" dirty="0" smtClean="0"/>
              <a:t>Each group member should select a beverage</a:t>
            </a:r>
          </a:p>
          <a:p>
            <a:pPr lvl="1"/>
            <a:r>
              <a:rPr lang="en-US" sz="1800" dirty="0" smtClean="0"/>
              <a:t>Try to pick a contrasting type to your group members (soft drink, juice, sports drink)</a:t>
            </a:r>
            <a:endParaRPr lang="en-US" sz="1800" dirty="0"/>
          </a:p>
          <a:p>
            <a:pPr marL="457200" indent="-457200">
              <a:buFont typeface="+mj-lt"/>
              <a:buAutoNum type="arabicPeriod"/>
            </a:pPr>
            <a:r>
              <a:rPr lang="en-US" sz="2000" dirty="0" smtClean="0"/>
              <a:t>For each drink, do at least 3 density determinations and calculate an average density and standard deviation. This may be done on Excel.</a:t>
            </a:r>
          </a:p>
          <a:p>
            <a:pPr marL="457200" indent="-457200">
              <a:buFont typeface="+mj-lt"/>
              <a:buAutoNum type="arabicPeriod"/>
            </a:pPr>
            <a:r>
              <a:rPr lang="en-US" sz="2000" dirty="0" smtClean="0"/>
              <a:t>Use the equation in your standard curve to calculate the mass % of sugar based on your measured average density.</a:t>
            </a:r>
          </a:p>
          <a:p>
            <a:pPr marL="457200" indent="-457200">
              <a:buFont typeface="+mj-lt"/>
              <a:buAutoNum type="arabicPeriod"/>
            </a:pPr>
            <a:r>
              <a:rPr lang="en-US" sz="2000" dirty="0" smtClean="0"/>
              <a:t>Mark your average density on the best fit line of your graph.</a:t>
            </a:r>
          </a:p>
          <a:p>
            <a:pPr marL="457200" indent="-457200">
              <a:buFont typeface="+mj-lt"/>
              <a:buAutoNum type="arabicPeriod"/>
            </a:pPr>
            <a:r>
              <a:rPr lang="en-US" sz="2000" dirty="0" smtClean="0"/>
              <a:t>Using your experimental results, calculate the grams of sugar per serving.</a:t>
            </a:r>
          </a:p>
          <a:p>
            <a:pPr marL="457200" indent="-457200">
              <a:buFont typeface="+mj-lt"/>
              <a:buAutoNum type="arabicPeriod"/>
            </a:pPr>
            <a:r>
              <a:rPr lang="en-US" sz="2000" dirty="0" smtClean="0"/>
              <a:t>If the serving size is not 500. mL, you will need to use a proportion to calculate what your experimental values and label values would be for a 500. mL serving.</a:t>
            </a:r>
          </a:p>
          <a:p>
            <a:pPr marL="457200" indent="-457200">
              <a:buFont typeface="+mj-lt"/>
              <a:buAutoNum type="arabicPeriod"/>
            </a:pPr>
            <a:r>
              <a:rPr lang="en-US" sz="2000" dirty="0" smtClean="0"/>
              <a:t>Calculate the percent error for each of your drinks.</a:t>
            </a:r>
          </a:p>
          <a:p>
            <a:endParaRPr lang="en-US" dirty="0" smtClean="0"/>
          </a:p>
          <a:p>
            <a:endParaRPr lang="en-US" dirty="0" smtClean="0"/>
          </a:p>
        </p:txBody>
      </p:sp>
    </p:spTree>
    <p:extLst>
      <p:ext uri="{BB962C8B-B14F-4D97-AF65-F5344CB8AC3E}">
        <p14:creationId xmlns:p14="http://schemas.microsoft.com/office/powerpoint/2010/main" val="692174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sz="quarter" idx="1"/>
          </p:nvPr>
        </p:nvSpPr>
        <p:spPr/>
        <p:txBody>
          <a:bodyPr/>
          <a:lstStyle/>
          <a:p>
            <a:r>
              <a:rPr lang="en-US" dirty="0" smtClean="0"/>
              <a:t>Question: How much sugar is in the commercial beverage?</a:t>
            </a:r>
          </a:p>
          <a:p>
            <a:r>
              <a:rPr lang="en-US" dirty="0" smtClean="0"/>
              <a:t>We will determine this by relating the density of the beverage to the mass percentage of sugar in the beverage.</a:t>
            </a:r>
            <a:endParaRPr lang="en-US" dirty="0"/>
          </a:p>
        </p:txBody>
      </p:sp>
    </p:spTree>
    <p:extLst>
      <p:ext uri="{BB962C8B-B14F-4D97-AF65-F5344CB8AC3E}">
        <p14:creationId xmlns:p14="http://schemas.microsoft.com/office/powerpoint/2010/main" val="3146396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effect of sugar on mass percent</a:t>
            </a:r>
            <a:endParaRPr lang="en-US" dirty="0"/>
          </a:p>
        </p:txBody>
      </p:sp>
      <p:sp>
        <p:nvSpPr>
          <p:cNvPr id="3" name="Content Placeholder 2"/>
          <p:cNvSpPr>
            <a:spLocks noGrp="1"/>
          </p:cNvSpPr>
          <p:nvPr>
            <p:ph sz="quarter" idx="1"/>
          </p:nvPr>
        </p:nvSpPr>
        <p:spPr/>
        <p:txBody>
          <a:bodyPr>
            <a:normAutofit/>
          </a:bodyPr>
          <a:lstStyle/>
          <a:p>
            <a:r>
              <a:rPr lang="en-US" sz="2400" dirty="0" smtClean="0"/>
              <a:t>Question: Which is more dense: a solution of sugar and water with a low sugar mass or one with a high sugar mass?</a:t>
            </a:r>
          </a:p>
        </p:txBody>
      </p:sp>
    </p:spTree>
    <p:extLst>
      <p:ext uri="{BB962C8B-B14F-4D97-AF65-F5344CB8AC3E}">
        <p14:creationId xmlns:p14="http://schemas.microsoft.com/office/powerpoint/2010/main" val="3766590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effect of sugar on mass percent</a:t>
            </a:r>
            <a:endParaRPr lang="en-US" dirty="0"/>
          </a:p>
        </p:txBody>
      </p:sp>
      <p:sp>
        <p:nvSpPr>
          <p:cNvPr id="3" name="Content Placeholder 2"/>
          <p:cNvSpPr>
            <a:spLocks noGrp="1"/>
          </p:cNvSpPr>
          <p:nvPr>
            <p:ph sz="quarter" idx="1"/>
          </p:nvPr>
        </p:nvSpPr>
        <p:spPr/>
        <p:txBody>
          <a:bodyPr>
            <a:normAutofit/>
          </a:bodyPr>
          <a:lstStyle/>
          <a:p>
            <a:r>
              <a:rPr lang="en-US" sz="2400" dirty="0" smtClean="0"/>
              <a:t>Question: Which is more dense: a solution of sugar and water with a low sugar mass or one with a high sugar mass?</a:t>
            </a:r>
          </a:p>
          <a:p>
            <a:pPr lvl="1"/>
            <a:r>
              <a:rPr lang="en-US" sz="2000" dirty="0" smtClean="0"/>
              <a:t>One with a high sugar mass</a:t>
            </a:r>
          </a:p>
        </p:txBody>
      </p:sp>
    </p:spTree>
    <p:extLst>
      <p:ext uri="{BB962C8B-B14F-4D97-AF65-F5344CB8AC3E}">
        <p14:creationId xmlns:p14="http://schemas.microsoft.com/office/powerpoint/2010/main" val="355312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effect of sugar on mass percent</a:t>
            </a:r>
            <a:endParaRPr lang="en-US" dirty="0"/>
          </a:p>
        </p:txBody>
      </p:sp>
      <p:sp>
        <p:nvSpPr>
          <p:cNvPr id="3" name="Content Placeholder 2"/>
          <p:cNvSpPr>
            <a:spLocks noGrp="1"/>
          </p:cNvSpPr>
          <p:nvPr>
            <p:ph sz="quarter" idx="1"/>
          </p:nvPr>
        </p:nvSpPr>
        <p:spPr/>
        <p:txBody>
          <a:bodyPr>
            <a:normAutofit/>
          </a:bodyPr>
          <a:lstStyle/>
          <a:p>
            <a:r>
              <a:rPr lang="en-US" sz="2400" dirty="0" smtClean="0"/>
              <a:t>Question: Which is more dense: a solution of sugar and water with a low sugar mass or one with a high sugar mass?</a:t>
            </a:r>
          </a:p>
          <a:p>
            <a:pPr lvl="1"/>
            <a:r>
              <a:rPr lang="en-US" sz="2000" dirty="0" smtClean="0"/>
              <a:t>One with a high sugar mass</a:t>
            </a:r>
          </a:p>
          <a:p>
            <a:r>
              <a:rPr lang="en-US" sz="2400" dirty="0" smtClean="0"/>
              <a:t>Accordingly, as the mass percent of sugar in sugar-water solution increases, would one expect the density of the sugar-water solution to go up or down?</a:t>
            </a:r>
          </a:p>
        </p:txBody>
      </p:sp>
    </p:spTree>
    <p:extLst>
      <p:ext uri="{BB962C8B-B14F-4D97-AF65-F5344CB8AC3E}">
        <p14:creationId xmlns:p14="http://schemas.microsoft.com/office/powerpoint/2010/main" val="41174537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effect of sugar on mass percent</a:t>
            </a:r>
            <a:endParaRPr lang="en-US" dirty="0"/>
          </a:p>
        </p:txBody>
      </p:sp>
      <p:sp>
        <p:nvSpPr>
          <p:cNvPr id="3" name="Content Placeholder 2"/>
          <p:cNvSpPr>
            <a:spLocks noGrp="1"/>
          </p:cNvSpPr>
          <p:nvPr>
            <p:ph sz="quarter" idx="1"/>
          </p:nvPr>
        </p:nvSpPr>
        <p:spPr/>
        <p:txBody>
          <a:bodyPr>
            <a:normAutofit/>
          </a:bodyPr>
          <a:lstStyle/>
          <a:p>
            <a:r>
              <a:rPr lang="en-US" sz="2400" dirty="0" smtClean="0"/>
              <a:t>Question: Which is more dense: a solution of sugar and water with a low sugar mass or one with a high sugar mass?</a:t>
            </a:r>
          </a:p>
          <a:p>
            <a:pPr lvl="1"/>
            <a:r>
              <a:rPr lang="en-US" sz="2000" dirty="0" smtClean="0"/>
              <a:t>One with a high sugar mass</a:t>
            </a:r>
          </a:p>
          <a:p>
            <a:r>
              <a:rPr lang="en-US" sz="2400" dirty="0" smtClean="0"/>
              <a:t>Accordingly, as the mass percent of sugar in sugar-water solution increases, would one expect the density of the sugar-water solution to go up or down?</a:t>
            </a:r>
          </a:p>
          <a:p>
            <a:pPr lvl="1"/>
            <a:r>
              <a:rPr lang="en-US" sz="2000" dirty="0" smtClean="0"/>
              <a:t>An increase in the mas percent of sugar in the sugar-water solution leads to an increase in the density of the solution</a:t>
            </a:r>
          </a:p>
        </p:txBody>
      </p:sp>
    </p:spTree>
    <p:extLst>
      <p:ext uri="{BB962C8B-B14F-4D97-AF65-F5344CB8AC3E}">
        <p14:creationId xmlns:p14="http://schemas.microsoft.com/office/powerpoint/2010/main" val="655599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F4591-1329-4400-B641-27F6FA9B88DC}"/>
              </a:ext>
            </a:extLst>
          </p:cNvPr>
          <p:cNvSpPr>
            <a:spLocks noGrp="1"/>
          </p:cNvSpPr>
          <p:nvPr>
            <p:ph type="title"/>
          </p:nvPr>
        </p:nvSpPr>
        <p:spPr/>
        <p:txBody>
          <a:bodyPr/>
          <a:lstStyle/>
          <a:p>
            <a:r>
              <a:rPr lang="en-US" dirty="0" smtClean="0"/>
              <a:t>Standard Curves</a:t>
            </a:r>
            <a:endParaRPr lang="en-US" dirty="0"/>
          </a:p>
        </p:txBody>
      </p:sp>
      <p:sp>
        <p:nvSpPr>
          <p:cNvPr id="3" name="Content Placeholder 2">
            <a:extLst>
              <a:ext uri="{FF2B5EF4-FFF2-40B4-BE49-F238E27FC236}">
                <a16:creationId xmlns:a16="http://schemas.microsoft.com/office/drawing/2014/main" id="{15260E21-DEF5-445C-93C9-0C60094D4723}"/>
              </a:ext>
            </a:extLst>
          </p:cNvPr>
          <p:cNvSpPr>
            <a:spLocks noGrp="1"/>
          </p:cNvSpPr>
          <p:nvPr>
            <p:ph sz="quarter" idx="1"/>
          </p:nvPr>
        </p:nvSpPr>
        <p:spPr/>
        <p:txBody>
          <a:bodyPr/>
          <a:lstStyle/>
          <a:p>
            <a:r>
              <a:rPr lang="en-US" sz="2180" dirty="0" smtClean="0"/>
              <a:t>A standard curve is a graph that relates two properties to one another</a:t>
            </a:r>
          </a:p>
          <a:p>
            <a:r>
              <a:rPr lang="en-US" sz="2180" dirty="0" smtClean="0"/>
              <a:t>To make a graph like this, one needs to determine the density of four solutions of varying mass % of sugar and graph them </a:t>
            </a:r>
            <a:endParaRPr lang="en-US" sz="2180" dirty="0"/>
          </a:p>
          <a:p>
            <a:pPr marL="0" indent="0">
              <a:buNone/>
            </a:pPr>
            <a:endParaRPr lang="en-US" dirty="0"/>
          </a:p>
        </p:txBody>
      </p:sp>
      <p:graphicFrame>
        <p:nvGraphicFramePr>
          <p:cNvPr id="17" name="Chart 16"/>
          <p:cNvGraphicFramePr>
            <a:graphicFrameLocks/>
          </p:cNvGraphicFramePr>
          <p:nvPr>
            <p:extLst>
              <p:ext uri="{D42A27DB-BD31-4B8C-83A1-F6EECF244321}">
                <p14:modId xmlns:p14="http://schemas.microsoft.com/office/powerpoint/2010/main" val="354686099"/>
              </p:ext>
            </p:extLst>
          </p:nvPr>
        </p:nvGraphicFramePr>
        <p:xfrm>
          <a:off x="1862048" y="3172691"/>
          <a:ext cx="5178829" cy="330430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24405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 1: Making the Standard Curve</a:t>
            </a:r>
            <a:endParaRPr lang="en-US" dirty="0"/>
          </a:p>
        </p:txBody>
      </p:sp>
      <p:sp>
        <p:nvSpPr>
          <p:cNvPr id="3" name="Content Placeholder 2"/>
          <p:cNvSpPr>
            <a:spLocks noGrp="1"/>
          </p:cNvSpPr>
          <p:nvPr>
            <p:ph sz="quarter" idx="1"/>
          </p:nvPr>
        </p:nvSpPr>
        <p:spPr/>
        <p:txBody>
          <a:bodyPr>
            <a:noAutofit/>
          </a:bodyPr>
          <a:lstStyle/>
          <a:p>
            <a:r>
              <a:rPr lang="en-US" sz="2180" dirty="0" smtClean="0"/>
              <a:t>Based on your prelab calculations, your group will need to prepare 4 solutions of sugar-water with varying concentrations between 4-18%.</a:t>
            </a:r>
          </a:p>
          <a:p>
            <a:pPr lvl="1"/>
            <a:r>
              <a:rPr lang="en-US" sz="2180" dirty="0" smtClean="0"/>
              <a:t>Make </a:t>
            </a:r>
            <a:r>
              <a:rPr lang="en-US" sz="2180" dirty="0" smtClean="0"/>
              <a:t>sure all of the sugar is dissolved in the </a:t>
            </a:r>
            <a:r>
              <a:rPr lang="en-US" sz="2180" dirty="0" smtClean="0"/>
              <a:t>water</a:t>
            </a:r>
          </a:p>
          <a:p>
            <a:pPr lvl="1"/>
            <a:r>
              <a:rPr lang="en-US" sz="2180" dirty="0" smtClean="0"/>
              <a:t>Recalculate mass % based on actual mass of sugar</a:t>
            </a:r>
            <a:endParaRPr lang="en-US" sz="2180" dirty="0" smtClean="0"/>
          </a:p>
          <a:p>
            <a:r>
              <a:rPr lang="en-US" sz="2180" dirty="0" smtClean="0"/>
              <a:t>You will then need to measure the density of three separate aliquots of each of the 4 solutions.</a:t>
            </a:r>
          </a:p>
          <a:p>
            <a:r>
              <a:rPr lang="en-US" sz="2180" dirty="0" smtClean="0"/>
              <a:t>Include the mass, volume, and density each measurement in a table.</a:t>
            </a:r>
          </a:p>
          <a:p>
            <a:r>
              <a:rPr lang="en-US" sz="2180" dirty="0" smtClean="0"/>
              <a:t>Show one sample calculation for determining the density.</a:t>
            </a:r>
          </a:p>
          <a:p>
            <a:r>
              <a:rPr lang="en-US" sz="2180" dirty="0" smtClean="0"/>
              <a:t>You will then graph the mass percentages with their corresponding densities in Excel </a:t>
            </a:r>
            <a:endParaRPr lang="en-US" sz="2180" dirty="0"/>
          </a:p>
        </p:txBody>
      </p:sp>
    </p:spTree>
    <p:extLst>
      <p:ext uri="{BB962C8B-B14F-4D97-AF65-F5344CB8AC3E}">
        <p14:creationId xmlns:p14="http://schemas.microsoft.com/office/powerpoint/2010/main" val="1243705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F4591-1329-4400-B641-27F6FA9B88DC}"/>
              </a:ext>
            </a:extLst>
          </p:cNvPr>
          <p:cNvSpPr>
            <a:spLocks noGrp="1"/>
          </p:cNvSpPr>
          <p:nvPr>
            <p:ph type="title"/>
          </p:nvPr>
        </p:nvSpPr>
        <p:spPr/>
        <p:txBody>
          <a:bodyPr/>
          <a:lstStyle/>
          <a:p>
            <a:r>
              <a:rPr lang="en-US" dirty="0" smtClean="0"/>
              <a:t>Standard Curves</a:t>
            </a:r>
            <a:endParaRPr lang="en-US" dirty="0"/>
          </a:p>
        </p:txBody>
      </p:sp>
      <p:sp>
        <p:nvSpPr>
          <p:cNvPr id="3" name="Content Placeholder 2">
            <a:extLst>
              <a:ext uri="{FF2B5EF4-FFF2-40B4-BE49-F238E27FC236}">
                <a16:creationId xmlns:a16="http://schemas.microsoft.com/office/drawing/2014/main" id="{15260E21-DEF5-445C-93C9-0C60094D4723}"/>
              </a:ext>
            </a:extLst>
          </p:cNvPr>
          <p:cNvSpPr>
            <a:spLocks noGrp="1"/>
          </p:cNvSpPr>
          <p:nvPr>
            <p:ph sz="quarter" idx="1"/>
          </p:nvPr>
        </p:nvSpPr>
        <p:spPr/>
        <p:txBody>
          <a:bodyPr/>
          <a:lstStyle/>
          <a:p>
            <a:r>
              <a:rPr lang="en-US" sz="2000" dirty="0" smtClean="0"/>
              <a:t>Your graph will look similar to this one because you will have three density measurements per mass percentage</a:t>
            </a:r>
          </a:p>
          <a:p>
            <a:r>
              <a:rPr lang="en-US" sz="2000" dirty="0" smtClean="0"/>
              <a:t>We will use the equation in this graph to find the mass percent of the beverages that you brought to class by measuring the density of your beverage and plugging that in to the equation to solve for the mass percentage of sugar  </a:t>
            </a:r>
          </a:p>
          <a:p>
            <a:pPr marL="0" indent="0">
              <a:buNone/>
            </a:pPr>
            <a:endParaRPr lang="en-US" dirty="0"/>
          </a:p>
        </p:txBody>
      </p:sp>
      <p:graphicFrame>
        <p:nvGraphicFramePr>
          <p:cNvPr id="15" name="Chart 14"/>
          <p:cNvGraphicFramePr>
            <a:graphicFrameLocks/>
          </p:cNvGraphicFramePr>
          <p:nvPr>
            <p:extLst>
              <p:ext uri="{D42A27DB-BD31-4B8C-83A1-F6EECF244321}">
                <p14:modId xmlns:p14="http://schemas.microsoft.com/office/powerpoint/2010/main" val="2989051798"/>
              </p:ext>
            </p:extLst>
          </p:nvPr>
        </p:nvGraphicFramePr>
        <p:xfrm>
          <a:off x="2170591" y="3731722"/>
          <a:ext cx="5037513" cy="303830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9340261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Cambria Math"/>
        <a:ea typeface=""/>
        <a:cs typeface=""/>
      </a:majorFont>
      <a:minorFont>
        <a:latin typeface="Cambria Mat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Median" id="{C81E0E53-31CD-4C35-8B6A-415A53D816AA}" vid="{DBE256A4-CD7B-437B-B054-3AB0F8BF082D}"/>
    </a:ext>
  </a:extLst>
</a:theme>
</file>

<file path=docProps/app.xml><?xml version="1.0" encoding="utf-8"?>
<Properties xmlns="http://schemas.openxmlformats.org/officeDocument/2006/extended-properties" xmlns:vt="http://schemas.openxmlformats.org/officeDocument/2006/docPropsVTypes">
  <Template>Median</Template>
  <TotalTime>1329</TotalTime>
  <Words>657</Words>
  <Application>Microsoft Office PowerPoint</Application>
  <PresentationFormat>On-screen Show (4:3)</PresentationFormat>
  <Paragraphs>48</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Cambria Math</vt:lpstr>
      <vt:lpstr>Wingdings</vt:lpstr>
      <vt:lpstr>Wingdings 2</vt:lpstr>
      <vt:lpstr>Median</vt:lpstr>
      <vt:lpstr>Week 3: Determination of Sugar Content in Commercial Beverage</vt:lpstr>
      <vt:lpstr>Overview</vt:lpstr>
      <vt:lpstr>The effect of sugar on mass percent</vt:lpstr>
      <vt:lpstr>The effect of sugar on mass percent</vt:lpstr>
      <vt:lpstr>The effect of sugar on mass percent</vt:lpstr>
      <vt:lpstr>The effect of sugar on mass percent</vt:lpstr>
      <vt:lpstr>Standard Curves</vt:lpstr>
      <vt:lpstr>Part 1: Making the Standard Curve</vt:lpstr>
      <vt:lpstr>Standard Curves</vt:lpstr>
      <vt:lpstr>Part 2: Calculating the mass percentage of commercial drinks</vt:lpstr>
    </vt:vector>
  </TitlesOfParts>
  <Company>Armstrong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12 Part 1</dc:title>
  <dc:creator>Walter Turner</dc:creator>
  <cp:lastModifiedBy>Turner, Walter</cp:lastModifiedBy>
  <cp:revision>78</cp:revision>
  <dcterms:created xsi:type="dcterms:W3CDTF">2018-01-29T10:20:56Z</dcterms:created>
  <dcterms:modified xsi:type="dcterms:W3CDTF">2022-02-21T20:51:54Z</dcterms:modified>
</cp:coreProperties>
</file>