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300" r:id="rId2"/>
    <p:sldId id="374" r:id="rId3"/>
    <p:sldId id="375" r:id="rId4"/>
    <p:sldId id="377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476" autoAdjust="0"/>
  </p:normalViewPr>
  <p:slideViewPr>
    <p:cSldViewPr snapToGrid="0">
      <p:cViewPr varScale="1">
        <p:scale>
          <a:sx n="91" d="100"/>
          <a:sy n="91" d="100"/>
        </p:scale>
        <p:origin x="954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E6E86B-F327-4BB8-89C3-8EDB5F512E30}" type="datetimeFigureOut">
              <a:rPr lang="en-US" smtClean="0"/>
              <a:t>3/28/2022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E9E218-CC27-4351-A931-DCF9F69D25E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74376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50">
                <a:solidFill>
                  <a:srgbClr val="FFFFFF"/>
                </a:solidFill>
              </a:defRPr>
            </a:lvl1pPr>
            <a:lvl2pPr marL="342900" indent="0" algn="ctr">
              <a:buNone/>
            </a:lvl2pPr>
            <a:lvl3pPr marL="685800" indent="0" algn="ctr">
              <a:buNone/>
            </a:lvl3pPr>
            <a:lvl4pPr marL="1028700" indent="0" algn="ctr">
              <a:buNone/>
            </a:lvl4pPr>
            <a:lvl5pPr marL="1371600" indent="0" algn="ctr">
              <a:buNone/>
            </a:lvl5pPr>
            <a:lvl6pPr marL="1714500" indent="0" algn="ctr">
              <a:buNone/>
            </a:lvl6pPr>
            <a:lvl7pPr marL="2057400" indent="0" algn="ctr">
              <a:buNone/>
            </a:lvl7pPr>
            <a:lvl8pPr marL="2400300" indent="0" algn="ctr">
              <a:buNone/>
            </a:lvl8pPr>
            <a:lvl9pPr marL="27432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1500">
                <a:solidFill>
                  <a:srgbClr val="FFFFFF"/>
                </a:solidFill>
              </a:defRPr>
            </a:lvl1pPr>
          </a:lstStyle>
          <a:p>
            <a:fld id="{BDFC0F53-B383-462D-87D9-10C7D6F7E39F}" type="datetimeFigureOut">
              <a:rPr lang="en-US" smtClean="0"/>
              <a:pPr/>
              <a:t>3/28/2022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42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799A7BF-9592-47D9-8E2F-CE731F57D57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63079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C0F53-B383-462D-87D9-10C7D6F7E39F}" type="datetimeFigureOut">
              <a:rPr lang="en-US" smtClean="0"/>
              <a:pPr/>
              <a:t>3/28/2022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9A7BF-9592-47D9-8E2F-CE731F57D57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3716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4"/>
            <a:ext cx="2057400" cy="55165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6"/>
            <a:ext cx="2209800" cy="365125"/>
          </a:xfrm>
        </p:spPr>
        <p:txBody>
          <a:bodyPr/>
          <a:lstStyle/>
          <a:p>
            <a:fld id="{BDFC0F53-B383-462D-87D9-10C7D6F7E39F}" type="datetimeFigureOut">
              <a:rPr lang="en-US" smtClean="0"/>
              <a:pPr/>
              <a:t>3/28/2022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3" y="6248211"/>
            <a:ext cx="557348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E799A7BF-9592-47D9-8E2F-CE731F57D57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46794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C0F53-B383-462D-87D9-10C7D6F7E39F}" type="datetimeFigureOut">
              <a:rPr lang="en-US" smtClean="0"/>
              <a:pPr/>
              <a:t>3/28/2022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799A7BF-9592-47D9-8E2F-CE731F57D57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1910221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2" y="2743200"/>
            <a:ext cx="7123113" cy="1673225"/>
          </a:xfrm>
        </p:spPr>
        <p:txBody>
          <a:bodyPr anchor="t"/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33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C0F53-B383-462D-87D9-10C7D6F7E39F}" type="datetimeFigureOut">
              <a:rPr lang="en-US" smtClean="0"/>
              <a:pPr/>
              <a:t>3/28/2022</a:t>
            </a:fld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1800">
                <a:solidFill>
                  <a:srgbClr val="FFFFFF"/>
                </a:solidFill>
              </a:defRPr>
            </a:lvl1pPr>
          </a:lstStyle>
          <a:p>
            <a:fld id="{E799A7BF-9592-47D9-8E2F-CE731F57D57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60357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DFC0F53-B383-462D-87D9-10C7D6F7E39F}" type="datetimeFigureOut">
              <a:rPr lang="en-US" smtClean="0"/>
              <a:pPr/>
              <a:t>3/28/2022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E799A7BF-9592-47D9-8E2F-CE731F57D57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74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DFC0F53-B383-462D-87D9-10C7D6F7E39F}" type="datetimeFigureOut">
              <a:rPr lang="en-US" smtClean="0"/>
              <a:pPr/>
              <a:t>3/28/2022</a:t>
            </a:fld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E799A7BF-9592-47D9-8E2F-CE731F57D57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15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15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9088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C0F53-B383-462D-87D9-10C7D6F7E39F}" type="datetimeFigureOut">
              <a:rPr lang="en-US" smtClean="0"/>
              <a:pPr/>
              <a:t>3/28/2022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799A7BF-9592-47D9-8E2F-CE731F57D57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6274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C0F53-B383-462D-87D9-10C7D6F7E39F}" type="datetimeFigureOut">
              <a:rPr lang="en-US" smtClean="0"/>
              <a:pPr/>
              <a:t>3/28/2022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799A7BF-9592-47D9-8E2F-CE731F57D57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5557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33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C0F53-B383-462D-87D9-10C7D6F7E39F}" type="datetimeFigureOut">
              <a:rPr lang="en-US" smtClean="0"/>
              <a:pPr/>
              <a:t>3/28/2022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799A7BF-9592-47D9-8E2F-CE731F57D57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750"/>
              </a:spcAft>
              <a:buNone/>
              <a:defRPr sz="1350"/>
            </a:lvl1pPr>
            <a:lvl2pPr>
              <a:buNone/>
              <a:defRPr sz="900"/>
            </a:lvl2pPr>
            <a:lvl3pPr>
              <a:buNone/>
              <a:defRPr sz="750"/>
            </a:lvl3pPr>
            <a:lvl4pPr>
              <a:buNone/>
              <a:defRPr sz="675"/>
            </a:lvl4pPr>
            <a:lvl5pPr>
              <a:buNone/>
              <a:defRPr sz="675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7891519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275"/>
            </a:lvl1pPr>
            <a:lvl2pPr>
              <a:buFontTx/>
              <a:buNone/>
              <a:defRPr sz="900"/>
            </a:lvl2pPr>
            <a:lvl3pPr>
              <a:buFontTx/>
              <a:buNone/>
              <a:defRPr sz="750"/>
            </a:lvl3pPr>
            <a:lvl4pPr>
              <a:buFontTx/>
              <a:buNone/>
              <a:defRPr sz="675"/>
            </a:lvl4pPr>
            <a:lvl5pPr>
              <a:buFontTx/>
              <a:buNone/>
              <a:defRPr sz="675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100" b="0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4"/>
            <a:ext cx="2667000" cy="365125"/>
          </a:xfrm>
        </p:spPr>
        <p:txBody>
          <a:bodyPr rtlCol="0"/>
          <a:lstStyle/>
          <a:p>
            <a:fld id="{BDFC0F53-B383-462D-87D9-10C7D6F7E39F}" type="datetimeFigureOut">
              <a:rPr lang="en-US" smtClean="0"/>
              <a:pPr/>
              <a:t>3/28/2022</a:t>
            </a:fld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100"/>
            </a:lvl1pPr>
          </a:lstStyle>
          <a:p>
            <a:fld id="{E799A7BF-9592-47D9-8E2F-CE731F57D57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10"/>
            <a:ext cx="4572000" cy="365125"/>
          </a:xfrm>
        </p:spPr>
        <p:txBody>
          <a:bodyPr rtlCol="0"/>
          <a:lstStyle/>
          <a:p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2400"/>
            </a:lvl1pPr>
          </a:lstStyle>
          <a:p>
            <a:r>
              <a:rPr kumimoji="0"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8471907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4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050">
                <a:solidFill>
                  <a:schemeClr val="tx2"/>
                </a:solidFill>
              </a:defRPr>
            </a:lvl1pPr>
          </a:lstStyle>
          <a:p>
            <a:fld id="{BDFC0F53-B383-462D-87D9-10C7D6F7E39F}" type="datetimeFigureOut">
              <a:rPr lang="en-US" smtClean="0"/>
              <a:pPr/>
              <a:t>3/28/2022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2" y="6248210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05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050" b="1">
                <a:solidFill>
                  <a:srgbClr val="FFFFFF"/>
                </a:solidFill>
              </a:defRPr>
            </a:lvl1pPr>
          </a:lstStyle>
          <a:p>
            <a:fld id="{E799A7BF-9592-47D9-8E2F-CE731F57D57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2589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3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40030" indent="-240030" algn="l" rtl="0" eaLnBrk="1" latinLnBrk="0" hangingPunct="1">
        <a:spcBef>
          <a:spcPts val="525"/>
        </a:spcBef>
        <a:buClr>
          <a:schemeClr val="accent2"/>
        </a:buClr>
        <a:buSzPct val="60000"/>
        <a:buFont typeface="Wingdings"/>
        <a:buChar char=""/>
        <a:defRPr kumimoji="0" sz="2175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indent="-205740" algn="l" rtl="0" eaLnBrk="1" latinLnBrk="0" hangingPunct="1">
        <a:spcBef>
          <a:spcPts val="413"/>
        </a:spcBef>
        <a:buClr>
          <a:schemeClr val="accent1"/>
        </a:buClr>
        <a:buSzPct val="70000"/>
        <a:buFont typeface="Wingdings 2"/>
        <a:buChar char=""/>
        <a:defRPr kumimoji="0"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71450" algn="l" rtl="0" eaLnBrk="1" latinLnBrk="0" hangingPunct="1">
        <a:spcBef>
          <a:spcPts val="375"/>
        </a:spcBef>
        <a:buClr>
          <a:schemeClr val="accent2"/>
        </a:buClr>
        <a:buSzPct val="75000"/>
        <a:buFont typeface="Wingdings"/>
        <a:buChar char=""/>
        <a:defRPr kumimoji="0" sz="1725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-171450" algn="l" rtl="0" eaLnBrk="1" latinLnBrk="0" hangingPunct="1">
        <a:spcBef>
          <a:spcPts val="300"/>
        </a:spcBef>
        <a:buClr>
          <a:schemeClr val="accent3"/>
        </a:buClr>
        <a:buSzPct val="75000"/>
        <a:buFont typeface="Wingdings"/>
        <a:buChar char="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171450" algn="l" rtl="0" eaLnBrk="1" latinLnBrk="0" hangingPunct="1">
        <a:spcBef>
          <a:spcPts val="300"/>
        </a:spcBef>
        <a:buClr>
          <a:schemeClr val="accent4"/>
        </a:buClr>
        <a:buSzPct val="65000"/>
        <a:buFont typeface="Wingdings"/>
        <a:buChar char="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577340" indent="-17145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83080" indent="-17145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988820" indent="-17145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7145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/>
              <a:t>Dr. Turner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Week 4: Synthesis of Model Compounds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8241628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Goal for the module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Determine the empirical formula of an amino acid compound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232570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478E3-8E36-4F08-B848-9F23BEA573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approach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1087C0-2BC9-48D3-A39F-7B621D052AB2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Week </a:t>
            </a:r>
            <a:r>
              <a:rPr lang="en-US" dirty="0" smtClean="0"/>
              <a:t>4 </a:t>
            </a:r>
            <a:r>
              <a:rPr lang="en-US" dirty="0"/>
              <a:t>(This week): Synthesize model compound</a:t>
            </a:r>
          </a:p>
          <a:p>
            <a:r>
              <a:rPr lang="en-US" dirty="0"/>
              <a:t>Week </a:t>
            </a:r>
            <a:r>
              <a:rPr lang="en-US" dirty="0" smtClean="0"/>
              <a:t>5: </a:t>
            </a:r>
            <a:r>
              <a:rPr lang="en-US" dirty="0"/>
              <a:t>Synthesize amino acid compound</a:t>
            </a:r>
          </a:p>
          <a:p>
            <a:r>
              <a:rPr lang="en-US" dirty="0"/>
              <a:t>Week </a:t>
            </a:r>
            <a:r>
              <a:rPr lang="en-US" dirty="0" smtClean="0"/>
              <a:t>6: </a:t>
            </a:r>
            <a:r>
              <a:rPr lang="en-US" dirty="0"/>
              <a:t>Analyze model compound</a:t>
            </a:r>
          </a:p>
          <a:p>
            <a:r>
              <a:rPr lang="en-US" dirty="0"/>
              <a:t>Week </a:t>
            </a:r>
            <a:r>
              <a:rPr lang="en-US" dirty="0" smtClean="0"/>
              <a:t>7: </a:t>
            </a:r>
            <a:r>
              <a:rPr lang="en-US" dirty="0"/>
              <a:t>Analyze amino acid (novel) compound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A model compound is substance whose formula is already well known and whose synthesis and analysis is like the compound of interest.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28249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419762-9166-4BCF-A1BD-0593AF1640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model compound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7880B6-7BCC-4304-BC93-8A59D696079F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2800" dirty="0"/>
              <a:t>        </a:t>
            </a:r>
          </a:p>
          <a:p>
            <a:pPr marL="0" indent="0" algn="ctr">
              <a:buNone/>
            </a:pPr>
            <a:r>
              <a:rPr lang="en-US" sz="2800" dirty="0"/>
              <a:t>    Cu(NH</a:t>
            </a:r>
            <a:r>
              <a:rPr lang="en-US" sz="2800" baseline="-25000" dirty="0"/>
              <a:t>3</a:t>
            </a:r>
            <a:r>
              <a:rPr lang="en-US" sz="2800" dirty="0"/>
              <a:t>)</a:t>
            </a:r>
            <a:r>
              <a:rPr lang="en-US" sz="2800" baseline="-25000" dirty="0"/>
              <a:t>4</a:t>
            </a:r>
            <a:r>
              <a:rPr lang="en-US" sz="2800" dirty="0"/>
              <a:t>SO</a:t>
            </a:r>
            <a:r>
              <a:rPr lang="en-US" sz="2800" baseline="-25000" dirty="0"/>
              <a:t>4</a:t>
            </a:r>
            <a:r>
              <a:rPr lang="en-US" sz="2800" dirty="0"/>
              <a:t>	</a:t>
            </a:r>
            <a:endParaRPr lang="en-US" baseline="-25000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BB33F93-AB7C-4416-870C-024A33E0A010}"/>
              </a:ext>
            </a:extLst>
          </p:cNvPr>
          <p:cNvGrpSpPr/>
          <p:nvPr/>
        </p:nvGrpSpPr>
        <p:grpSpPr>
          <a:xfrm>
            <a:off x="3064702" y="2339132"/>
            <a:ext cx="3431119" cy="2426375"/>
            <a:chOff x="936799" y="2322040"/>
            <a:chExt cx="3431119" cy="2426375"/>
          </a:xfrm>
        </p:grpSpPr>
        <p:cxnSp>
          <p:nvCxnSpPr>
            <p:cNvPr id="208" name="Straight Connector 207">
              <a:extLst>
                <a:ext uri="{FF2B5EF4-FFF2-40B4-BE49-F238E27FC236}">
                  <a16:creationId xmlns:a16="http://schemas.microsoft.com/office/drawing/2014/main" id="{075FB52A-0803-4790-ABDF-52E7B2119984}"/>
                </a:ext>
              </a:extLst>
            </p:cNvPr>
            <p:cNvCxnSpPr>
              <a:cxnSpLocks/>
              <a:stCxn id="128" idx="1"/>
            </p:cNvCxnSpPr>
            <p:nvPr/>
          </p:nvCxnSpPr>
          <p:spPr>
            <a:xfrm flipH="1">
              <a:off x="2711396" y="3332187"/>
              <a:ext cx="612118" cy="201583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C41B5AB4-884D-4C81-9C94-041968ABEA64}"/>
                </a:ext>
              </a:extLst>
            </p:cNvPr>
            <p:cNvGrpSpPr/>
            <p:nvPr/>
          </p:nvGrpSpPr>
          <p:grpSpPr>
            <a:xfrm>
              <a:off x="936799" y="2322040"/>
              <a:ext cx="3431119" cy="2426375"/>
              <a:chOff x="936799" y="2322040"/>
              <a:chExt cx="3431119" cy="2426375"/>
            </a:xfrm>
          </p:grpSpPr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65406D9-2649-4204-BB21-369D88B23DEE}"/>
                  </a:ext>
                </a:extLst>
              </p:cNvPr>
              <p:cNvSpPr txBox="1"/>
              <p:nvPr/>
            </p:nvSpPr>
            <p:spPr>
              <a:xfrm>
                <a:off x="2193901" y="3322582"/>
                <a:ext cx="64405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Cu</a:t>
                </a:r>
                <a:endParaRPr lang="en-US" dirty="0"/>
              </a:p>
            </p:txBody>
          </p:sp>
          <p:sp>
            <p:nvSpPr>
              <p:cNvPr id="128" name="TextBox 127">
                <a:extLst>
                  <a:ext uri="{FF2B5EF4-FFF2-40B4-BE49-F238E27FC236}">
                    <a16:creationId xmlns:a16="http://schemas.microsoft.com/office/drawing/2014/main" id="{AF6C2528-C5F3-49FA-9EBE-76D191972315}"/>
                  </a:ext>
                </a:extLst>
              </p:cNvPr>
              <p:cNvSpPr txBox="1"/>
              <p:nvPr/>
            </p:nvSpPr>
            <p:spPr>
              <a:xfrm>
                <a:off x="3323514" y="3070577"/>
                <a:ext cx="104440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NH</a:t>
                </a:r>
                <a:r>
                  <a:rPr lang="en-US" sz="2800" baseline="-25000" dirty="0"/>
                  <a:t>3</a:t>
                </a:r>
                <a:endParaRPr lang="en-US" baseline="-25000" dirty="0"/>
              </a:p>
            </p:txBody>
          </p:sp>
          <p:sp>
            <p:nvSpPr>
              <p:cNvPr id="156" name="TextBox 155">
                <a:extLst>
                  <a:ext uri="{FF2B5EF4-FFF2-40B4-BE49-F238E27FC236}">
                    <a16:creationId xmlns:a16="http://schemas.microsoft.com/office/drawing/2014/main" id="{77C69EC5-7A61-4438-ACA0-8D5D35C2756A}"/>
                  </a:ext>
                </a:extLst>
              </p:cNvPr>
              <p:cNvSpPr txBox="1"/>
              <p:nvPr/>
            </p:nvSpPr>
            <p:spPr>
              <a:xfrm>
                <a:off x="2866845" y="4184634"/>
                <a:ext cx="104440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SO</a:t>
                </a:r>
                <a:r>
                  <a:rPr lang="en-US" sz="2800" baseline="-25000" dirty="0"/>
                  <a:t>4</a:t>
                </a:r>
                <a:endParaRPr lang="en-US" baseline="-25000" dirty="0"/>
              </a:p>
            </p:txBody>
          </p:sp>
          <p:sp>
            <p:nvSpPr>
              <p:cNvPr id="165" name="TextBox 164">
                <a:extLst>
                  <a:ext uri="{FF2B5EF4-FFF2-40B4-BE49-F238E27FC236}">
                    <a16:creationId xmlns:a16="http://schemas.microsoft.com/office/drawing/2014/main" id="{4FDF573A-0778-41B8-AA0B-8CAEC5C16A92}"/>
                  </a:ext>
                </a:extLst>
              </p:cNvPr>
              <p:cNvSpPr txBox="1"/>
              <p:nvPr/>
            </p:nvSpPr>
            <p:spPr>
              <a:xfrm>
                <a:off x="936799" y="3079139"/>
                <a:ext cx="104440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H</a:t>
                </a:r>
                <a:r>
                  <a:rPr lang="en-US" sz="2800" baseline="-25000" dirty="0"/>
                  <a:t>3</a:t>
                </a:r>
                <a:r>
                  <a:rPr lang="en-US" sz="2800" dirty="0"/>
                  <a:t>N</a:t>
                </a:r>
                <a:endParaRPr lang="en-US" baseline="-25000" dirty="0"/>
              </a:p>
            </p:txBody>
          </p:sp>
          <p:sp>
            <p:nvSpPr>
              <p:cNvPr id="167" name="TextBox 166">
                <a:extLst>
                  <a:ext uri="{FF2B5EF4-FFF2-40B4-BE49-F238E27FC236}">
                    <a16:creationId xmlns:a16="http://schemas.microsoft.com/office/drawing/2014/main" id="{6BE66642-EC00-4AAC-8D6D-93F996607D0D}"/>
                  </a:ext>
                </a:extLst>
              </p:cNvPr>
              <p:cNvSpPr txBox="1"/>
              <p:nvPr/>
            </p:nvSpPr>
            <p:spPr>
              <a:xfrm>
                <a:off x="2279110" y="2322040"/>
                <a:ext cx="104440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NH</a:t>
                </a:r>
                <a:r>
                  <a:rPr lang="en-US" sz="2800" baseline="-25000" dirty="0"/>
                  <a:t>3</a:t>
                </a:r>
                <a:endParaRPr lang="en-US" baseline="-25000" dirty="0"/>
              </a:p>
            </p:txBody>
          </p:sp>
          <p:sp>
            <p:nvSpPr>
              <p:cNvPr id="169" name="TextBox 168">
                <a:extLst>
                  <a:ext uri="{FF2B5EF4-FFF2-40B4-BE49-F238E27FC236}">
                    <a16:creationId xmlns:a16="http://schemas.microsoft.com/office/drawing/2014/main" id="{2DD33B09-4372-46EB-AB91-F2F1CA648E39}"/>
                  </a:ext>
                </a:extLst>
              </p:cNvPr>
              <p:cNvSpPr txBox="1"/>
              <p:nvPr/>
            </p:nvSpPr>
            <p:spPr>
              <a:xfrm>
                <a:off x="1333699" y="4225195"/>
                <a:ext cx="104440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H</a:t>
                </a:r>
                <a:r>
                  <a:rPr lang="en-US" sz="2800" baseline="-25000" dirty="0"/>
                  <a:t>3</a:t>
                </a:r>
                <a:r>
                  <a:rPr lang="en-US" sz="2800" dirty="0"/>
                  <a:t>N</a:t>
                </a:r>
                <a:endParaRPr lang="en-US" baseline="-25000" dirty="0"/>
              </a:p>
            </p:txBody>
          </p:sp>
          <p:cxnSp>
            <p:nvCxnSpPr>
              <p:cNvPr id="6" name="Straight Connector 5">
                <a:extLst>
                  <a:ext uri="{FF2B5EF4-FFF2-40B4-BE49-F238E27FC236}">
                    <a16:creationId xmlns:a16="http://schemas.microsoft.com/office/drawing/2014/main" id="{2C894396-4BC1-426E-B451-F72D9032B6B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84783" y="2845260"/>
                <a:ext cx="0" cy="424814"/>
              </a:xfrm>
              <a:prstGeom prst="line">
                <a:avLst/>
              </a:prstGeom>
              <a:ln w="2857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07" name="Straight Connector 206">
                <a:extLst>
                  <a:ext uri="{FF2B5EF4-FFF2-40B4-BE49-F238E27FC236}">
                    <a16:creationId xmlns:a16="http://schemas.microsoft.com/office/drawing/2014/main" id="{57A2A396-3390-4167-A406-51089E12D47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692039" y="3340749"/>
                <a:ext cx="517830" cy="193021"/>
              </a:xfrm>
              <a:prstGeom prst="line">
                <a:avLst/>
              </a:prstGeom>
              <a:ln w="2857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36" name="Straight Connector 235">
                <a:extLst>
                  <a:ext uri="{FF2B5EF4-FFF2-40B4-BE49-F238E27FC236}">
                    <a16:creationId xmlns:a16="http://schemas.microsoft.com/office/drawing/2014/main" id="{DE9EE0B7-B7D7-4364-98EF-4F9A0BA53F3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949565" y="3858833"/>
                <a:ext cx="381526" cy="375969"/>
              </a:xfrm>
              <a:prstGeom prst="line">
                <a:avLst/>
              </a:prstGeom>
              <a:ln w="2857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237" name="Straight Connector 236">
              <a:extLst>
                <a:ext uri="{FF2B5EF4-FFF2-40B4-BE49-F238E27FC236}">
                  <a16:creationId xmlns:a16="http://schemas.microsoft.com/office/drawing/2014/main" id="{17A538AC-7C0B-41C0-9787-6F22E9E2AB7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658459" y="3845240"/>
              <a:ext cx="358996" cy="389562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378012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1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2">
      <a:majorFont>
        <a:latin typeface="Cambria Math"/>
        <a:ea typeface=""/>
        <a:cs typeface=""/>
      </a:majorFont>
      <a:minorFont>
        <a:latin typeface="Cambria Math"/>
        <a:ea typeface=""/>
        <a:cs typeface="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dian1" id="{68A9A9BA-6F13-47AE-B410-CB9935179930}" vid="{F6699BCB-869C-414B-93BF-D3C5D74102E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Median1</Template>
  <TotalTime>13238</TotalTime>
  <Words>92</Words>
  <Application>Microsoft Office PowerPoint</Application>
  <PresentationFormat>On-screen Show (4:3)</PresentationFormat>
  <Paragraphs>28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Calibri</vt:lpstr>
      <vt:lpstr>Cambria Math</vt:lpstr>
      <vt:lpstr>Wingdings</vt:lpstr>
      <vt:lpstr>Wingdings 2</vt:lpstr>
      <vt:lpstr>Median1</vt:lpstr>
      <vt:lpstr>Week 4: Synthesis of Model Compounds</vt:lpstr>
      <vt:lpstr>Goal for the module</vt:lpstr>
      <vt:lpstr>Our approach</vt:lpstr>
      <vt:lpstr>The model compound</vt:lpstr>
    </vt:vector>
  </TitlesOfParts>
  <Company>Toshiba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Othenia</dc:creator>
  <cp:lastModifiedBy>Turner, Walter</cp:lastModifiedBy>
  <cp:revision>54</cp:revision>
  <dcterms:created xsi:type="dcterms:W3CDTF">2017-08-13T02:35:07Z</dcterms:created>
  <dcterms:modified xsi:type="dcterms:W3CDTF">2022-03-28T20:35:04Z</dcterms:modified>
</cp:coreProperties>
</file>