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2"/>
  </p:notesMasterIdLst>
  <p:sldIdLst>
    <p:sldId id="300" r:id="rId2"/>
    <p:sldId id="388" r:id="rId3"/>
    <p:sldId id="386" r:id="rId4"/>
    <p:sldId id="389" r:id="rId5"/>
    <p:sldId id="390" r:id="rId6"/>
    <p:sldId id="391" r:id="rId7"/>
    <p:sldId id="392" r:id="rId8"/>
    <p:sldId id="393" r:id="rId9"/>
    <p:sldId id="394" r:id="rId10"/>
    <p:sldId id="39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476" autoAdjust="0"/>
  </p:normalViewPr>
  <p:slideViewPr>
    <p:cSldViewPr snapToGrid="0">
      <p:cViewPr varScale="1">
        <p:scale>
          <a:sx n="91" d="100"/>
          <a:sy n="91" d="100"/>
        </p:scale>
        <p:origin x="95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DE6E86B-F327-4BB8-89C3-8EDB5F512E30}" type="datetimeFigureOut">
              <a:rPr lang="en-US" smtClean="0"/>
              <a:t>3/28/2022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E9E218-CC27-4351-A931-DCF9F69D25E7}" type="slidenum">
              <a:rPr lang="en-US" smtClean="0"/>
              <a:t>‹#›</a:t>
            </a:fld>
            <a:endParaRPr lang="en-US"/>
          </a:p>
        </p:txBody>
      </p:sp>
    </p:spTree>
    <p:extLst>
      <p:ext uri="{BB962C8B-B14F-4D97-AF65-F5344CB8AC3E}">
        <p14:creationId xmlns:p14="http://schemas.microsoft.com/office/powerpoint/2010/main" val="19874376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1950">
                <a:solidFill>
                  <a:srgbClr val="FFFFFF"/>
                </a:solidFill>
              </a:defRPr>
            </a:lvl1pPr>
            <a:lvl2pPr marL="342900" indent="0" algn="ctr">
              <a:buNone/>
            </a:lvl2pPr>
            <a:lvl3pPr marL="685800" indent="0" algn="ctr">
              <a:buNone/>
            </a:lvl3pPr>
            <a:lvl4pPr marL="1028700" indent="0" algn="ctr">
              <a:buNone/>
            </a:lvl4pPr>
            <a:lvl5pPr marL="1371600" indent="0" algn="ctr">
              <a:buNone/>
            </a:lvl5pPr>
            <a:lvl6pPr marL="1714500" indent="0" algn="ctr">
              <a:buNone/>
            </a:lvl6pPr>
            <a:lvl7pPr marL="2057400" indent="0" algn="ctr">
              <a:buNone/>
            </a:lvl7pPr>
            <a:lvl8pPr marL="2400300" indent="0" algn="ctr">
              <a:buNone/>
            </a:lvl8pPr>
            <a:lvl9pPr marL="2743200" indent="0" algn="ctr">
              <a:buNone/>
            </a:lvl9pPr>
          </a:lstStyle>
          <a:p>
            <a:r>
              <a:rPr kumimoji="0" lang="en-US"/>
              <a:t>Click to edit Master subtitle style</a:t>
            </a:r>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1500">
                <a:solidFill>
                  <a:srgbClr val="FFFFFF"/>
                </a:solidFill>
              </a:defRPr>
            </a:lvl1pPr>
          </a:lstStyle>
          <a:p>
            <a:fld id="{BDFC0F53-B383-462D-87D9-10C7D6F7E39F}" type="datetimeFigureOut">
              <a:rPr lang="en-US" smtClean="0"/>
              <a:pPr/>
              <a:t>3/28/2022</a:t>
            </a:fld>
            <a:endParaRPr lang="en-US"/>
          </a:p>
        </p:txBody>
      </p:sp>
      <p:sp>
        <p:nvSpPr>
          <p:cNvPr id="17" name="Footer Placeholder 16"/>
          <p:cNvSpPr>
            <a:spLocks noGrp="1"/>
          </p:cNvSpPr>
          <p:nvPr>
            <p:ph type="ftr" sz="quarter" idx="11"/>
          </p:nvPr>
        </p:nvSpPr>
        <p:spPr>
          <a:xfrm>
            <a:off x="2085393" y="236542"/>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E799A7BF-9592-47D9-8E2F-CE731F57D57A}" type="slidenum">
              <a:rPr lang="en-US" smtClean="0"/>
              <a:pPr/>
              <a:t>‹#›</a:t>
            </a:fld>
            <a:endParaRPr lang="en-US"/>
          </a:p>
        </p:txBody>
      </p:sp>
    </p:spTree>
    <p:extLst>
      <p:ext uri="{BB962C8B-B14F-4D97-AF65-F5344CB8AC3E}">
        <p14:creationId xmlns:p14="http://schemas.microsoft.com/office/powerpoint/2010/main" val="3646307917"/>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BDFC0F53-B383-462D-87D9-10C7D6F7E39F}" type="datetimeFigureOut">
              <a:rPr lang="en-US" smtClean="0"/>
              <a:pPr/>
              <a:t>3/28/2022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99A7BF-9592-47D9-8E2F-CE731F57D57A}" type="slidenum">
              <a:rPr lang="en-US" smtClean="0"/>
              <a:pPr/>
              <a:t>‹#›</a:t>
            </a:fld>
            <a:endParaRPr lang="en-US"/>
          </a:p>
        </p:txBody>
      </p:sp>
    </p:spTree>
    <p:extLst>
      <p:ext uri="{BB962C8B-B14F-4D97-AF65-F5344CB8AC3E}">
        <p14:creationId xmlns:p14="http://schemas.microsoft.com/office/powerpoint/2010/main" val="40173716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4"/>
            <a:ext cx="20574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53200" y="6248406"/>
            <a:ext cx="2209800" cy="365125"/>
          </a:xfrm>
        </p:spPr>
        <p:txBody>
          <a:bodyPr/>
          <a:lstStyle/>
          <a:p>
            <a:fld id="{BDFC0F53-B383-462D-87D9-10C7D6F7E39F}" type="datetimeFigureOut">
              <a:rPr lang="en-US" smtClean="0"/>
              <a:pPr/>
              <a:t>3/28/2022</a:t>
            </a:fld>
            <a:endParaRPr lang="en-US"/>
          </a:p>
        </p:txBody>
      </p:sp>
      <p:sp>
        <p:nvSpPr>
          <p:cNvPr id="5" name="Footer Placeholder 4"/>
          <p:cNvSpPr>
            <a:spLocks noGrp="1"/>
          </p:cNvSpPr>
          <p:nvPr>
            <p:ph type="ftr" sz="quarter" idx="11"/>
          </p:nvPr>
        </p:nvSpPr>
        <p:spPr>
          <a:xfrm>
            <a:off x="457203" y="6248211"/>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6" name="Slide Number Placeholder 5"/>
          <p:cNvSpPr>
            <a:spLocks noGrp="1"/>
          </p:cNvSpPr>
          <p:nvPr>
            <p:ph type="sldNum" sz="quarter" idx="12"/>
          </p:nvPr>
        </p:nvSpPr>
        <p:spPr>
          <a:xfrm rot="5400000">
            <a:off x="5989638" y="144462"/>
            <a:ext cx="533400" cy="244476"/>
          </a:xfrm>
        </p:spPr>
        <p:txBody>
          <a:bodyPr/>
          <a:lstStyle/>
          <a:p>
            <a:fld id="{E799A7BF-9592-47D9-8E2F-CE731F57D57A}" type="slidenum">
              <a:rPr lang="en-US" smtClean="0"/>
              <a:pPr/>
              <a:t>‹#›</a:t>
            </a:fld>
            <a:endParaRPr lang="en-US"/>
          </a:p>
        </p:txBody>
      </p:sp>
    </p:spTree>
    <p:extLst>
      <p:ext uri="{BB962C8B-B14F-4D97-AF65-F5344CB8AC3E}">
        <p14:creationId xmlns:p14="http://schemas.microsoft.com/office/powerpoint/2010/main" val="44467942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BDFC0F53-B383-462D-87D9-10C7D6F7E39F}" type="datetimeFigureOut">
              <a:rPr lang="en-US" smtClean="0"/>
              <a:pPr/>
              <a:t>3/28/2022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E799A7BF-9592-47D9-8E2F-CE731F57D57A}"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21910221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2" y="2743200"/>
            <a:ext cx="7123113" cy="1673225"/>
          </a:xfrm>
        </p:spPr>
        <p:txBody>
          <a:bodyPr anchor="t"/>
          <a:lstStyle>
            <a:lvl1pPr marL="0" indent="0">
              <a:buNone/>
              <a:defRPr sz="2100">
                <a:solidFill>
                  <a:schemeClr val="tx2"/>
                </a:solidFill>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en-US"/>
              <a:t>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 name="Title 1"/>
          <p:cNvSpPr>
            <a:spLocks noGrp="1"/>
          </p:cNvSpPr>
          <p:nvPr>
            <p:ph type="title"/>
          </p:nvPr>
        </p:nvSpPr>
        <p:spPr>
          <a:xfrm>
            <a:off x="1371600" y="1600200"/>
            <a:ext cx="7620000" cy="990600"/>
          </a:xfrm>
        </p:spPr>
        <p:txBody>
          <a:bodyPr/>
          <a:lstStyle>
            <a:lvl1pPr algn="l">
              <a:buNone/>
              <a:defRPr sz="33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BDFC0F53-B383-462D-87D9-10C7D6F7E39F}" type="datetimeFigureOut">
              <a:rPr lang="en-US" smtClean="0"/>
              <a:pPr/>
              <a:t>3/28/2022</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1800">
                <a:solidFill>
                  <a:srgbClr val="FFFFFF"/>
                </a:solidFill>
              </a:defRPr>
            </a:lvl1pPr>
          </a:lstStyle>
          <a:p>
            <a:fld id="{E799A7BF-9592-47D9-8E2F-CE731F57D57A}"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606035724"/>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fld id="{BDFC0F53-B383-462D-87D9-10C7D6F7E39F}" type="datetimeFigureOut">
              <a:rPr lang="en-US" smtClean="0"/>
              <a:pPr/>
              <a:t>3/28/2022</a:t>
            </a:fld>
            <a:endParaRPr lang="en-US"/>
          </a:p>
        </p:txBody>
      </p:sp>
      <p:sp>
        <p:nvSpPr>
          <p:cNvPr id="10" name="Slide Number Placeholder 9"/>
          <p:cNvSpPr>
            <a:spLocks noGrp="1"/>
          </p:cNvSpPr>
          <p:nvPr>
            <p:ph type="sldNum" sz="quarter" idx="16"/>
          </p:nvPr>
        </p:nvSpPr>
        <p:spPr/>
        <p:txBody>
          <a:bodyPr rtlCol="0"/>
          <a:lstStyle/>
          <a:p>
            <a:fld id="{E799A7BF-9592-47D9-8E2F-CE731F57D57A}"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extLst>
      <p:ext uri="{BB962C8B-B14F-4D97-AF65-F5344CB8AC3E}">
        <p14:creationId xmlns:p14="http://schemas.microsoft.com/office/powerpoint/2010/main" val="3378747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fld id="{BDFC0F53-B383-462D-87D9-10C7D6F7E39F}" type="datetimeFigureOut">
              <a:rPr lang="en-US" smtClean="0"/>
              <a:pPr/>
              <a:t>3/28/2022</a:t>
            </a:fld>
            <a:endParaRPr lang="en-US"/>
          </a:p>
        </p:txBody>
      </p:sp>
      <p:sp>
        <p:nvSpPr>
          <p:cNvPr id="12" name="Slide Number Placeholder 11"/>
          <p:cNvSpPr>
            <a:spLocks noGrp="1"/>
          </p:cNvSpPr>
          <p:nvPr>
            <p:ph type="sldNum" sz="quarter" idx="16"/>
          </p:nvPr>
        </p:nvSpPr>
        <p:spPr/>
        <p:txBody>
          <a:bodyPr rtlCol="0"/>
          <a:lstStyle/>
          <a:p>
            <a:fld id="{E799A7BF-9592-47D9-8E2F-CE731F57D57A}"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1500" b="1">
                <a:solidFill>
                  <a:srgbClr val="FFFFFF"/>
                </a:solidFill>
              </a:defRPr>
            </a:lvl1pPr>
          </a:lstStyle>
          <a:p>
            <a:pPr lvl="0" eaLnBrk="1" latinLnBrk="0" hangingPunct="1"/>
            <a:r>
              <a:rPr kumimoji="0" lang="en-US"/>
              <a:t>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1500" b="1">
                <a:solidFill>
                  <a:srgbClr val="FFFFFF"/>
                </a:solidFill>
              </a:defRPr>
            </a:lvl1pPr>
          </a:lstStyle>
          <a:p>
            <a:pPr lvl="0" eaLnBrk="1" latinLnBrk="0" hangingPunct="1"/>
            <a:r>
              <a:rPr kumimoji="0" lang="en-US"/>
              <a:t>Edit Master text styles</a:t>
            </a:r>
          </a:p>
        </p:txBody>
      </p:sp>
    </p:spTree>
    <p:extLst>
      <p:ext uri="{BB962C8B-B14F-4D97-AF65-F5344CB8AC3E}">
        <p14:creationId xmlns:p14="http://schemas.microsoft.com/office/powerpoint/2010/main" val="3169088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BDFC0F53-B383-462D-87D9-10C7D6F7E39F}" type="datetimeFigureOut">
              <a:rPr lang="en-US" smtClean="0"/>
              <a:pPr/>
              <a:t>3/28/2022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E799A7BF-9592-47D9-8E2F-CE731F57D57A}" type="slidenum">
              <a:rPr lang="en-US" smtClean="0"/>
              <a:pPr/>
              <a:t>‹#›</a:t>
            </a:fld>
            <a:endParaRPr lang="en-US"/>
          </a:p>
        </p:txBody>
      </p:sp>
    </p:spTree>
    <p:extLst>
      <p:ext uri="{BB962C8B-B14F-4D97-AF65-F5344CB8AC3E}">
        <p14:creationId xmlns:p14="http://schemas.microsoft.com/office/powerpoint/2010/main" val="12162747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FC0F53-B383-462D-87D9-10C7D6F7E39F}" type="datetimeFigureOut">
              <a:rPr lang="en-US" smtClean="0"/>
              <a:pPr/>
              <a:t>3/28/2022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E799A7BF-9592-47D9-8E2F-CE731F57D57A}" type="slidenum">
              <a:rPr lang="en-US" smtClean="0"/>
              <a:pPr/>
              <a:t>‹#›</a:t>
            </a:fld>
            <a:endParaRPr lang="en-US"/>
          </a:p>
        </p:txBody>
      </p:sp>
    </p:spTree>
    <p:extLst>
      <p:ext uri="{BB962C8B-B14F-4D97-AF65-F5344CB8AC3E}">
        <p14:creationId xmlns:p14="http://schemas.microsoft.com/office/powerpoint/2010/main" val="39355572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3300" b="0"/>
            </a:lvl1pPr>
          </a:lstStyle>
          <a:p>
            <a:r>
              <a:rPr kumimoji="0" lang="en-US"/>
              <a:t>Click to edit Master title style</a:t>
            </a:r>
          </a:p>
        </p:txBody>
      </p:sp>
      <p:sp>
        <p:nvSpPr>
          <p:cNvPr id="5" name="Date Placeholder 4"/>
          <p:cNvSpPr>
            <a:spLocks noGrp="1"/>
          </p:cNvSpPr>
          <p:nvPr>
            <p:ph type="dt" sz="half" idx="10"/>
          </p:nvPr>
        </p:nvSpPr>
        <p:spPr/>
        <p:txBody>
          <a:bodyPr/>
          <a:lstStyle/>
          <a:p>
            <a:fld id="{BDFC0F53-B383-462D-87D9-10C7D6F7E39F}" type="datetimeFigureOut">
              <a:rPr lang="en-US" smtClean="0"/>
              <a:pPr/>
              <a:t>3/28/2022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E799A7BF-9592-47D9-8E2F-CE731F57D57A}"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750"/>
              </a:spcAft>
              <a:buNone/>
              <a:defRPr sz="1350"/>
            </a:lvl1pPr>
            <a:lvl2pPr>
              <a:buNone/>
              <a:defRPr sz="900"/>
            </a:lvl2pPr>
            <a:lvl3pPr>
              <a:buNone/>
              <a:defRPr sz="750"/>
            </a:lvl3pPr>
            <a:lvl4pPr>
              <a:buNone/>
              <a:defRPr sz="675"/>
            </a:lvl4pPr>
            <a:lvl5pPr>
              <a:buNone/>
              <a:defRPr sz="675"/>
            </a:lvl5pPr>
          </a:lstStyle>
          <a:p>
            <a:pPr lvl="0" eaLnBrk="1" latinLnBrk="0" hangingPunct="1"/>
            <a:r>
              <a:rPr kumimoji="0" lang="en-US"/>
              <a:t>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7891519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275"/>
            </a:lvl1pPr>
            <a:lvl2pPr>
              <a:buFontTx/>
              <a:buNone/>
              <a:defRPr sz="900"/>
            </a:lvl2pPr>
            <a:lvl3pPr>
              <a:buFontTx/>
              <a:buNone/>
              <a:defRPr sz="750"/>
            </a:lvl3pPr>
            <a:lvl4pPr>
              <a:buFontTx/>
              <a:buNone/>
              <a:defRPr sz="675"/>
            </a:lvl4pPr>
            <a:lvl5pPr>
              <a:buFontTx/>
              <a:buNone/>
              <a:defRPr sz="675"/>
            </a:lvl5pPr>
          </a:lstStyle>
          <a:p>
            <a:pPr lvl="0" eaLnBrk="1" latinLnBrk="0" hangingPunct="1"/>
            <a:r>
              <a:rPr kumimoji="0" lang="en-US"/>
              <a:t>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 name="Title 1"/>
          <p:cNvSpPr>
            <a:spLocks noGrp="1"/>
          </p:cNvSpPr>
          <p:nvPr>
            <p:ph type="title"/>
          </p:nvPr>
        </p:nvSpPr>
        <p:spPr>
          <a:xfrm>
            <a:off x="1600200" y="4648200"/>
            <a:ext cx="7315200" cy="685800"/>
          </a:xfrm>
        </p:spPr>
        <p:txBody>
          <a:bodyPr anchor="ctr"/>
          <a:lstStyle>
            <a:lvl1pPr algn="l">
              <a:buNone/>
              <a:defRPr sz="2100" b="0">
                <a:solidFill>
                  <a:srgbClr val="FFFFFF"/>
                </a:solidFill>
              </a:defRPr>
            </a:lvl1pPr>
          </a:lstStyle>
          <a:p>
            <a:r>
              <a:rPr kumimoji="0" lang="en-US"/>
              <a:t>Click to edit Master title style</a:t>
            </a:r>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2" name="Date Placeholder 11"/>
          <p:cNvSpPr>
            <a:spLocks noGrp="1"/>
          </p:cNvSpPr>
          <p:nvPr>
            <p:ph type="dt" sz="half" idx="10"/>
          </p:nvPr>
        </p:nvSpPr>
        <p:spPr>
          <a:xfrm>
            <a:off x="6248400" y="6248404"/>
            <a:ext cx="2667000" cy="365125"/>
          </a:xfrm>
        </p:spPr>
        <p:txBody>
          <a:bodyPr rtlCol="0"/>
          <a:lstStyle/>
          <a:p>
            <a:fld id="{BDFC0F53-B383-462D-87D9-10C7D6F7E39F}" type="datetimeFigureOut">
              <a:rPr lang="en-US" smtClean="0"/>
              <a:pPr/>
              <a:t>3/28/2022</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100"/>
            </a:lvl1pPr>
          </a:lstStyle>
          <a:p>
            <a:fld id="{E799A7BF-9592-47D9-8E2F-CE731F57D57A}" type="slidenum">
              <a:rPr lang="en-US" smtClean="0"/>
              <a:pPr/>
              <a:t>‹#›</a:t>
            </a:fld>
            <a:endParaRPr lang="en-US"/>
          </a:p>
        </p:txBody>
      </p:sp>
      <p:sp>
        <p:nvSpPr>
          <p:cNvPr id="14" name="Footer Placeholder 13"/>
          <p:cNvSpPr>
            <a:spLocks noGrp="1"/>
          </p:cNvSpPr>
          <p:nvPr>
            <p:ph type="ftr" sz="quarter" idx="12"/>
          </p:nvPr>
        </p:nvSpPr>
        <p:spPr>
          <a:xfrm>
            <a:off x="1600200" y="6248210"/>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2400"/>
            </a:lvl1pPr>
          </a:lstStyle>
          <a:p>
            <a:r>
              <a:rPr kumimoji="0" lang="en-US"/>
              <a:t>Click icon to add picture</a:t>
            </a:r>
            <a:endParaRPr kumimoji="0" lang="en-US" dirty="0"/>
          </a:p>
        </p:txBody>
      </p:sp>
    </p:spTree>
    <p:extLst>
      <p:ext uri="{BB962C8B-B14F-4D97-AF65-F5344CB8AC3E}">
        <p14:creationId xmlns:p14="http://schemas.microsoft.com/office/powerpoint/2010/main" val="1847190772"/>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a:t>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096000" y="6248404"/>
            <a:ext cx="2667000" cy="365125"/>
          </a:xfrm>
          <a:prstGeom prst="rect">
            <a:avLst/>
          </a:prstGeom>
        </p:spPr>
        <p:txBody>
          <a:bodyPr vert="horz" anchor="ctr" anchorCtr="0"/>
          <a:lstStyle>
            <a:lvl1pPr algn="l" eaLnBrk="1" latinLnBrk="0" hangingPunct="1">
              <a:defRPr kumimoji="0" sz="1050">
                <a:solidFill>
                  <a:schemeClr val="tx2"/>
                </a:solidFill>
              </a:defRPr>
            </a:lvl1pPr>
          </a:lstStyle>
          <a:p>
            <a:fld id="{BDFC0F53-B383-462D-87D9-10C7D6F7E39F}" type="datetimeFigureOut">
              <a:rPr lang="en-US" smtClean="0"/>
              <a:pPr/>
              <a:t>3/28/2022</a:t>
            </a:fld>
            <a:endParaRPr lang="en-US"/>
          </a:p>
        </p:txBody>
      </p:sp>
      <p:sp>
        <p:nvSpPr>
          <p:cNvPr id="3" name="Footer Placeholder 2"/>
          <p:cNvSpPr>
            <a:spLocks noGrp="1"/>
          </p:cNvSpPr>
          <p:nvPr>
            <p:ph type="ftr" sz="quarter" idx="3"/>
          </p:nvPr>
        </p:nvSpPr>
        <p:spPr>
          <a:xfrm>
            <a:off x="609602" y="6248210"/>
            <a:ext cx="5421083" cy="365125"/>
          </a:xfrm>
          <a:prstGeom prst="rect">
            <a:avLst/>
          </a:prstGeom>
        </p:spPr>
        <p:txBody>
          <a:bodyPr vert="horz" anchor="ctr"/>
          <a:lstStyle>
            <a:lvl1pPr algn="r" eaLnBrk="1" latinLnBrk="0" hangingPunct="1">
              <a:defRPr kumimoji="0" sz="105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050" b="1">
                <a:solidFill>
                  <a:srgbClr val="FFFFFF"/>
                </a:solidFill>
              </a:defRPr>
            </a:lvl1pPr>
          </a:lstStyle>
          <a:p>
            <a:fld id="{E799A7BF-9592-47D9-8E2F-CE731F57D57A}" type="slidenum">
              <a:rPr lang="en-US" smtClean="0"/>
              <a:pPr/>
              <a:t>‹#›</a:t>
            </a:fld>
            <a:endParaRPr lang="en-US"/>
          </a:p>
        </p:txBody>
      </p:sp>
    </p:spTree>
    <p:extLst>
      <p:ext uri="{BB962C8B-B14F-4D97-AF65-F5344CB8AC3E}">
        <p14:creationId xmlns:p14="http://schemas.microsoft.com/office/powerpoint/2010/main" val="90258932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300" kern="1200">
          <a:solidFill>
            <a:schemeClr val="tx2"/>
          </a:solidFill>
          <a:latin typeface="+mj-lt"/>
          <a:ea typeface="+mj-ea"/>
          <a:cs typeface="+mj-cs"/>
        </a:defRPr>
      </a:lvl1pPr>
    </p:titleStyle>
    <p:bodyStyle>
      <a:lvl1pPr marL="240030" indent="-240030" algn="l" rtl="0" eaLnBrk="1" latinLnBrk="0" hangingPunct="1">
        <a:spcBef>
          <a:spcPts val="525"/>
        </a:spcBef>
        <a:buClr>
          <a:schemeClr val="accent2"/>
        </a:buClr>
        <a:buSzPct val="60000"/>
        <a:buFont typeface="Wingdings"/>
        <a:buChar char=""/>
        <a:defRPr kumimoji="0" sz="2175" kern="1200">
          <a:solidFill>
            <a:schemeClr val="tx1"/>
          </a:solidFill>
          <a:latin typeface="+mn-lt"/>
          <a:ea typeface="+mn-ea"/>
          <a:cs typeface="+mn-cs"/>
        </a:defRPr>
      </a:lvl1pPr>
      <a:lvl2pPr marL="480060" indent="-205740" algn="l" rtl="0" eaLnBrk="1" latinLnBrk="0" hangingPunct="1">
        <a:spcBef>
          <a:spcPts val="413"/>
        </a:spcBef>
        <a:buClr>
          <a:schemeClr val="accent1"/>
        </a:buClr>
        <a:buSzPct val="70000"/>
        <a:buFont typeface="Wingdings 2"/>
        <a:buChar char=""/>
        <a:defRPr kumimoji="0" sz="1950" kern="1200">
          <a:solidFill>
            <a:schemeClr val="tx1"/>
          </a:solidFill>
          <a:latin typeface="+mn-lt"/>
          <a:ea typeface="+mn-ea"/>
          <a:cs typeface="+mn-cs"/>
        </a:defRPr>
      </a:lvl2pPr>
      <a:lvl3pPr marL="685800" indent="-171450" algn="l" rtl="0" eaLnBrk="1" latinLnBrk="0" hangingPunct="1">
        <a:spcBef>
          <a:spcPts val="375"/>
        </a:spcBef>
        <a:buClr>
          <a:schemeClr val="accent2"/>
        </a:buClr>
        <a:buSzPct val="75000"/>
        <a:buFont typeface="Wingdings"/>
        <a:buChar char=""/>
        <a:defRPr kumimoji="0" sz="1725" kern="1200">
          <a:solidFill>
            <a:schemeClr val="tx1"/>
          </a:solidFill>
          <a:latin typeface="+mn-lt"/>
          <a:ea typeface="+mn-ea"/>
          <a:cs typeface="+mn-cs"/>
        </a:defRPr>
      </a:lvl3pPr>
      <a:lvl4pPr marL="1028700" indent="-171450" algn="l" rtl="0" eaLnBrk="1" latinLnBrk="0" hangingPunct="1">
        <a:spcBef>
          <a:spcPts val="300"/>
        </a:spcBef>
        <a:buClr>
          <a:schemeClr val="accent3"/>
        </a:buClr>
        <a:buSzPct val="75000"/>
        <a:buFont typeface="Wingdings"/>
        <a:buChar char=""/>
        <a:defRPr kumimoji="0" sz="1500" kern="1200">
          <a:solidFill>
            <a:schemeClr val="tx1"/>
          </a:solidFill>
          <a:latin typeface="+mn-lt"/>
          <a:ea typeface="+mn-ea"/>
          <a:cs typeface="+mn-cs"/>
        </a:defRPr>
      </a:lvl4pPr>
      <a:lvl5pPr marL="1371600" indent="-171450" algn="l" rtl="0" eaLnBrk="1" latinLnBrk="0" hangingPunct="1">
        <a:spcBef>
          <a:spcPts val="300"/>
        </a:spcBef>
        <a:buClr>
          <a:schemeClr val="accent4"/>
        </a:buClr>
        <a:buSzPct val="65000"/>
        <a:buFont typeface="Wingdings"/>
        <a:buChar char=""/>
        <a:defRPr kumimoji="0" sz="1500" kern="1200">
          <a:solidFill>
            <a:schemeClr val="tx1"/>
          </a:solidFill>
          <a:latin typeface="+mn-lt"/>
          <a:ea typeface="+mn-ea"/>
          <a:cs typeface="+mn-cs"/>
        </a:defRPr>
      </a:lvl5pPr>
      <a:lvl6pPr marL="1577340" indent="-171450" algn="l" rtl="0" eaLnBrk="1" latinLnBrk="0" hangingPunct="1">
        <a:spcBef>
          <a:spcPct val="20000"/>
        </a:spcBef>
        <a:buClr>
          <a:schemeClr val="accent1"/>
        </a:buClr>
        <a:buFont typeface="Wingdings"/>
        <a:buChar char="§"/>
        <a:defRPr kumimoji="0" sz="1350" kern="1200" baseline="0">
          <a:solidFill>
            <a:schemeClr val="tx1"/>
          </a:solidFill>
          <a:latin typeface="+mn-lt"/>
          <a:ea typeface="+mn-ea"/>
          <a:cs typeface="+mn-cs"/>
        </a:defRPr>
      </a:lvl6pPr>
      <a:lvl7pPr marL="1783080" indent="-171450" algn="l" rtl="0" eaLnBrk="1" latinLnBrk="0" hangingPunct="1">
        <a:spcBef>
          <a:spcPct val="20000"/>
        </a:spcBef>
        <a:buClr>
          <a:schemeClr val="accent2"/>
        </a:buClr>
        <a:buFont typeface="Wingdings"/>
        <a:buChar char="§"/>
        <a:defRPr kumimoji="0" sz="1350" kern="1200" baseline="0">
          <a:solidFill>
            <a:schemeClr val="tx1"/>
          </a:solidFill>
          <a:latin typeface="+mn-lt"/>
          <a:ea typeface="+mn-ea"/>
          <a:cs typeface="+mn-cs"/>
        </a:defRPr>
      </a:lvl7pPr>
      <a:lvl8pPr marL="1988820" indent="-171450" algn="l" rtl="0" eaLnBrk="1" latinLnBrk="0" hangingPunct="1">
        <a:spcBef>
          <a:spcPct val="20000"/>
        </a:spcBef>
        <a:buClr>
          <a:schemeClr val="accent3"/>
        </a:buClr>
        <a:buFont typeface="Wingdings"/>
        <a:buChar char="§"/>
        <a:defRPr kumimoji="0" sz="1350" kern="1200" baseline="0">
          <a:solidFill>
            <a:schemeClr val="tx1"/>
          </a:solidFill>
          <a:latin typeface="+mn-lt"/>
          <a:ea typeface="+mn-ea"/>
          <a:cs typeface="+mn-cs"/>
        </a:defRPr>
      </a:lvl8pPr>
      <a:lvl9pPr marL="2194560" indent="-171450" algn="l" rtl="0" eaLnBrk="1" latinLnBrk="0" hangingPunct="1">
        <a:spcBef>
          <a:spcPct val="20000"/>
        </a:spcBef>
        <a:buClr>
          <a:schemeClr val="accent4"/>
        </a:buClr>
        <a:buFont typeface="Wingdings"/>
        <a:buChar char="§"/>
        <a:defRPr kumimoji="0" sz="135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sz="2400" dirty="0"/>
              <a:t>Dr. Turner</a:t>
            </a:r>
          </a:p>
          <a:p>
            <a:endParaRPr lang="en-US" dirty="0"/>
          </a:p>
        </p:txBody>
      </p:sp>
      <p:sp>
        <p:nvSpPr>
          <p:cNvPr id="4" name="Title 3"/>
          <p:cNvSpPr>
            <a:spLocks noGrp="1"/>
          </p:cNvSpPr>
          <p:nvPr>
            <p:ph type="title"/>
          </p:nvPr>
        </p:nvSpPr>
        <p:spPr/>
        <p:txBody>
          <a:bodyPr>
            <a:normAutofit fontScale="90000"/>
          </a:bodyPr>
          <a:lstStyle/>
          <a:p>
            <a:r>
              <a:rPr lang="en-US" sz="3600" dirty="0" smtClean="0"/>
              <a:t>Week 6: Titration and Spectroscopy of Model Compounds</a:t>
            </a:r>
            <a:endParaRPr lang="en-US" sz="3600" dirty="0"/>
          </a:p>
        </p:txBody>
      </p:sp>
    </p:spTree>
    <p:extLst>
      <p:ext uri="{BB962C8B-B14F-4D97-AF65-F5344CB8AC3E}">
        <p14:creationId xmlns:p14="http://schemas.microsoft.com/office/powerpoint/2010/main" val="18241628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32A9A3-B892-4762-8771-0BD0AE23AB30}"/>
              </a:ext>
            </a:extLst>
          </p:cNvPr>
          <p:cNvSpPr>
            <a:spLocks noGrp="1"/>
          </p:cNvSpPr>
          <p:nvPr>
            <p:ph type="title"/>
          </p:nvPr>
        </p:nvSpPr>
        <p:spPr/>
        <p:txBody>
          <a:bodyPr/>
          <a:lstStyle/>
          <a:p>
            <a:r>
              <a:rPr lang="en-US" dirty="0"/>
              <a:t>Finding the empirical formula</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0126474-C961-4A94-A719-29DF46757F44}"/>
                  </a:ext>
                </a:extLst>
              </p:cNvPr>
              <p:cNvSpPr>
                <a:spLocks noGrp="1"/>
              </p:cNvSpPr>
              <p:nvPr>
                <p:ph sz="quarter" idx="1"/>
              </p:nvPr>
            </p:nvSpPr>
            <p:spPr/>
            <p:txBody>
              <a:bodyPr/>
              <a:lstStyle/>
              <a:p>
                <a:r>
                  <a:rPr lang="en-US" dirty="0"/>
                  <a:t>You’ll then use your mass percentages of copper, ammonia, and sulfate to determine the empirical formula of your model compound.</a:t>
                </a:r>
              </a:p>
              <a:p>
                <a:r>
                  <a:rPr lang="en-US" dirty="0"/>
                  <a:t>Remember, that the formula should be </a:t>
                </a:r>
                <a14:m>
                  <m:oMath xmlns:m="http://schemas.openxmlformats.org/officeDocument/2006/math">
                    <m:r>
                      <m:rPr>
                        <m:sty m:val="p"/>
                      </m:rPr>
                      <a:rPr lang="en-US" i="0" smtClean="0">
                        <a:latin typeface="Cambria Math" panose="02040503050406030204" pitchFamily="18" charset="0"/>
                      </a:rPr>
                      <m:t>Cu</m:t>
                    </m:r>
                    <m:sSub>
                      <m:sSubPr>
                        <m:ctrlPr>
                          <a:rPr lang="en-US" i="1">
                            <a:latin typeface="Cambria Math" panose="02040503050406030204" pitchFamily="18" charset="0"/>
                          </a:rPr>
                        </m:ctrlPr>
                      </m:sSubPr>
                      <m:e>
                        <m:d>
                          <m:dPr>
                            <m:ctrlPr>
                              <a:rPr lang="en-US" i="1">
                                <a:latin typeface="Cambria Math" panose="02040503050406030204" pitchFamily="18" charset="0"/>
                              </a:rPr>
                            </m:ctrlPr>
                          </m:dPr>
                          <m:e>
                            <m:r>
                              <m:rPr>
                                <m:sty m:val="p"/>
                              </m:rPr>
                              <a:rPr lang="en-US" i="0">
                                <a:latin typeface="Cambria Math" panose="02040503050406030204" pitchFamily="18" charset="0"/>
                              </a:rPr>
                              <m:t>N</m:t>
                            </m:r>
                            <m:sSub>
                              <m:sSubPr>
                                <m:ctrlPr>
                                  <a:rPr lang="en-US" i="1">
                                    <a:latin typeface="Cambria Math" panose="02040503050406030204" pitchFamily="18" charset="0"/>
                                  </a:rPr>
                                </m:ctrlPr>
                              </m:sSubPr>
                              <m:e>
                                <m:r>
                                  <m:rPr>
                                    <m:sty m:val="p"/>
                                  </m:rPr>
                                  <a:rPr lang="en-US" i="0">
                                    <a:latin typeface="Cambria Math" panose="02040503050406030204" pitchFamily="18" charset="0"/>
                                  </a:rPr>
                                  <m:t>H</m:t>
                                </m:r>
                              </m:e>
                              <m:sub>
                                <m:r>
                                  <a:rPr lang="en-US" b="0" i="0" smtClean="0">
                                    <a:latin typeface="Cambria Math" panose="02040503050406030204" pitchFamily="18" charset="0"/>
                                  </a:rPr>
                                  <m:t>3</m:t>
                                </m:r>
                              </m:sub>
                            </m:sSub>
                          </m:e>
                        </m:d>
                      </m:e>
                      <m:sub>
                        <m:r>
                          <a:rPr lang="en-US" b="0" i="0" smtClean="0">
                            <a:latin typeface="Cambria Math" panose="02040503050406030204" pitchFamily="18" charset="0"/>
                          </a:rPr>
                          <m:t>4</m:t>
                        </m:r>
                      </m:sub>
                    </m:sSub>
                    <m:r>
                      <m:rPr>
                        <m:sty m:val="p"/>
                      </m:rPr>
                      <a:rPr lang="en-US" i="0">
                        <a:latin typeface="Cambria Math" panose="02040503050406030204" pitchFamily="18" charset="0"/>
                      </a:rPr>
                      <m:t>S</m:t>
                    </m:r>
                    <m:sSub>
                      <m:sSubPr>
                        <m:ctrlPr>
                          <a:rPr lang="en-US" i="1">
                            <a:latin typeface="Cambria Math" panose="02040503050406030204" pitchFamily="18" charset="0"/>
                          </a:rPr>
                        </m:ctrlPr>
                      </m:sSubPr>
                      <m:e>
                        <m:r>
                          <m:rPr>
                            <m:sty m:val="p"/>
                          </m:rPr>
                          <a:rPr lang="en-US" i="0">
                            <a:latin typeface="Cambria Math" panose="02040503050406030204" pitchFamily="18" charset="0"/>
                          </a:rPr>
                          <m:t>O</m:t>
                        </m:r>
                      </m:e>
                      <m:sub>
                        <m:r>
                          <a:rPr lang="en-US" i="0">
                            <a:latin typeface="Cambria Math" panose="02040503050406030204" pitchFamily="18" charset="0"/>
                          </a:rPr>
                          <m:t>4</m:t>
                        </m:r>
                      </m:sub>
                    </m:sSub>
                  </m:oMath>
                </a14:m>
                <a:r>
                  <a:rPr lang="en-US" dirty="0"/>
                  <a:t>, so any deviations from this formula will be due to error in either the synthesis of the compound or analysis of the compound.</a:t>
                </a:r>
              </a:p>
            </p:txBody>
          </p:sp>
        </mc:Choice>
        <mc:Fallback xmlns="">
          <p:sp>
            <p:nvSpPr>
              <p:cNvPr id="3" name="Content Placeholder 2">
                <a:extLst>
                  <a:ext uri="{FF2B5EF4-FFF2-40B4-BE49-F238E27FC236}">
                    <a16:creationId xmlns:a16="http://schemas.microsoft.com/office/drawing/2014/main" id="{00126474-C961-4A94-A719-29DF46757F44}"/>
                  </a:ext>
                </a:extLst>
              </p:cNvPr>
              <p:cNvSpPr>
                <a:spLocks noGrp="1" noRot="1" noChangeAspect="1" noMove="1" noResize="1" noEditPoints="1" noAdjustHandles="1" noChangeArrowheads="1" noChangeShapeType="1" noTextEdit="1"/>
              </p:cNvSpPr>
              <p:nvPr>
                <p:ph sz="quarter" idx="1"/>
              </p:nvPr>
            </p:nvSpPr>
            <p:spPr>
              <a:blipFill>
                <a:blip r:embed="rId2"/>
                <a:stretch>
                  <a:fillRect l="-75" t="-950"/>
                </a:stretch>
              </a:blipFill>
            </p:spPr>
            <p:txBody>
              <a:bodyPr/>
              <a:lstStyle/>
              <a:p>
                <a:r>
                  <a:rPr lang="en-US">
                    <a:noFill/>
                  </a:rPr>
                  <a:t> </a:t>
                </a:r>
              </a:p>
            </p:txBody>
          </p:sp>
        </mc:Fallback>
      </mc:AlternateContent>
    </p:spTree>
    <p:extLst>
      <p:ext uri="{BB962C8B-B14F-4D97-AF65-F5344CB8AC3E}">
        <p14:creationId xmlns:p14="http://schemas.microsoft.com/office/powerpoint/2010/main" val="2202662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F4476-57C9-408D-A6CD-D8DA996C9CFE}"/>
              </a:ext>
            </a:extLst>
          </p:cNvPr>
          <p:cNvSpPr>
            <a:spLocks noGrp="1"/>
          </p:cNvSpPr>
          <p:nvPr>
            <p:ph type="title"/>
          </p:nvPr>
        </p:nvSpPr>
        <p:spPr/>
        <p:txBody>
          <a:bodyPr/>
          <a:lstStyle/>
          <a:p>
            <a:r>
              <a:rPr lang="en-US" dirty="0"/>
              <a:t>Analysis Techniques</a:t>
            </a:r>
          </a:p>
        </p:txBody>
      </p:sp>
      <p:sp>
        <p:nvSpPr>
          <p:cNvPr id="3" name="Content Placeholder 2">
            <a:extLst>
              <a:ext uri="{FF2B5EF4-FFF2-40B4-BE49-F238E27FC236}">
                <a16:creationId xmlns:a16="http://schemas.microsoft.com/office/drawing/2014/main" id="{75CBE38B-83B2-43C6-B3A9-2F4CD17E70B1}"/>
              </a:ext>
            </a:extLst>
          </p:cNvPr>
          <p:cNvSpPr>
            <a:spLocks noGrp="1"/>
          </p:cNvSpPr>
          <p:nvPr>
            <p:ph sz="quarter" idx="1"/>
          </p:nvPr>
        </p:nvSpPr>
        <p:spPr/>
        <p:txBody>
          <a:bodyPr/>
          <a:lstStyle/>
          <a:p>
            <a:pPr marL="457200" indent="-457200">
              <a:buFont typeface="+mj-lt"/>
              <a:buAutoNum type="arabicPeriod"/>
            </a:pPr>
            <a:r>
              <a:rPr lang="en-US" dirty="0"/>
              <a:t>Gravimetric Analysis</a:t>
            </a:r>
          </a:p>
          <a:p>
            <a:pPr marL="457200" indent="-457200">
              <a:buFont typeface="+mj-lt"/>
              <a:buAutoNum type="arabicPeriod"/>
            </a:pPr>
            <a:r>
              <a:rPr lang="en-US" dirty="0"/>
              <a:t>Titration Analysis</a:t>
            </a:r>
          </a:p>
          <a:p>
            <a:pPr marL="457200" indent="-457200">
              <a:buFont typeface="+mj-lt"/>
              <a:buAutoNum type="arabicPeriod"/>
            </a:pPr>
            <a:r>
              <a:rPr lang="en-US" dirty="0"/>
              <a:t>Spectroscopic Analysis</a:t>
            </a:r>
          </a:p>
        </p:txBody>
      </p:sp>
    </p:spTree>
    <p:extLst>
      <p:ext uri="{BB962C8B-B14F-4D97-AF65-F5344CB8AC3E}">
        <p14:creationId xmlns:p14="http://schemas.microsoft.com/office/powerpoint/2010/main" val="18003228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4ECD75-474A-4E15-9F0A-8E6B54C7F84B}"/>
              </a:ext>
            </a:extLst>
          </p:cNvPr>
          <p:cNvSpPr>
            <a:spLocks noGrp="1"/>
          </p:cNvSpPr>
          <p:nvPr>
            <p:ph type="title"/>
          </p:nvPr>
        </p:nvSpPr>
        <p:spPr/>
        <p:txBody>
          <a:bodyPr>
            <a:normAutofit/>
          </a:bodyPr>
          <a:lstStyle/>
          <a:p>
            <a:r>
              <a:rPr lang="en-US" dirty="0"/>
              <a:t>Gravimetric Analysis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F829F4A-3F3B-462F-9E72-5D792FA944E3}"/>
                  </a:ext>
                </a:extLst>
              </p:cNvPr>
              <p:cNvSpPr>
                <a:spLocks noGrp="1"/>
              </p:cNvSpPr>
              <p:nvPr>
                <p:ph sz="quarter" idx="1"/>
              </p:nvPr>
            </p:nvSpPr>
            <p:spPr/>
            <p:txBody>
              <a:bodyPr/>
              <a:lstStyle/>
              <a:p>
                <a:pPr marL="457200" indent="-457200">
                  <a:buFont typeface="+mj-lt"/>
                  <a:buAutoNum type="arabicPeriod"/>
                </a:pPr>
                <a:r>
                  <a:rPr lang="en-US" b="0" dirty="0">
                    <a:latin typeface="Cambria Math" panose="02040503050406030204" pitchFamily="18" charset="0"/>
                  </a:rPr>
                  <a:t>Dissolved model compound in nitric acid to break it into its separate components</a:t>
                </a:r>
              </a:p>
              <a:p>
                <a:pPr marL="457200" indent="-457200">
                  <a:buFont typeface="+mj-lt"/>
                  <a:buAutoNum type="arabicPeriod"/>
                </a:pPr>
                <a:endParaRPr lang="en-US" b="0" dirty="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m:rPr>
                          <m:sty m:val="p"/>
                        </m:rPr>
                        <a:rPr lang="en-US" i="0">
                          <a:latin typeface="Cambria Math" panose="02040503050406030204" pitchFamily="18" charset="0"/>
                        </a:rPr>
                        <m:t>Cu</m:t>
                      </m:r>
                      <m:sSub>
                        <m:sSubPr>
                          <m:ctrlPr>
                            <a:rPr lang="en-US" i="1">
                              <a:latin typeface="Cambria Math" panose="02040503050406030204" pitchFamily="18" charset="0"/>
                            </a:rPr>
                          </m:ctrlPr>
                        </m:sSubPr>
                        <m:e>
                          <m:d>
                            <m:dPr>
                              <m:ctrlPr>
                                <a:rPr lang="en-US" i="1">
                                  <a:latin typeface="Cambria Math" panose="02040503050406030204" pitchFamily="18" charset="0"/>
                                </a:rPr>
                              </m:ctrlPr>
                            </m:dPr>
                            <m:e>
                              <m:r>
                                <m:rPr>
                                  <m:sty m:val="p"/>
                                </m:rPr>
                                <a:rPr lang="en-US" i="0">
                                  <a:latin typeface="Cambria Math" panose="02040503050406030204" pitchFamily="18" charset="0"/>
                                </a:rPr>
                                <m:t>N</m:t>
                              </m:r>
                              <m:sSub>
                                <m:sSubPr>
                                  <m:ctrlPr>
                                    <a:rPr lang="en-US" i="1">
                                      <a:latin typeface="Cambria Math" panose="02040503050406030204" pitchFamily="18" charset="0"/>
                                    </a:rPr>
                                  </m:ctrlPr>
                                </m:sSubPr>
                                <m:e>
                                  <m:r>
                                    <m:rPr>
                                      <m:sty m:val="p"/>
                                    </m:rPr>
                                    <a:rPr lang="en-US" i="0">
                                      <a:latin typeface="Cambria Math" panose="02040503050406030204" pitchFamily="18" charset="0"/>
                                    </a:rPr>
                                    <m:t>H</m:t>
                                  </m:r>
                                </m:e>
                                <m:sub>
                                  <m:r>
                                    <a:rPr lang="en-US" b="0" i="0" smtClean="0">
                                      <a:latin typeface="Cambria Math" panose="02040503050406030204" pitchFamily="18" charset="0"/>
                                    </a:rPr>
                                    <m:t>3</m:t>
                                  </m:r>
                                </m:sub>
                              </m:sSub>
                            </m:e>
                          </m:d>
                        </m:e>
                        <m:sub>
                          <m:r>
                            <a:rPr lang="en-US" b="0" i="0" smtClean="0">
                              <a:latin typeface="Cambria Math" panose="02040503050406030204" pitchFamily="18" charset="0"/>
                            </a:rPr>
                            <m:t>4</m:t>
                          </m:r>
                        </m:sub>
                      </m:sSub>
                      <m:r>
                        <m:rPr>
                          <m:sty m:val="p"/>
                        </m:rPr>
                        <a:rPr lang="en-US" i="0">
                          <a:latin typeface="Cambria Math" panose="02040503050406030204" pitchFamily="18" charset="0"/>
                        </a:rPr>
                        <m:t>S</m:t>
                      </m:r>
                      <m:sSub>
                        <m:sSubPr>
                          <m:ctrlPr>
                            <a:rPr lang="en-US" i="1">
                              <a:latin typeface="Cambria Math" panose="02040503050406030204" pitchFamily="18" charset="0"/>
                            </a:rPr>
                          </m:ctrlPr>
                        </m:sSubPr>
                        <m:e>
                          <m:r>
                            <m:rPr>
                              <m:sty m:val="p"/>
                            </m:rPr>
                            <a:rPr lang="en-US" i="0">
                              <a:latin typeface="Cambria Math" panose="02040503050406030204" pitchFamily="18" charset="0"/>
                            </a:rPr>
                            <m:t>O</m:t>
                          </m:r>
                        </m:e>
                        <m:sub>
                          <m:r>
                            <a:rPr lang="en-US" i="0">
                              <a:latin typeface="Cambria Math" panose="02040503050406030204" pitchFamily="18" charset="0"/>
                            </a:rPr>
                            <m:t>4</m:t>
                          </m:r>
                        </m:sub>
                      </m:sSub>
                      <m:r>
                        <a:rPr lang="en-US" b="0" i="0" smtClean="0">
                          <a:latin typeface="Cambria Math" panose="02040503050406030204" pitchFamily="18" charset="0"/>
                        </a:rPr>
                        <m:t> (</m:t>
                      </m:r>
                      <m:r>
                        <m:rPr>
                          <m:sty m:val="p"/>
                        </m:rPr>
                        <a:rPr lang="en-US" b="0" i="0" smtClean="0">
                          <a:latin typeface="Cambria Math" panose="02040503050406030204" pitchFamily="18" charset="0"/>
                        </a:rPr>
                        <m:t>s</m:t>
                      </m:r>
                      <m:r>
                        <a:rPr lang="en-US" b="0" i="0" smtClean="0">
                          <a:latin typeface="Cambria Math" panose="02040503050406030204" pitchFamily="18" charset="0"/>
                        </a:rPr>
                        <m:t>)   →</m:t>
                      </m:r>
                      <m:sSup>
                        <m:sSupPr>
                          <m:ctrlPr>
                            <a:rPr lang="en-US" b="0" i="1" smtClean="0">
                              <a:latin typeface="Cambria Math" panose="02040503050406030204" pitchFamily="18" charset="0"/>
                            </a:rPr>
                          </m:ctrlPr>
                        </m:sSupPr>
                        <m:e>
                          <m:r>
                            <a:rPr lang="en-US" b="0" i="0" smtClean="0">
                              <a:latin typeface="Cambria Math" panose="02040503050406030204" pitchFamily="18" charset="0"/>
                            </a:rPr>
                            <m:t>     </m:t>
                          </m:r>
                          <m:r>
                            <m:rPr>
                              <m:sty m:val="p"/>
                            </m:rPr>
                            <a:rPr lang="en-US" b="0" i="0" smtClean="0">
                              <a:latin typeface="Cambria Math" panose="02040503050406030204" pitchFamily="18" charset="0"/>
                            </a:rPr>
                            <m:t>Cu</m:t>
                          </m:r>
                        </m:e>
                        <m:sup>
                          <m:r>
                            <a:rPr lang="en-US" b="0" i="0" smtClean="0">
                              <a:latin typeface="Cambria Math" panose="02040503050406030204" pitchFamily="18" charset="0"/>
                            </a:rPr>
                            <m:t>2+</m:t>
                          </m:r>
                        </m:sup>
                      </m:sSup>
                      <m:r>
                        <a:rPr lang="en-US" b="0" i="0" smtClean="0">
                          <a:latin typeface="Cambria Math" panose="02040503050406030204" pitchFamily="18" charset="0"/>
                        </a:rPr>
                        <m:t>(</m:t>
                      </m:r>
                      <m:r>
                        <m:rPr>
                          <m:sty m:val="p"/>
                        </m:rPr>
                        <a:rPr lang="en-US" b="0" i="0" smtClean="0">
                          <a:latin typeface="Cambria Math" panose="02040503050406030204" pitchFamily="18" charset="0"/>
                        </a:rPr>
                        <m:t>aq</m:t>
                      </m:r>
                      <m:r>
                        <a:rPr lang="en-US" b="0" i="0" smtClean="0">
                          <a:latin typeface="Cambria Math" panose="02040503050406030204" pitchFamily="18" charset="0"/>
                        </a:rPr>
                        <m:t>)+4 </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NH</m:t>
                          </m:r>
                        </m:e>
                        <m:sub>
                          <m:r>
                            <a:rPr lang="en-US" b="0" i="0" smtClean="0">
                              <a:latin typeface="Cambria Math" panose="02040503050406030204" pitchFamily="18" charset="0"/>
                            </a:rPr>
                            <m:t>3</m:t>
                          </m:r>
                        </m:sub>
                      </m:sSub>
                      <m:r>
                        <a:rPr lang="en-US" b="0" i="0" smtClean="0">
                          <a:latin typeface="Cambria Math" panose="02040503050406030204" pitchFamily="18" charset="0"/>
                        </a:rPr>
                        <m:t>(</m:t>
                      </m:r>
                      <m:r>
                        <m:rPr>
                          <m:sty m:val="p"/>
                        </m:rPr>
                        <a:rPr lang="en-US" b="0" i="0" smtClean="0">
                          <a:latin typeface="Cambria Math" panose="02040503050406030204" pitchFamily="18" charset="0"/>
                        </a:rPr>
                        <m:t>aq</m:t>
                      </m:r>
                      <m:r>
                        <a:rPr lang="en-US" b="0" i="0" smtClean="0">
                          <a:latin typeface="Cambria Math" panose="02040503050406030204" pitchFamily="18" charset="0"/>
                        </a:rPr>
                        <m:t>)+</m:t>
                      </m:r>
                      <m:sSup>
                        <m:sSupPr>
                          <m:ctrlPr>
                            <a:rPr lang="en-US" i="1">
                              <a:latin typeface="Cambria Math" panose="02040503050406030204" pitchFamily="18" charset="0"/>
                            </a:rPr>
                          </m:ctrlPr>
                        </m:sSupPr>
                        <m:e>
                          <m:sSub>
                            <m:sSubPr>
                              <m:ctrlPr>
                                <a:rPr lang="en-US" i="1">
                                  <a:latin typeface="Cambria Math" panose="02040503050406030204" pitchFamily="18" charset="0"/>
                                </a:rPr>
                              </m:ctrlPr>
                            </m:sSubPr>
                            <m:e>
                              <m:r>
                                <m:rPr>
                                  <m:sty m:val="p"/>
                                </m:rPr>
                                <a:rPr lang="en-US" i="0">
                                  <a:latin typeface="Cambria Math" panose="02040503050406030204" pitchFamily="18" charset="0"/>
                                </a:rPr>
                                <m:t>SO</m:t>
                              </m:r>
                            </m:e>
                            <m:sub>
                              <m:r>
                                <a:rPr lang="en-US" i="0">
                                  <a:latin typeface="Cambria Math" panose="02040503050406030204" pitchFamily="18" charset="0"/>
                                </a:rPr>
                                <m:t>4</m:t>
                              </m:r>
                            </m:sub>
                          </m:sSub>
                        </m:e>
                        <m:sup>
                          <m:r>
                            <a:rPr lang="en-US" i="0">
                              <a:latin typeface="Cambria Math" panose="02040503050406030204" pitchFamily="18" charset="0"/>
                            </a:rPr>
                            <m:t>2−</m:t>
                          </m:r>
                        </m:sup>
                      </m:sSup>
                      <m:r>
                        <a:rPr lang="en-US" b="0" i="0" smtClean="0">
                          <a:latin typeface="Cambria Math" panose="02040503050406030204" pitchFamily="18" charset="0"/>
                        </a:rPr>
                        <m:t>(</m:t>
                      </m:r>
                      <m:r>
                        <m:rPr>
                          <m:sty m:val="p"/>
                        </m:rPr>
                        <a:rPr lang="en-US" b="0" i="0" smtClean="0">
                          <a:latin typeface="Cambria Math" panose="02040503050406030204" pitchFamily="18" charset="0"/>
                        </a:rPr>
                        <m:t>aq</m:t>
                      </m:r>
                      <m:r>
                        <a:rPr lang="en-US" b="0" i="0" smtClean="0">
                          <a:latin typeface="Cambria Math" panose="02040503050406030204" pitchFamily="18" charset="0"/>
                        </a:rPr>
                        <m:t>)</m:t>
                      </m:r>
                    </m:oMath>
                  </m:oMathPara>
                </a14:m>
                <a:endParaRPr lang="en-US" b="0" dirty="0">
                  <a:latin typeface="Cambria Math" panose="02040503050406030204" pitchFamily="18" charset="0"/>
                </a:endParaRPr>
              </a:p>
              <a:p>
                <a:pPr marL="0" indent="0">
                  <a:buNone/>
                </a:pPr>
                <a:endParaRPr lang="en-US" dirty="0">
                  <a:latin typeface="Cambria Math" panose="02040503050406030204" pitchFamily="18" charset="0"/>
                </a:endParaRPr>
              </a:p>
              <a:p>
                <a:pPr marL="457200" indent="-457200">
                  <a:buFont typeface="+mj-lt"/>
                  <a:buAutoNum type="arabicPeriod" startAt="2"/>
                </a:pPr>
                <a:r>
                  <a:rPr lang="en-US" dirty="0">
                    <a:latin typeface="Cambria Math" panose="02040503050406030204" pitchFamily="18" charset="0"/>
                  </a:rPr>
                  <a:t>Add barium nitrate to precipitate out the sulfate from the model compound</a:t>
                </a:r>
              </a:p>
              <a:p>
                <a:pPr marL="457200" indent="-457200">
                  <a:buFont typeface="+mj-lt"/>
                  <a:buAutoNum type="arabicPeriod" startAt="2"/>
                </a:pPr>
                <a:endParaRPr lang="en-US" b="0" dirty="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m:rPr>
                          <m:sty m:val="p"/>
                        </m:rPr>
                        <a:rPr lang="en-US" b="0" i="0" smtClean="0">
                          <a:latin typeface="Cambria Math" panose="02040503050406030204" pitchFamily="18" charset="0"/>
                        </a:rPr>
                        <m:t>Ba</m:t>
                      </m:r>
                      <m:sSub>
                        <m:sSubPr>
                          <m:ctrlPr>
                            <a:rPr lang="en-US" b="0" i="1" smtClean="0">
                              <a:latin typeface="Cambria Math" panose="02040503050406030204" pitchFamily="18" charset="0"/>
                            </a:rPr>
                          </m:ctrlPr>
                        </m:sSubPr>
                        <m:e>
                          <m:d>
                            <m:dPr>
                              <m:ctrlPr>
                                <a:rPr lang="en-US" b="0" i="1" smtClean="0">
                                  <a:latin typeface="Cambria Math" panose="02040503050406030204" pitchFamily="18" charset="0"/>
                                </a:rPr>
                              </m:ctrlPr>
                            </m:dPr>
                            <m:e>
                              <m:r>
                                <m:rPr>
                                  <m:sty m:val="p"/>
                                </m:rPr>
                                <a:rPr lang="en-US" b="0" i="0" smtClean="0">
                                  <a:latin typeface="Cambria Math" panose="02040503050406030204" pitchFamily="18" charset="0"/>
                                </a:rPr>
                                <m:t>NO</m:t>
                              </m:r>
                            </m:e>
                          </m:d>
                        </m:e>
                        <m:sub>
                          <m:r>
                            <a:rPr lang="en-US" b="0" i="0" smtClean="0">
                              <a:latin typeface="Cambria Math" panose="02040503050406030204" pitchFamily="18" charset="0"/>
                            </a:rPr>
                            <m:t>2</m:t>
                          </m:r>
                        </m:sub>
                      </m:sSub>
                      <m:r>
                        <a:rPr lang="en-US" b="0" i="0" smtClean="0">
                          <a:latin typeface="Cambria Math" panose="02040503050406030204" pitchFamily="18" charset="0"/>
                        </a:rPr>
                        <m:t>(</m:t>
                      </m:r>
                      <m:r>
                        <m:rPr>
                          <m:sty m:val="p"/>
                        </m:rPr>
                        <a:rPr lang="en-US" b="0" i="0" smtClean="0">
                          <a:latin typeface="Cambria Math" panose="02040503050406030204" pitchFamily="18" charset="0"/>
                        </a:rPr>
                        <m:t>aq</m:t>
                      </m:r>
                      <m:r>
                        <a:rPr lang="en-US" b="0" i="0" smtClean="0">
                          <a:latin typeface="Cambria Math" panose="02040503050406030204" pitchFamily="18" charset="0"/>
                        </a:rPr>
                        <m:t>)→</m:t>
                      </m:r>
                      <m:r>
                        <m:rPr>
                          <m:sty m:val="p"/>
                        </m:rPr>
                        <a:rPr lang="en-US" b="0" i="0" smtClean="0">
                          <a:latin typeface="Cambria Math" panose="02040503050406030204" pitchFamily="18" charset="0"/>
                        </a:rPr>
                        <m:t>B</m:t>
                      </m:r>
                      <m:sSup>
                        <m:sSupPr>
                          <m:ctrlPr>
                            <a:rPr lang="en-US" b="0" i="1" smtClean="0">
                              <a:latin typeface="Cambria Math" panose="02040503050406030204" pitchFamily="18" charset="0"/>
                            </a:rPr>
                          </m:ctrlPr>
                        </m:sSupPr>
                        <m:e>
                          <m:r>
                            <m:rPr>
                              <m:sty m:val="p"/>
                            </m:rPr>
                            <a:rPr lang="en-US" b="0" i="0" smtClean="0">
                              <a:latin typeface="Cambria Math" panose="02040503050406030204" pitchFamily="18" charset="0"/>
                            </a:rPr>
                            <m:t>a</m:t>
                          </m:r>
                        </m:e>
                        <m:sup>
                          <m:r>
                            <a:rPr lang="en-US" b="0" i="0" smtClean="0">
                              <a:latin typeface="Cambria Math" panose="02040503050406030204" pitchFamily="18" charset="0"/>
                            </a:rPr>
                            <m:t>2+</m:t>
                          </m:r>
                        </m:sup>
                      </m:sSup>
                      <m:r>
                        <a:rPr lang="en-US" b="0" i="0" smtClean="0">
                          <a:latin typeface="Cambria Math" panose="02040503050406030204" pitchFamily="18" charset="0"/>
                        </a:rPr>
                        <m:t>(</m:t>
                      </m:r>
                      <m:r>
                        <m:rPr>
                          <m:sty m:val="p"/>
                        </m:rPr>
                        <a:rPr lang="en-US" b="0" i="0" smtClean="0">
                          <a:latin typeface="Cambria Math" panose="02040503050406030204" pitchFamily="18" charset="0"/>
                        </a:rPr>
                        <m:t>aq</m:t>
                      </m:r>
                      <m:r>
                        <a:rPr lang="en-US" b="0" i="0" smtClean="0">
                          <a:latin typeface="Cambria Math" panose="02040503050406030204" pitchFamily="18" charset="0"/>
                        </a:rPr>
                        <m:t>)+2</m:t>
                      </m:r>
                      <m:sSup>
                        <m:sSupPr>
                          <m:ctrlPr>
                            <a:rPr lang="en-US" i="1">
                              <a:latin typeface="Cambria Math" panose="02040503050406030204" pitchFamily="18" charset="0"/>
                            </a:rPr>
                          </m:ctrlPr>
                        </m:sSupPr>
                        <m:e>
                          <m:r>
                            <a:rPr lang="en-US" b="0" i="0" smtClean="0">
                              <a:latin typeface="Cambria Math" panose="02040503050406030204" pitchFamily="18" charset="0"/>
                            </a:rPr>
                            <m:t> </m:t>
                          </m:r>
                          <m:sSub>
                            <m:sSubPr>
                              <m:ctrlPr>
                                <a:rPr lang="en-US" i="1">
                                  <a:latin typeface="Cambria Math" panose="02040503050406030204" pitchFamily="18" charset="0"/>
                                </a:rPr>
                              </m:ctrlPr>
                            </m:sSubPr>
                            <m:e>
                              <m:r>
                                <m:rPr>
                                  <m:sty m:val="p"/>
                                </m:rPr>
                                <a:rPr lang="en-US" b="0" i="0" smtClean="0">
                                  <a:latin typeface="Cambria Math" panose="02040503050406030204" pitchFamily="18" charset="0"/>
                                </a:rPr>
                                <m:t>N</m:t>
                              </m:r>
                              <m:r>
                                <m:rPr>
                                  <m:sty m:val="p"/>
                                </m:rPr>
                                <a:rPr lang="en-US" i="0">
                                  <a:latin typeface="Cambria Math" panose="02040503050406030204" pitchFamily="18" charset="0"/>
                                </a:rPr>
                                <m:t>O</m:t>
                              </m:r>
                            </m:e>
                            <m:sub>
                              <m:r>
                                <a:rPr lang="en-US" b="0" i="0" smtClean="0">
                                  <a:latin typeface="Cambria Math" panose="02040503050406030204" pitchFamily="18" charset="0"/>
                                </a:rPr>
                                <m:t>3</m:t>
                              </m:r>
                            </m:sub>
                          </m:sSub>
                        </m:e>
                        <m:sup>
                          <m:r>
                            <a:rPr lang="en-US" i="0">
                              <a:latin typeface="Cambria Math" panose="02040503050406030204" pitchFamily="18" charset="0"/>
                            </a:rPr>
                            <m:t>−</m:t>
                          </m:r>
                        </m:sup>
                      </m:sSup>
                      <m:r>
                        <a:rPr lang="en-US" b="0" i="0" smtClean="0">
                          <a:latin typeface="Cambria Math" panose="02040503050406030204" pitchFamily="18" charset="0"/>
                        </a:rPr>
                        <m:t>(</m:t>
                      </m:r>
                      <m:r>
                        <m:rPr>
                          <m:sty m:val="p"/>
                        </m:rPr>
                        <a:rPr lang="en-US" b="0" i="0" smtClean="0">
                          <a:latin typeface="Cambria Math" panose="02040503050406030204" pitchFamily="18" charset="0"/>
                        </a:rPr>
                        <m:t>aq</m:t>
                      </m:r>
                      <m:r>
                        <a:rPr lang="en-US" b="0" i="0" smtClean="0">
                          <a:latin typeface="Cambria Math" panose="02040503050406030204" pitchFamily="18" charset="0"/>
                        </a:rPr>
                        <m:t>)</m:t>
                      </m:r>
                    </m:oMath>
                  </m:oMathPara>
                </a14:m>
                <a:endParaRPr lang="en-US" b="0" dirty="0">
                  <a:latin typeface="Cambria Math" panose="02040503050406030204" pitchFamily="18" charset="0"/>
                </a:endParaRPr>
              </a:p>
              <a:p>
                <a:pPr marL="0" indent="0">
                  <a:buNone/>
                </a:pPr>
                <a:endParaRPr lang="en-US" dirty="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m:rPr>
                          <m:sty m:val="p"/>
                        </m:rPr>
                        <a:rPr lang="en-US" b="0" i="0" smtClean="0">
                          <a:latin typeface="Cambria Math" panose="02040503050406030204" pitchFamily="18" charset="0"/>
                        </a:rPr>
                        <m:t>B</m:t>
                      </m:r>
                      <m:sSup>
                        <m:sSupPr>
                          <m:ctrlPr>
                            <a:rPr lang="en-US" b="0" i="1" smtClean="0">
                              <a:latin typeface="Cambria Math" panose="02040503050406030204" pitchFamily="18" charset="0"/>
                            </a:rPr>
                          </m:ctrlPr>
                        </m:sSupPr>
                        <m:e>
                          <m:r>
                            <m:rPr>
                              <m:sty m:val="p"/>
                            </m:rPr>
                            <a:rPr lang="en-US" b="0" i="0" smtClean="0">
                              <a:latin typeface="Cambria Math" panose="02040503050406030204" pitchFamily="18" charset="0"/>
                            </a:rPr>
                            <m:t>a</m:t>
                          </m:r>
                        </m:e>
                        <m:sup>
                          <m:r>
                            <a:rPr lang="en-US" b="0" i="0" smtClean="0">
                              <a:latin typeface="Cambria Math" panose="02040503050406030204" pitchFamily="18" charset="0"/>
                            </a:rPr>
                            <m:t>2+</m:t>
                          </m:r>
                        </m:sup>
                      </m:sSup>
                      <m:r>
                        <a:rPr lang="en-US" b="0" i="0" smtClean="0">
                          <a:latin typeface="Cambria Math" panose="02040503050406030204" pitchFamily="18" charset="0"/>
                        </a:rPr>
                        <m:t>(</m:t>
                      </m:r>
                      <m:r>
                        <m:rPr>
                          <m:sty m:val="p"/>
                        </m:rPr>
                        <a:rPr lang="en-US" b="0" i="0" smtClean="0">
                          <a:latin typeface="Cambria Math" panose="02040503050406030204" pitchFamily="18" charset="0"/>
                        </a:rPr>
                        <m:t>aq</m:t>
                      </m:r>
                      <m:r>
                        <a:rPr lang="en-US" b="0" i="0" smtClean="0">
                          <a:latin typeface="Cambria Math" panose="02040503050406030204" pitchFamily="18" charset="0"/>
                        </a:rPr>
                        <m:t>)+</m:t>
                      </m:r>
                      <m:sSup>
                        <m:sSupPr>
                          <m:ctrlPr>
                            <a:rPr lang="en-US" i="1">
                              <a:latin typeface="Cambria Math" panose="02040503050406030204" pitchFamily="18" charset="0"/>
                            </a:rPr>
                          </m:ctrlPr>
                        </m:sSupPr>
                        <m:e>
                          <m:sSub>
                            <m:sSubPr>
                              <m:ctrlPr>
                                <a:rPr lang="en-US" i="1">
                                  <a:latin typeface="Cambria Math" panose="02040503050406030204" pitchFamily="18" charset="0"/>
                                </a:rPr>
                              </m:ctrlPr>
                            </m:sSubPr>
                            <m:e>
                              <m:r>
                                <m:rPr>
                                  <m:sty m:val="p"/>
                                </m:rPr>
                                <a:rPr lang="en-US" i="0">
                                  <a:latin typeface="Cambria Math" panose="02040503050406030204" pitchFamily="18" charset="0"/>
                                </a:rPr>
                                <m:t>SO</m:t>
                              </m:r>
                            </m:e>
                            <m:sub>
                              <m:r>
                                <a:rPr lang="en-US" i="0">
                                  <a:latin typeface="Cambria Math" panose="02040503050406030204" pitchFamily="18" charset="0"/>
                                </a:rPr>
                                <m:t>4</m:t>
                              </m:r>
                            </m:sub>
                          </m:sSub>
                        </m:e>
                        <m:sup>
                          <m:r>
                            <a:rPr lang="en-US" i="0">
                              <a:latin typeface="Cambria Math" panose="02040503050406030204" pitchFamily="18" charset="0"/>
                            </a:rPr>
                            <m:t>2−</m:t>
                          </m:r>
                        </m:sup>
                      </m:sSup>
                      <m:r>
                        <a:rPr lang="en-US" b="0" i="0" smtClean="0">
                          <a:latin typeface="Cambria Math" panose="02040503050406030204" pitchFamily="18" charset="0"/>
                        </a:rPr>
                        <m:t>(</m:t>
                      </m:r>
                      <m:r>
                        <m:rPr>
                          <m:sty m:val="p"/>
                        </m:rPr>
                        <a:rPr lang="en-US" b="0" i="0" smtClean="0">
                          <a:latin typeface="Cambria Math" panose="02040503050406030204" pitchFamily="18" charset="0"/>
                        </a:rPr>
                        <m:t>aq</m:t>
                      </m:r>
                      <m:r>
                        <a:rPr lang="en-US" b="0" i="0" smtClean="0">
                          <a:latin typeface="Cambria Math" panose="02040503050406030204" pitchFamily="18" charset="0"/>
                        </a:rPr>
                        <m:t>)→</m:t>
                      </m:r>
                      <m:r>
                        <m:rPr>
                          <m:sty m:val="p"/>
                        </m:rPr>
                        <a:rPr lang="en-US" b="0" i="0" smtClean="0">
                          <a:latin typeface="Cambria Math" panose="02040503050406030204" pitchFamily="18" charset="0"/>
                        </a:rPr>
                        <m:t>BaS</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O</m:t>
                          </m:r>
                        </m:e>
                        <m:sub>
                          <m:r>
                            <a:rPr lang="en-US" b="0" i="0" smtClean="0">
                              <a:latin typeface="Cambria Math" panose="02040503050406030204" pitchFamily="18" charset="0"/>
                            </a:rPr>
                            <m:t>4</m:t>
                          </m:r>
                        </m:sub>
                      </m:sSub>
                      <m:r>
                        <a:rPr lang="en-US" b="0" i="0" smtClean="0">
                          <a:latin typeface="Cambria Math" panose="02040503050406030204" pitchFamily="18" charset="0"/>
                        </a:rPr>
                        <m:t>(</m:t>
                      </m:r>
                      <m:r>
                        <m:rPr>
                          <m:sty m:val="p"/>
                        </m:rPr>
                        <a:rPr lang="en-US" b="0" i="0" smtClean="0">
                          <a:latin typeface="Cambria Math" panose="02040503050406030204" pitchFamily="18" charset="0"/>
                        </a:rPr>
                        <m:t>s</m:t>
                      </m:r>
                      <m:r>
                        <a:rPr lang="en-US" b="0" i="0" smtClean="0">
                          <a:latin typeface="Cambria Math" panose="02040503050406030204" pitchFamily="18" charset="0"/>
                        </a:rPr>
                        <m:t>)</m:t>
                      </m:r>
                    </m:oMath>
                  </m:oMathPara>
                </a14:m>
                <a:endParaRPr lang="en-US" b="0" dirty="0">
                  <a:latin typeface="Cambria Math" panose="02040503050406030204" pitchFamily="18" charset="0"/>
                </a:endParaRPr>
              </a:p>
            </p:txBody>
          </p:sp>
        </mc:Choice>
        <mc:Fallback xmlns="">
          <p:sp>
            <p:nvSpPr>
              <p:cNvPr id="3" name="Content Placeholder 2">
                <a:extLst>
                  <a:ext uri="{FF2B5EF4-FFF2-40B4-BE49-F238E27FC236}">
                    <a16:creationId xmlns:a16="http://schemas.microsoft.com/office/drawing/2014/main" id="{2F829F4A-3F3B-462F-9E72-5D792FA944E3}"/>
                  </a:ext>
                </a:extLst>
              </p:cNvPr>
              <p:cNvSpPr>
                <a:spLocks noGrp="1" noRot="1" noChangeAspect="1" noMove="1" noResize="1" noEditPoints="1" noAdjustHandles="1" noChangeArrowheads="1" noChangeShapeType="1" noTextEdit="1"/>
              </p:cNvSpPr>
              <p:nvPr>
                <p:ph sz="quarter" idx="1"/>
              </p:nvPr>
            </p:nvSpPr>
            <p:spPr>
              <a:blipFill>
                <a:blip r:embed="rId2"/>
                <a:stretch>
                  <a:fillRect l="-150" t="-950" r="-157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BC95A913-3938-4E99-B153-00E7F07BBEBA}"/>
                  </a:ext>
                </a:extLst>
              </p:cNvPr>
              <p:cNvSpPr txBox="1"/>
              <p:nvPr/>
            </p:nvSpPr>
            <p:spPr>
              <a:xfrm>
                <a:off x="3108198" y="2438400"/>
                <a:ext cx="914400"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sz="2000" b="0" i="0" smtClean="0">
                          <a:latin typeface="Cambria Math" panose="02040503050406030204" pitchFamily="18" charset="0"/>
                        </a:rPr>
                        <m:t>HN</m:t>
                      </m:r>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O</m:t>
                          </m:r>
                        </m:e>
                        <m:sub>
                          <m:r>
                            <a:rPr lang="en-US" sz="2000" b="0" i="0" smtClean="0">
                              <a:latin typeface="Cambria Math" panose="02040503050406030204" pitchFamily="18" charset="0"/>
                            </a:rPr>
                            <m:t>3</m:t>
                          </m:r>
                        </m:sub>
                      </m:sSub>
                    </m:oMath>
                  </m:oMathPara>
                </a14:m>
                <a:endParaRPr lang="en-US" sz="2000" dirty="0"/>
              </a:p>
            </p:txBody>
          </p:sp>
        </mc:Choice>
        <mc:Fallback xmlns="">
          <p:sp>
            <p:nvSpPr>
              <p:cNvPr id="4" name="TextBox 3">
                <a:extLst>
                  <a:ext uri="{FF2B5EF4-FFF2-40B4-BE49-F238E27FC236}">
                    <a16:creationId xmlns:a16="http://schemas.microsoft.com/office/drawing/2014/main" id="{BC95A913-3938-4E99-B153-00E7F07BBEBA}"/>
                  </a:ext>
                </a:extLst>
              </p:cNvPr>
              <p:cNvSpPr txBox="1">
                <a:spLocks noRot="1" noChangeAspect="1" noMove="1" noResize="1" noEditPoints="1" noAdjustHandles="1" noChangeArrowheads="1" noChangeShapeType="1" noTextEdit="1"/>
              </p:cNvSpPr>
              <p:nvPr/>
            </p:nvSpPr>
            <p:spPr>
              <a:xfrm>
                <a:off x="3108198" y="2438400"/>
                <a:ext cx="914400" cy="400110"/>
              </a:xfrm>
              <a:prstGeom prst="rect">
                <a:avLst/>
              </a:prstGeom>
              <a:blipFill>
                <a:blip r:embed="rId3"/>
                <a:stretch>
                  <a:fillRect b="-3030"/>
                </a:stretch>
              </a:blipFill>
            </p:spPr>
            <p:txBody>
              <a:bodyPr/>
              <a:lstStyle/>
              <a:p>
                <a:r>
                  <a:rPr lang="en-US">
                    <a:noFill/>
                  </a:rPr>
                  <a:t> </a:t>
                </a:r>
              </a:p>
            </p:txBody>
          </p:sp>
        </mc:Fallback>
      </mc:AlternateContent>
    </p:spTree>
    <p:extLst>
      <p:ext uri="{BB962C8B-B14F-4D97-AF65-F5344CB8AC3E}">
        <p14:creationId xmlns:p14="http://schemas.microsoft.com/office/powerpoint/2010/main" val="20476067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44FB9-5993-4806-A720-BE5750F98E1F}"/>
              </a:ext>
            </a:extLst>
          </p:cNvPr>
          <p:cNvSpPr>
            <a:spLocks noGrp="1"/>
          </p:cNvSpPr>
          <p:nvPr>
            <p:ph type="title"/>
          </p:nvPr>
        </p:nvSpPr>
        <p:spPr/>
        <p:txBody>
          <a:bodyPr/>
          <a:lstStyle/>
          <a:p>
            <a:r>
              <a:rPr lang="en-US" dirty="0"/>
              <a:t>Gravimetric Analysis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8AF167E-BC10-4800-9D88-A9D0F7B44677}"/>
                  </a:ext>
                </a:extLst>
              </p:cNvPr>
              <p:cNvSpPr>
                <a:spLocks noGrp="1"/>
              </p:cNvSpPr>
              <p:nvPr>
                <p:ph sz="quarter" idx="1"/>
              </p:nvPr>
            </p:nvSpPr>
            <p:spPr>
              <a:xfrm>
                <a:off x="612648" y="1628775"/>
                <a:ext cx="8153400" cy="4495800"/>
              </a:xfrm>
            </p:spPr>
            <p:txBody>
              <a:bodyPr>
                <a:normAutofit/>
              </a:bodyPr>
              <a:lstStyle/>
              <a:p>
                <a:r>
                  <a:rPr lang="en-US" sz="2000" dirty="0"/>
                  <a:t>The barium sulfate is the white powder collected last week on the filter paper on the funnel.  </a:t>
                </a:r>
              </a:p>
              <a:p>
                <a:r>
                  <a:rPr lang="en-US" sz="2000" dirty="0"/>
                  <a:t>Since we added barium nitrate until the precipitation was completed (no more of the white barium sulfate formed), we know that all of the sulfate from the (0.9 g – 1.1 g) sample of our compound is now in the precipitated barium sulfate (the white powder.</a:t>
                </a:r>
              </a:p>
              <a:p>
                <a:r>
                  <a:rPr lang="en-US" sz="2000" dirty="0"/>
                  <a:t>We will use stoichiometry to relate the mass of the precipitated barium sulfate (the white powder) to the amount of sulfate in the model compound.</a:t>
                </a:r>
              </a:p>
              <a:p>
                <a:endParaRPr lang="en-US" sz="2000" dirty="0"/>
              </a:p>
              <a:p>
                <a:pPr marL="0" indent="0" algn="ctr">
                  <a:buNone/>
                </a:pPr>
                <a14:m>
                  <m:oMathPara xmlns:m="http://schemas.openxmlformats.org/officeDocument/2006/math">
                    <m:oMathParaPr>
                      <m:jc m:val="centerGroup"/>
                    </m:oMathParaPr>
                    <m:oMath xmlns:m="http://schemas.openxmlformats.org/officeDocument/2006/math">
                      <m:r>
                        <m:rPr>
                          <m:sty m:val="p"/>
                        </m:rPr>
                        <a:rPr lang="en-US" sz="2000" b="0" i="0" smtClean="0">
                          <a:latin typeface="Cambria Math" panose="02040503050406030204" pitchFamily="18" charset="0"/>
                        </a:rPr>
                        <m:t>g</m:t>
                      </m:r>
                      <m:r>
                        <a:rPr lang="en-US" sz="2000" b="0" i="0" smtClean="0">
                          <a:latin typeface="Cambria Math" panose="02040503050406030204" pitchFamily="18" charset="0"/>
                        </a:rPr>
                        <m:t> </m:t>
                      </m:r>
                      <m:r>
                        <m:rPr>
                          <m:sty m:val="p"/>
                        </m:rPr>
                        <a:rPr lang="en-US" sz="2000" b="0" i="0" smtClean="0">
                          <a:latin typeface="Cambria Math" panose="02040503050406030204" pitchFamily="18" charset="0"/>
                        </a:rPr>
                        <m:t>of</m:t>
                      </m:r>
                      <m:r>
                        <a:rPr lang="en-US" sz="2000" b="0" i="0" smtClean="0">
                          <a:latin typeface="Cambria Math" panose="02040503050406030204" pitchFamily="18" charset="0"/>
                        </a:rPr>
                        <m:t> </m:t>
                      </m:r>
                      <m:r>
                        <m:rPr>
                          <m:sty m:val="p"/>
                        </m:rPr>
                        <a:rPr lang="en-US" sz="2000" b="0" i="0" smtClean="0">
                          <a:latin typeface="Cambria Math" panose="02040503050406030204" pitchFamily="18" charset="0"/>
                        </a:rPr>
                        <m:t>BaS</m:t>
                      </m:r>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O</m:t>
                          </m:r>
                        </m:e>
                        <m:sub>
                          <m:r>
                            <a:rPr lang="en-US" sz="2000" b="0" i="0" smtClean="0">
                              <a:latin typeface="Cambria Math" panose="02040503050406030204" pitchFamily="18" charset="0"/>
                            </a:rPr>
                            <m:t>4</m:t>
                          </m:r>
                        </m:sub>
                      </m:sSub>
                      <m:r>
                        <a:rPr lang="en-US" sz="2000" b="0" i="0" smtClean="0">
                          <a:latin typeface="Cambria Math" panose="02040503050406030204" pitchFamily="18" charset="0"/>
                        </a:rPr>
                        <m:t>⇒</m:t>
                      </m:r>
                      <m:r>
                        <m:rPr>
                          <m:sty m:val="p"/>
                        </m:rPr>
                        <a:rPr lang="en-US" sz="2000" b="0" i="0" smtClean="0">
                          <a:latin typeface="Cambria Math" panose="02040503050406030204" pitchFamily="18" charset="0"/>
                        </a:rPr>
                        <m:t>mol</m:t>
                      </m:r>
                      <m:r>
                        <a:rPr lang="en-US" sz="2000" b="0" i="0" smtClean="0">
                          <a:latin typeface="Cambria Math" panose="02040503050406030204" pitchFamily="18" charset="0"/>
                        </a:rPr>
                        <m:t> </m:t>
                      </m:r>
                      <m:r>
                        <m:rPr>
                          <m:sty m:val="p"/>
                        </m:rPr>
                        <a:rPr lang="en-US" sz="2000" b="0" i="0" smtClean="0">
                          <a:latin typeface="Cambria Math" panose="02040503050406030204" pitchFamily="18" charset="0"/>
                        </a:rPr>
                        <m:t>of</m:t>
                      </m:r>
                      <m:r>
                        <a:rPr lang="en-US" sz="2000" b="0" i="0" smtClean="0">
                          <a:latin typeface="Cambria Math" panose="02040503050406030204" pitchFamily="18" charset="0"/>
                        </a:rPr>
                        <m:t> </m:t>
                      </m:r>
                      <m:r>
                        <m:rPr>
                          <m:sty m:val="p"/>
                        </m:rPr>
                        <a:rPr lang="en-US" sz="2000" b="0" i="0" smtClean="0">
                          <a:latin typeface="Cambria Math" panose="02040503050406030204" pitchFamily="18" charset="0"/>
                        </a:rPr>
                        <m:t>BaS</m:t>
                      </m:r>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O</m:t>
                          </m:r>
                        </m:e>
                        <m:sub>
                          <m:r>
                            <a:rPr lang="en-US" sz="2000" b="0" i="0" smtClean="0">
                              <a:latin typeface="Cambria Math" panose="02040503050406030204" pitchFamily="18" charset="0"/>
                            </a:rPr>
                            <m:t>4</m:t>
                          </m:r>
                        </m:sub>
                      </m:sSub>
                      <m:r>
                        <a:rPr lang="en-US" sz="2000" b="0" i="0" smtClean="0">
                          <a:latin typeface="Cambria Math" panose="02040503050406030204" pitchFamily="18" charset="0"/>
                        </a:rPr>
                        <m:t>⇒</m:t>
                      </m:r>
                      <m:r>
                        <m:rPr>
                          <m:sty m:val="p"/>
                        </m:rPr>
                        <a:rPr lang="en-US" sz="2000" b="0" i="0" smtClean="0">
                          <a:latin typeface="Cambria Math" panose="02040503050406030204" pitchFamily="18" charset="0"/>
                        </a:rPr>
                        <m:t>mol</m:t>
                      </m:r>
                      <m:r>
                        <a:rPr lang="en-US" sz="2000" b="0" i="0" smtClean="0">
                          <a:latin typeface="Cambria Math" panose="02040503050406030204" pitchFamily="18" charset="0"/>
                        </a:rPr>
                        <m:t> </m:t>
                      </m:r>
                      <m:r>
                        <m:rPr>
                          <m:sty m:val="p"/>
                        </m:rPr>
                        <a:rPr lang="en-US" sz="2000" b="0" i="0" smtClean="0">
                          <a:latin typeface="Cambria Math" panose="02040503050406030204" pitchFamily="18" charset="0"/>
                        </a:rPr>
                        <m:t>of</m:t>
                      </m:r>
                      <m:r>
                        <a:rPr lang="en-US" sz="2000" b="0" i="0" smtClean="0">
                          <a:latin typeface="Cambria Math" panose="02040503050406030204" pitchFamily="18" charset="0"/>
                        </a:rPr>
                        <m:t> </m:t>
                      </m:r>
                      <m:sSup>
                        <m:sSupPr>
                          <m:ctrlPr>
                            <a:rPr lang="en-US" sz="2000" i="1">
                              <a:latin typeface="Cambria Math" panose="02040503050406030204" pitchFamily="18" charset="0"/>
                            </a:rPr>
                          </m:ctrlPr>
                        </m:sSupPr>
                        <m:e>
                          <m:sSub>
                            <m:sSubPr>
                              <m:ctrlPr>
                                <a:rPr lang="en-US" sz="2000" i="1">
                                  <a:latin typeface="Cambria Math" panose="02040503050406030204" pitchFamily="18" charset="0"/>
                                </a:rPr>
                              </m:ctrlPr>
                            </m:sSubPr>
                            <m:e>
                              <m:r>
                                <m:rPr>
                                  <m:sty m:val="p"/>
                                </m:rPr>
                                <a:rPr lang="en-US" sz="2000" i="0">
                                  <a:latin typeface="Cambria Math" panose="02040503050406030204" pitchFamily="18" charset="0"/>
                                </a:rPr>
                                <m:t>SO</m:t>
                              </m:r>
                            </m:e>
                            <m:sub>
                              <m:r>
                                <a:rPr lang="en-US" sz="2000" i="0">
                                  <a:latin typeface="Cambria Math" panose="02040503050406030204" pitchFamily="18" charset="0"/>
                                </a:rPr>
                                <m:t>4</m:t>
                              </m:r>
                            </m:sub>
                          </m:sSub>
                        </m:e>
                        <m:sup>
                          <m:r>
                            <a:rPr lang="en-US" sz="2000" i="0">
                              <a:latin typeface="Cambria Math" panose="02040503050406030204" pitchFamily="18" charset="0"/>
                            </a:rPr>
                            <m:t>2−</m:t>
                          </m:r>
                        </m:sup>
                      </m:sSup>
                      <m:r>
                        <a:rPr lang="en-US" sz="2000" b="0" i="0" smtClean="0">
                          <a:latin typeface="Cambria Math" panose="02040503050406030204" pitchFamily="18" charset="0"/>
                        </a:rPr>
                        <m:t>⇒</m:t>
                      </m:r>
                      <m:r>
                        <m:rPr>
                          <m:sty m:val="p"/>
                        </m:rPr>
                        <a:rPr lang="en-US" sz="2000" b="0" i="0" smtClean="0">
                          <a:latin typeface="Cambria Math" panose="02040503050406030204" pitchFamily="18" charset="0"/>
                        </a:rPr>
                        <m:t>g</m:t>
                      </m:r>
                      <m:r>
                        <a:rPr lang="en-US" sz="2000" b="0" i="0" smtClean="0">
                          <a:latin typeface="Cambria Math" panose="02040503050406030204" pitchFamily="18" charset="0"/>
                        </a:rPr>
                        <m:t> </m:t>
                      </m:r>
                      <m:r>
                        <m:rPr>
                          <m:sty m:val="p"/>
                        </m:rPr>
                        <a:rPr lang="en-US" sz="2000" b="0" i="0" smtClean="0">
                          <a:latin typeface="Cambria Math" panose="02040503050406030204" pitchFamily="18" charset="0"/>
                        </a:rPr>
                        <m:t>of</m:t>
                      </m:r>
                      <m:sSup>
                        <m:sSupPr>
                          <m:ctrlPr>
                            <a:rPr lang="en-US" sz="2000" i="1">
                              <a:latin typeface="Cambria Math" panose="02040503050406030204" pitchFamily="18" charset="0"/>
                            </a:rPr>
                          </m:ctrlPr>
                        </m:sSupPr>
                        <m:e>
                          <m:r>
                            <a:rPr lang="en-US" sz="2000" b="0" i="0" smtClean="0">
                              <a:latin typeface="Cambria Math" panose="02040503050406030204" pitchFamily="18" charset="0"/>
                            </a:rPr>
                            <m:t> </m:t>
                          </m:r>
                          <m:sSub>
                            <m:sSubPr>
                              <m:ctrlPr>
                                <a:rPr lang="en-US" sz="2000" i="1">
                                  <a:latin typeface="Cambria Math" panose="02040503050406030204" pitchFamily="18" charset="0"/>
                                </a:rPr>
                              </m:ctrlPr>
                            </m:sSubPr>
                            <m:e>
                              <m:r>
                                <m:rPr>
                                  <m:sty m:val="p"/>
                                </m:rPr>
                                <a:rPr lang="en-US" sz="2000" i="0">
                                  <a:latin typeface="Cambria Math" panose="02040503050406030204" pitchFamily="18" charset="0"/>
                                </a:rPr>
                                <m:t>SO</m:t>
                              </m:r>
                            </m:e>
                            <m:sub>
                              <m:r>
                                <a:rPr lang="en-US" sz="2000" i="0">
                                  <a:latin typeface="Cambria Math" panose="02040503050406030204" pitchFamily="18" charset="0"/>
                                </a:rPr>
                                <m:t>4</m:t>
                              </m:r>
                            </m:sub>
                          </m:sSub>
                        </m:e>
                        <m:sup>
                          <m:r>
                            <a:rPr lang="en-US" sz="2000" i="0">
                              <a:latin typeface="Cambria Math" panose="02040503050406030204" pitchFamily="18" charset="0"/>
                            </a:rPr>
                            <m:t>2−</m:t>
                          </m:r>
                        </m:sup>
                      </m:sSup>
                    </m:oMath>
                  </m:oMathPara>
                </a14:m>
                <a:endParaRPr lang="en-US" sz="2000" dirty="0"/>
              </a:p>
              <a:p>
                <a:pPr marL="0" indent="0" algn="ctr">
                  <a:buNone/>
                </a:pPr>
                <a14:m>
                  <m:oMathPara xmlns:m="http://schemas.openxmlformats.org/officeDocument/2006/math">
                    <m:oMathParaPr>
                      <m:jc m:val="centerGroup"/>
                    </m:oMathParaPr>
                    <m:oMath xmlns:m="http://schemas.openxmlformats.org/officeDocument/2006/math">
                      <m:r>
                        <a:rPr lang="en-US" sz="2000" b="0" i="0" smtClean="0">
                          <a:latin typeface="Cambria Math" panose="02040503050406030204" pitchFamily="18" charset="0"/>
                        </a:rPr>
                        <m:t>⇒</m:t>
                      </m:r>
                      <m:r>
                        <m:rPr>
                          <m:sty m:val="p"/>
                        </m:rPr>
                        <a:rPr lang="en-US" sz="2000" b="0" i="0" smtClean="0">
                          <a:latin typeface="Cambria Math" panose="02040503050406030204" pitchFamily="18" charset="0"/>
                        </a:rPr>
                        <m:t>Mass</m:t>
                      </m:r>
                      <m:r>
                        <a:rPr lang="en-US" sz="2000" b="0" i="0" smtClean="0">
                          <a:latin typeface="Cambria Math" panose="02040503050406030204" pitchFamily="18" charset="0"/>
                        </a:rPr>
                        <m:t> % </m:t>
                      </m:r>
                      <m:r>
                        <m:rPr>
                          <m:sty m:val="p"/>
                        </m:rPr>
                        <a:rPr lang="en-US" sz="2000" b="0" i="0" smtClean="0">
                          <a:latin typeface="Cambria Math" panose="02040503050406030204" pitchFamily="18" charset="0"/>
                        </a:rPr>
                        <m:t>of</m:t>
                      </m:r>
                      <m:r>
                        <a:rPr lang="en-US" sz="2000" b="0" i="0" smtClean="0">
                          <a:latin typeface="Cambria Math" panose="02040503050406030204" pitchFamily="18" charset="0"/>
                        </a:rPr>
                        <m:t> </m:t>
                      </m:r>
                      <m:sSup>
                        <m:sSupPr>
                          <m:ctrlPr>
                            <a:rPr lang="en-US" sz="2000" i="1">
                              <a:latin typeface="Cambria Math" panose="02040503050406030204" pitchFamily="18" charset="0"/>
                            </a:rPr>
                          </m:ctrlPr>
                        </m:sSupPr>
                        <m:e>
                          <m:sSub>
                            <m:sSubPr>
                              <m:ctrlPr>
                                <a:rPr lang="en-US" sz="2000" i="1">
                                  <a:latin typeface="Cambria Math" panose="02040503050406030204" pitchFamily="18" charset="0"/>
                                </a:rPr>
                              </m:ctrlPr>
                            </m:sSubPr>
                            <m:e>
                              <m:r>
                                <m:rPr>
                                  <m:sty m:val="p"/>
                                </m:rPr>
                                <a:rPr lang="en-US" sz="2000" i="0">
                                  <a:latin typeface="Cambria Math" panose="02040503050406030204" pitchFamily="18" charset="0"/>
                                </a:rPr>
                                <m:t>SO</m:t>
                              </m:r>
                            </m:e>
                            <m:sub>
                              <m:r>
                                <a:rPr lang="en-US" sz="2000" i="0">
                                  <a:latin typeface="Cambria Math" panose="02040503050406030204" pitchFamily="18" charset="0"/>
                                </a:rPr>
                                <m:t>4</m:t>
                              </m:r>
                            </m:sub>
                          </m:sSub>
                        </m:e>
                        <m:sup>
                          <m:r>
                            <a:rPr lang="en-US" sz="2000" i="0">
                              <a:latin typeface="Cambria Math" panose="02040503050406030204" pitchFamily="18" charset="0"/>
                            </a:rPr>
                            <m:t>2−</m:t>
                          </m:r>
                        </m:sup>
                      </m:sSup>
                      <m:r>
                        <a:rPr lang="en-US" sz="2000" b="0" i="0" smtClean="0">
                          <a:latin typeface="Cambria Math" panose="02040503050406030204" pitchFamily="18" charset="0"/>
                        </a:rPr>
                        <m:t> </m:t>
                      </m:r>
                      <m:r>
                        <m:rPr>
                          <m:sty m:val="p"/>
                        </m:rPr>
                        <a:rPr lang="en-US" sz="2000" b="0" i="0" smtClean="0">
                          <a:latin typeface="Cambria Math" panose="02040503050406030204" pitchFamily="18" charset="0"/>
                        </a:rPr>
                        <m:t>in</m:t>
                      </m:r>
                      <m:r>
                        <a:rPr lang="en-US" sz="2000" b="0" i="0" smtClean="0">
                          <a:latin typeface="Cambria Math" panose="02040503050406030204" pitchFamily="18" charset="0"/>
                        </a:rPr>
                        <m:t> </m:t>
                      </m:r>
                      <m:r>
                        <m:rPr>
                          <m:sty m:val="p"/>
                        </m:rPr>
                        <a:rPr lang="en-US" sz="2000" b="0" i="0" smtClean="0">
                          <a:latin typeface="Cambria Math" panose="02040503050406030204" pitchFamily="18" charset="0"/>
                        </a:rPr>
                        <m:t>model</m:t>
                      </m:r>
                      <m:r>
                        <a:rPr lang="en-US" sz="2000" b="0" i="0" smtClean="0">
                          <a:latin typeface="Cambria Math" panose="02040503050406030204" pitchFamily="18" charset="0"/>
                        </a:rPr>
                        <m:t> </m:t>
                      </m:r>
                      <m:r>
                        <m:rPr>
                          <m:sty m:val="p"/>
                        </m:rPr>
                        <a:rPr lang="en-US" sz="2000" b="0" i="0" smtClean="0">
                          <a:latin typeface="Cambria Math" panose="02040503050406030204" pitchFamily="18" charset="0"/>
                        </a:rPr>
                        <m:t>compound</m:t>
                      </m:r>
                    </m:oMath>
                  </m:oMathPara>
                </a14:m>
                <a:endParaRPr lang="en-US" sz="2000" dirty="0"/>
              </a:p>
            </p:txBody>
          </p:sp>
        </mc:Choice>
        <mc:Fallback xmlns="">
          <p:sp>
            <p:nvSpPr>
              <p:cNvPr id="3" name="Content Placeholder 2">
                <a:extLst>
                  <a:ext uri="{FF2B5EF4-FFF2-40B4-BE49-F238E27FC236}">
                    <a16:creationId xmlns:a16="http://schemas.microsoft.com/office/drawing/2014/main" id="{08AF167E-BC10-4800-9D88-A9D0F7B44677}"/>
                  </a:ext>
                </a:extLst>
              </p:cNvPr>
              <p:cNvSpPr>
                <a:spLocks noGrp="1" noRot="1" noChangeAspect="1" noMove="1" noResize="1" noEditPoints="1" noAdjustHandles="1" noChangeArrowheads="1" noChangeShapeType="1" noTextEdit="1"/>
              </p:cNvSpPr>
              <p:nvPr>
                <p:ph sz="quarter" idx="1"/>
              </p:nvPr>
            </p:nvSpPr>
            <p:spPr>
              <a:xfrm>
                <a:off x="612648" y="1628775"/>
                <a:ext cx="8153400" cy="4495800"/>
              </a:xfrm>
              <a:blipFill>
                <a:blip r:embed="rId2"/>
                <a:stretch>
                  <a:fillRect t="-678" r="-524"/>
                </a:stretch>
              </a:blipFill>
            </p:spPr>
            <p:txBody>
              <a:bodyPr/>
              <a:lstStyle/>
              <a:p>
                <a:r>
                  <a:rPr lang="en-US">
                    <a:noFill/>
                  </a:rPr>
                  <a:t> </a:t>
                </a:r>
              </a:p>
            </p:txBody>
          </p:sp>
        </mc:Fallback>
      </mc:AlternateContent>
    </p:spTree>
    <p:extLst>
      <p:ext uri="{BB962C8B-B14F-4D97-AF65-F5344CB8AC3E}">
        <p14:creationId xmlns:p14="http://schemas.microsoft.com/office/powerpoint/2010/main" val="20414725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7E9B10-88B7-4D19-AA95-064B693317DF}"/>
              </a:ext>
            </a:extLst>
          </p:cNvPr>
          <p:cNvSpPr>
            <a:spLocks noGrp="1"/>
          </p:cNvSpPr>
          <p:nvPr>
            <p:ph type="title"/>
          </p:nvPr>
        </p:nvSpPr>
        <p:spPr/>
        <p:txBody>
          <a:bodyPr/>
          <a:lstStyle/>
          <a:p>
            <a:r>
              <a:rPr lang="en-US" dirty="0"/>
              <a:t>Titration analysis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7C0A5A75-FAC8-47A7-B26E-B00ECB385A19}"/>
                  </a:ext>
                </a:extLst>
              </p:cNvPr>
              <p:cNvSpPr>
                <a:spLocks noGrp="1"/>
              </p:cNvSpPr>
              <p:nvPr>
                <p:ph sz="quarter" idx="1"/>
              </p:nvPr>
            </p:nvSpPr>
            <p:spPr/>
            <p:txBody>
              <a:bodyPr>
                <a:normAutofit/>
              </a:bodyPr>
              <a:lstStyle/>
              <a:p>
                <a:r>
                  <a:rPr lang="en-US" sz="2000" dirty="0"/>
                  <a:t>Hydrochloric acid reacts with ammonia in the acid base reaction below</a:t>
                </a:r>
              </a:p>
              <a:p>
                <a:pPr marL="0" indent="0">
                  <a:buNone/>
                </a:pPr>
                <a:endParaRPr lang="en-US" sz="2000" dirty="0"/>
              </a:p>
              <a:p>
                <a:pPr marL="0" indent="0">
                  <a:buNone/>
                </a:pPr>
                <a14:m>
                  <m:oMathPara xmlns:m="http://schemas.openxmlformats.org/officeDocument/2006/math">
                    <m:oMathParaPr>
                      <m:jc m:val="centerGroup"/>
                    </m:oMathParaPr>
                    <m:oMath xmlns:m="http://schemas.openxmlformats.org/officeDocument/2006/math">
                      <m:r>
                        <m:rPr>
                          <m:sty m:val="p"/>
                        </m:rPr>
                        <a:rPr lang="en-US" sz="2000" b="0" i="0" smtClean="0">
                          <a:latin typeface="Cambria Math" panose="02040503050406030204" pitchFamily="18" charset="0"/>
                        </a:rPr>
                        <m:t>HCl</m:t>
                      </m:r>
                      <m:d>
                        <m:dPr>
                          <m:ctrlPr>
                            <a:rPr lang="en-US" sz="2000" b="0" i="1" smtClean="0">
                              <a:latin typeface="Cambria Math" panose="02040503050406030204" pitchFamily="18" charset="0"/>
                            </a:rPr>
                          </m:ctrlPr>
                        </m:dPr>
                        <m:e>
                          <m:r>
                            <m:rPr>
                              <m:sty m:val="p"/>
                            </m:rPr>
                            <a:rPr lang="en-US" sz="2000" b="0" i="0" smtClean="0">
                              <a:latin typeface="Cambria Math" panose="02040503050406030204" pitchFamily="18" charset="0"/>
                            </a:rPr>
                            <m:t>aq</m:t>
                          </m:r>
                        </m:e>
                      </m:d>
                      <m:r>
                        <a:rPr lang="en-US" sz="2000" b="0" i="0" smtClean="0">
                          <a:latin typeface="Cambria Math" panose="02040503050406030204" pitchFamily="18" charset="0"/>
                        </a:rPr>
                        <m:t>+</m:t>
                      </m:r>
                      <m:r>
                        <m:rPr>
                          <m:sty m:val="p"/>
                        </m:rPr>
                        <a:rPr lang="en-US" sz="2000" b="0" i="0" smtClean="0">
                          <a:latin typeface="Cambria Math" panose="02040503050406030204" pitchFamily="18" charset="0"/>
                        </a:rPr>
                        <m:t>N</m:t>
                      </m:r>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H</m:t>
                          </m:r>
                        </m:e>
                        <m:sub>
                          <m:r>
                            <a:rPr lang="en-US" sz="2000" b="0" i="0" smtClean="0">
                              <a:latin typeface="Cambria Math" panose="02040503050406030204" pitchFamily="18" charset="0"/>
                            </a:rPr>
                            <m:t>3</m:t>
                          </m:r>
                        </m:sub>
                      </m:sSub>
                      <m:d>
                        <m:dPr>
                          <m:ctrlPr>
                            <a:rPr lang="en-US" sz="2000" b="0" i="1" smtClean="0">
                              <a:latin typeface="Cambria Math" panose="02040503050406030204" pitchFamily="18" charset="0"/>
                            </a:rPr>
                          </m:ctrlPr>
                        </m:dPr>
                        <m:e>
                          <m:r>
                            <m:rPr>
                              <m:sty m:val="p"/>
                            </m:rPr>
                            <a:rPr lang="en-US" sz="2000" b="0" i="0" smtClean="0">
                              <a:latin typeface="Cambria Math" panose="02040503050406030204" pitchFamily="18" charset="0"/>
                            </a:rPr>
                            <m:t>aq</m:t>
                          </m:r>
                        </m:e>
                      </m:d>
                      <m:r>
                        <a:rPr lang="en-US" sz="2000" b="0" i="0" smtClean="0">
                          <a:latin typeface="Cambria Math" panose="02040503050406030204" pitchFamily="18" charset="0"/>
                        </a:rPr>
                        <m:t>→</m:t>
                      </m:r>
                      <m:sSup>
                        <m:sSupPr>
                          <m:ctrlPr>
                            <a:rPr lang="en-US" sz="2000" i="1">
                              <a:latin typeface="Cambria Math" panose="02040503050406030204" pitchFamily="18" charset="0"/>
                            </a:rPr>
                          </m:ctrlPr>
                        </m:sSupPr>
                        <m:e>
                          <m:sSub>
                            <m:sSubPr>
                              <m:ctrlPr>
                                <a:rPr lang="en-US" sz="2000" i="1">
                                  <a:latin typeface="Cambria Math" panose="02040503050406030204" pitchFamily="18" charset="0"/>
                                </a:rPr>
                              </m:ctrlPr>
                            </m:sSubPr>
                            <m:e>
                              <m:r>
                                <m:rPr>
                                  <m:sty m:val="p"/>
                                </m:rPr>
                                <a:rPr lang="en-US" sz="2000" b="0" i="0" smtClean="0">
                                  <a:latin typeface="Cambria Math" panose="02040503050406030204" pitchFamily="18" charset="0"/>
                                </a:rPr>
                                <m:t>NH</m:t>
                              </m:r>
                            </m:e>
                            <m:sub>
                              <m:r>
                                <a:rPr lang="en-US" sz="2000" i="0">
                                  <a:latin typeface="Cambria Math" panose="02040503050406030204" pitchFamily="18" charset="0"/>
                                </a:rPr>
                                <m:t>4</m:t>
                              </m:r>
                            </m:sub>
                          </m:sSub>
                        </m:e>
                        <m:sup>
                          <m:r>
                            <a:rPr lang="en-US" sz="2000" b="0" i="0" smtClean="0">
                              <a:latin typeface="Cambria Math" panose="02040503050406030204" pitchFamily="18" charset="0"/>
                            </a:rPr>
                            <m:t>+</m:t>
                          </m:r>
                        </m:sup>
                      </m:sSup>
                      <m:d>
                        <m:dPr>
                          <m:ctrlPr>
                            <a:rPr lang="en-US" sz="2000" b="0" i="1" smtClean="0">
                              <a:latin typeface="Cambria Math" panose="02040503050406030204" pitchFamily="18" charset="0"/>
                            </a:rPr>
                          </m:ctrlPr>
                        </m:dPr>
                        <m:e>
                          <m:r>
                            <m:rPr>
                              <m:sty m:val="p"/>
                            </m:rPr>
                            <a:rPr lang="en-US" sz="2000" b="0" i="0" smtClean="0">
                              <a:latin typeface="Cambria Math" panose="02040503050406030204" pitchFamily="18" charset="0"/>
                            </a:rPr>
                            <m:t>aq</m:t>
                          </m:r>
                        </m:e>
                      </m:d>
                      <m:r>
                        <a:rPr lang="en-US" sz="2000" b="0" i="0" smtClean="0">
                          <a:latin typeface="Cambria Math" panose="02040503050406030204" pitchFamily="18" charset="0"/>
                        </a:rPr>
                        <m:t>+</m:t>
                      </m:r>
                      <m:r>
                        <m:rPr>
                          <m:sty m:val="p"/>
                        </m:rPr>
                        <a:rPr lang="en-US" sz="2000" b="0" i="0" smtClean="0">
                          <a:latin typeface="Cambria Math" panose="02040503050406030204" pitchFamily="18" charset="0"/>
                        </a:rPr>
                        <m:t>C</m:t>
                      </m:r>
                      <m:sSup>
                        <m:sSupPr>
                          <m:ctrlPr>
                            <a:rPr lang="en-US" sz="2000" b="0" i="1" smtClean="0">
                              <a:latin typeface="Cambria Math" panose="02040503050406030204" pitchFamily="18" charset="0"/>
                            </a:rPr>
                          </m:ctrlPr>
                        </m:sSupPr>
                        <m:e>
                          <m:r>
                            <m:rPr>
                              <m:sty m:val="p"/>
                            </m:rPr>
                            <a:rPr lang="en-US" sz="2000" b="0" i="0" smtClean="0">
                              <a:latin typeface="Cambria Math" panose="02040503050406030204" pitchFamily="18" charset="0"/>
                            </a:rPr>
                            <m:t>l</m:t>
                          </m:r>
                        </m:e>
                        <m:sup>
                          <m:r>
                            <a:rPr lang="en-US" sz="2000" b="0" i="0" smtClean="0">
                              <a:latin typeface="Cambria Math" panose="02040503050406030204" pitchFamily="18" charset="0"/>
                            </a:rPr>
                            <m:t>−</m:t>
                          </m:r>
                        </m:sup>
                      </m:sSup>
                      <m:d>
                        <m:dPr>
                          <m:ctrlPr>
                            <a:rPr lang="en-US" sz="2000" b="0" i="1" smtClean="0">
                              <a:latin typeface="Cambria Math" panose="02040503050406030204" pitchFamily="18" charset="0"/>
                            </a:rPr>
                          </m:ctrlPr>
                        </m:dPr>
                        <m:e>
                          <m:r>
                            <m:rPr>
                              <m:sty m:val="p"/>
                            </m:rPr>
                            <a:rPr lang="en-US" sz="2000" b="0" i="0" smtClean="0">
                              <a:latin typeface="Cambria Math" panose="02040503050406030204" pitchFamily="18" charset="0"/>
                            </a:rPr>
                            <m:t>aq</m:t>
                          </m:r>
                        </m:e>
                      </m:d>
                    </m:oMath>
                  </m:oMathPara>
                </a14:m>
                <a:endParaRPr lang="en-US" sz="2000" dirty="0"/>
              </a:p>
              <a:p>
                <a:pPr marL="0" indent="0">
                  <a:buNone/>
                </a:pPr>
                <a:r>
                  <a:rPr lang="en-US" sz="2000" dirty="0"/>
                  <a:t> </a:t>
                </a:r>
              </a:p>
              <a:p>
                <a:r>
                  <a:rPr lang="en-US" sz="2000" dirty="0"/>
                  <a:t>We will dissolve </a:t>
                </a:r>
                <a:r>
                  <a:rPr lang="en-US" sz="2000" dirty="0" smtClean="0"/>
                  <a:t>0.100 </a:t>
                </a:r>
                <a:r>
                  <a:rPr lang="en-US" sz="2000" dirty="0"/>
                  <a:t>g</a:t>
                </a:r>
                <a:r>
                  <a:rPr lang="en-US" sz="2000" i="1" dirty="0"/>
                  <a:t> </a:t>
                </a:r>
                <a:r>
                  <a:rPr lang="en-US" sz="2000" dirty="0"/>
                  <a:t>of the model compound in </a:t>
                </a:r>
                <a:r>
                  <a:rPr lang="en-US" sz="2000" dirty="0" smtClean="0"/>
                  <a:t>30 </a:t>
                </a:r>
                <a:r>
                  <a:rPr lang="en-US" sz="2000" dirty="0"/>
                  <a:t>mL of water, and then add HCl to the model compound to react with the complexed ammonia</a:t>
                </a:r>
              </a:p>
              <a:p>
                <a:pPr marL="0" indent="0">
                  <a:buNone/>
                </a:pPr>
                <a:endParaRPr lang="en-US" sz="2000" b="0" i="1" dirty="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m:rPr>
                          <m:sty m:val="p"/>
                        </m:rPr>
                        <a:rPr lang="en-US" sz="2000" i="0" smtClean="0">
                          <a:latin typeface="Cambria Math" panose="02040503050406030204" pitchFamily="18" charset="0"/>
                        </a:rPr>
                        <m:t>Cu</m:t>
                      </m:r>
                      <m:sSub>
                        <m:sSubPr>
                          <m:ctrlPr>
                            <a:rPr lang="en-US" sz="2000" i="1">
                              <a:latin typeface="Cambria Math" panose="02040503050406030204" pitchFamily="18" charset="0"/>
                            </a:rPr>
                          </m:ctrlPr>
                        </m:sSubPr>
                        <m:e>
                          <m:d>
                            <m:dPr>
                              <m:ctrlPr>
                                <a:rPr lang="en-US" sz="2000" i="1">
                                  <a:latin typeface="Cambria Math" panose="02040503050406030204" pitchFamily="18" charset="0"/>
                                </a:rPr>
                              </m:ctrlPr>
                            </m:dPr>
                            <m:e>
                              <m:r>
                                <m:rPr>
                                  <m:sty m:val="p"/>
                                </m:rPr>
                                <a:rPr lang="en-US" sz="2000" i="0">
                                  <a:latin typeface="Cambria Math" panose="02040503050406030204" pitchFamily="18" charset="0"/>
                                </a:rPr>
                                <m:t>N</m:t>
                              </m:r>
                              <m:sSub>
                                <m:sSubPr>
                                  <m:ctrlPr>
                                    <a:rPr lang="en-US" sz="2000" i="1">
                                      <a:latin typeface="Cambria Math" panose="02040503050406030204" pitchFamily="18" charset="0"/>
                                    </a:rPr>
                                  </m:ctrlPr>
                                </m:sSubPr>
                                <m:e>
                                  <m:r>
                                    <m:rPr>
                                      <m:sty m:val="p"/>
                                    </m:rPr>
                                    <a:rPr lang="en-US" sz="2000" i="0">
                                      <a:latin typeface="Cambria Math" panose="02040503050406030204" pitchFamily="18" charset="0"/>
                                    </a:rPr>
                                    <m:t>H</m:t>
                                  </m:r>
                                </m:e>
                                <m:sub>
                                  <m:r>
                                    <a:rPr lang="en-US" sz="2000" b="0" i="0" smtClean="0">
                                      <a:latin typeface="Cambria Math" panose="02040503050406030204" pitchFamily="18" charset="0"/>
                                    </a:rPr>
                                    <m:t>3</m:t>
                                  </m:r>
                                </m:sub>
                              </m:sSub>
                            </m:e>
                          </m:d>
                        </m:e>
                        <m:sub>
                          <m:r>
                            <a:rPr lang="en-US" sz="2000" b="0" i="0" smtClean="0">
                              <a:latin typeface="Cambria Math" panose="02040503050406030204" pitchFamily="18" charset="0"/>
                            </a:rPr>
                            <m:t>4</m:t>
                          </m:r>
                        </m:sub>
                      </m:sSub>
                      <m:r>
                        <m:rPr>
                          <m:sty m:val="p"/>
                        </m:rPr>
                        <a:rPr lang="en-US" sz="2000" i="0">
                          <a:latin typeface="Cambria Math" panose="02040503050406030204" pitchFamily="18" charset="0"/>
                        </a:rPr>
                        <m:t>S</m:t>
                      </m:r>
                      <m:sSub>
                        <m:sSubPr>
                          <m:ctrlPr>
                            <a:rPr lang="en-US" sz="2000" i="1">
                              <a:latin typeface="Cambria Math" panose="02040503050406030204" pitchFamily="18" charset="0"/>
                            </a:rPr>
                          </m:ctrlPr>
                        </m:sSubPr>
                        <m:e>
                          <m:r>
                            <m:rPr>
                              <m:sty m:val="p"/>
                            </m:rPr>
                            <a:rPr lang="en-US" sz="2000" i="0">
                              <a:latin typeface="Cambria Math" panose="02040503050406030204" pitchFamily="18" charset="0"/>
                            </a:rPr>
                            <m:t>O</m:t>
                          </m:r>
                        </m:e>
                        <m:sub>
                          <m:r>
                            <a:rPr lang="en-US" sz="2000" i="0">
                              <a:latin typeface="Cambria Math" panose="02040503050406030204" pitchFamily="18" charset="0"/>
                            </a:rPr>
                            <m:t>4</m:t>
                          </m:r>
                        </m:sub>
                      </m:sSub>
                      <m:r>
                        <a:rPr lang="en-US" sz="2000" b="0" i="0" smtClean="0">
                          <a:latin typeface="Cambria Math" panose="02040503050406030204" pitchFamily="18" charset="0"/>
                        </a:rPr>
                        <m:t> </m:t>
                      </m:r>
                      <m:d>
                        <m:dPr>
                          <m:ctrlPr>
                            <a:rPr lang="en-US" sz="2000" b="0" i="1" smtClean="0">
                              <a:latin typeface="Cambria Math" panose="02040503050406030204" pitchFamily="18" charset="0"/>
                            </a:rPr>
                          </m:ctrlPr>
                        </m:dPr>
                        <m:e>
                          <m:r>
                            <m:rPr>
                              <m:sty m:val="p"/>
                            </m:rPr>
                            <a:rPr lang="en-US" sz="2000" b="0" i="0" smtClean="0">
                              <a:latin typeface="Cambria Math" panose="02040503050406030204" pitchFamily="18" charset="0"/>
                            </a:rPr>
                            <m:t>s</m:t>
                          </m:r>
                        </m:e>
                      </m:d>
                      <m:r>
                        <a:rPr lang="en-US" sz="2000" b="0" i="0" smtClean="0">
                          <a:latin typeface="Cambria Math" panose="02040503050406030204" pitchFamily="18" charset="0"/>
                        </a:rPr>
                        <m:t>→</m:t>
                      </m:r>
                      <m:sSup>
                        <m:sSupPr>
                          <m:ctrlPr>
                            <a:rPr lang="en-US" sz="2000" b="0" i="1" smtClean="0">
                              <a:latin typeface="Cambria Math" panose="02040503050406030204" pitchFamily="18" charset="0"/>
                            </a:rPr>
                          </m:ctrlPr>
                        </m:sSupPr>
                        <m:e>
                          <m:r>
                            <m:rPr>
                              <m:sty m:val="p"/>
                            </m:rPr>
                            <a:rPr lang="en-US" sz="2000" b="0" i="0" smtClean="0">
                              <a:latin typeface="Cambria Math" panose="02040503050406030204" pitchFamily="18" charset="0"/>
                            </a:rPr>
                            <m:t>Cu</m:t>
                          </m:r>
                        </m:e>
                        <m:sup>
                          <m:r>
                            <a:rPr lang="en-US" sz="2000" b="0" i="0" smtClean="0">
                              <a:latin typeface="Cambria Math" panose="02040503050406030204" pitchFamily="18" charset="0"/>
                            </a:rPr>
                            <m:t>2+</m:t>
                          </m:r>
                        </m:sup>
                      </m:sSup>
                      <m:r>
                        <a:rPr lang="en-US" sz="2000" b="0" i="0" smtClean="0">
                          <a:latin typeface="Cambria Math" panose="02040503050406030204" pitchFamily="18" charset="0"/>
                        </a:rPr>
                        <m:t>(</m:t>
                      </m:r>
                      <m:r>
                        <m:rPr>
                          <m:sty m:val="p"/>
                        </m:rPr>
                        <a:rPr lang="en-US" sz="2000" b="0" i="0" smtClean="0">
                          <a:latin typeface="Cambria Math" panose="02040503050406030204" pitchFamily="18" charset="0"/>
                        </a:rPr>
                        <m:t>aq</m:t>
                      </m:r>
                      <m:r>
                        <a:rPr lang="en-US" sz="2000" b="0" i="0" smtClean="0">
                          <a:latin typeface="Cambria Math" panose="02040503050406030204" pitchFamily="18" charset="0"/>
                        </a:rPr>
                        <m:t>)+4 </m:t>
                      </m:r>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NH</m:t>
                          </m:r>
                        </m:e>
                        <m:sub>
                          <m:r>
                            <a:rPr lang="en-US" sz="2000" b="0" i="0" smtClean="0">
                              <a:latin typeface="Cambria Math" panose="02040503050406030204" pitchFamily="18" charset="0"/>
                            </a:rPr>
                            <m:t>3</m:t>
                          </m:r>
                        </m:sub>
                      </m:sSub>
                      <m:r>
                        <a:rPr lang="en-US" sz="2000" b="0" i="0" smtClean="0">
                          <a:latin typeface="Cambria Math" panose="02040503050406030204" pitchFamily="18" charset="0"/>
                        </a:rPr>
                        <m:t>(</m:t>
                      </m:r>
                      <m:r>
                        <m:rPr>
                          <m:sty m:val="p"/>
                        </m:rPr>
                        <a:rPr lang="en-US" sz="2000" b="0" i="0" smtClean="0">
                          <a:latin typeface="Cambria Math" panose="02040503050406030204" pitchFamily="18" charset="0"/>
                        </a:rPr>
                        <m:t>aq</m:t>
                      </m:r>
                      <m:r>
                        <a:rPr lang="en-US" sz="2000" b="0" i="0" smtClean="0">
                          <a:latin typeface="Cambria Math" panose="02040503050406030204" pitchFamily="18" charset="0"/>
                        </a:rPr>
                        <m:t>)+</m:t>
                      </m:r>
                      <m:sSup>
                        <m:sSupPr>
                          <m:ctrlPr>
                            <a:rPr lang="en-US" sz="2000" i="1">
                              <a:latin typeface="Cambria Math" panose="02040503050406030204" pitchFamily="18" charset="0"/>
                            </a:rPr>
                          </m:ctrlPr>
                        </m:sSupPr>
                        <m:e>
                          <m:sSub>
                            <m:sSubPr>
                              <m:ctrlPr>
                                <a:rPr lang="en-US" sz="2000" i="1">
                                  <a:latin typeface="Cambria Math" panose="02040503050406030204" pitchFamily="18" charset="0"/>
                                </a:rPr>
                              </m:ctrlPr>
                            </m:sSubPr>
                            <m:e>
                              <m:r>
                                <m:rPr>
                                  <m:sty m:val="p"/>
                                </m:rPr>
                                <a:rPr lang="en-US" sz="2000" i="0">
                                  <a:latin typeface="Cambria Math" panose="02040503050406030204" pitchFamily="18" charset="0"/>
                                </a:rPr>
                                <m:t>SO</m:t>
                              </m:r>
                            </m:e>
                            <m:sub>
                              <m:r>
                                <a:rPr lang="en-US" sz="2000" i="0">
                                  <a:latin typeface="Cambria Math" panose="02040503050406030204" pitchFamily="18" charset="0"/>
                                </a:rPr>
                                <m:t>4</m:t>
                              </m:r>
                            </m:sub>
                          </m:sSub>
                        </m:e>
                        <m:sup>
                          <m:r>
                            <a:rPr lang="en-US" sz="2000" i="0">
                              <a:latin typeface="Cambria Math" panose="02040503050406030204" pitchFamily="18" charset="0"/>
                            </a:rPr>
                            <m:t>2−</m:t>
                          </m:r>
                        </m:sup>
                      </m:sSup>
                      <m:r>
                        <a:rPr lang="en-US" sz="2000" b="0" i="0" smtClean="0">
                          <a:latin typeface="Cambria Math" panose="02040503050406030204" pitchFamily="18" charset="0"/>
                        </a:rPr>
                        <m:t>(</m:t>
                      </m:r>
                      <m:r>
                        <m:rPr>
                          <m:sty m:val="p"/>
                        </m:rPr>
                        <a:rPr lang="en-US" sz="2000" b="0" i="0" smtClean="0">
                          <a:latin typeface="Cambria Math" panose="02040503050406030204" pitchFamily="18" charset="0"/>
                        </a:rPr>
                        <m:t>aq</m:t>
                      </m:r>
                      <m:r>
                        <a:rPr lang="en-US" sz="2000" b="0" i="0" smtClean="0">
                          <a:latin typeface="Cambria Math" panose="02040503050406030204" pitchFamily="18" charset="0"/>
                        </a:rPr>
                        <m:t>)</m:t>
                      </m:r>
                    </m:oMath>
                  </m:oMathPara>
                </a14:m>
                <a:endParaRPr lang="en-US" sz="2000" b="0" dirty="0">
                  <a:latin typeface="Cambria Math" panose="02040503050406030204" pitchFamily="18" charset="0"/>
                </a:endParaRPr>
              </a:p>
              <a:p>
                <a:pPr marL="0" indent="0">
                  <a:buNone/>
                </a:pPr>
                <a:endParaRPr lang="en-US" sz="2000" i="1" dirty="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m:rPr>
                          <m:sty m:val="p"/>
                        </m:rPr>
                        <a:rPr lang="en-US" sz="2000" i="0">
                          <a:latin typeface="Cambria Math" panose="02040503050406030204" pitchFamily="18" charset="0"/>
                        </a:rPr>
                        <m:t>HCl</m:t>
                      </m:r>
                      <m:d>
                        <m:dPr>
                          <m:ctrlPr>
                            <a:rPr lang="en-US" sz="2000" i="1">
                              <a:latin typeface="Cambria Math" panose="02040503050406030204" pitchFamily="18" charset="0"/>
                            </a:rPr>
                          </m:ctrlPr>
                        </m:dPr>
                        <m:e>
                          <m:r>
                            <m:rPr>
                              <m:sty m:val="p"/>
                            </m:rPr>
                            <a:rPr lang="en-US" sz="2000" i="0">
                              <a:latin typeface="Cambria Math" panose="02040503050406030204" pitchFamily="18" charset="0"/>
                            </a:rPr>
                            <m:t>aq</m:t>
                          </m:r>
                        </m:e>
                      </m:d>
                      <m:r>
                        <a:rPr lang="en-US" sz="2000" i="0">
                          <a:latin typeface="Cambria Math" panose="02040503050406030204" pitchFamily="18" charset="0"/>
                        </a:rPr>
                        <m:t>+</m:t>
                      </m:r>
                      <m:r>
                        <m:rPr>
                          <m:sty m:val="p"/>
                        </m:rPr>
                        <a:rPr lang="en-US" sz="2000" i="0">
                          <a:latin typeface="Cambria Math" panose="02040503050406030204" pitchFamily="18" charset="0"/>
                        </a:rPr>
                        <m:t>N</m:t>
                      </m:r>
                      <m:sSub>
                        <m:sSubPr>
                          <m:ctrlPr>
                            <a:rPr lang="en-US" sz="2000" i="1">
                              <a:latin typeface="Cambria Math" panose="02040503050406030204" pitchFamily="18" charset="0"/>
                            </a:rPr>
                          </m:ctrlPr>
                        </m:sSubPr>
                        <m:e>
                          <m:r>
                            <m:rPr>
                              <m:sty m:val="p"/>
                            </m:rPr>
                            <a:rPr lang="en-US" sz="2000" i="0">
                              <a:latin typeface="Cambria Math" panose="02040503050406030204" pitchFamily="18" charset="0"/>
                            </a:rPr>
                            <m:t>H</m:t>
                          </m:r>
                        </m:e>
                        <m:sub>
                          <m:r>
                            <a:rPr lang="en-US" sz="2000" i="0">
                              <a:latin typeface="Cambria Math" panose="02040503050406030204" pitchFamily="18" charset="0"/>
                            </a:rPr>
                            <m:t>3</m:t>
                          </m:r>
                        </m:sub>
                      </m:sSub>
                      <m:d>
                        <m:dPr>
                          <m:ctrlPr>
                            <a:rPr lang="en-US" sz="2000" i="1">
                              <a:latin typeface="Cambria Math" panose="02040503050406030204" pitchFamily="18" charset="0"/>
                            </a:rPr>
                          </m:ctrlPr>
                        </m:dPr>
                        <m:e>
                          <m:r>
                            <m:rPr>
                              <m:sty m:val="p"/>
                            </m:rPr>
                            <a:rPr lang="en-US" sz="2000" i="0">
                              <a:latin typeface="Cambria Math" panose="02040503050406030204" pitchFamily="18" charset="0"/>
                            </a:rPr>
                            <m:t>aq</m:t>
                          </m:r>
                        </m:e>
                      </m:d>
                      <m:r>
                        <a:rPr lang="en-US" sz="2000" i="0">
                          <a:latin typeface="Cambria Math" panose="02040503050406030204" pitchFamily="18" charset="0"/>
                        </a:rPr>
                        <m:t>→</m:t>
                      </m:r>
                      <m:sSup>
                        <m:sSupPr>
                          <m:ctrlPr>
                            <a:rPr lang="en-US" sz="2000" i="1">
                              <a:latin typeface="Cambria Math" panose="02040503050406030204" pitchFamily="18" charset="0"/>
                            </a:rPr>
                          </m:ctrlPr>
                        </m:sSupPr>
                        <m:e>
                          <m:sSub>
                            <m:sSubPr>
                              <m:ctrlPr>
                                <a:rPr lang="en-US" sz="2000" i="1">
                                  <a:latin typeface="Cambria Math" panose="02040503050406030204" pitchFamily="18" charset="0"/>
                                </a:rPr>
                              </m:ctrlPr>
                            </m:sSubPr>
                            <m:e>
                              <m:r>
                                <m:rPr>
                                  <m:sty m:val="p"/>
                                </m:rPr>
                                <a:rPr lang="en-US" sz="2000" i="0">
                                  <a:latin typeface="Cambria Math" panose="02040503050406030204" pitchFamily="18" charset="0"/>
                                </a:rPr>
                                <m:t>NH</m:t>
                              </m:r>
                            </m:e>
                            <m:sub>
                              <m:r>
                                <a:rPr lang="en-US" sz="2000" i="0">
                                  <a:latin typeface="Cambria Math" panose="02040503050406030204" pitchFamily="18" charset="0"/>
                                </a:rPr>
                                <m:t>4</m:t>
                              </m:r>
                            </m:sub>
                          </m:sSub>
                        </m:e>
                        <m:sup>
                          <m:r>
                            <a:rPr lang="en-US" sz="2000" i="0">
                              <a:latin typeface="Cambria Math" panose="02040503050406030204" pitchFamily="18" charset="0"/>
                            </a:rPr>
                            <m:t>+</m:t>
                          </m:r>
                        </m:sup>
                      </m:sSup>
                      <m:d>
                        <m:dPr>
                          <m:ctrlPr>
                            <a:rPr lang="en-US" sz="2000" i="1">
                              <a:latin typeface="Cambria Math" panose="02040503050406030204" pitchFamily="18" charset="0"/>
                            </a:rPr>
                          </m:ctrlPr>
                        </m:dPr>
                        <m:e>
                          <m:r>
                            <m:rPr>
                              <m:sty m:val="p"/>
                            </m:rPr>
                            <a:rPr lang="en-US" sz="2000" i="0">
                              <a:latin typeface="Cambria Math" panose="02040503050406030204" pitchFamily="18" charset="0"/>
                            </a:rPr>
                            <m:t>aq</m:t>
                          </m:r>
                        </m:e>
                      </m:d>
                      <m:r>
                        <a:rPr lang="en-US" sz="2000" i="0">
                          <a:latin typeface="Cambria Math" panose="02040503050406030204" pitchFamily="18" charset="0"/>
                        </a:rPr>
                        <m:t>+</m:t>
                      </m:r>
                      <m:r>
                        <m:rPr>
                          <m:sty m:val="p"/>
                        </m:rPr>
                        <a:rPr lang="en-US" sz="2000" i="0">
                          <a:latin typeface="Cambria Math" panose="02040503050406030204" pitchFamily="18" charset="0"/>
                        </a:rPr>
                        <m:t>C</m:t>
                      </m:r>
                      <m:sSup>
                        <m:sSupPr>
                          <m:ctrlPr>
                            <a:rPr lang="en-US" sz="2000" i="1">
                              <a:latin typeface="Cambria Math" panose="02040503050406030204" pitchFamily="18" charset="0"/>
                            </a:rPr>
                          </m:ctrlPr>
                        </m:sSupPr>
                        <m:e>
                          <m:r>
                            <m:rPr>
                              <m:sty m:val="p"/>
                            </m:rPr>
                            <a:rPr lang="en-US" sz="2000" i="0">
                              <a:latin typeface="Cambria Math" panose="02040503050406030204" pitchFamily="18" charset="0"/>
                            </a:rPr>
                            <m:t>l</m:t>
                          </m:r>
                        </m:e>
                        <m:sup>
                          <m:r>
                            <a:rPr lang="en-US" sz="2000" i="0">
                              <a:latin typeface="Cambria Math" panose="02040503050406030204" pitchFamily="18" charset="0"/>
                            </a:rPr>
                            <m:t>−</m:t>
                          </m:r>
                        </m:sup>
                      </m:sSup>
                      <m:d>
                        <m:dPr>
                          <m:ctrlPr>
                            <a:rPr lang="en-US" sz="2000" i="1">
                              <a:latin typeface="Cambria Math" panose="02040503050406030204" pitchFamily="18" charset="0"/>
                            </a:rPr>
                          </m:ctrlPr>
                        </m:dPr>
                        <m:e>
                          <m:r>
                            <m:rPr>
                              <m:sty m:val="p"/>
                            </m:rPr>
                            <a:rPr lang="en-US" sz="2000" i="0">
                              <a:latin typeface="Cambria Math" panose="02040503050406030204" pitchFamily="18" charset="0"/>
                            </a:rPr>
                            <m:t>aq</m:t>
                          </m:r>
                        </m:e>
                      </m:d>
                    </m:oMath>
                  </m:oMathPara>
                </a14:m>
                <a:endParaRPr lang="en-US" sz="2000" dirty="0"/>
              </a:p>
            </p:txBody>
          </p:sp>
        </mc:Choice>
        <mc:Fallback xmlns="">
          <p:sp>
            <p:nvSpPr>
              <p:cNvPr id="3" name="Content Placeholder 2">
                <a:extLst>
                  <a:ext uri="{FF2B5EF4-FFF2-40B4-BE49-F238E27FC236}">
                    <a16:creationId xmlns:a16="http://schemas.microsoft.com/office/drawing/2014/main" id="{7C0A5A75-FAC8-47A7-B26E-B00ECB385A19}"/>
                  </a:ext>
                </a:extLst>
              </p:cNvPr>
              <p:cNvSpPr>
                <a:spLocks noGrp="1" noRot="1" noChangeAspect="1" noMove="1" noResize="1" noEditPoints="1" noAdjustHandles="1" noChangeArrowheads="1" noChangeShapeType="1" noTextEdit="1"/>
              </p:cNvSpPr>
              <p:nvPr>
                <p:ph sz="quarter" idx="1"/>
              </p:nvPr>
            </p:nvSpPr>
            <p:spPr>
              <a:blipFill>
                <a:blip r:embed="rId2"/>
                <a:stretch>
                  <a:fillRect t="-814" r="-524"/>
                </a:stretch>
              </a:blipFill>
            </p:spPr>
            <p:txBody>
              <a:bodyPr/>
              <a:lstStyle/>
              <a:p>
                <a:r>
                  <a:rPr lang="en-US">
                    <a:noFill/>
                  </a:rPr>
                  <a:t> </a:t>
                </a:r>
              </a:p>
            </p:txBody>
          </p:sp>
        </mc:Fallback>
      </mc:AlternateContent>
    </p:spTree>
    <p:extLst>
      <p:ext uri="{BB962C8B-B14F-4D97-AF65-F5344CB8AC3E}">
        <p14:creationId xmlns:p14="http://schemas.microsoft.com/office/powerpoint/2010/main" val="3141178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571196-00F7-44CA-9952-2B74F4F1F856}"/>
              </a:ext>
            </a:extLst>
          </p:cNvPr>
          <p:cNvSpPr>
            <a:spLocks noGrp="1"/>
          </p:cNvSpPr>
          <p:nvPr>
            <p:ph type="title"/>
          </p:nvPr>
        </p:nvSpPr>
        <p:spPr/>
        <p:txBody>
          <a:bodyPr/>
          <a:lstStyle/>
          <a:p>
            <a:r>
              <a:rPr lang="en-US" dirty="0"/>
              <a:t>Titration analysis</a:t>
            </a:r>
          </a:p>
        </p:txBody>
      </p:sp>
      <p:pic>
        <p:nvPicPr>
          <p:cNvPr id="6" name="Shape 179" descr="Three illustrations depicting the titration process. The first illustration, labeled A, identifies the buret filled with N A O H solution and its initial reading. A flask of acid solution sits on a piece of paper. The second illustration, labeled B, shows the solution being added to the acid as the flask is slowly swirled. In the last image, labeled C, the initial solution has been neutralized, indicated by a change in color. The final reading on the buret is identified." title="Figure 9.15">
            <a:extLst>
              <a:ext uri="{FF2B5EF4-FFF2-40B4-BE49-F238E27FC236}">
                <a16:creationId xmlns:a16="http://schemas.microsoft.com/office/drawing/2014/main" id="{2552D87E-3149-4206-9EE5-AF334E7302B8}"/>
              </a:ext>
            </a:extLst>
          </p:cNvPr>
          <p:cNvPicPr preferRelativeResize="0">
            <a:picLocks noGrp="1" noChangeAspect="1"/>
          </p:cNvPicPr>
          <p:nvPr>
            <p:ph sz="quarter" idx="1"/>
          </p:nvPr>
        </p:nvPicPr>
        <p:blipFill rotWithShape="1">
          <a:blip r:embed="rId2">
            <a:alphaModFix/>
          </a:blip>
          <a:srcRect r="73455" b="7775"/>
          <a:stretch/>
        </p:blipFill>
        <p:spPr>
          <a:xfrm>
            <a:off x="1112749" y="1600200"/>
            <a:ext cx="1898900" cy="4146259"/>
          </a:xfrm>
          <a:prstGeom prst="rect">
            <a:avLst/>
          </a:prstGeom>
          <a:noFill/>
          <a:ln>
            <a:noFill/>
          </a:ln>
        </p:spPr>
      </p:pic>
      <p:sp>
        <p:nvSpPr>
          <p:cNvPr id="7" name="Rectangle 6">
            <a:extLst>
              <a:ext uri="{FF2B5EF4-FFF2-40B4-BE49-F238E27FC236}">
                <a16:creationId xmlns:a16="http://schemas.microsoft.com/office/drawing/2014/main" id="{E7196452-B918-4AFC-95C2-5400BCCCE688}"/>
              </a:ext>
            </a:extLst>
          </p:cNvPr>
          <p:cNvSpPr/>
          <p:nvPr/>
        </p:nvSpPr>
        <p:spPr>
          <a:xfrm>
            <a:off x="4169328" y="2374084"/>
            <a:ext cx="813733" cy="3858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3767D0A-74FF-47BC-B40C-EC1021BD71AA}"/>
              </a:ext>
            </a:extLst>
          </p:cNvPr>
          <p:cNvSpPr/>
          <p:nvPr/>
        </p:nvSpPr>
        <p:spPr>
          <a:xfrm>
            <a:off x="2647426" y="4598565"/>
            <a:ext cx="813733" cy="3858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FF5AF71-957D-4BC1-B976-C9F58D5C6ADD}"/>
              </a:ext>
            </a:extLst>
          </p:cNvPr>
          <p:cNvSpPr/>
          <p:nvPr/>
        </p:nvSpPr>
        <p:spPr>
          <a:xfrm>
            <a:off x="4474128" y="2678884"/>
            <a:ext cx="813733" cy="3858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FF03333-78FF-4573-B9E8-3CD06A69F145}"/>
              </a:ext>
            </a:extLst>
          </p:cNvPr>
          <p:cNvSpPr/>
          <p:nvPr/>
        </p:nvSpPr>
        <p:spPr>
          <a:xfrm>
            <a:off x="2502716" y="2714537"/>
            <a:ext cx="813733" cy="3858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5941802-F558-43B9-A818-7618AF57CBAC}"/>
              </a:ext>
            </a:extLst>
          </p:cNvPr>
          <p:cNvSpPr/>
          <p:nvPr/>
        </p:nvSpPr>
        <p:spPr>
          <a:xfrm>
            <a:off x="2502715" y="2066488"/>
            <a:ext cx="813733" cy="3858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4F230FC-AC23-4DE1-B5F2-0FD2CE2C39F4}"/>
              </a:ext>
            </a:extLst>
          </p:cNvPr>
          <p:cNvSpPr/>
          <p:nvPr/>
        </p:nvSpPr>
        <p:spPr>
          <a:xfrm>
            <a:off x="2608277" y="1715548"/>
            <a:ext cx="813733" cy="3858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2D95533-8E3C-4CA2-8D1B-20F63B9E6B2B}"/>
              </a:ext>
            </a:extLst>
          </p:cNvPr>
          <p:cNvSpPr/>
          <p:nvPr/>
        </p:nvSpPr>
        <p:spPr>
          <a:xfrm>
            <a:off x="2847015" y="5172512"/>
            <a:ext cx="813733" cy="3858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5F923790-03CA-499A-9820-ABC38D8EDDB0}"/>
              </a:ext>
            </a:extLst>
          </p:cNvPr>
          <p:cNvSpPr txBox="1"/>
          <p:nvPr/>
        </p:nvSpPr>
        <p:spPr>
          <a:xfrm>
            <a:off x="2575772" y="2132477"/>
            <a:ext cx="1082876" cy="253916"/>
          </a:xfrm>
          <a:prstGeom prst="rect">
            <a:avLst/>
          </a:prstGeom>
          <a:noFill/>
        </p:spPr>
        <p:txBody>
          <a:bodyPr wrap="square" rtlCol="0">
            <a:spAutoFit/>
          </a:bodyPr>
          <a:lstStyle/>
          <a:p>
            <a:r>
              <a:rPr lang="en-US" sz="1050" dirty="0"/>
              <a:t>Initial volume</a:t>
            </a:r>
          </a:p>
        </p:txBody>
      </p:sp>
      <p:sp>
        <p:nvSpPr>
          <p:cNvPr id="15" name="TextBox 14">
            <a:extLst>
              <a:ext uri="{FF2B5EF4-FFF2-40B4-BE49-F238E27FC236}">
                <a16:creationId xmlns:a16="http://schemas.microsoft.com/office/drawing/2014/main" id="{B4D90765-6130-4B28-84CB-35F8D29BA344}"/>
              </a:ext>
            </a:extLst>
          </p:cNvPr>
          <p:cNvSpPr txBox="1"/>
          <p:nvPr/>
        </p:nvSpPr>
        <p:spPr>
          <a:xfrm>
            <a:off x="2647427" y="1787508"/>
            <a:ext cx="939567" cy="261610"/>
          </a:xfrm>
          <a:prstGeom prst="rect">
            <a:avLst/>
          </a:prstGeom>
          <a:noFill/>
        </p:spPr>
        <p:txBody>
          <a:bodyPr wrap="square" rtlCol="0">
            <a:spAutoFit/>
          </a:bodyPr>
          <a:lstStyle/>
          <a:p>
            <a:r>
              <a:rPr lang="en-US" sz="1050" dirty="0" err="1"/>
              <a:t>Buret</a:t>
            </a:r>
            <a:endParaRPr lang="en-US" sz="1050" dirty="0"/>
          </a:p>
        </p:txBody>
      </p:sp>
      <p:sp>
        <p:nvSpPr>
          <p:cNvPr id="16" name="TextBox 15">
            <a:extLst>
              <a:ext uri="{FF2B5EF4-FFF2-40B4-BE49-F238E27FC236}">
                <a16:creationId xmlns:a16="http://schemas.microsoft.com/office/drawing/2014/main" id="{8F489E79-C752-4DA1-B04D-913758BCABA5}"/>
              </a:ext>
            </a:extLst>
          </p:cNvPr>
          <p:cNvSpPr txBox="1"/>
          <p:nvPr/>
        </p:nvSpPr>
        <p:spPr>
          <a:xfrm>
            <a:off x="2575772" y="2767393"/>
            <a:ext cx="1082876" cy="253916"/>
          </a:xfrm>
          <a:prstGeom prst="rect">
            <a:avLst/>
          </a:prstGeom>
          <a:noFill/>
        </p:spPr>
        <p:txBody>
          <a:bodyPr wrap="square" rtlCol="0">
            <a:spAutoFit/>
          </a:bodyPr>
          <a:lstStyle/>
          <a:p>
            <a:r>
              <a:rPr lang="en-US" sz="1050" dirty="0"/>
              <a:t>Standard HCl</a:t>
            </a:r>
          </a:p>
        </p:txBody>
      </p:sp>
      <p:sp>
        <p:nvSpPr>
          <p:cNvPr id="17" name="TextBox 16">
            <a:extLst>
              <a:ext uri="{FF2B5EF4-FFF2-40B4-BE49-F238E27FC236}">
                <a16:creationId xmlns:a16="http://schemas.microsoft.com/office/drawing/2014/main" id="{DEB62DC9-1518-4BF7-9AA5-F2A698204B39}"/>
              </a:ext>
            </a:extLst>
          </p:cNvPr>
          <p:cNvSpPr txBox="1"/>
          <p:nvPr/>
        </p:nvSpPr>
        <p:spPr>
          <a:xfrm>
            <a:off x="2712442" y="4708279"/>
            <a:ext cx="1456885" cy="415498"/>
          </a:xfrm>
          <a:prstGeom prst="rect">
            <a:avLst/>
          </a:prstGeom>
          <a:noFill/>
        </p:spPr>
        <p:txBody>
          <a:bodyPr wrap="square" rtlCol="0">
            <a:spAutoFit/>
          </a:bodyPr>
          <a:lstStyle/>
          <a:p>
            <a:r>
              <a:rPr lang="en-US" sz="1050" dirty="0"/>
              <a:t>Model compound with methyl orange</a:t>
            </a:r>
          </a:p>
        </p:txBody>
      </p:sp>
      <mc:AlternateContent xmlns:mc="http://schemas.openxmlformats.org/markup-compatibility/2006" xmlns:a14="http://schemas.microsoft.com/office/drawing/2010/main">
        <mc:Choice Requires="a14">
          <p:sp>
            <p:nvSpPr>
              <p:cNvPr id="18" name="Content Placeholder 2">
                <a:extLst>
                  <a:ext uri="{FF2B5EF4-FFF2-40B4-BE49-F238E27FC236}">
                    <a16:creationId xmlns:a16="http://schemas.microsoft.com/office/drawing/2014/main" id="{46A91B9E-2DD5-444C-8E80-81FC16481560}"/>
                  </a:ext>
                </a:extLst>
              </p:cNvPr>
              <p:cNvSpPr txBox="1">
                <a:spLocks/>
              </p:cNvSpPr>
              <p:nvPr/>
            </p:nvSpPr>
            <p:spPr>
              <a:xfrm>
                <a:off x="4314038" y="1628775"/>
                <a:ext cx="4452010" cy="4495800"/>
              </a:xfrm>
              <a:prstGeom prst="rect">
                <a:avLst/>
              </a:prstGeom>
            </p:spPr>
            <p:txBody>
              <a:bodyPr vert="horz">
                <a:normAutofit/>
              </a:bodyPr>
              <a:lstStyle>
                <a:lvl1pPr marL="240030" indent="-240030" algn="l" rtl="0" eaLnBrk="1" latinLnBrk="0" hangingPunct="1">
                  <a:spcBef>
                    <a:spcPts val="525"/>
                  </a:spcBef>
                  <a:buClr>
                    <a:schemeClr val="accent2"/>
                  </a:buClr>
                  <a:buSzPct val="60000"/>
                  <a:buFont typeface="Wingdings"/>
                  <a:buChar char=""/>
                  <a:defRPr kumimoji="0" sz="2175" kern="1200">
                    <a:solidFill>
                      <a:schemeClr val="tx1"/>
                    </a:solidFill>
                    <a:latin typeface="+mn-lt"/>
                    <a:ea typeface="+mn-ea"/>
                    <a:cs typeface="+mn-cs"/>
                  </a:defRPr>
                </a:lvl1pPr>
                <a:lvl2pPr marL="480060" indent="-205740" algn="l" rtl="0" eaLnBrk="1" latinLnBrk="0" hangingPunct="1">
                  <a:spcBef>
                    <a:spcPts val="413"/>
                  </a:spcBef>
                  <a:buClr>
                    <a:schemeClr val="accent1"/>
                  </a:buClr>
                  <a:buSzPct val="70000"/>
                  <a:buFont typeface="Wingdings 2"/>
                  <a:buChar char=""/>
                  <a:defRPr kumimoji="0" sz="1950" kern="1200">
                    <a:solidFill>
                      <a:schemeClr val="tx1"/>
                    </a:solidFill>
                    <a:latin typeface="+mn-lt"/>
                    <a:ea typeface="+mn-ea"/>
                    <a:cs typeface="+mn-cs"/>
                  </a:defRPr>
                </a:lvl2pPr>
                <a:lvl3pPr marL="685800" indent="-171450" algn="l" rtl="0" eaLnBrk="1" latinLnBrk="0" hangingPunct="1">
                  <a:spcBef>
                    <a:spcPts val="375"/>
                  </a:spcBef>
                  <a:buClr>
                    <a:schemeClr val="accent2"/>
                  </a:buClr>
                  <a:buSzPct val="75000"/>
                  <a:buFont typeface="Wingdings"/>
                  <a:buChar char=""/>
                  <a:defRPr kumimoji="0" sz="1725" kern="1200">
                    <a:solidFill>
                      <a:schemeClr val="tx1"/>
                    </a:solidFill>
                    <a:latin typeface="+mn-lt"/>
                    <a:ea typeface="+mn-ea"/>
                    <a:cs typeface="+mn-cs"/>
                  </a:defRPr>
                </a:lvl3pPr>
                <a:lvl4pPr marL="1028700" indent="-171450" algn="l" rtl="0" eaLnBrk="1" latinLnBrk="0" hangingPunct="1">
                  <a:spcBef>
                    <a:spcPts val="300"/>
                  </a:spcBef>
                  <a:buClr>
                    <a:schemeClr val="accent3"/>
                  </a:buClr>
                  <a:buSzPct val="75000"/>
                  <a:buFont typeface="Wingdings"/>
                  <a:buChar char=""/>
                  <a:defRPr kumimoji="0" sz="1500" kern="1200">
                    <a:solidFill>
                      <a:schemeClr val="tx1"/>
                    </a:solidFill>
                    <a:latin typeface="+mn-lt"/>
                    <a:ea typeface="+mn-ea"/>
                    <a:cs typeface="+mn-cs"/>
                  </a:defRPr>
                </a:lvl4pPr>
                <a:lvl5pPr marL="1371600" indent="-171450" algn="l" rtl="0" eaLnBrk="1" latinLnBrk="0" hangingPunct="1">
                  <a:spcBef>
                    <a:spcPts val="300"/>
                  </a:spcBef>
                  <a:buClr>
                    <a:schemeClr val="accent4"/>
                  </a:buClr>
                  <a:buSzPct val="65000"/>
                  <a:buFont typeface="Wingdings"/>
                  <a:buChar char=""/>
                  <a:defRPr kumimoji="0" sz="1500" kern="1200">
                    <a:solidFill>
                      <a:schemeClr val="tx1"/>
                    </a:solidFill>
                    <a:latin typeface="+mn-lt"/>
                    <a:ea typeface="+mn-ea"/>
                    <a:cs typeface="+mn-cs"/>
                  </a:defRPr>
                </a:lvl5pPr>
                <a:lvl6pPr marL="1577340" indent="-171450" algn="l" rtl="0" eaLnBrk="1" latinLnBrk="0" hangingPunct="1">
                  <a:spcBef>
                    <a:spcPct val="20000"/>
                  </a:spcBef>
                  <a:buClr>
                    <a:schemeClr val="accent1"/>
                  </a:buClr>
                  <a:buFont typeface="Wingdings"/>
                  <a:buChar char="§"/>
                  <a:defRPr kumimoji="0" sz="1350" kern="1200" baseline="0">
                    <a:solidFill>
                      <a:schemeClr val="tx1"/>
                    </a:solidFill>
                    <a:latin typeface="+mn-lt"/>
                    <a:ea typeface="+mn-ea"/>
                    <a:cs typeface="+mn-cs"/>
                  </a:defRPr>
                </a:lvl6pPr>
                <a:lvl7pPr marL="1783080" indent="-171450" algn="l" rtl="0" eaLnBrk="1" latinLnBrk="0" hangingPunct="1">
                  <a:spcBef>
                    <a:spcPct val="20000"/>
                  </a:spcBef>
                  <a:buClr>
                    <a:schemeClr val="accent2"/>
                  </a:buClr>
                  <a:buFont typeface="Wingdings"/>
                  <a:buChar char="§"/>
                  <a:defRPr kumimoji="0" sz="1350" kern="1200" baseline="0">
                    <a:solidFill>
                      <a:schemeClr val="tx1"/>
                    </a:solidFill>
                    <a:latin typeface="+mn-lt"/>
                    <a:ea typeface="+mn-ea"/>
                    <a:cs typeface="+mn-cs"/>
                  </a:defRPr>
                </a:lvl7pPr>
                <a:lvl8pPr marL="1988820" indent="-171450" algn="l" rtl="0" eaLnBrk="1" latinLnBrk="0" hangingPunct="1">
                  <a:spcBef>
                    <a:spcPct val="20000"/>
                  </a:spcBef>
                  <a:buClr>
                    <a:schemeClr val="accent3"/>
                  </a:buClr>
                  <a:buFont typeface="Wingdings"/>
                  <a:buChar char="§"/>
                  <a:defRPr kumimoji="0" sz="1350" kern="1200" baseline="0">
                    <a:solidFill>
                      <a:schemeClr val="tx1"/>
                    </a:solidFill>
                    <a:latin typeface="+mn-lt"/>
                    <a:ea typeface="+mn-ea"/>
                    <a:cs typeface="+mn-cs"/>
                  </a:defRPr>
                </a:lvl8pPr>
                <a:lvl9pPr marL="2194560" indent="-171450" algn="l" rtl="0" eaLnBrk="1" latinLnBrk="0" hangingPunct="1">
                  <a:spcBef>
                    <a:spcPct val="20000"/>
                  </a:spcBef>
                  <a:buClr>
                    <a:schemeClr val="accent4"/>
                  </a:buClr>
                  <a:buFont typeface="Wingdings"/>
                  <a:buChar char="§"/>
                  <a:defRPr kumimoji="0" sz="1350" kern="1200" baseline="0">
                    <a:solidFill>
                      <a:schemeClr val="tx1"/>
                    </a:solidFill>
                    <a:latin typeface="+mn-lt"/>
                    <a:ea typeface="+mn-ea"/>
                    <a:cs typeface="+mn-cs"/>
                  </a:defRPr>
                </a:lvl9pPr>
              </a:lstStyle>
              <a:p>
                <a:endParaRPr lang="en-US" sz="2000" dirty="0"/>
              </a:p>
              <a:p>
                <a:endParaRPr lang="en-US" sz="2000" dirty="0"/>
              </a:p>
              <a:p>
                <a:endParaRPr lang="en-US" sz="2000" i="1" dirty="0"/>
              </a:p>
              <a:p>
                <a:r>
                  <a:rPr lang="en-US" sz="2000" dirty="0"/>
                  <a:t>Add HCl until it has reacted with all the </a:t>
                </a:r>
                <a14:m>
                  <m:oMath xmlns:m="http://schemas.openxmlformats.org/officeDocument/2006/math">
                    <m:r>
                      <m:rPr>
                        <m:sty m:val="p"/>
                      </m:rPr>
                      <a:rPr lang="en-US" sz="2000" b="0" i="0" smtClean="0">
                        <a:latin typeface="Cambria Math" panose="02040503050406030204" pitchFamily="18" charset="0"/>
                      </a:rPr>
                      <m:t>N</m:t>
                    </m:r>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H</m:t>
                        </m:r>
                      </m:e>
                      <m:sub>
                        <m:r>
                          <a:rPr lang="en-US" sz="2000" b="0" i="0" smtClean="0">
                            <a:latin typeface="Cambria Math" panose="02040503050406030204" pitchFamily="18" charset="0"/>
                          </a:rPr>
                          <m:t>3</m:t>
                        </m:r>
                      </m:sub>
                    </m:sSub>
                  </m:oMath>
                </a14:m>
                <a:r>
                  <a:rPr lang="en-US" sz="2000" dirty="0"/>
                  <a:t> from the model compound</a:t>
                </a:r>
              </a:p>
              <a:p>
                <a:r>
                  <a:rPr lang="en-US" sz="2000" dirty="0"/>
                  <a:t>This will be signaled by the color of the solution changing from yellow to orange</a:t>
                </a:r>
              </a:p>
              <a:p>
                <a:r>
                  <a:rPr lang="en-US" sz="2000" dirty="0"/>
                  <a:t>Repeat this again</a:t>
                </a:r>
              </a:p>
            </p:txBody>
          </p:sp>
        </mc:Choice>
        <mc:Fallback xmlns="">
          <p:sp>
            <p:nvSpPr>
              <p:cNvPr id="18" name="Content Placeholder 2">
                <a:extLst>
                  <a:ext uri="{FF2B5EF4-FFF2-40B4-BE49-F238E27FC236}">
                    <a16:creationId xmlns:a16="http://schemas.microsoft.com/office/drawing/2014/main" id="{46A91B9E-2DD5-444C-8E80-81FC16481560}"/>
                  </a:ext>
                </a:extLst>
              </p:cNvPr>
              <p:cNvSpPr txBox="1">
                <a:spLocks noRot="1" noChangeAspect="1" noMove="1" noResize="1" noEditPoints="1" noAdjustHandles="1" noChangeArrowheads="1" noChangeShapeType="1" noTextEdit="1"/>
              </p:cNvSpPr>
              <p:nvPr/>
            </p:nvSpPr>
            <p:spPr>
              <a:xfrm>
                <a:off x="4314038" y="1628775"/>
                <a:ext cx="4452010" cy="4495800"/>
              </a:xfrm>
              <a:prstGeom prst="rect">
                <a:avLst/>
              </a:prstGeom>
              <a:blipFill>
                <a:blip r:embed="rId3"/>
                <a:stretch>
                  <a:fillRect r="-82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AC77F577-619F-4DCC-89F7-9886B0F7E4FA}"/>
                  </a:ext>
                </a:extLst>
              </p:cNvPr>
              <p:cNvSpPr txBox="1"/>
              <p:nvPr/>
            </p:nvSpPr>
            <p:spPr>
              <a:xfrm>
                <a:off x="3011649" y="5454259"/>
                <a:ext cx="5755672" cy="1015663"/>
              </a:xfrm>
              <a:prstGeom prst="rect">
                <a:avLst/>
              </a:prstGeom>
              <a:noFill/>
            </p:spPr>
            <p:txBody>
              <a:bodyPr wrap="square">
                <a:spAutoFit/>
              </a:bodyPr>
              <a:lstStyle/>
              <a:p>
                <a:pPr marL="0" indent="0">
                  <a:lnSpc>
                    <a:spcPct val="150000"/>
                  </a:lnSpc>
                  <a:buNone/>
                </a:pPr>
                <a14:m>
                  <m:oMathPara xmlns:m="http://schemas.openxmlformats.org/officeDocument/2006/math">
                    <m:oMathParaPr>
                      <m:jc m:val="centerGroup"/>
                    </m:oMathParaPr>
                    <m:oMath xmlns:m="http://schemas.openxmlformats.org/officeDocument/2006/math">
                      <m:r>
                        <m:rPr>
                          <m:sty m:val="p"/>
                        </m:rPr>
                        <a:rPr lang="en-US" sz="2000" b="0" i="0" smtClean="0">
                          <a:latin typeface="Cambria Math" panose="02040503050406030204" pitchFamily="18" charset="0"/>
                        </a:rPr>
                        <m:t>mL</m:t>
                      </m:r>
                      <m:r>
                        <a:rPr lang="en-US" sz="2000" b="0" i="0" smtClean="0">
                          <a:latin typeface="Cambria Math" panose="02040503050406030204" pitchFamily="18" charset="0"/>
                        </a:rPr>
                        <m:t> </m:t>
                      </m:r>
                      <m:r>
                        <m:rPr>
                          <m:sty m:val="p"/>
                        </m:rPr>
                        <a:rPr lang="en-US" sz="2000" b="0" i="0" smtClean="0">
                          <a:latin typeface="Cambria Math" panose="02040503050406030204" pitchFamily="18" charset="0"/>
                        </a:rPr>
                        <m:t>of</m:t>
                      </m:r>
                      <m:r>
                        <a:rPr lang="en-US" sz="2000" b="0" i="0" smtClean="0">
                          <a:latin typeface="Cambria Math" panose="02040503050406030204" pitchFamily="18" charset="0"/>
                        </a:rPr>
                        <m:t> </m:t>
                      </m:r>
                      <m:r>
                        <m:rPr>
                          <m:sty m:val="p"/>
                        </m:rPr>
                        <a:rPr lang="en-US" sz="2000" b="0" i="0" smtClean="0">
                          <a:latin typeface="Cambria Math" panose="02040503050406030204" pitchFamily="18" charset="0"/>
                        </a:rPr>
                        <m:t>HCl</m:t>
                      </m:r>
                      <m:r>
                        <a:rPr lang="en-US" sz="2000" b="0" i="0" smtClean="0">
                          <a:latin typeface="Cambria Math" panose="02040503050406030204" pitchFamily="18" charset="0"/>
                        </a:rPr>
                        <m:t>⇒</m:t>
                      </m:r>
                      <m:r>
                        <m:rPr>
                          <m:sty m:val="p"/>
                        </m:rPr>
                        <a:rPr lang="en-US" sz="2000" b="0" i="0" smtClean="0">
                          <a:latin typeface="Cambria Math" panose="02040503050406030204" pitchFamily="18" charset="0"/>
                        </a:rPr>
                        <m:t>mol</m:t>
                      </m:r>
                      <m:r>
                        <a:rPr lang="en-US" sz="2000" b="0" i="0" smtClean="0">
                          <a:latin typeface="Cambria Math" panose="02040503050406030204" pitchFamily="18" charset="0"/>
                        </a:rPr>
                        <m:t> </m:t>
                      </m:r>
                      <m:r>
                        <m:rPr>
                          <m:sty m:val="p"/>
                        </m:rPr>
                        <a:rPr lang="en-US" sz="2000" b="0" i="0" smtClean="0">
                          <a:latin typeface="Cambria Math" panose="02040503050406030204" pitchFamily="18" charset="0"/>
                        </a:rPr>
                        <m:t>of</m:t>
                      </m:r>
                      <m:r>
                        <a:rPr lang="en-US" sz="2000" b="0" i="0" smtClean="0">
                          <a:latin typeface="Cambria Math" panose="02040503050406030204" pitchFamily="18" charset="0"/>
                        </a:rPr>
                        <m:t> </m:t>
                      </m:r>
                      <m:r>
                        <m:rPr>
                          <m:sty m:val="p"/>
                        </m:rPr>
                        <a:rPr lang="en-US" sz="2000" b="0" i="0" smtClean="0">
                          <a:latin typeface="Cambria Math" panose="02040503050406030204" pitchFamily="18" charset="0"/>
                        </a:rPr>
                        <m:t>HCl</m:t>
                      </m:r>
                      <m:r>
                        <a:rPr lang="en-US" sz="2000" b="0" i="0" smtClean="0">
                          <a:latin typeface="Cambria Math" panose="02040503050406030204" pitchFamily="18" charset="0"/>
                        </a:rPr>
                        <m:t>⇒</m:t>
                      </m:r>
                      <m:r>
                        <m:rPr>
                          <m:sty m:val="p"/>
                        </m:rPr>
                        <a:rPr lang="en-US" sz="2000" b="0" i="0" smtClean="0">
                          <a:latin typeface="Cambria Math" panose="02040503050406030204" pitchFamily="18" charset="0"/>
                        </a:rPr>
                        <m:t>mol</m:t>
                      </m:r>
                      <m:r>
                        <a:rPr lang="en-US" sz="2000" b="0" i="0" smtClean="0">
                          <a:latin typeface="Cambria Math" panose="02040503050406030204" pitchFamily="18" charset="0"/>
                        </a:rPr>
                        <m:t> </m:t>
                      </m:r>
                      <m:r>
                        <m:rPr>
                          <m:sty m:val="p"/>
                        </m:rPr>
                        <a:rPr lang="en-US" sz="2000" b="0" i="0" smtClean="0">
                          <a:latin typeface="Cambria Math" panose="02040503050406030204" pitchFamily="18" charset="0"/>
                        </a:rPr>
                        <m:t>of</m:t>
                      </m:r>
                      <m:r>
                        <a:rPr lang="en-US" sz="2000" b="0" i="0" smtClean="0">
                          <a:latin typeface="Cambria Math" panose="02040503050406030204" pitchFamily="18" charset="0"/>
                        </a:rPr>
                        <m:t> </m:t>
                      </m:r>
                      <m:r>
                        <m:rPr>
                          <m:sty m:val="p"/>
                        </m:rPr>
                        <a:rPr lang="en-US" sz="2000" b="0" i="0" smtClean="0">
                          <a:latin typeface="Cambria Math" panose="02040503050406030204" pitchFamily="18" charset="0"/>
                        </a:rPr>
                        <m:t>N</m:t>
                      </m:r>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H</m:t>
                          </m:r>
                        </m:e>
                        <m:sub>
                          <m:r>
                            <a:rPr lang="en-US" sz="2000" b="0" i="0" smtClean="0">
                              <a:latin typeface="Cambria Math" panose="02040503050406030204" pitchFamily="18" charset="0"/>
                            </a:rPr>
                            <m:t>3</m:t>
                          </m:r>
                        </m:sub>
                      </m:sSub>
                      <m:r>
                        <a:rPr lang="en-US" sz="2000" b="0" i="0" smtClean="0">
                          <a:latin typeface="Cambria Math" panose="02040503050406030204" pitchFamily="18" charset="0"/>
                        </a:rPr>
                        <m:t>⇒</m:t>
                      </m:r>
                      <m:r>
                        <m:rPr>
                          <m:sty m:val="p"/>
                        </m:rPr>
                        <a:rPr lang="en-US" sz="2000" b="0" i="0" smtClean="0">
                          <a:latin typeface="Cambria Math" panose="02040503050406030204" pitchFamily="18" charset="0"/>
                        </a:rPr>
                        <m:t>g</m:t>
                      </m:r>
                      <m:r>
                        <a:rPr lang="en-US" sz="2000" b="0" i="0" smtClean="0">
                          <a:latin typeface="Cambria Math" panose="02040503050406030204" pitchFamily="18" charset="0"/>
                        </a:rPr>
                        <m:t> </m:t>
                      </m:r>
                      <m:r>
                        <m:rPr>
                          <m:sty m:val="p"/>
                        </m:rPr>
                        <a:rPr lang="en-US" sz="2000" b="0" i="0" smtClean="0">
                          <a:latin typeface="Cambria Math" panose="02040503050406030204" pitchFamily="18" charset="0"/>
                        </a:rPr>
                        <m:t>of</m:t>
                      </m:r>
                      <m:r>
                        <a:rPr lang="en-US" sz="2000" b="0" i="0" smtClean="0">
                          <a:latin typeface="Cambria Math" panose="02040503050406030204" pitchFamily="18" charset="0"/>
                        </a:rPr>
                        <m:t> </m:t>
                      </m:r>
                      <m:r>
                        <m:rPr>
                          <m:sty m:val="p"/>
                        </m:rPr>
                        <a:rPr lang="en-US" sz="2000" b="0" i="0" smtClean="0">
                          <a:latin typeface="Cambria Math" panose="02040503050406030204" pitchFamily="18" charset="0"/>
                        </a:rPr>
                        <m:t>N</m:t>
                      </m:r>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H</m:t>
                          </m:r>
                        </m:e>
                        <m:sub>
                          <m:r>
                            <a:rPr lang="en-US" sz="2000" b="0" i="0" smtClean="0">
                              <a:latin typeface="Cambria Math" panose="02040503050406030204" pitchFamily="18" charset="0"/>
                            </a:rPr>
                            <m:t>3</m:t>
                          </m:r>
                        </m:sub>
                      </m:sSub>
                    </m:oMath>
                  </m:oMathPara>
                </a14:m>
                <a:endParaRPr lang="en-US" sz="2000" b="0" dirty="0"/>
              </a:p>
              <a:p>
                <a:pPr marL="0" indent="0">
                  <a:lnSpc>
                    <a:spcPct val="150000"/>
                  </a:lnSpc>
                  <a:buNone/>
                </a:pPr>
                <a14:m>
                  <m:oMathPara xmlns:m="http://schemas.openxmlformats.org/officeDocument/2006/math">
                    <m:oMathParaPr>
                      <m:jc m:val="centerGroup"/>
                    </m:oMathParaPr>
                    <m:oMath xmlns:m="http://schemas.openxmlformats.org/officeDocument/2006/math">
                      <m:r>
                        <a:rPr lang="en-US" sz="2000" b="0" i="0" smtClean="0">
                          <a:latin typeface="Cambria Math" panose="02040503050406030204" pitchFamily="18" charset="0"/>
                        </a:rPr>
                        <m:t>⇒</m:t>
                      </m:r>
                      <m:r>
                        <m:rPr>
                          <m:sty m:val="p"/>
                        </m:rPr>
                        <a:rPr lang="en-US" sz="2000" b="0" i="0" smtClean="0">
                          <a:latin typeface="Cambria Math" panose="02040503050406030204" pitchFamily="18" charset="0"/>
                        </a:rPr>
                        <m:t>Mass</m:t>
                      </m:r>
                      <m:r>
                        <a:rPr lang="en-US" sz="2000" b="0" i="0" smtClean="0">
                          <a:latin typeface="Cambria Math" panose="02040503050406030204" pitchFamily="18" charset="0"/>
                        </a:rPr>
                        <m:t> % </m:t>
                      </m:r>
                      <m:r>
                        <m:rPr>
                          <m:sty m:val="p"/>
                        </m:rPr>
                        <a:rPr lang="en-US" sz="2000" b="0" i="0" smtClean="0">
                          <a:latin typeface="Cambria Math" panose="02040503050406030204" pitchFamily="18" charset="0"/>
                        </a:rPr>
                        <m:t>of</m:t>
                      </m:r>
                      <m:r>
                        <a:rPr lang="en-US" sz="2000" b="0" i="0" smtClean="0">
                          <a:latin typeface="Cambria Math" panose="02040503050406030204" pitchFamily="18" charset="0"/>
                        </a:rPr>
                        <m:t> </m:t>
                      </m:r>
                      <m:r>
                        <m:rPr>
                          <m:sty m:val="p"/>
                        </m:rPr>
                        <a:rPr lang="en-US" sz="2000" b="0" i="0" smtClean="0">
                          <a:latin typeface="Cambria Math" panose="02040503050406030204" pitchFamily="18" charset="0"/>
                        </a:rPr>
                        <m:t>N</m:t>
                      </m:r>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H</m:t>
                          </m:r>
                        </m:e>
                        <m:sub>
                          <m:r>
                            <a:rPr lang="en-US" sz="2000" b="0" i="0" smtClean="0">
                              <a:latin typeface="Cambria Math" panose="02040503050406030204" pitchFamily="18" charset="0"/>
                            </a:rPr>
                            <m:t>3</m:t>
                          </m:r>
                        </m:sub>
                      </m:sSub>
                      <m:r>
                        <a:rPr lang="en-US" sz="2000" b="0" i="0" smtClean="0">
                          <a:latin typeface="Cambria Math" panose="02040503050406030204" pitchFamily="18" charset="0"/>
                        </a:rPr>
                        <m:t> </m:t>
                      </m:r>
                      <m:r>
                        <m:rPr>
                          <m:sty m:val="p"/>
                        </m:rPr>
                        <a:rPr lang="en-US" sz="2000" b="0" i="0" smtClean="0">
                          <a:latin typeface="Cambria Math" panose="02040503050406030204" pitchFamily="18" charset="0"/>
                        </a:rPr>
                        <m:t>in</m:t>
                      </m:r>
                      <m:r>
                        <a:rPr lang="en-US" sz="2000" b="0" i="0" smtClean="0">
                          <a:latin typeface="Cambria Math" panose="02040503050406030204" pitchFamily="18" charset="0"/>
                        </a:rPr>
                        <m:t> </m:t>
                      </m:r>
                      <m:r>
                        <m:rPr>
                          <m:sty m:val="p"/>
                        </m:rPr>
                        <a:rPr lang="en-US" sz="2000" b="0" i="0" smtClean="0">
                          <a:latin typeface="Cambria Math" panose="02040503050406030204" pitchFamily="18" charset="0"/>
                        </a:rPr>
                        <m:t>model</m:t>
                      </m:r>
                      <m:r>
                        <a:rPr lang="en-US" sz="2000" b="0" i="0" smtClean="0">
                          <a:latin typeface="Cambria Math" panose="02040503050406030204" pitchFamily="18" charset="0"/>
                        </a:rPr>
                        <m:t> </m:t>
                      </m:r>
                      <m:r>
                        <m:rPr>
                          <m:sty m:val="p"/>
                        </m:rPr>
                        <a:rPr lang="en-US" sz="2000" b="0" i="0" smtClean="0">
                          <a:latin typeface="Cambria Math" panose="02040503050406030204" pitchFamily="18" charset="0"/>
                        </a:rPr>
                        <m:t>compound</m:t>
                      </m:r>
                    </m:oMath>
                  </m:oMathPara>
                </a14:m>
                <a:endParaRPr lang="en-US" sz="2000" dirty="0"/>
              </a:p>
            </p:txBody>
          </p:sp>
        </mc:Choice>
        <mc:Fallback xmlns="">
          <p:sp>
            <p:nvSpPr>
              <p:cNvPr id="20" name="TextBox 19">
                <a:extLst>
                  <a:ext uri="{FF2B5EF4-FFF2-40B4-BE49-F238E27FC236}">
                    <a16:creationId xmlns:a16="http://schemas.microsoft.com/office/drawing/2014/main" id="{AC77F577-619F-4DCC-89F7-9886B0F7E4FA}"/>
                  </a:ext>
                </a:extLst>
              </p:cNvPr>
              <p:cNvSpPr txBox="1">
                <a:spLocks noRot="1" noChangeAspect="1" noMove="1" noResize="1" noEditPoints="1" noAdjustHandles="1" noChangeArrowheads="1" noChangeShapeType="1" noTextEdit="1"/>
              </p:cNvSpPr>
              <p:nvPr/>
            </p:nvSpPr>
            <p:spPr>
              <a:xfrm>
                <a:off x="3011649" y="5454259"/>
                <a:ext cx="5755672" cy="1015663"/>
              </a:xfrm>
              <a:prstGeom prst="rect">
                <a:avLst/>
              </a:prstGeom>
              <a:blipFill>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7439514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510792-379C-4BA3-841C-0F38E5C19D92}"/>
              </a:ext>
            </a:extLst>
          </p:cNvPr>
          <p:cNvSpPr>
            <a:spLocks noGrp="1"/>
          </p:cNvSpPr>
          <p:nvPr>
            <p:ph type="title"/>
          </p:nvPr>
        </p:nvSpPr>
        <p:spPr/>
        <p:txBody>
          <a:bodyPr/>
          <a:lstStyle/>
          <a:p>
            <a:r>
              <a:rPr lang="en-US" dirty="0"/>
              <a:t>Spectroscopy analysis</a:t>
            </a:r>
          </a:p>
        </p:txBody>
      </p:sp>
      <p:sp>
        <p:nvSpPr>
          <p:cNvPr id="3" name="Content Placeholder 2">
            <a:extLst>
              <a:ext uri="{FF2B5EF4-FFF2-40B4-BE49-F238E27FC236}">
                <a16:creationId xmlns:a16="http://schemas.microsoft.com/office/drawing/2014/main" id="{7C1E4F8C-3218-4915-8297-71242412867E}"/>
              </a:ext>
            </a:extLst>
          </p:cNvPr>
          <p:cNvSpPr>
            <a:spLocks noGrp="1"/>
          </p:cNvSpPr>
          <p:nvPr>
            <p:ph sz="quarter" idx="1"/>
          </p:nvPr>
        </p:nvSpPr>
        <p:spPr/>
        <p:txBody>
          <a:bodyPr>
            <a:normAutofit/>
          </a:bodyPr>
          <a:lstStyle/>
          <a:p>
            <a:r>
              <a:rPr lang="en-US" sz="2000" dirty="0"/>
              <a:t>When light is shone on a solution, the light can either be by absorbed by the solute particles or be transmitted (make it through undisrupted).</a:t>
            </a:r>
          </a:p>
          <a:p>
            <a:r>
              <a:rPr lang="en-US" sz="2000" dirty="0"/>
              <a:t>The more solute particles are present (higher concentration), the more likely the solute particles absorb the light</a:t>
            </a:r>
          </a:p>
          <a:p>
            <a:pPr marL="0" indent="0">
              <a:buNone/>
            </a:pPr>
            <a:endParaRPr lang="en-US" sz="2000" dirty="0"/>
          </a:p>
        </p:txBody>
      </p:sp>
      <p:pic>
        <p:nvPicPr>
          <p:cNvPr id="5" name="Picture 4">
            <a:extLst>
              <a:ext uri="{FF2B5EF4-FFF2-40B4-BE49-F238E27FC236}">
                <a16:creationId xmlns:a16="http://schemas.microsoft.com/office/drawing/2014/main" id="{00D63E65-5491-4042-9A44-9C5765F9AE48}"/>
              </a:ext>
            </a:extLst>
          </p:cNvPr>
          <p:cNvPicPr>
            <a:picLocks noChangeAspect="1"/>
          </p:cNvPicPr>
          <p:nvPr/>
        </p:nvPicPr>
        <p:blipFill>
          <a:blip r:embed="rId2"/>
          <a:stretch>
            <a:fillRect/>
          </a:stretch>
        </p:blipFill>
        <p:spPr>
          <a:xfrm>
            <a:off x="1931173" y="3429000"/>
            <a:ext cx="5669254" cy="3002532"/>
          </a:xfrm>
          <a:prstGeom prst="rect">
            <a:avLst/>
          </a:prstGeom>
        </p:spPr>
      </p:pic>
    </p:spTree>
    <p:extLst>
      <p:ext uri="{BB962C8B-B14F-4D97-AF65-F5344CB8AC3E}">
        <p14:creationId xmlns:p14="http://schemas.microsoft.com/office/powerpoint/2010/main" val="20824556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1F4591-1329-4400-B641-27F6FA9B88DC}"/>
              </a:ext>
            </a:extLst>
          </p:cNvPr>
          <p:cNvSpPr>
            <a:spLocks noGrp="1"/>
          </p:cNvSpPr>
          <p:nvPr>
            <p:ph type="title"/>
          </p:nvPr>
        </p:nvSpPr>
        <p:spPr/>
        <p:txBody>
          <a:bodyPr/>
          <a:lstStyle/>
          <a:p>
            <a:r>
              <a:rPr lang="en-US" dirty="0"/>
              <a:t>Spectroscopy analysis</a:t>
            </a:r>
          </a:p>
        </p:txBody>
      </p:sp>
      <p:sp>
        <p:nvSpPr>
          <p:cNvPr id="3" name="Content Placeholder 2">
            <a:extLst>
              <a:ext uri="{FF2B5EF4-FFF2-40B4-BE49-F238E27FC236}">
                <a16:creationId xmlns:a16="http://schemas.microsoft.com/office/drawing/2014/main" id="{15260E21-DEF5-445C-93C9-0C60094D4723}"/>
              </a:ext>
            </a:extLst>
          </p:cNvPr>
          <p:cNvSpPr>
            <a:spLocks noGrp="1"/>
          </p:cNvSpPr>
          <p:nvPr>
            <p:ph sz="quarter" idx="1"/>
          </p:nvPr>
        </p:nvSpPr>
        <p:spPr/>
        <p:txBody>
          <a:bodyPr/>
          <a:lstStyle/>
          <a:p>
            <a:r>
              <a:rPr lang="en-US" dirty="0"/>
              <a:t>A spectrometer is a device which analyzes the amount of light that is absorbed by a sample</a:t>
            </a:r>
          </a:p>
          <a:p>
            <a:r>
              <a:rPr lang="en-US" dirty="0"/>
              <a:t>We can relate the absorbance to concentration by making a standard curve like the one that we made relating density to mass % of sugar</a:t>
            </a:r>
          </a:p>
          <a:p>
            <a:endParaRPr lang="en-US" dirty="0"/>
          </a:p>
        </p:txBody>
      </p:sp>
      <p:cxnSp>
        <p:nvCxnSpPr>
          <p:cNvPr id="5" name="Straight Arrow Connector 4">
            <a:extLst>
              <a:ext uri="{FF2B5EF4-FFF2-40B4-BE49-F238E27FC236}">
                <a16:creationId xmlns:a16="http://schemas.microsoft.com/office/drawing/2014/main" id="{31AFF86F-9EF4-4E7D-9F39-DA6778554EAA}"/>
              </a:ext>
            </a:extLst>
          </p:cNvPr>
          <p:cNvCxnSpPr>
            <a:cxnSpLocks/>
          </p:cNvCxnSpPr>
          <p:nvPr/>
        </p:nvCxnSpPr>
        <p:spPr>
          <a:xfrm flipH="1" flipV="1">
            <a:off x="2625754" y="3716324"/>
            <a:ext cx="8291" cy="210284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 name="Straight Arrow Connector 6">
            <a:extLst>
              <a:ext uri="{FF2B5EF4-FFF2-40B4-BE49-F238E27FC236}">
                <a16:creationId xmlns:a16="http://schemas.microsoft.com/office/drawing/2014/main" id="{86C5BE61-EB3F-4F9B-BB2A-5F97A52D525B}"/>
              </a:ext>
            </a:extLst>
          </p:cNvPr>
          <p:cNvCxnSpPr>
            <a:cxnSpLocks/>
          </p:cNvCxnSpPr>
          <p:nvPr/>
        </p:nvCxnSpPr>
        <p:spPr>
          <a:xfrm>
            <a:off x="2638988" y="5819164"/>
            <a:ext cx="386602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9" name="TextBox 8">
            <a:extLst>
              <a:ext uri="{FF2B5EF4-FFF2-40B4-BE49-F238E27FC236}">
                <a16:creationId xmlns:a16="http://schemas.microsoft.com/office/drawing/2014/main" id="{9DDF7A07-FADF-484F-A153-2A31C58F73EF}"/>
              </a:ext>
            </a:extLst>
          </p:cNvPr>
          <p:cNvSpPr txBox="1"/>
          <p:nvPr/>
        </p:nvSpPr>
        <p:spPr>
          <a:xfrm>
            <a:off x="933937" y="4530054"/>
            <a:ext cx="1686874" cy="307777"/>
          </a:xfrm>
          <a:prstGeom prst="rect">
            <a:avLst/>
          </a:prstGeom>
          <a:noFill/>
        </p:spPr>
        <p:txBody>
          <a:bodyPr wrap="square" rtlCol="0">
            <a:spAutoFit/>
          </a:bodyPr>
          <a:lstStyle/>
          <a:p>
            <a:r>
              <a:rPr lang="en-US" sz="1400" dirty="0" smtClean="0"/>
              <a:t>Absorbance</a:t>
            </a:r>
            <a:endParaRPr lang="en-US" sz="1400" dirty="0"/>
          </a:p>
        </p:txBody>
      </p:sp>
      <p:sp>
        <p:nvSpPr>
          <p:cNvPr id="10" name="TextBox 9">
            <a:extLst>
              <a:ext uri="{FF2B5EF4-FFF2-40B4-BE49-F238E27FC236}">
                <a16:creationId xmlns:a16="http://schemas.microsoft.com/office/drawing/2014/main" id="{2D32B5BF-F006-4F90-ACEA-2025E2E9DA54}"/>
              </a:ext>
            </a:extLst>
          </p:cNvPr>
          <p:cNvSpPr txBox="1"/>
          <p:nvPr/>
        </p:nvSpPr>
        <p:spPr>
          <a:xfrm>
            <a:off x="4324487" y="5942111"/>
            <a:ext cx="1686874" cy="307777"/>
          </a:xfrm>
          <a:prstGeom prst="rect">
            <a:avLst/>
          </a:prstGeom>
          <a:noFill/>
        </p:spPr>
        <p:txBody>
          <a:bodyPr wrap="square" rtlCol="0">
            <a:spAutoFit/>
          </a:bodyPr>
          <a:lstStyle/>
          <a:p>
            <a:r>
              <a:rPr lang="en-US" sz="1400" dirty="0"/>
              <a:t>Concentration (M)</a:t>
            </a:r>
          </a:p>
        </p:txBody>
      </p:sp>
      <p:sp>
        <p:nvSpPr>
          <p:cNvPr id="11" name="Oval 10">
            <a:extLst>
              <a:ext uri="{FF2B5EF4-FFF2-40B4-BE49-F238E27FC236}">
                <a16:creationId xmlns:a16="http://schemas.microsoft.com/office/drawing/2014/main" id="{FBAE3A7B-D57E-4BA8-8852-F0A5E87C6141}"/>
              </a:ext>
            </a:extLst>
          </p:cNvPr>
          <p:cNvSpPr/>
          <p:nvPr/>
        </p:nvSpPr>
        <p:spPr>
          <a:xfrm>
            <a:off x="3342963" y="5257805"/>
            <a:ext cx="159489" cy="18035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A86281A1-AF6C-48DA-A416-B02EFF92D453}"/>
              </a:ext>
            </a:extLst>
          </p:cNvPr>
          <p:cNvSpPr/>
          <p:nvPr/>
        </p:nvSpPr>
        <p:spPr>
          <a:xfrm>
            <a:off x="5877087" y="4171425"/>
            <a:ext cx="159489" cy="18035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6" name="Straight Connector 15">
            <a:extLst>
              <a:ext uri="{FF2B5EF4-FFF2-40B4-BE49-F238E27FC236}">
                <a16:creationId xmlns:a16="http://schemas.microsoft.com/office/drawing/2014/main" id="{C740DC26-D87E-451E-A69C-818EB5AC37AB}"/>
              </a:ext>
            </a:extLst>
          </p:cNvPr>
          <p:cNvCxnSpPr>
            <a:cxnSpLocks/>
          </p:cNvCxnSpPr>
          <p:nvPr/>
        </p:nvCxnSpPr>
        <p:spPr>
          <a:xfrm flipV="1">
            <a:off x="2807279" y="4122714"/>
            <a:ext cx="3529441" cy="1505950"/>
          </a:xfrm>
          <a:prstGeom prst="line">
            <a:avLst/>
          </a:prstGeom>
          <a:ln w="38100">
            <a:prstDash val="sysDot"/>
          </a:ln>
        </p:spPr>
        <p:style>
          <a:lnRef idx="1">
            <a:schemeClr val="dk1"/>
          </a:lnRef>
          <a:fillRef idx="0">
            <a:schemeClr val="dk1"/>
          </a:fillRef>
          <a:effectRef idx="0">
            <a:schemeClr val="dk1"/>
          </a:effectRef>
          <a:fontRef idx="minor">
            <a:schemeClr val="tx1"/>
          </a:fontRef>
        </p:style>
      </p:cxnSp>
      <p:sp>
        <p:nvSpPr>
          <p:cNvPr id="15" name="Oval 14">
            <a:extLst>
              <a:ext uri="{FF2B5EF4-FFF2-40B4-BE49-F238E27FC236}">
                <a16:creationId xmlns:a16="http://schemas.microsoft.com/office/drawing/2014/main" id="{2F97C640-FDD8-4637-B61F-FE6E42803C9F}"/>
              </a:ext>
            </a:extLst>
          </p:cNvPr>
          <p:cNvSpPr/>
          <p:nvPr/>
        </p:nvSpPr>
        <p:spPr>
          <a:xfrm>
            <a:off x="4016332" y="4971050"/>
            <a:ext cx="159489" cy="18035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B4EC0B1D-A791-48CF-B957-02908DDB8860}"/>
              </a:ext>
            </a:extLst>
          </p:cNvPr>
          <p:cNvSpPr/>
          <p:nvPr/>
        </p:nvSpPr>
        <p:spPr>
          <a:xfrm>
            <a:off x="4664514" y="4683942"/>
            <a:ext cx="159489" cy="18035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FC56EA1E-051B-4625-9630-ABB375D93036}"/>
              </a:ext>
            </a:extLst>
          </p:cNvPr>
          <p:cNvSpPr/>
          <p:nvPr/>
        </p:nvSpPr>
        <p:spPr>
          <a:xfrm>
            <a:off x="5273459" y="4439874"/>
            <a:ext cx="159489" cy="18035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043450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307B9F-E7DB-40C8-BD4B-E350C928CF1C}"/>
              </a:ext>
            </a:extLst>
          </p:cNvPr>
          <p:cNvSpPr>
            <a:spLocks noGrp="1"/>
          </p:cNvSpPr>
          <p:nvPr>
            <p:ph type="title"/>
          </p:nvPr>
        </p:nvSpPr>
        <p:spPr/>
        <p:txBody>
          <a:bodyPr/>
          <a:lstStyle/>
          <a:p>
            <a:r>
              <a:rPr lang="en-US" dirty="0"/>
              <a:t>Spectroscopy analysis</a:t>
            </a:r>
          </a:p>
        </p:txBody>
      </p:sp>
      <p:sp>
        <p:nvSpPr>
          <p:cNvPr id="3" name="Content Placeholder 2">
            <a:extLst>
              <a:ext uri="{FF2B5EF4-FFF2-40B4-BE49-F238E27FC236}">
                <a16:creationId xmlns:a16="http://schemas.microsoft.com/office/drawing/2014/main" id="{E734567F-E795-4E39-B55A-A7F1D39FC9B6}"/>
              </a:ext>
            </a:extLst>
          </p:cNvPr>
          <p:cNvSpPr>
            <a:spLocks noGrp="1"/>
          </p:cNvSpPr>
          <p:nvPr>
            <p:ph sz="quarter" idx="1"/>
          </p:nvPr>
        </p:nvSpPr>
        <p:spPr/>
        <p:txBody>
          <a:bodyPr/>
          <a:lstStyle/>
          <a:p>
            <a:r>
              <a:rPr lang="en-US" dirty="0"/>
              <a:t>We will use the standard curve to determine the copper concentration</a:t>
            </a:r>
          </a:p>
          <a:p>
            <a:r>
              <a:rPr lang="en-US" dirty="0"/>
              <a:t>To make the standard curve we’ll need to measure the absorbance of solution with known concentrations</a:t>
            </a:r>
          </a:p>
          <a:p>
            <a:r>
              <a:rPr lang="en-US" dirty="0"/>
              <a:t>You’ll prepare five solutions with varying concentrations of copper and measure their absorbance to get the information needed to make the standard curve</a:t>
            </a:r>
          </a:p>
          <a:p>
            <a:r>
              <a:rPr lang="en-US" dirty="0"/>
              <a:t>You’ll then measure the absorbance of the model compound and use the standard curve to relate that to the concentration of the model compound</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5C1020F6-4C88-4629-AE60-39FB8E8D8B5E}"/>
                  </a:ext>
                </a:extLst>
              </p:cNvPr>
              <p:cNvSpPr txBox="1"/>
              <p:nvPr/>
            </p:nvSpPr>
            <p:spPr>
              <a:xfrm>
                <a:off x="947956" y="5454259"/>
                <a:ext cx="7819365" cy="1015663"/>
              </a:xfrm>
              <a:prstGeom prst="rect">
                <a:avLst/>
              </a:prstGeom>
              <a:noFill/>
            </p:spPr>
            <p:txBody>
              <a:bodyPr wrap="square">
                <a:spAutoFit/>
              </a:bodyPr>
              <a:lstStyle/>
              <a:p>
                <a:pPr marL="0" indent="0">
                  <a:lnSpc>
                    <a:spcPct val="150000"/>
                  </a:lnSpc>
                  <a:buNone/>
                </a:pPr>
                <a14:m>
                  <m:oMathPara xmlns:m="http://schemas.openxmlformats.org/officeDocument/2006/math">
                    <m:oMathParaPr>
                      <m:jc m:val="centerGroup"/>
                    </m:oMathParaPr>
                    <m:oMath xmlns:m="http://schemas.openxmlformats.org/officeDocument/2006/math">
                      <m:r>
                        <m:rPr>
                          <m:sty m:val="p"/>
                        </m:rPr>
                        <a:rPr lang="en-US" sz="2000" b="0" i="0" smtClean="0">
                          <a:latin typeface="Cambria Math" panose="02040503050406030204" pitchFamily="18" charset="0"/>
                        </a:rPr>
                        <m:t>mL</m:t>
                      </m:r>
                      <m:r>
                        <a:rPr lang="en-US" sz="2000" b="0" i="0" smtClean="0">
                          <a:latin typeface="Cambria Math" panose="02040503050406030204" pitchFamily="18" charset="0"/>
                        </a:rPr>
                        <m:t> </m:t>
                      </m:r>
                      <m:r>
                        <m:rPr>
                          <m:sty m:val="p"/>
                        </m:rPr>
                        <a:rPr lang="en-US" sz="2000" b="0" i="0" smtClean="0">
                          <a:latin typeface="Cambria Math" panose="02040503050406030204" pitchFamily="18" charset="0"/>
                        </a:rPr>
                        <m:t>of</m:t>
                      </m:r>
                      <m:r>
                        <a:rPr lang="en-US" sz="2000" b="0" i="0" smtClean="0">
                          <a:latin typeface="Cambria Math" panose="02040503050406030204" pitchFamily="18" charset="0"/>
                        </a:rPr>
                        <m:t> </m:t>
                      </m:r>
                      <m:r>
                        <m:rPr>
                          <m:sty m:val="p"/>
                        </m:rPr>
                        <a:rPr lang="en-US" sz="2000" b="0" i="0" smtClean="0">
                          <a:latin typeface="Cambria Math" panose="02040503050406030204" pitchFamily="18" charset="0"/>
                        </a:rPr>
                        <m:t>Cu</m:t>
                      </m:r>
                      <m:r>
                        <a:rPr lang="en-US" sz="2000" b="0" i="0" smtClean="0">
                          <a:latin typeface="Cambria Math" panose="02040503050406030204" pitchFamily="18" charset="0"/>
                        </a:rPr>
                        <m:t>⇒</m:t>
                      </m:r>
                      <m:r>
                        <m:rPr>
                          <m:sty m:val="p"/>
                        </m:rPr>
                        <a:rPr lang="en-US" sz="2000" b="0" i="0" smtClean="0">
                          <a:latin typeface="Cambria Math" panose="02040503050406030204" pitchFamily="18" charset="0"/>
                        </a:rPr>
                        <m:t>mol</m:t>
                      </m:r>
                      <m:r>
                        <a:rPr lang="en-US" sz="2000" b="0" i="0" smtClean="0">
                          <a:latin typeface="Cambria Math" panose="02040503050406030204" pitchFamily="18" charset="0"/>
                        </a:rPr>
                        <m:t> </m:t>
                      </m:r>
                      <m:r>
                        <m:rPr>
                          <m:sty m:val="p"/>
                        </m:rPr>
                        <a:rPr lang="en-US" sz="2000" b="0" i="0" smtClean="0">
                          <a:latin typeface="Cambria Math" panose="02040503050406030204" pitchFamily="18" charset="0"/>
                        </a:rPr>
                        <m:t>of</m:t>
                      </m:r>
                      <m:r>
                        <a:rPr lang="en-US" sz="2000" b="0" i="0" smtClean="0">
                          <a:latin typeface="Cambria Math" panose="02040503050406030204" pitchFamily="18" charset="0"/>
                        </a:rPr>
                        <m:t> </m:t>
                      </m:r>
                      <m:r>
                        <m:rPr>
                          <m:sty m:val="p"/>
                        </m:rPr>
                        <a:rPr lang="en-US" sz="2000" b="0" i="0" smtClean="0">
                          <a:latin typeface="Cambria Math" panose="02040503050406030204" pitchFamily="18" charset="0"/>
                        </a:rPr>
                        <m:t>Cu</m:t>
                      </m:r>
                      <m:r>
                        <a:rPr lang="en-US" sz="2000" b="0" i="0" smtClean="0">
                          <a:latin typeface="Cambria Math" panose="02040503050406030204" pitchFamily="18" charset="0"/>
                        </a:rPr>
                        <m:t>⇒</m:t>
                      </m:r>
                      <m:r>
                        <m:rPr>
                          <m:sty m:val="p"/>
                        </m:rPr>
                        <a:rPr lang="en-US" sz="2000" b="0" i="0" smtClean="0">
                          <a:latin typeface="Cambria Math" panose="02040503050406030204" pitchFamily="18" charset="0"/>
                        </a:rPr>
                        <m:t>g</m:t>
                      </m:r>
                      <m:r>
                        <a:rPr lang="en-US" sz="2000" b="0" i="0" smtClean="0">
                          <a:latin typeface="Cambria Math" panose="02040503050406030204" pitchFamily="18" charset="0"/>
                        </a:rPr>
                        <m:t> </m:t>
                      </m:r>
                      <m:r>
                        <m:rPr>
                          <m:sty m:val="p"/>
                        </m:rPr>
                        <a:rPr lang="en-US" sz="2000" b="0" i="0" smtClean="0">
                          <a:latin typeface="Cambria Math" panose="02040503050406030204" pitchFamily="18" charset="0"/>
                        </a:rPr>
                        <m:t>of</m:t>
                      </m:r>
                      <m:r>
                        <a:rPr lang="en-US" sz="2000" b="0" i="0" smtClean="0">
                          <a:latin typeface="Cambria Math" panose="02040503050406030204" pitchFamily="18" charset="0"/>
                        </a:rPr>
                        <m:t> </m:t>
                      </m:r>
                      <m:r>
                        <m:rPr>
                          <m:sty m:val="p"/>
                        </m:rPr>
                        <a:rPr lang="en-US" sz="2000" b="0" i="0" smtClean="0">
                          <a:latin typeface="Cambria Math" panose="02040503050406030204" pitchFamily="18" charset="0"/>
                        </a:rPr>
                        <m:t>Cu</m:t>
                      </m:r>
                    </m:oMath>
                  </m:oMathPara>
                </a14:m>
                <a:endParaRPr lang="en-US" sz="2000" b="0" dirty="0"/>
              </a:p>
              <a:p>
                <a:pPr marL="0" indent="0">
                  <a:lnSpc>
                    <a:spcPct val="150000"/>
                  </a:lnSpc>
                  <a:buNone/>
                </a:pPr>
                <a14:m>
                  <m:oMathPara xmlns:m="http://schemas.openxmlformats.org/officeDocument/2006/math">
                    <m:oMathParaPr>
                      <m:jc m:val="centerGroup"/>
                    </m:oMathParaPr>
                    <m:oMath xmlns:m="http://schemas.openxmlformats.org/officeDocument/2006/math">
                      <m:r>
                        <a:rPr lang="en-US" sz="2000" b="0" i="0" smtClean="0">
                          <a:latin typeface="Cambria Math" panose="02040503050406030204" pitchFamily="18" charset="0"/>
                        </a:rPr>
                        <m:t>⇒</m:t>
                      </m:r>
                      <m:r>
                        <m:rPr>
                          <m:sty m:val="p"/>
                        </m:rPr>
                        <a:rPr lang="en-US" sz="2000" b="0" i="0" smtClean="0">
                          <a:latin typeface="Cambria Math" panose="02040503050406030204" pitchFamily="18" charset="0"/>
                        </a:rPr>
                        <m:t>Mass</m:t>
                      </m:r>
                      <m:r>
                        <a:rPr lang="en-US" sz="2000" b="0" i="0" smtClean="0">
                          <a:latin typeface="Cambria Math" panose="02040503050406030204" pitchFamily="18" charset="0"/>
                        </a:rPr>
                        <m:t> % </m:t>
                      </m:r>
                      <m:r>
                        <m:rPr>
                          <m:sty m:val="p"/>
                        </m:rPr>
                        <a:rPr lang="en-US" sz="2000" b="0" i="0" smtClean="0">
                          <a:latin typeface="Cambria Math" panose="02040503050406030204" pitchFamily="18" charset="0"/>
                        </a:rPr>
                        <m:t>of</m:t>
                      </m:r>
                      <m:r>
                        <a:rPr lang="en-US" sz="2000" b="0" i="0" smtClean="0">
                          <a:latin typeface="Cambria Math" panose="02040503050406030204" pitchFamily="18" charset="0"/>
                        </a:rPr>
                        <m:t> </m:t>
                      </m:r>
                      <m:r>
                        <m:rPr>
                          <m:sty m:val="p"/>
                        </m:rPr>
                        <a:rPr lang="en-US" sz="2000" b="0" i="0" smtClean="0">
                          <a:latin typeface="Cambria Math" panose="02040503050406030204" pitchFamily="18" charset="0"/>
                        </a:rPr>
                        <m:t>Cu</m:t>
                      </m:r>
                      <m:r>
                        <a:rPr lang="en-US" sz="2000" b="0" i="0" smtClean="0">
                          <a:latin typeface="Cambria Math" panose="02040503050406030204" pitchFamily="18" charset="0"/>
                        </a:rPr>
                        <m:t> </m:t>
                      </m:r>
                      <m:r>
                        <m:rPr>
                          <m:sty m:val="p"/>
                        </m:rPr>
                        <a:rPr lang="en-US" sz="2000" b="0" i="0" smtClean="0">
                          <a:latin typeface="Cambria Math" panose="02040503050406030204" pitchFamily="18" charset="0"/>
                        </a:rPr>
                        <m:t>in</m:t>
                      </m:r>
                      <m:r>
                        <a:rPr lang="en-US" sz="2000" b="0" i="0" smtClean="0">
                          <a:latin typeface="Cambria Math" panose="02040503050406030204" pitchFamily="18" charset="0"/>
                        </a:rPr>
                        <m:t> </m:t>
                      </m:r>
                      <m:r>
                        <m:rPr>
                          <m:sty m:val="p"/>
                        </m:rPr>
                        <a:rPr lang="en-US" sz="2000" b="0" i="0" smtClean="0">
                          <a:latin typeface="Cambria Math" panose="02040503050406030204" pitchFamily="18" charset="0"/>
                        </a:rPr>
                        <m:t>model</m:t>
                      </m:r>
                      <m:r>
                        <a:rPr lang="en-US" sz="2000" b="0" i="0" smtClean="0">
                          <a:latin typeface="Cambria Math" panose="02040503050406030204" pitchFamily="18" charset="0"/>
                        </a:rPr>
                        <m:t> </m:t>
                      </m:r>
                      <m:r>
                        <m:rPr>
                          <m:sty m:val="p"/>
                        </m:rPr>
                        <a:rPr lang="en-US" sz="2000" b="0" i="0" smtClean="0">
                          <a:latin typeface="Cambria Math" panose="02040503050406030204" pitchFamily="18" charset="0"/>
                        </a:rPr>
                        <m:t>compound</m:t>
                      </m:r>
                    </m:oMath>
                  </m:oMathPara>
                </a14:m>
                <a:endParaRPr lang="en-US" sz="2000" dirty="0"/>
              </a:p>
            </p:txBody>
          </p:sp>
        </mc:Choice>
        <mc:Fallback xmlns="">
          <p:sp>
            <p:nvSpPr>
              <p:cNvPr id="4" name="TextBox 3">
                <a:extLst>
                  <a:ext uri="{FF2B5EF4-FFF2-40B4-BE49-F238E27FC236}">
                    <a16:creationId xmlns:a16="http://schemas.microsoft.com/office/drawing/2014/main" id="{5C1020F6-4C88-4629-AE60-39FB8E8D8B5E}"/>
                  </a:ext>
                </a:extLst>
              </p:cNvPr>
              <p:cNvSpPr txBox="1">
                <a:spLocks noRot="1" noChangeAspect="1" noMove="1" noResize="1" noEditPoints="1" noAdjustHandles="1" noChangeArrowheads="1" noChangeShapeType="1" noTextEdit="1"/>
              </p:cNvSpPr>
              <p:nvPr/>
            </p:nvSpPr>
            <p:spPr>
              <a:xfrm>
                <a:off x="947956" y="5454259"/>
                <a:ext cx="7819365" cy="1015663"/>
              </a:xfrm>
              <a:prstGeom prst="rect">
                <a:avLst/>
              </a:prstGeom>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76559689"/>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1">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2">
      <a:majorFont>
        <a:latin typeface="Cambria Math"/>
        <a:ea typeface=""/>
        <a:cs typeface=""/>
      </a:majorFont>
      <a:minorFont>
        <a:latin typeface="Cambria Math"/>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Median1" id="{68A9A9BA-6F13-47AE-B410-CB9935179930}" vid="{F6699BCB-869C-414B-93BF-D3C5D74102E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Median1</Template>
  <TotalTime>13351</TotalTime>
  <Words>415</Words>
  <Application>Microsoft Office PowerPoint</Application>
  <PresentationFormat>On-screen Show (4:3)</PresentationFormat>
  <Paragraphs>65</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Calibri</vt:lpstr>
      <vt:lpstr>Cambria Math</vt:lpstr>
      <vt:lpstr>Wingdings</vt:lpstr>
      <vt:lpstr>Wingdings 2</vt:lpstr>
      <vt:lpstr>Median1</vt:lpstr>
      <vt:lpstr>Week 6: Titration and Spectroscopy of Model Compounds</vt:lpstr>
      <vt:lpstr>Analysis Techniques</vt:lpstr>
      <vt:lpstr>Gravimetric Analysis</vt:lpstr>
      <vt:lpstr>Gravimetric Analysis</vt:lpstr>
      <vt:lpstr>Titration analysis</vt:lpstr>
      <vt:lpstr>Titration analysis</vt:lpstr>
      <vt:lpstr>Spectroscopy analysis</vt:lpstr>
      <vt:lpstr>Spectroscopy analysis</vt:lpstr>
      <vt:lpstr>Spectroscopy analysis</vt:lpstr>
      <vt:lpstr>Finding the empirical formula</vt:lpstr>
    </vt:vector>
  </TitlesOfParts>
  <Company>Toshiba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Othenia</dc:creator>
  <cp:lastModifiedBy>Turner, Walter</cp:lastModifiedBy>
  <cp:revision>59</cp:revision>
  <dcterms:created xsi:type="dcterms:W3CDTF">2017-08-13T02:35:07Z</dcterms:created>
  <dcterms:modified xsi:type="dcterms:W3CDTF">2022-03-28T20:39:09Z</dcterms:modified>
</cp:coreProperties>
</file>