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1"/>
  </p:notesMasterIdLst>
  <p:sldIdLst>
    <p:sldId id="300" r:id="rId2"/>
    <p:sldId id="379" r:id="rId3"/>
    <p:sldId id="378" r:id="rId4"/>
    <p:sldId id="380" r:id="rId5"/>
    <p:sldId id="381" r:id="rId6"/>
    <p:sldId id="382" r:id="rId7"/>
    <p:sldId id="384" r:id="rId8"/>
    <p:sldId id="383" r:id="rId9"/>
    <p:sldId id="385"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476" autoAdjust="0"/>
  </p:normalViewPr>
  <p:slideViewPr>
    <p:cSldViewPr snapToGrid="0">
      <p:cViewPr varScale="1">
        <p:scale>
          <a:sx n="91" d="100"/>
          <a:sy n="91" d="100"/>
        </p:scale>
        <p:origin x="954"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DE6E86B-F327-4BB8-89C3-8EDB5F512E30}" type="datetimeFigureOut">
              <a:rPr lang="en-US" smtClean="0"/>
              <a:t>3/28/2022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E9E218-CC27-4351-A931-DCF9F69D25E7}" type="slidenum">
              <a:rPr lang="en-US" smtClean="0"/>
              <a:t>‹#›</a:t>
            </a:fld>
            <a:endParaRPr lang="en-US"/>
          </a:p>
        </p:txBody>
      </p:sp>
    </p:spTree>
    <p:extLst>
      <p:ext uri="{BB962C8B-B14F-4D97-AF65-F5344CB8AC3E}">
        <p14:creationId xmlns:p14="http://schemas.microsoft.com/office/powerpoint/2010/main" val="19874376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a:t>Click to edit Master title style</a:t>
            </a:r>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1950">
                <a:solidFill>
                  <a:srgbClr val="FFFFFF"/>
                </a:solidFill>
              </a:defRPr>
            </a:lvl1pPr>
            <a:lvl2pPr marL="342900" indent="0" algn="ctr">
              <a:buNone/>
            </a:lvl2pPr>
            <a:lvl3pPr marL="685800" indent="0" algn="ctr">
              <a:buNone/>
            </a:lvl3pPr>
            <a:lvl4pPr marL="1028700" indent="0" algn="ctr">
              <a:buNone/>
            </a:lvl4pPr>
            <a:lvl5pPr marL="1371600" indent="0" algn="ctr">
              <a:buNone/>
            </a:lvl5pPr>
            <a:lvl6pPr marL="1714500" indent="0" algn="ctr">
              <a:buNone/>
            </a:lvl6pPr>
            <a:lvl7pPr marL="2057400" indent="0" algn="ctr">
              <a:buNone/>
            </a:lvl7pPr>
            <a:lvl8pPr marL="2400300" indent="0" algn="ctr">
              <a:buNone/>
            </a:lvl8pPr>
            <a:lvl9pPr marL="2743200" indent="0" algn="ctr">
              <a:buNone/>
            </a:lvl9pPr>
          </a:lstStyle>
          <a:p>
            <a:r>
              <a:rPr kumimoji="0" lang="en-US"/>
              <a:t>Click to edit Master subtitle style</a:t>
            </a:r>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1500">
                <a:solidFill>
                  <a:srgbClr val="FFFFFF"/>
                </a:solidFill>
              </a:defRPr>
            </a:lvl1pPr>
          </a:lstStyle>
          <a:p>
            <a:fld id="{BDFC0F53-B383-462D-87D9-10C7D6F7E39F}" type="datetimeFigureOut">
              <a:rPr lang="en-US" smtClean="0"/>
              <a:pPr/>
              <a:t>3/28/2022</a:t>
            </a:fld>
            <a:endParaRPr lang="en-US"/>
          </a:p>
        </p:txBody>
      </p:sp>
      <p:sp>
        <p:nvSpPr>
          <p:cNvPr id="17" name="Footer Placeholder 16"/>
          <p:cNvSpPr>
            <a:spLocks noGrp="1"/>
          </p:cNvSpPr>
          <p:nvPr>
            <p:ph type="ftr" sz="quarter" idx="11"/>
          </p:nvPr>
        </p:nvSpPr>
        <p:spPr>
          <a:xfrm>
            <a:off x="2085393" y="236542"/>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E799A7BF-9592-47D9-8E2F-CE731F57D57A}" type="slidenum">
              <a:rPr lang="en-US" smtClean="0"/>
              <a:pPr/>
              <a:t>‹#›</a:t>
            </a:fld>
            <a:endParaRPr lang="en-US"/>
          </a:p>
        </p:txBody>
      </p:sp>
    </p:spTree>
    <p:extLst>
      <p:ext uri="{BB962C8B-B14F-4D97-AF65-F5344CB8AC3E}">
        <p14:creationId xmlns:p14="http://schemas.microsoft.com/office/powerpoint/2010/main" val="3646307917"/>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BDFC0F53-B383-462D-87D9-10C7D6F7E39F}" type="datetimeFigureOut">
              <a:rPr lang="en-US" smtClean="0"/>
              <a:pPr/>
              <a:t>3/28/2022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99A7BF-9592-47D9-8E2F-CE731F57D57A}" type="slidenum">
              <a:rPr lang="en-US" smtClean="0"/>
              <a:pPr/>
              <a:t>‹#›</a:t>
            </a:fld>
            <a:endParaRPr lang="en-US"/>
          </a:p>
        </p:txBody>
      </p:sp>
    </p:spTree>
    <p:extLst>
      <p:ext uri="{BB962C8B-B14F-4D97-AF65-F5344CB8AC3E}">
        <p14:creationId xmlns:p14="http://schemas.microsoft.com/office/powerpoint/2010/main" val="40173716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4"/>
            <a:ext cx="2057400" cy="55165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6553200" y="6248406"/>
            <a:ext cx="2209800" cy="365125"/>
          </a:xfrm>
        </p:spPr>
        <p:txBody>
          <a:bodyPr/>
          <a:lstStyle/>
          <a:p>
            <a:fld id="{BDFC0F53-B383-462D-87D9-10C7D6F7E39F}" type="datetimeFigureOut">
              <a:rPr lang="en-US" smtClean="0"/>
              <a:pPr/>
              <a:t>3/28/2022</a:t>
            </a:fld>
            <a:endParaRPr lang="en-US"/>
          </a:p>
        </p:txBody>
      </p:sp>
      <p:sp>
        <p:nvSpPr>
          <p:cNvPr id="5" name="Footer Placeholder 4"/>
          <p:cNvSpPr>
            <a:spLocks noGrp="1"/>
          </p:cNvSpPr>
          <p:nvPr>
            <p:ph type="ftr" sz="quarter" idx="11"/>
          </p:nvPr>
        </p:nvSpPr>
        <p:spPr>
          <a:xfrm>
            <a:off x="457203" y="6248211"/>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350"/>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350"/>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350"/>
          </a:p>
        </p:txBody>
      </p:sp>
      <p:sp>
        <p:nvSpPr>
          <p:cNvPr id="6" name="Slide Number Placeholder 5"/>
          <p:cNvSpPr>
            <a:spLocks noGrp="1"/>
          </p:cNvSpPr>
          <p:nvPr>
            <p:ph type="sldNum" sz="quarter" idx="12"/>
          </p:nvPr>
        </p:nvSpPr>
        <p:spPr>
          <a:xfrm rot="5400000">
            <a:off x="5989638" y="144462"/>
            <a:ext cx="533400" cy="244476"/>
          </a:xfrm>
        </p:spPr>
        <p:txBody>
          <a:bodyPr/>
          <a:lstStyle/>
          <a:p>
            <a:fld id="{E799A7BF-9592-47D9-8E2F-CE731F57D57A}" type="slidenum">
              <a:rPr lang="en-US" smtClean="0"/>
              <a:pPr/>
              <a:t>‹#›</a:t>
            </a:fld>
            <a:endParaRPr lang="en-US"/>
          </a:p>
        </p:txBody>
      </p:sp>
    </p:spTree>
    <p:extLst>
      <p:ext uri="{BB962C8B-B14F-4D97-AF65-F5344CB8AC3E}">
        <p14:creationId xmlns:p14="http://schemas.microsoft.com/office/powerpoint/2010/main" val="444679428"/>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a:t>Click to edit Master title style</a:t>
            </a:r>
          </a:p>
        </p:txBody>
      </p:sp>
      <p:sp>
        <p:nvSpPr>
          <p:cNvPr id="4" name="Date Placeholder 3"/>
          <p:cNvSpPr>
            <a:spLocks noGrp="1"/>
          </p:cNvSpPr>
          <p:nvPr>
            <p:ph type="dt" sz="half" idx="10"/>
          </p:nvPr>
        </p:nvSpPr>
        <p:spPr/>
        <p:txBody>
          <a:bodyPr/>
          <a:lstStyle/>
          <a:p>
            <a:fld id="{BDFC0F53-B383-462D-87D9-10C7D6F7E39F}" type="datetimeFigureOut">
              <a:rPr lang="en-US" smtClean="0"/>
              <a:pPr/>
              <a:t>3/28/2022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E799A7BF-9592-47D9-8E2F-CE731F57D57A}"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21910221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2" y="2743200"/>
            <a:ext cx="7123113" cy="1673225"/>
          </a:xfrm>
        </p:spPr>
        <p:txBody>
          <a:bodyPr anchor="t"/>
          <a:lstStyle>
            <a:lvl1pPr marL="0" indent="0">
              <a:buNone/>
              <a:defRPr sz="2100">
                <a:solidFill>
                  <a:schemeClr val="tx2"/>
                </a:solidFill>
              </a:defRPr>
            </a:lvl1pPr>
            <a:lvl2pPr>
              <a:buNone/>
              <a:defRPr sz="1350">
                <a:solidFill>
                  <a:schemeClr val="tx1">
                    <a:tint val="75000"/>
                  </a:schemeClr>
                </a:solidFill>
              </a:defRPr>
            </a:lvl2pPr>
            <a:lvl3pPr>
              <a:buNone/>
              <a:defRPr sz="1200">
                <a:solidFill>
                  <a:schemeClr val="tx1">
                    <a:tint val="75000"/>
                  </a:schemeClr>
                </a:solidFill>
              </a:defRPr>
            </a:lvl3pPr>
            <a:lvl4pPr>
              <a:buNone/>
              <a:defRPr sz="1050">
                <a:solidFill>
                  <a:schemeClr val="tx1">
                    <a:tint val="75000"/>
                  </a:schemeClr>
                </a:solidFill>
              </a:defRPr>
            </a:lvl4pPr>
            <a:lvl5pPr>
              <a:buNone/>
              <a:defRPr sz="1050">
                <a:solidFill>
                  <a:schemeClr val="tx1">
                    <a:tint val="75000"/>
                  </a:schemeClr>
                </a:solidFill>
              </a:defRPr>
            </a:lvl5pPr>
          </a:lstStyle>
          <a:p>
            <a:pPr lvl="0" eaLnBrk="1" latinLnBrk="0" hangingPunct="1"/>
            <a:r>
              <a:rPr kumimoji="0" lang="en-US"/>
              <a:t>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2" name="Title 1"/>
          <p:cNvSpPr>
            <a:spLocks noGrp="1"/>
          </p:cNvSpPr>
          <p:nvPr>
            <p:ph type="title"/>
          </p:nvPr>
        </p:nvSpPr>
        <p:spPr>
          <a:xfrm>
            <a:off x="1371600" y="1600200"/>
            <a:ext cx="7620000" cy="990600"/>
          </a:xfrm>
        </p:spPr>
        <p:txBody>
          <a:bodyPr/>
          <a:lstStyle>
            <a:lvl1pPr algn="l">
              <a:buNone/>
              <a:defRPr sz="3300" b="0" cap="none">
                <a:solidFill>
                  <a:srgbClr val="FFFFFF"/>
                </a:solidFill>
              </a:defRPr>
            </a:lvl1pPr>
          </a:lstStyle>
          <a:p>
            <a:r>
              <a:rPr kumimoji="0" lang="en-US"/>
              <a:t>Click to edit Master title style</a:t>
            </a:r>
          </a:p>
        </p:txBody>
      </p:sp>
      <p:sp>
        <p:nvSpPr>
          <p:cNvPr id="12" name="Date Placeholder 11"/>
          <p:cNvSpPr>
            <a:spLocks noGrp="1"/>
          </p:cNvSpPr>
          <p:nvPr>
            <p:ph type="dt" sz="half" idx="10"/>
          </p:nvPr>
        </p:nvSpPr>
        <p:spPr/>
        <p:txBody>
          <a:bodyPr/>
          <a:lstStyle/>
          <a:p>
            <a:fld id="{BDFC0F53-B383-462D-87D9-10C7D6F7E39F}" type="datetimeFigureOut">
              <a:rPr lang="en-US" smtClean="0"/>
              <a:pPr/>
              <a:t>3/28/2022</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1800">
                <a:solidFill>
                  <a:srgbClr val="FFFFFF"/>
                </a:solidFill>
              </a:defRPr>
            </a:lvl1pPr>
          </a:lstStyle>
          <a:p>
            <a:fld id="{E799A7BF-9592-47D9-8E2F-CE731F57D57A}"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extLst>
      <p:ext uri="{BB962C8B-B14F-4D97-AF65-F5344CB8AC3E}">
        <p14:creationId xmlns:p14="http://schemas.microsoft.com/office/powerpoint/2010/main" val="606035724"/>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7"/>
          <p:cNvSpPr>
            <a:spLocks noGrp="1"/>
          </p:cNvSpPr>
          <p:nvPr>
            <p:ph type="dt" sz="half" idx="15"/>
          </p:nvPr>
        </p:nvSpPr>
        <p:spPr/>
        <p:txBody>
          <a:bodyPr rtlCol="0"/>
          <a:lstStyle/>
          <a:p>
            <a:fld id="{BDFC0F53-B383-462D-87D9-10C7D6F7E39F}" type="datetimeFigureOut">
              <a:rPr lang="en-US" smtClean="0"/>
              <a:pPr/>
              <a:t>3/28/2022</a:t>
            </a:fld>
            <a:endParaRPr lang="en-US"/>
          </a:p>
        </p:txBody>
      </p:sp>
      <p:sp>
        <p:nvSpPr>
          <p:cNvPr id="10" name="Slide Number Placeholder 9"/>
          <p:cNvSpPr>
            <a:spLocks noGrp="1"/>
          </p:cNvSpPr>
          <p:nvPr>
            <p:ph type="sldNum" sz="quarter" idx="16"/>
          </p:nvPr>
        </p:nvSpPr>
        <p:spPr/>
        <p:txBody>
          <a:bodyPr rtlCol="0"/>
          <a:lstStyle/>
          <a:p>
            <a:fld id="{E799A7BF-9592-47D9-8E2F-CE731F57D57A}"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extLst>
      <p:ext uri="{BB962C8B-B14F-4D97-AF65-F5344CB8AC3E}">
        <p14:creationId xmlns:p14="http://schemas.microsoft.com/office/powerpoint/2010/main" val="3378747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a:t>Click to edit Master title style</a:t>
            </a:r>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9"/>
          <p:cNvSpPr>
            <a:spLocks noGrp="1"/>
          </p:cNvSpPr>
          <p:nvPr>
            <p:ph type="dt" sz="half" idx="15"/>
          </p:nvPr>
        </p:nvSpPr>
        <p:spPr/>
        <p:txBody>
          <a:bodyPr rtlCol="0"/>
          <a:lstStyle/>
          <a:p>
            <a:fld id="{BDFC0F53-B383-462D-87D9-10C7D6F7E39F}" type="datetimeFigureOut">
              <a:rPr lang="en-US" smtClean="0"/>
              <a:pPr/>
              <a:t>3/28/2022</a:t>
            </a:fld>
            <a:endParaRPr lang="en-US"/>
          </a:p>
        </p:txBody>
      </p:sp>
      <p:sp>
        <p:nvSpPr>
          <p:cNvPr id="12" name="Slide Number Placeholder 11"/>
          <p:cNvSpPr>
            <a:spLocks noGrp="1"/>
          </p:cNvSpPr>
          <p:nvPr>
            <p:ph type="sldNum" sz="quarter" idx="16"/>
          </p:nvPr>
        </p:nvSpPr>
        <p:spPr/>
        <p:txBody>
          <a:bodyPr rtlCol="0"/>
          <a:lstStyle/>
          <a:p>
            <a:fld id="{E799A7BF-9592-47D9-8E2F-CE731F57D57A}"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1500" b="1">
                <a:solidFill>
                  <a:srgbClr val="FFFFFF"/>
                </a:solidFill>
              </a:defRPr>
            </a:lvl1pPr>
          </a:lstStyle>
          <a:p>
            <a:pPr lvl="0" eaLnBrk="1" latinLnBrk="0" hangingPunct="1"/>
            <a:r>
              <a:rPr kumimoji="0" lang="en-US"/>
              <a:t>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1500" b="1">
                <a:solidFill>
                  <a:srgbClr val="FFFFFF"/>
                </a:solidFill>
              </a:defRPr>
            </a:lvl1pPr>
          </a:lstStyle>
          <a:p>
            <a:pPr lvl="0" eaLnBrk="1" latinLnBrk="0" hangingPunct="1"/>
            <a:r>
              <a:rPr kumimoji="0" lang="en-US"/>
              <a:t>Edit Master text styles</a:t>
            </a:r>
          </a:p>
        </p:txBody>
      </p:sp>
    </p:spTree>
    <p:extLst>
      <p:ext uri="{BB962C8B-B14F-4D97-AF65-F5344CB8AC3E}">
        <p14:creationId xmlns:p14="http://schemas.microsoft.com/office/powerpoint/2010/main" val="31690885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BDFC0F53-B383-462D-87D9-10C7D6F7E39F}" type="datetimeFigureOut">
              <a:rPr lang="en-US" smtClean="0"/>
              <a:pPr/>
              <a:t>3/28/2022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E799A7BF-9592-47D9-8E2F-CE731F57D57A}" type="slidenum">
              <a:rPr lang="en-US" smtClean="0"/>
              <a:pPr/>
              <a:t>‹#›</a:t>
            </a:fld>
            <a:endParaRPr lang="en-US"/>
          </a:p>
        </p:txBody>
      </p:sp>
    </p:spTree>
    <p:extLst>
      <p:ext uri="{BB962C8B-B14F-4D97-AF65-F5344CB8AC3E}">
        <p14:creationId xmlns:p14="http://schemas.microsoft.com/office/powerpoint/2010/main" val="12162747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FC0F53-B383-462D-87D9-10C7D6F7E39F}" type="datetimeFigureOut">
              <a:rPr lang="en-US" smtClean="0"/>
              <a:pPr/>
              <a:t>3/28/2022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E799A7BF-9592-47D9-8E2F-CE731F57D57A}" type="slidenum">
              <a:rPr lang="en-US" smtClean="0"/>
              <a:pPr/>
              <a:t>‹#›</a:t>
            </a:fld>
            <a:endParaRPr lang="en-US"/>
          </a:p>
        </p:txBody>
      </p:sp>
    </p:spTree>
    <p:extLst>
      <p:ext uri="{BB962C8B-B14F-4D97-AF65-F5344CB8AC3E}">
        <p14:creationId xmlns:p14="http://schemas.microsoft.com/office/powerpoint/2010/main" val="39355572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3300" b="0"/>
            </a:lvl1pPr>
          </a:lstStyle>
          <a:p>
            <a:r>
              <a:rPr kumimoji="0" lang="en-US"/>
              <a:t>Click to edit Master title style</a:t>
            </a:r>
          </a:p>
        </p:txBody>
      </p:sp>
      <p:sp>
        <p:nvSpPr>
          <p:cNvPr id="5" name="Date Placeholder 4"/>
          <p:cNvSpPr>
            <a:spLocks noGrp="1"/>
          </p:cNvSpPr>
          <p:nvPr>
            <p:ph type="dt" sz="half" idx="10"/>
          </p:nvPr>
        </p:nvSpPr>
        <p:spPr/>
        <p:txBody>
          <a:bodyPr/>
          <a:lstStyle/>
          <a:p>
            <a:fld id="{BDFC0F53-B383-462D-87D9-10C7D6F7E39F}" type="datetimeFigureOut">
              <a:rPr lang="en-US" smtClean="0"/>
              <a:pPr/>
              <a:t>3/28/2022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E799A7BF-9592-47D9-8E2F-CE731F57D57A}"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750"/>
              </a:spcAft>
              <a:buNone/>
              <a:defRPr sz="1350"/>
            </a:lvl1pPr>
            <a:lvl2pPr>
              <a:buNone/>
              <a:defRPr sz="900"/>
            </a:lvl2pPr>
            <a:lvl3pPr>
              <a:buNone/>
              <a:defRPr sz="750"/>
            </a:lvl3pPr>
            <a:lvl4pPr>
              <a:buNone/>
              <a:defRPr sz="675"/>
            </a:lvl4pPr>
            <a:lvl5pPr>
              <a:buNone/>
              <a:defRPr sz="675"/>
            </a:lvl5pPr>
          </a:lstStyle>
          <a:p>
            <a:pPr lvl="0" eaLnBrk="1" latinLnBrk="0" hangingPunct="1"/>
            <a:r>
              <a:rPr kumimoji="0" lang="en-US"/>
              <a:t>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7891519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275"/>
            </a:lvl1pPr>
            <a:lvl2pPr>
              <a:buFontTx/>
              <a:buNone/>
              <a:defRPr sz="900"/>
            </a:lvl2pPr>
            <a:lvl3pPr>
              <a:buFontTx/>
              <a:buNone/>
              <a:defRPr sz="750"/>
            </a:lvl3pPr>
            <a:lvl4pPr>
              <a:buFontTx/>
              <a:buNone/>
              <a:defRPr sz="675"/>
            </a:lvl4pPr>
            <a:lvl5pPr>
              <a:buFontTx/>
              <a:buNone/>
              <a:defRPr sz="675"/>
            </a:lvl5pPr>
          </a:lstStyle>
          <a:p>
            <a:pPr lvl="0" eaLnBrk="1" latinLnBrk="0" hangingPunct="1"/>
            <a:r>
              <a:rPr kumimoji="0" lang="en-US"/>
              <a:t>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2" name="Title 1"/>
          <p:cNvSpPr>
            <a:spLocks noGrp="1"/>
          </p:cNvSpPr>
          <p:nvPr>
            <p:ph type="title"/>
          </p:nvPr>
        </p:nvSpPr>
        <p:spPr>
          <a:xfrm>
            <a:off x="1600200" y="4648200"/>
            <a:ext cx="7315200" cy="685800"/>
          </a:xfrm>
        </p:spPr>
        <p:txBody>
          <a:bodyPr anchor="ctr"/>
          <a:lstStyle>
            <a:lvl1pPr algn="l">
              <a:buNone/>
              <a:defRPr sz="2100" b="0">
                <a:solidFill>
                  <a:srgbClr val="FFFFFF"/>
                </a:solidFill>
              </a:defRPr>
            </a:lvl1pPr>
          </a:lstStyle>
          <a:p>
            <a:r>
              <a:rPr kumimoji="0" lang="en-US"/>
              <a:t>Click to edit Master title style</a:t>
            </a:r>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2" name="Date Placeholder 11"/>
          <p:cNvSpPr>
            <a:spLocks noGrp="1"/>
          </p:cNvSpPr>
          <p:nvPr>
            <p:ph type="dt" sz="half" idx="10"/>
          </p:nvPr>
        </p:nvSpPr>
        <p:spPr>
          <a:xfrm>
            <a:off x="6248400" y="6248404"/>
            <a:ext cx="2667000" cy="365125"/>
          </a:xfrm>
        </p:spPr>
        <p:txBody>
          <a:bodyPr rtlCol="0"/>
          <a:lstStyle/>
          <a:p>
            <a:fld id="{BDFC0F53-B383-462D-87D9-10C7D6F7E39F}" type="datetimeFigureOut">
              <a:rPr lang="en-US" smtClean="0"/>
              <a:pPr/>
              <a:t>3/28/2022</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100"/>
            </a:lvl1pPr>
          </a:lstStyle>
          <a:p>
            <a:fld id="{E799A7BF-9592-47D9-8E2F-CE731F57D57A}" type="slidenum">
              <a:rPr lang="en-US" smtClean="0"/>
              <a:pPr/>
              <a:t>‹#›</a:t>
            </a:fld>
            <a:endParaRPr lang="en-US"/>
          </a:p>
        </p:txBody>
      </p:sp>
      <p:sp>
        <p:nvSpPr>
          <p:cNvPr id="14" name="Footer Placeholder 13"/>
          <p:cNvSpPr>
            <a:spLocks noGrp="1"/>
          </p:cNvSpPr>
          <p:nvPr>
            <p:ph type="ftr" sz="quarter" idx="12"/>
          </p:nvPr>
        </p:nvSpPr>
        <p:spPr>
          <a:xfrm>
            <a:off x="1600200" y="6248210"/>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2400"/>
            </a:lvl1pPr>
          </a:lstStyle>
          <a:p>
            <a:r>
              <a:rPr kumimoji="0" lang="en-US"/>
              <a:t>Click icon to add picture</a:t>
            </a:r>
            <a:endParaRPr kumimoji="0" lang="en-US" dirty="0"/>
          </a:p>
        </p:txBody>
      </p:sp>
    </p:spTree>
    <p:extLst>
      <p:ext uri="{BB962C8B-B14F-4D97-AF65-F5344CB8AC3E}">
        <p14:creationId xmlns:p14="http://schemas.microsoft.com/office/powerpoint/2010/main" val="1847190772"/>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a:t>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6096000" y="6248404"/>
            <a:ext cx="2667000" cy="365125"/>
          </a:xfrm>
          <a:prstGeom prst="rect">
            <a:avLst/>
          </a:prstGeom>
        </p:spPr>
        <p:txBody>
          <a:bodyPr vert="horz" anchor="ctr" anchorCtr="0"/>
          <a:lstStyle>
            <a:lvl1pPr algn="l" eaLnBrk="1" latinLnBrk="0" hangingPunct="1">
              <a:defRPr kumimoji="0" sz="1050">
                <a:solidFill>
                  <a:schemeClr val="tx2"/>
                </a:solidFill>
              </a:defRPr>
            </a:lvl1pPr>
          </a:lstStyle>
          <a:p>
            <a:fld id="{BDFC0F53-B383-462D-87D9-10C7D6F7E39F}" type="datetimeFigureOut">
              <a:rPr lang="en-US" smtClean="0"/>
              <a:pPr/>
              <a:t>3/28/2022</a:t>
            </a:fld>
            <a:endParaRPr lang="en-US"/>
          </a:p>
        </p:txBody>
      </p:sp>
      <p:sp>
        <p:nvSpPr>
          <p:cNvPr id="3" name="Footer Placeholder 2"/>
          <p:cNvSpPr>
            <a:spLocks noGrp="1"/>
          </p:cNvSpPr>
          <p:nvPr>
            <p:ph type="ftr" sz="quarter" idx="3"/>
          </p:nvPr>
        </p:nvSpPr>
        <p:spPr>
          <a:xfrm>
            <a:off x="609602" y="6248210"/>
            <a:ext cx="5421083" cy="365125"/>
          </a:xfrm>
          <a:prstGeom prst="rect">
            <a:avLst/>
          </a:prstGeom>
        </p:spPr>
        <p:txBody>
          <a:bodyPr vert="horz" anchor="ctr"/>
          <a:lstStyle>
            <a:lvl1pPr algn="r" eaLnBrk="1" latinLnBrk="0" hangingPunct="1">
              <a:defRPr kumimoji="0" sz="105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050" b="1">
                <a:solidFill>
                  <a:srgbClr val="FFFFFF"/>
                </a:solidFill>
              </a:defRPr>
            </a:lvl1pPr>
          </a:lstStyle>
          <a:p>
            <a:fld id="{E799A7BF-9592-47D9-8E2F-CE731F57D57A}" type="slidenum">
              <a:rPr lang="en-US" smtClean="0"/>
              <a:pPr/>
              <a:t>‹#›</a:t>
            </a:fld>
            <a:endParaRPr lang="en-US"/>
          </a:p>
        </p:txBody>
      </p:sp>
    </p:spTree>
    <p:extLst>
      <p:ext uri="{BB962C8B-B14F-4D97-AF65-F5344CB8AC3E}">
        <p14:creationId xmlns:p14="http://schemas.microsoft.com/office/powerpoint/2010/main" val="90258932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300" kern="1200">
          <a:solidFill>
            <a:schemeClr val="tx2"/>
          </a:solidFill>
          <a:latin typeface="+mj-lt"/>
          <a:ea typeface="+mj-ea"/>
          <a:cs typeface="+mj-cs"/>
        </a:defRPr>
      </a:lvl1pPr>
    </p:titleStyle>
    <p:bodyStyle>
      <a:lvl1pPr marL="240030" indent="-240030" algn="l" rtl="0" eaLnBrk="1" latinLnBrk="0" hangingPunct="1">
        <a:spcBef>
          <a:spcPts val="525"/>
        </a:spcBef>
        <a:buClr>
          <a:schemeClr val="accent2"/>
        </a:buClr>
        <a:buSzPct val="60000"/>
        <a:buFont typeface="Wingdings"/>
        <a:buChar char=""/>
        <a:defRPr kumimoji="0" sz="2175" kern="1200">
          <a:solidFill>
            <a:schemeClr val="tx1"/>
          </a:solidFill>
          <a:latin typeface="+mn-lt"/>
          <a:ea typeface="+mn-ea"/>
          <a:cs typeface="+mn-cs"/>
        </a:defRPr>
      </a:lvl1pPr>
      <a:lvl2pPr marL="480060" indent="-205740" algn="l" rtl="0" eaLnBrk="1" latinLnBrk="0" hangingPunct="1">
        <a:spcBef>
          <a:spcPts val="413"/>
        </a:spcBef>
        <a:buClr>
          <a:schemeClr val="accent1"/>
        </a:buClr>
        <a:buSzPct val="70000"/>
        <a:buFont typeface="Wingdings 2"/>
        <a:buChar char=""/>
        <a:defRPr kumimoji="0" sz="1950" kern="1200">
          <a:solidFill>
            <a:schemeClr val="tx1"/>
          </a:solidFill>
          <a:latin typeface="+mn-lt"/>
          <a:ea typeface="+mn-ea"/>
          <a:cs typeface="+mn-cs"/>
        </a:defRPr>
      </a:lvl2pPr>
      <a:lvl3pPr marL="685800" indent="-171450" algn="l" rtl="0" eaLnBrk="1" latinLnBrk="0" hangingPunct="1">
        <a:spcBef>
          <a:spcPts val="375"/>
        </a:spcBef>
        <a:buClr>
          <a:schemeClr val="accent2"/>
        </a:buClr>
        <a:buSzPct val="75000"/>
        <a:buFont typeface="Wingdings"/>
        <a:buChar char=""/>
        <a:defRPr kumimoji="0" sz="1725" kern="1200">
          <a:solidFill>
            <a:schemeClr val="tx1"/>
          </a:solidFill>
          <a:latin typeface="+mn-lt"/>
          <a:ea typeface="+mn-ea"/>
          <a:cs typeface="+mn-cs"/>
        </a:defRPr>
      </a:lvl3pPr>
      <a:lvl4pPr marL="1028700" indent="-171450" algn="l" rtl="0" eaLnBrk="1" latinLnBrk="0" hangingPunct="1">
        <a:spcBef>
          <a:spcPts val="300"/>
        </a:spcBef>
        <a:buClr>
          <a:schemeClr val="accent3"/>
        </a:buClr>
        <a:buSzPct val="75000"/>
        <a:buFont typeface="Wingdings"/>
        <a:buChar char=""/>
        <a:defRPr kumimoji="0" sz="1500" kern="1200">
          <a:solidFill>
            <a:schemeClr val="tx1"/>
          </a:solidFill>
          <a:latin typeface="+mn-lt"/>
          <a:ea typeface="+mn-ea"/>
          <a:cs typeface="+mn-cs"/>
        </a:defRPr>
      </a:lvl4pPr>
      <a:lvl5pPr marL="1371600" indent="-171450" algn="l" rtl="0" eaLnBrk="1" latinLnBrk="0" hangingPunct="1">
        <a:spcBef>
          <a:spcPts val="300"/>
        </a:spcBef>
        <a:buClr>
          <a:schemeClr val="accent4"/>
        </a:buClr>
        <a:buSzPct val="65000"/>
        <a:buFont typeface="Wingdings"/>
        <a:buChar char=""/>
        <a:defRPr kumimoji="0" sz="1500" kern="1200">
          <a:solidFill>
            <a:schemeClr val="tx1"/>
          </a:solidFill>
          <a:latin typeface="+mn-lt"/>
          <a:ea typeface="+mn-ea"/>
          <a:cs typeface="+mn-cs"/>
        </a:defRPr>
      </a:lvl5pPr>
      <a:lvl6pPr marL="1577340" indent="-171450" algn="l" rtl="0" eaLnBrk="1" latinLnBrk="0" hangingPunct="1">
        <a:spcBef>
          <a:spcPct val="20000"/>
        </a:spcBef>
        <a:buClr>
          <a:schemeClr val="accent1"/>
        </a:buClr>
        <a:buFont typeface="Wingdings"/>
        <a:buChar char="§"/>
        <a:defRPr kumimoji="0" sz="1350" kern="1200" baseline="0">
          <a:solidFill>
            <a:schemeClr val="tx1"/>
          </a:solidFill>
          <a:latin typeface="+mn-lt"/>
          <a:ea typeface="+mn-ea"/>
          <a:cs typeface="+mn-cs"/>
        </a:defRPr>
      </a:lvl6pPr>
      <a:lvl7pPr marL="1783080" indent="-171450" algn="l" rtl="0" eaLnBrk="1" latinLnBrk="0" hangingPunct="1">
        <a:spcBef>
          <a:spcPct val="20000"/>
        </a:spcBef>
        <a:buClr>
          <a:schemeClr val="accent2"/>
        </a:buClr>
        <a:buFont typeface="Wingdings"/>
        <a:buChar char="§"/>
        <a:defRPr kumimoji="0" sz="1350" kern="1200" baseline="0">
          <a:solidFill>
            <a:schemeClr val="tx1"/>
          </a:solidFill>
          <a:latin typeface="+mn-lt"/>
          <a:ea typeface="+mn-ea"/>
          <a:cs typeface="+mn-cs"/>
        </a:defRPr>
      </a:lvl7pPr>
      <a:lvl8pPr marL="1988820" indent="-171450" algn="l" rtl="0" eaLnBrk="1" latinLnBrk="0" hangingPunct="1">
        <a:spcBef>
          <a:spcPct val="20000"/>
        </a:spcBef>
        <a:buClr>
          <a:schemeClr val="accent3"/>
        </a:buClr>
        <a:buFont typeface="Wingdings"/>
        <a:buChar char="§"/>
        <a:defRPr kumimoji="0" sz="1350" kern="1200" baseline="0">
          <a:solidFill>
            <a:schemeClr val="tx1"/>
          </a:solidFill>
          <a:latin typeface="+mn-lt"/>
          <a:ea typeface="+mn-ea"/>
          <a:cs typeface="+mn-cs"/>
        </a:defRPr>
      </a:lvl8pPr>
      <a:lvl9pPr marL="2194560" indent="-171450" algn="l" rtl="0" eaLnBrk="1" latinLnBrk="0" hangingPunct="1">
        <a:spcBef>
          <a:spcPct val="20000"/>
        </a:spcBef>
        <a:buClr>
          <a:schemeClr val="accent4"/>
        </a:buClr>
        <a:buFont typeface="Wingdings"/>
        <a:buChar char="§"/>
        <a:defRPr kumimoji="0" sz="135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342900" algn="l" rtl="0" eaLnBrk="1" latinLnBrk="0" hangingPunct="1">
        <a:defRPr kumimoji="0" kern="1200">
          <a:solidFill>
            <a:schemeClr val="tx1"/>
          </a:solidFill>
          <a:latin typeface="+mn-lt"/>
          <a:ea typeface="+mn-ea"/>
          <a:cs typeface="+mn-cs"/>
        </a:defRPr>
      </a:lvl2pPr>
      <a:lvl3pPr marL="685800" algn="l" rtl="0" eaLnBrk="1" latinLnBrk="0" hangingPunct="1">
        <a:defRPr kumimoji="0" kern="1200">
          <a:solidFill>
            <a:schemeClr val="tx1"/>
          </a:solidFill>
          <a:latin typeface="+mn-lt"/>
          <a:ea typeface="+mn-ea"/>
          <a:cs typeface="+mn-cs"/>
        </a:defRPr>
      </a:lvl3pPr>
      <a:lvl4pPr marL="1028700" algn="l" rtl="0" eaLnBrk="1" latinLnBrk="0" hangingPunct="1">
        <a:defRPr kumimoji="0" kern="1200">
          <a:solidFill>
            <a:schemeClr val="tx1"/>
          </a:solidFill>
          <a:latin typeface="+mn-lt"/>
          <a:ea typeface="+mn-ea"/>
          <a:cs typeface="+mn-cs"/>
        </a:defRPr>
      </a:lvl4pPr>
      <a:lvl5pPr marL="1371600" algn="l" rtl="0" eaLnBrk="1" latinLnBrk="0" hangingPunct="1">
        <a:defRPr kumimoji="0" kern="1200">
          <a:solidFill>
            <a:schemeClr val="tx1"/>
          </a:solidFill>
          <a:latin typeface="+mn-lt"/>
          <a:ea typeface="+mn-ea"/>
          <a:cs typeface="+mn-cs"/>
        </a:defRPr>
      </a:lvl5pPr>
      <a:lvl6pPr marL="1714500" algn="l" rtl="0" eaLnBrk="1" latinLnBrk="0" hangingPunct="1">
        <a:defRPr kumimoji="0" kern="1200">
          <a:solidFill>
            <a:schemeClr val="tx1"/>
          </a:solidFill>
          <a:latin typeface="+mn-lt"/>
          <a:ea typeface="+mn-ea"/>
          <a:cs typeface="+mn-cs"/>
        </a:defRPr>
      </a:lvl6pPr>
      <a:lvl7pPr marL="2057400" algn="l" rtl="0" eaLnBrk="1" latinLnBrk="0" hangingPunct="1">
        <a:defRPr kumimoji="0" kern="1200">
          <a:solidFill>
            <a:schemeClr val="tx1"/>
          </a:solidFill>
          <a:latin typeface="+mn-lt"/>
          <a:ea typeface="+mn-ea"/>
          <a:cs typeface="+mn-cs"/>
        </a:defRPr>
      </a:lvl7pPr>
      <a:lvl8pPr marL="2400300" algn="l" rtl="0" eaLnBrk="1" latinLnBrk="0" hangingPunct="1">
        <a:defRPr kumimoji="0" kern="1200">
          <a:solidFill>
            <a:schemeClr val="tx1"/>
          </a:solidFill>
          <a:latin typeface="+mn-lt"/>
          <a:ea typeface="+mn-ea"/>
          <a:cs typeface="+mn-cs"/>
        </a:defRPr>
      </a:lvl8pPr>
      <a:lvl9pPr marL="27432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r>
              <a:rPr lang="en-US" sz="2400" dirty="0"/>
              <a:t>Dr. Turner</a:t>
            </a:r>
          </a:p>
          <a:p>
            <a:endParaRPr lang="en-US" dirty="0"/>
          </a:p>
        </p:txBody>
      </p:sp>
      <p:sp>
        <p:nvSpPr>
          <p:cNvPr id="4" name="Title 3"/>
          <p:cNvSpPr>
            <a:spLocks noGrp="1"/>
          </p:cNvSpPr>
          <p:nvPr>
            <p:ph type="title"/>
          </p:nvPr>
        </p:nvSpPr>
        <p:spPr/>
        <p:txBody>
          <a:bodyPr>
            <a:normAutofit fontScale="90000"/>
          </a:bodyPr>
          <a:lstStyle/>
          <a:p>
            <a:r>
              <a:rPr lang="en-US" sz="3600" dirty="0" smtClean="0"/>
              <a:t>Week 5: Synthesis of Amino Acid Complexes</a:t>
            </a:r>
            <a:endParaRPr lang="en-US" sz="3600" dirty="0"/>
          </a:p>
        </p:txBody>
      </p:sp>
    </p:spTree>
    <p:extLst>
      <p:ext uri="{BB962C8B-B14F-4D97-AF65-F5344CB8AC3E}">
        <p14:creationId xmlns:p14="http://schemas.microsoft.com/office/powerpoint/2010/main" val="18241628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924039-92C4-47D2-B46C-90FBDEDB9F85}"/>
              </a:ext>
            </a:extLst>
          </p:cNvPr>
          <p:cNvSpPr>
            <a:spLocks noGrp="1"/>
          </p:cNvSpPr>
          <p:nvPr>
            <p:ph type="title"/>
          </p:nvPr>
        </p:nvSpPr>
        <p:spPr/>
        <p:txBody>
          <a:bodyPr/>
          <a:lstStyle/>
          <a:p>
            <a:r>
              <a:rPr lang="en-US" dirty="0"/>
              <a:t>Complex ions</a:t>
            </a:r>
          </a:p>
        </p:txBody>
      </p:sp>
      <p:sp>
        <p:nvSpPr>
          <p:cNvPr id="3" name="Content Placeholder 2">
            <a:extLst>
              <a:ext uri="{FF2B5EF4-FFF2-40B4-BE49-F238E27FC236}">
                <a16:creationId xmlns:a16="http://schemas.microsoft.com/office/drawing/2014/main" id="{3B45F498-363E-4D70-AC45-FAE64557AE0C}"/>
              </a:ext>
            </a:extLst>
          </p:cNvPr>
          <p:cNvSpPr>
            <a:spLocks noGrp="1"/>
          </p:cNvSpPr>
          <p:nvPr>
            <p:ph sz="quarter" idx="1"/>
          </p:nvPr>
        </p:nvSpPr>
        <p:spPr/>
        <p:txBody>
          <a:bodyPr/>
          <a:lstStyle/>
          <a:p>
            <a:r>
              <a:rPr lang="en-US" dirty="0"/>
              <a:t>A complex ion is formed when the lone pair electrons in substances known as ligands are attracted to the positive charge of a metal ion. </a:t>
            </a:r>
          </a:p>
          <a:p>
            <a:r>
              <a:rPr lang="en-US" dirty="0"/>
              <a:t>In Figure 1 below silver is the positively charged metal cation and ammonia is the ligand. </a:t>
            </a:r>
          </a:p>
        </p:txBody>
      </p:sp>
      <p:grpSp>
        <p:nvGrpSpPr>
          <p:cNvPr id="6" name="Group 5">
            <a:extLst>
              <a:ext uri="{FF2B5EF4-FFF2-40B4-BE49-F238E27FC236}">
                <a16:creationId xmlns:a16="http://schemas.microsoft.com/office/drawing/2014/main" id="{F3DDE428-4473-47F2-80E6-715C8F463DEA}"/>
              </a:ext>
            </a:extLst>
          </p:cNvPr>
          <p:cNvGrpSpPr/>
          <p:nvPr/>
        </p:nvGrpSpPr>
        <p:grpSpPr>
          <a:xfrm>
            <a:off x="679508" y="3825380"/>
            <a:ext cx="8003098" cy="2256789"/>
            <a:chOff x="0" y="0"/>
            <a:chExt cx="5943600" cy="1504374"/>
          </a:xfrm>
        </p:grpSpPr>
        <p:pic>
          <p:nvPicPr>
            <p:cNvPr id="7" name="Picture 6">
              <a:extLst>
                <a:ext uri="{FF2B5EF4-FFF2-40B4-BE49-F238E27FC236}">
                  <a16:creationId xmlns:a16="http://schemas.microsoft.com/office/drawing/2014/main" id="{F21B3CAF-894B-4199-A8BC-6DFE3988A3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5943600" cy="1241425"/>
            </a:xfrm>
            <a:prstGeom prst="rect">
              <a:avLst/>
            </a:prstGeom>
          </p:spPr>
        </p:pic>
        <p:sp>
          <p:nvSpPr>
            <p:cNvPr id="8" name="Text Box 2">
              <a:extLst>
                <a:ext uri="{FF2B5EF4-FFF2-40B4-BE49-F238E27FC236}">
                  <a16:creationId xmlns:a16="http://schemas.microsoft.com/office/drawing/2014/main" id="{964BDC0A-C7B7-4CBD-B32E-A94FC274071D}"/>
                </a:ext>
              </a:extLst>
            </p:cNvPr>
            <p:cNvSpPr txBox="1"/>
            <p:nvPr/>
          </p:nvSpPr>
          <p:spPr>
            <a:xfrm>
              <a:off x="0" y="1299210"/>
              <a:ext cx="5943600" cy="205164"/>
            </a:xfrm>
            <a:prstGeom prst="rect">
              <a:avLst/>
            </a:prstGeom>
            <a:solidFill>
              <a:prstClr val="white"/>
            </a:solidFill>
            <a:ln>
              <a:noFill/>
            </a:ln>
          </p:spPr>
          <p:txBody>
            <a:bodyPr rot="0" spcFirstLastPara="0" vert="horz" wrap="square" lIns="0" tIns="0" rIns="0" bIns="0" numCol="1" spcCol="0" rtlCol="0" fromWordArt="0" anchor="t" anchorCtr="0" forceAA="0" compatLnSpc="1">
              <a:prstTxWarp prst="textNoShape">
                <a:avLst/>
              </a:prstTxWarp>
              <a:spAutoFit/>
            </a:bodyPr>
            <a:lstStyle/>
            <a:p>
              <a:pPr marL="0" marR="0" algn="ctr">
                <a:spcBef>
                  <a:spcPts val="0"/>
                </a:spcBef>
                <a:spcAft>
                  <a:spcPts val="1000"/>
                </a:spcAft>
              </a:pPr>
              <a:r>
                <a:rPr lang="en-US" sz="2000" b="1" i="0" dirty="0">
                  <a:effectLst/>
                  <a:latin typeface="Cambria Math" panose="02040503050406030204" pitchFamily="18" charset="0"/>
                  <a:ea typeface="Calibri" panose="020F0502020204030204" pitchFamily="34" charset="0"/>
                  <a:cs typeface="Times New Roman" panose="02020603050405020304" pitchFamily="18" charset="0"/>
                </a:rPr>
                <a:t>Figure 1</a:t>
              </a:r>
              <a:r>
                <a:rPr lang="en-US" sz="2000" i="0" dirty="0">
                  <a:effectLst/>
                  <a:latin typeface="Cambria Math" panose="02040503050406030204" pitchFamily="18" charset="0"/>
                  <a:ea typeface="Calibri" panose="020F0502020204030204" pitchFamily="34" charset="0"/>
                  <a:cs typeface="Times New Roman" panose="02020603050405020304" pitchFamily="18" charset="0"/>
                </a:rPr>
                <a:t> Two ammonia ligands complexing a silver(I) ion</a:t>
              </a:r>
              <a:r>
                <a:rPr lang="en-US" sz="2000" i="0" baseline="30000" dirty="0">
                  <a:effectLst/>
                  <a:latin typeface="Cambria Math" panose="02040503050406030204" pitchFamily="18" charset="0"/>
                  <a:ea typeface="Calibri" panose="020F0502020204030204" pitchFamily="34" charset="0"/>
                  <a:cs typeface="Times New Roman" panose="02020603050405020304" pitchFamily="18" charset="0"/>
                </a:rPr>
                <a:t>1</a:t>
              </a:r>
              <a:endParaRPr lang="en-US" sz="2000" i="1" dirty="0">
                <a:effectLst/>
                <a:latin typeface="Calibri" panose="020F0502020204030204" pitchFamily="34" charset="0"/>
                <a:ea typeface="Calibri" panose="020F0502020204030204" pitchFamily="34" charset="0"/>
                <a:cs typeface="Times New Roman" panose="02020603050405020304" pitchFamily="18" charset="0"/>
              </a:endParaRPr>
            </a:p>
          </p:txBody>
        </p:sp>
      </p:grpSp>
    </p:spTree>
    <p:extLst>
      <p:ext uri="{BB962C8B-B14F-4D97-AF65-F5344CB8AC3E}">
        <p14:creationId xmlns:p14="http://schemas.microsoft.com/office/powerpoint/2010/main" val="12801248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924039-92C4-47D2-B46C-90FBDEDB9F85}"/>
              </a:ext>
            </a:extLst>
          </p:cNvPr>
          <p:cNvSpPr>
            <a:spLocks noGrp="1"/>
          </p:cNvSpPr>
          <p:nvPr>
            <p:ph type="title"/>
          </p:nvPr>
        </p:nvSpPr>
        <p:spPr/>
        <p:txBody>
          <a:bodyPr/>
          <a:lstStyle/>
          <a:p>
            <a:r>
              <a:rPr lang="en-US" dirty="0"/>
              <a:t>Complex ions</a:t>
            </a:r>
          </a:p>
        </p:txBody>
      </p:sp>
      <p:sp>
        <p:nvSpPr>
          <p:cNvPr id="3" name="Content Placeholder 2">
            <a:extLst>
              <a:ext uri="{FF2B5EF4-FFF2-40B4-BE49-F238E27FC236}">
                <a16:creationId xmlns:a16="http://schemas.microsoft.com/office/drawing/2014/main" id="{3B45F498-363E-4D70-AC45-FAE64557AE0C}"/>
              </a:ext>
            </a:extLst>
          </p:cNvPr>
          <p:cNvSpPr>
            <a:spLocks noGrp="1"/>
          </p:cNvSpPr>
          <p:nvPr>
            <p:ph sz="quarter" idx="1"/>
          </p:nvPr>
        </p:nvSpPr>
        <p:spPr/>
        <p:txBody>
          <a:bodyPr/>
          <a:lstStyle/>
          <a:p>
            <a:r>
              <a:rPr lang="en-US" dirty="0"/>
              <a:t>Each of the two NH</a:t>
            </a:r>
            <a:r>
              <a:rPr lang="en-US" baseline="-25000" dirty="0"/>
              <a:t>3</a:t>
            </a:r>
            <a:r>
              <a:rPr lang="en-US" dirty="0"/>
              <a:t> molecules use their lone pair electrons to form a bond to the positively charged Ag</a:t>
            </a:r>
            <a:r>
              <a:rPr lang="en-US" baseline="30000" dirty="0"/>
              <a:t>+</a:t>
            </a:r>
            <a:r>
              <a:rPr lang="en-US" dirty="0"/>
              <a:t>. </a:t>
            </a:r>
          </a:p>
          <a:p>
            <a:r>
              <a:rPr lang="en-US" dirty="0"/>
              <a:t>Since the two ammonia are neutral and the silver has a +1 charge, the complex formed from their combination also has a +1 charge and is thus written in brackets. </a:t>
            </a:r>
          </a:p>
        </p:txBody>
      </p:sp>
      <p:pic>
        <p:nvPicPr>
          <p:cNvPr id="7" name="Picture 6">
            <a:extLst>
              <a:ext uri="{FF2B5EF4-FFF2-40B4-BE49-F238E27FC236}">
                <a16:creationId xmlns:a16="http://schemas.microsoft.com/office/drawing/2014/main" id="{3D022766-B6A2-417A-BDF5-1343EB3B06F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9508" y="3825380"/>
            <a:ext cx="8003098" cy="1862326"/>
          </a:xfrm>
          <a:prstGeom prst="rect">
            <a:avLst/>
          </a:prstGeom>
        </p:spPr>
      </p:pic>
      <p:sp>
        <p:nvSpPr>
          <p:cNvPr id="8" name="Text Box 2">
            <a:extLst>
              <a:ext uri="{FF2B5EF4-FFF2-40B4-BE49-F238E27FC236}">
                <a16:creationId xmlns:a16="http://schemas.microsoft.com/office/drawing/2014/main" id="{D51D15C9-1953-4AD1-A3E8-73823849270E}"/>
              </a:ext>
            </a:extLst>
          </p:cNvPr>
          <p:cNvSpPr txBox="1"/>
          <p:nvPr/>
        </p:nvSpPr>
        <p:spPr>
          <a:xfrm>
            <a:off x="679508" y="5774392"/>
            <a:ext cx="8003098" cy="307777"/>
          </a:xfrm>
          <a:prstGeom prst="rect">
            <a:avLst/>
          </a:prstGeom>
          <a:solidFill>
            <a:prstClr val="white"/>
          </a:solidFill>
          <a:ln>
            <a:noFill/>
          </a:ln>
        </p:spPr>
        <p:txBody>
          <a:bodyPr rot="0" spcFirstLastPara="0" vert="horz" wrap="square" lIns="0" tIns="0" rIns="0" bIns="0" numCol="1" spcCol="0" rtlCol="0" fromWordArt="0" anchor="t" anchorCtr="0" forceAA="0" compatLnSpc="1">
            <a:prstTxWarp prst="textNoShape">
              <a:avLst/>
            </a:prstTxWarp>
            <a:spAutoFit/>
          </a:bodyPr>
          <a:lstStyle/>
          <a:p>
            <a:pPr marL="0" marR="0" algn="ctr">
              <a:spcBef>
                <a:spcPts val="0"/>
              </a:spcBef>
              <a:spcAft>
                <a:spcPts val="1000"/>
              </a:spcAft>
            </a:pPr>
            <a:r>
              <a:rPr lang="en-US" sz="2000" b="1" i="0" dirty="0">
                <a:effectLst/>
                <a:latin typeface="Cambria Math" panose="02040503050406030204" pitchFamily="18" charset="0"/>
                <a:ea typeface="Calibri" panose="020F0502020204030204" pitchFamily="34" charset="0"/>
                <a:cs typeface="Times New Roman" panose="02020603050405020304" pitchFamily="18" charset="0"/>
              </a:rPr>
              <a:t>Figure 1</a:t>
            </a:r>
            <a:r>
              <a:rPr lang="en-US" sz="2000" i="0" dirty="0">
                <a:effectLst/>
                <a:latin typeface="Cambria Math" panose="02040503050406030204" pitchFamily="18" charset="0"/>
                <a:ea typeface="Calibri" panose="020F0502020204030204" pitchFamily="34" charset="0"/>
                <a:cs typeface="Times New Roman" panose="02020603050405020304" pitchFamily="18" charset="0"/>
              </a:rPr>
              <a:t> Two ammonia ligands complexing a silver(I) ion</a:t>
            </a:r>
            <a:r>
              <a:rPr lang="en-US" sz="2000" i="0" baseline="30000" dirty="0">
                <a:effectLst/>
                <a:latin typeface="Cambria Math" panose="02040503050406030204" pitchFamily="18" charset="0"/>
                <a:ea typeface="Calibri" panose="020F0502020204030204" pitchFamily="34" charset="0"/>
                <a:cs typeface="Times New Roman" panose="02020603050405020304" pitchFamily="18" charset="0"/>
              </a:rPr>
              <a:t>1</a:t>
            </a:r>
            <a:endParaRPr lang="en-US" sz="2000" i="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938482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9A1D6C-80C7-42F1-B120-C92461AB4F48}"/>
              </a:ext>
            </a:extLst>
          </p:cNvPr>
          <p:cNvSpPr>
            <a:spLocks noGrp="1"/>
          </p:cNvSpPr>
          <p:nvPr>
            <p:ph type="title"/>
          </p:nvPr>
        </p:nvSpPr>
        <p:spPr/>
        <p:txBody>
          <a:bodyPr/>
          <a:lstStyle/>
          <a:p>
            <a:r>
              <a:rPr lang="en-US" dirty="0"/>
              <a:t>Counter ions</a:t>
            </a:r>
          </a:p>
        </p:txBody>
      </p:sp>
      <p:sp>
        <p:nvSpPr>
          <p:cNvPr id="3" name="Content Placeholder 2">
            <a:extLst>
              <a:ext uri="{FF2B5EF4-FFF2-40B4-BE49-F238E27FC236}">
                <a16:creationId xmlns:a16="http://schemas.microsoft.com/office/drawing/2014/main" id="{7663C63A-C074-4375-845B-182AD5283A23}"/>
              </a:ext>
            </a:extLst>
          </p:cNvPr>
          <p:cNvSpPr>
            <a:spLocks noGrp="1"/>
          </p:cNvSpPr>
          <p:nvPr>
            <p:ph sz="quarter" idx="1"/>
          </p:nvPr>
        </p:nvSpPr>
        <p:spPr/>
        <p:txBody>
          <a:bodyPr/>
          <a:lstStyle/>
          <a:p>
            <a:r>
              <a:rPr lang="en-US" sz="2180" dirty="0">
                <a:effectLst/>
                <a:latin typeface="Cambria Math" panose="02040503050406030204" pitchFamily="18" charset="0"/>
                <a:ea typeface="Times New Roman" panose="02020603050405020304" pitchFamily="18" charset="0"/>
                <a:cs typeface="Times New Roman" panose="02020603050405020304" pitchFamily="18" charset="0"/>
              </a:rPr>
              <a:t>Since complex ions are charged, they generally form ionic compounds with negatively charged anions.  </a:t>
            </a:r>
          </a:p>
          <a:p>
            <a:r>
              <a:rPr lang="en-US" sz="2180" dirty="0">
                <a:effectLst/>
                <a:latin typeface="Cambria Math" panose="02040503050406030204" pitchFamily="18" charset="0"/>
                <a:ea typeface="Times New Roman" panose="02020603050405020304" pitchFamily="18" charset="0"/>
                <a:cs typeface="Times New Roman" panose="02020603050405020304" pitchFamily="18" charset="0"/>
              </a:rPr>
              <a:t>These anions are called counterions since they are added to counteract the positively charged complex ion.  An example of this is shown below in </a:t>
            </a:r>
            <a:r>
              <a:rPr lang="en-US" sz="2180" b="1" dirty="0">
                <a:effectLst/>
                <a:latin typeface="Cambria Math" panose="02040503050406030204" pitchFamily="18" charset="0"/>
                <a:ea typeface="Times New Roman" panose="02020603050405020304" pitchFamily="18" charset="0"/>
                <a:cs typeface="Times New Roman" panose="02020603050405020304" pitchFamily="18" charset="0"/>
              </a:rPr>
              <a:t>Figure 2</a:t>
            </a:r>
            <a:r>
              <a:rPr lang="en-US" sz="2180" dirty="0">
                <a:effectLst/>
                <a:latin typeface="Cambria Math" panose="02040503050406030204" pitchFamily="18" charset="0"/>
                <a:ea typeface="Times New Roman" panose="02020603050405020304" pitchFamily="18" charset="0"/>
                <a:cs typeface="Times New Roman" panose="02020603050405020304" pitchFamily="18" charset="0"/>
              </a:rPr>
              <a:t>.</a:t>
            </a:r>
            <a:endParaRPr lang="en-US" sz="218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grpSp>
        <p:nvGrpSpPr>
          <p:cNvPr id="4" name="Group 3">
            <a:extLst>
              <a:ext uri="{FF2B5EF4-FFF2-40B4-BE49-F238E27FC236}">
                <a16:creationId xmlns:a16="http://schemas.microsoft.com/office/drawing/2014/main" id="{EFD8D978-3849-41EA-8A43-3E1320A90091}"/>
              </a:ext>
            </a:extLst>
          </p:cNvPr>
          <p:cNvGrpSpPr/>
          <p:nvPr/>
        </p:nvGrpSpPr>
        <p:grpSpPr>
          <a:xfrm>
            <a:off x="1124126" y="3591818"/>
            <a:ext cx="7407225" cy="2674757"/>
            <a:chOff x="-732628" y="0"/>
            <a:chExt cx="5463695" cy="1973179"/>
          </a:xfrm>
        </p:grpSpPr>
        <p:sp>
          <p:nvSpPr>
            <p:cNvPr id="5" name="Text Box 8">
              <a:extLst>
                <a:ext uri="{FF2B5EF4-FFF2-40B4-BE49-F238E27FC236}">
                  <a16:creationId xmlns:a16="http://schemas.microsoft.com/office/drawing/2014/main" id="{BA5840F3-BD1F-4705-8229-2E7BDA0068EA}"/>
                </a:ext>
              </a:extLst>
            </p:cNvPr>
            <p:cNvSpPr txBox="1"/>
            <p:nvPr/>
          </p:nvSpPr>
          <p:spPr>
            <a:xfrm>
              <a:off x="-732628" y="1668379"/>
              <a:ext cx="5463695" cy="304800"/>
            </a:xfrm>
            <a:prstGeom prst="rect">
              <a:avLst/>
            </a:prstGeom>
            <a:solidFill>
              <a:prstClr val="white"/>
            </a:solidFill>
            <a:ln>
              <a:noFill/>
            </a:ln>
          </p:spPr>
          <p:txBody>
            <a:bodyPr rot="0" spcFirstLastPara="0" vert="horz" wrap="square" lIns="0" tIns="0" rIns="0" bIns="0" numCol="1" spcCol="0" rtlCol="0" fromWordArt="0" anchor="t" anchorCtr="0" forceAA="0" compatLnSpc="1">
              <a:prstTxWarp prst="textNoShape">
                <a:avLst/>
              </a:prstTxWarp>
              <a:noAutofit/>
            </a:bodyPr>
            <a:lstStyle/>
            <a:p>
              <a:pPr marL="0" marR="0">
                <a:spcBef>
                  <a:spcPts val="0"/>
                </a:spcBef>
                <a:spcAft>
                  <a:spcPts val="1000"/>
                </a:spcAft>
              </a:pPr>
              <a:r>
                <a:rPr lang="en-US" sz="2000" b="1" i="0" dirty="0">
                  <a:effectLst/>
                  <a:latin typeface="Cambria Math" panose="02040503050406030204" pitchFamily="18" charset="0"/>
                  <a:ea typeface="Calibri" panose="020F0502020204030204" pitchFamily="34" charset="0"/>
                  <a:cs typeface="Times New Roman" panose="02020603050405020304" pitchFamily="18" charset="0"/>
                </a:rPr>
                <a:t>Figure 2</a:t>
              </a:r>
              <a:r>
                <a:rPr lang="en-US" sz="2000" i="0" dirty="0">
                  <a:effectLst/>
                  <a:latin typeface="Cambria Math" panose="02040503050406030204" pitchFamily="18" charset="0"/>
                  <a:ea typeface="Calibri" panose="020F0502020204030204" pitchFamily="34" charset="0"/>
                  <a:cs typeface="Times New Roman" panose="02020603050405020304" pitchFamily="18" charset="0"/>
                </a:rPr>
                <a:t> Six ammonia ligands complexing a cobalt(III) ion with three chloride ions acting is counterions</a:t>
              </a:r>
              <a:r>
                <a:rPr lang="en-US" sz="2000" i="0" baseline="30000" dirty="0">
                  <a:effectLst/>
                  <a:latin typeface="Cambria Math" panose="02040503050406030204" pitchFamily="18" charset="0"/>
                  <a:ea typeface="Calibri" panose="020F0502020204030204" pitchFamily="34" charset="0"/>
                  <a:cs typeface="Times New Roman" panose="02020603050405020304" pitchFamily="18" charset="0"/>
                </a:rPr>
                <a:t>1</a:t>
              </a:r>
              <a:r>
                <a:rPr lang="en-US" sz="2000" i="0" dirty="0">
                  <a:effectLst/>
                  <a:latin typeface="Cambria Math" panose="02040503050406030204" pitchFamily="18" charset="0"/>
                  <a:ea typeface="Calibri" panose="020F0502020204030204" pitchFamily="34" charset="0"/>
                  <a:cs typeface="Times New Roman" panose="02020603050405020304" pitchFamily="18" charset="0"/>
                </a:rPr>
                <a:t>  </a:t>
              </a:r>
              <a:endParaRPr lang="en-US" sz="2000" i="1"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1000"/>
                </a:spcAft>
              </a:pPr>
              <a:r>
                <a:rPr lang="en-US" sz="900" i="0" dirty="0">
                  <a:solidFill>
                    <a:srgbClr val="44546A"/>
                  </a:solidFill>
                  <a:effectLst/>
                  <a:latin typeface="Cambria Math" panose="02040503050406030204" pitchFamily="18" charset="0"/>
                  <a:ea typeface="Calibri" panose="020F0502020204030204" pitchFamily="34" charset="0"/>
                  <a:cs typeface="Times New Roman" panose="02020603050405020304" pitchFamily="18" charset="0"/>
                </a:rPr>
                <a:t> </a:t>
              </a:r>
              <a:endParaRPr lang="en-US" sz="900" i="1" dirty="0">
                <a:solidFill>
                  <a:srgbClr val="44546A"/>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descr="Coordination sphere - Wikipedia">
              <a:extLst>
                <a:ext uri="{FF2B5EF4-FFF2-40B4-BE49-F238E27FC236}">
                  <a16:creationId xmlns:a16="http://schemas.microsoft.com/office/drawing/2014/main" id="{762926E0-4D4B-4ABF-9608-B1E302D5894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10652" y="0"/>
              <a:ext cx="2382520" cy="1588135"/>
            </a:xfrm>
            <a:prstGeom prst="rect">
              <a:avLst/>
            </a:prstGeom>
            <a:noFill/>
            <a:ln>
              <a:noFill/>
            </a:ln>
          </p:spPr>
        </p:pic>
      </p:grpSp>
    </p:spTree>
    <p:extLst>
      <p:ext uri="{BB962C8B-B14F-4D97-AF65-F5344CB8AC3E}">
        <p14:creationId xmlns:p14="http://schemas.microsoft.com/office/powerpoint/2010/main" val="11235827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3BDE34-D323-4BE2-B0B1-ED771F8B034B}"/>
              </a:ext>
            </a:extLst>
          </p:cNvPr>
          <p:cNvSpPr>
            <a:spLocks noGrp="1"/>
          </p:cNvSpPr>
          <p:nvPr>
            <p:ph type="title"/>
          </p:nvPr>
        </p:nvSpPr>
        <p:spPr/>
        <p:txBody>
          <a:bodyPr/>
          <a:lstStyle/>
          <a:p>
            <a:r>
              <a:rPr lang="en-US" dirty="0"/>
              <a:t>The model compound as a counter ion</a:t>
            </a:r>
          </a:p>
        </p:txBody>
      </p:sp>
      <p:grpSp>
        <p:nvGrpSpPr>
          <p:cNvPr id="4" name="Group 3">
            <a:extLst>
              <a:ext uri="{FF2B5EF4-FFF2-40B4-BE49-F238E27FC236}">
                <a16:creationId xmlns:a16="http://schemas.microsoft.com/office/drawing/2014/main" id="{75BBB4C8-348D-423F-8CA5-B6E036AFAC52}"/>
              </a:ext>
            </a:extLst>
          </p:cNvPr>
          <p:cNvGrpSpPr/>
          <p:nvPr/>
        </p:nvGrpSpPr>
        <p:grpSpPr>
          <a:xfrm>
            <a:off x="2849491" y="2322040"/>
            <a:ext cx="5028338" cy="2703212"/>
            <a:chOff x="886465" y="2322040"/>
            <a:chExt cx="5028338" cy="2703212"/>
          </a:xfrm>
        </p:grpSpPr>
        <p:sp>
          <p:nvSpPr>
            <p:cNvPr id="5" name="TextBox 4">
              <a:extLst>
                <a:ext uri="{FF2B5EF4-FFF2-40B4-BE49-F238E27FC236}">
                  <a16:creationId xmlns:a16="http://schemas.microsoft.com/office/drawing/2014/main" id="{25E771B3-3B55-4DCF-92CF-D5DBCF2FFC19}"/>
                </a:ext>
              </a:extLst>
            </p:cNvPr>
            <p:cNvSpPr txBox="1"/>
            <p:nvPr/>
          </p:nvSpPr>
          <p:spPr>
            <a:xfrm>
              <a:off x="2210462" y="3376912"/>
              <a:ext cx="644056" cy="523220"/>
            </a:xfrm>
            <a:prstGeom prst="rect">
              <a:avLst/>
            </a:prstGeom>
            <a:noFill/>
          </p:spPr>
          <p:txBody>
            <a:bodyPr wrap="square" rtlCol="0">
              <a:spAutoFit/>
            </a:bodyPr>
            <a:lstStyle/>
            <a:p>
              <a:r>
                <a:rPr lang="en-US" sz="2800" dirty="0"/>
                <a:t>Cu</a:t>
              </a:r>
              <a:endParaRPr lang="en-US" dirty="0"/>
            </a:p>
          </p:txBody>
        </p:sp>
        <p:sp>
          <p:nvSpPr>
            <p:cNvPr id="6" name="TextBox 5">
              <a:extLst>
                <a:ext uri="{FF2B5EF4-FFF2-40B4-BE49-F238E27FC236}">
                  <a16:creationId xmlns:a16="http://schemas.microsoft.com/office/drawing/2014/main" id="{EFAB4B95-0A26-46FD-ACC8-A6AC993681FD}"/>
                </a:ext>
              </a:extLst>
            </p:cNvPr>
            <p:cNvSpPr txBox="1"/>
            <p:nvPr/>
          </p:nvSpPr>
          <p:spPr>
            <a:xfrm>
              <a:off x="3365459" y="3380970"/>
              <a:ext cx="1044404" cy="523220"/>
            </a:xfrm>
            <a:prstGeom prst="rect">
              <a:avLst/>
            </a:prstGeom>
            <a:noFill/>
          </p:spPr>
          <p:txBody>
            <a:bodyPr wrap="square" rtlCol="0">
              <a:spAutoFit/>
            </a:bodyPr>
            <a:lstStyle/>
            <a:p>
              <a:r>
                <a:rPr lang="en-US" sz="2800" dirty="0"/>
                <a:t>NH</a:t>
              </a:r>
              <a:r>
                <a:rPr lang="en-US" sz="2800" baseline="-25000" dirty="0"/>
                <a:t>3</a:t>
              </a:r>
              <a:endParaRPr lang="en-US" baseline="-25000" dirty="0"/>
            </a:p>
          </p:txBody>
        </p:sp>
        <p:sp>
          <p:nvSpPr>
            <p:cNvPr id="7" name="TextBox 6">
              <a:extLst>
                <a:ext uri="{FF2B5EF4-FFF2-40B4-BE49-F238E27FC236}">
                  <a16:creationId xmlns:a16="http://schemas.microsoft.com/office/drawing/2014/main" id="{FDEBE5FB-A5DE-465E-8715-2433B39A6616}"/>
                </a:ext>
              </a:extLst>
            </p:cNvPr>
            <p:cNvSpPr txBox="1"/>
            <p:nvPr/>
          </p:nvSpPr>
          <p:spPr>
            <a:xfrm>
              <a:off x="4870399" y="3270074"/>
              <a:ext cx="1044404" cy="523220"/>
            </a:xfrm>
            <a:prstGeom prst="rect">
              <a:avLst/>
            </a:prstGeom>
            <a:noFill/>
          </p:spPr>
          <p:txBody>
            <a:bodyPr wrap="square" rtlCol="0">
              <a:spAutoFit/>
            </a:bodyPr>
            <a:lstStyle/>
            <a:p>
              <a:r>
                <a:rPr lang="en-US" sz="2800" dirty="0"/>
                <a:t>SO</a:t>
              </a:r>
              <a:r>
                <a:rPr lang="en-US" sz="2800" baseline="-25000" dirty="0"/>
                <a:t>4</a:t>
              </a:r>
              <a:endParaRPr lang="en-US" baseline="-25000" dirty="0"/>
            </a:p>
          </p:txBody>
        </p:sp>
        <p:sp>
          <p:nvSpPr>
            <p:cNvPr id="8" name="TextBox 7">
              <a:extLst>
                <a:ext uri="{FF2B5EF4-FFF2-40B4-BE49-F238E27FC236}">
                  <a16:creationId xmlns:a16="http://schemas.microsoft.com/office/drawing/2014/main" id="{FC8A537C-E465-417C-A9C1-89373BA837F0}"/>
                </a:ext>
              </a:extLst>
            </p:cNvPr>
            <p:cNvSpPr txBox="1"/>
            <p:nvPr/>
          </p:nvSpPr>
          <p:spPr>
            <a:xfrm>
              <a:off x="886465" y="3397921"/>
              <a:ext cx="1044404" cy="523220"/>
            </a:xfrm>
            <a:prstGeom prst="rect">
              <a:avLst/>
            </a:prstGeom>
            <a:noFill/>
          </p:spPr>
          <p:txBody>
            <a:bodyPr wrap="square" rtlCol="0">
              <a:spAutoFit/>
            </a:bodyPr>
            <a:lstStyle/>
            <a:p>
              <a:r>
                <a:rPr lang="en-US" sz="2800" dirty="0"/>
                <a:t>H</a:t>
              </a:r>
              <a:r>
                <a:rPr lang="en-US" sz="2800" baseline="-25000" dirty="0"/>
                <a:t>3</a:t>
              </a:r>
              <a:r>
                <a:rPr lang="en-US" sz="2800" dirty="0"/>
                <a:t>N</a:t>
              </a:r>
              <a:endParaRPr lang="en-US" baseline="-25000" dirty="0"/>
            </a:p>
          </p:txBody>
        </p:sp>
        <p:sp>
          <p:nvSpPr>
            <p:cNvPr id="9" name="TextBox 8">
              <a:extLst>
                <a:ext uri="{FF2B5EF4-FFF2-40B4-BE49-F238E27FC236}">
                  <a16:creationId xmlns:a16="http://schemas.microsoft.com/office/drawing/2014/main" id="{DB105FBF-0FE6-4F1E-AE1B-0835E8095EDC}"/>
                </a:ext>
              </a:extLst>
            </p:cNvPr>
            <p:cNvSpPr txBox="1"/>
            <p:nvPr/>
          </p:nvSpPr>
          <p:spPr>
            <a:xfrm>
              <a:off x="2279110" y="2322040"/>
              <a:ext cx="1044404" cy="523220"/>
            </a:xfrm>
            <a:prstGeom prst="rect">
              <a:avLst/>
            </a:prstGeom>
            <a:noFill/>
          </p:spPr>
          <p:txBody>
            <a:bodyPr wrap="square" rtlCol="0">
              <a:spAutoFit/>
            </a:bodyPr>
            <a:lstStyle/>
            <a:p>
              <a:r>
                <a:rPr lang="en-US" sz="2800" dirty="0"/>
                <a:t>NH</a:t>
              </a:r>
              <a:r>
                <a:rPr lang="en-US" sz="2800" baseline="-25000" dirty="0"/>
                <a:t>3</a:t>
              </a:r>
              <a:endParaRPr lang="en-US" baseline="-25000" dirty="0"/>
            </a:p>
          </p:txBody>
        </p:sp>
        <p:sp>
          <p:nvSpPr>
            <p:cNvPr id="10" name="TextBox 9">
              <a:extLst>
                <a:ext uri="{FF2B5EF4-FFF2-40B4-BE49-F238E27FC236}">
                  <a16:creationId xmlns:a16="http://schemas.microsoft.com/office/drawing/2014/main" id="{CE1789D8-E2F6-4AA5-B941-0A1AF16AEB1A}"/>
                </a:ext>
              </a:extLst>
            </p:cNvPr>
            <p:cNvSpPr txBox="1"/>
            <p:nvPr/>
          </p:nvSpPr>
          <p:spPr>
            <a:xfrm>
              <a:off x="2080320" y="4502032"/>
              <a:ext cx="1044404" cy="523220"/>
            </a:xfrm>
            <a:prstGeom prst="rect">
              <a:avLst/>
            </a:prstGeom>
            <a:noFill/>
          </p:spPr>
          <p:txBody>
            <a:bodyPr wrap="square" rtlCol="0">
              <a:spAutoFit/>
            </a:bodyPr>
            <a:lstStyle/>
            <a:p>
              <a:r>
                <a:rPr lang="en-US" sz="2800" dirty="0"/>
                <a:t>H</a:t>
              </a:r>
              <a:r>
                <a:rPr lang="en-US" sz="2800" baseline="-25000" dirty="0"/>
                <a:t>3</a:t>
              </a:r>
              <a:r>
                <a:rPr lang="en-US" sz="2800" dirty="0"/>
                <a:t>N</a:t>
              </a:r>
              <a:endParaRPr lang="en-US" baseline="-25000" dirty="0"/>
            </a:p>
          </p:txBody>
        </p:sp>
        <p:cxnSp>
          <p:nvCxnSpPr>
            <p:cNvPr id="11" name="Straight Connector 10">
              <a:extLst>
                <a:ext uri="{FF2B5EF4-FFF2-40B4-BE49-F238E27FC236}">
                  <a16:creationId xmlns:a16="http://schemas.microsoft.com/office/drawing/2014/main" id="{C34BF4E4-0361-4A48-A6B4-E69640C10D5A}"/>
                </a:ext>
              </a:extLst>
            </p:cNvPr>
            <p:cNvCxnSpPr>
              <a:cxnSpLocks/>
            </p:cNvCxnSpPr>
            <p:nvPr/>
          </p:nvCxnSpPr>
          <p:spPr>
            <a:xfrm>
              <a:off x="2484783" y="2845260"/>
              <a:ext cx="0" cy="424814"/>
            </a:xfrm>
            <a:prstGeom prst="line">
              <a:avLst/>
            </a:prstGeom>
            <a:ln w="28575"/>
          </p:spPr>
          <p:style>
            <a:lnRef idx="1">
              <a:schemeClr val="dk1"/>
            </a:lnRef>
            <a:fillRef idx="0">
              <a:schemeClr val="dk1"/>
            </a:fillRef>
            <a:effectRef idx="0">
              <a:schemeClr val="dk1"/>
            </a:effectRef>
            <a:fontRef idx="minor">
              <a:schemeClr val="tx1"/>
            </a:fontRef>
          </p:style>
        </p:cxnSp>
        <p:cxnSp>
          <p:nvCxnSpPr>
            <p:cNvPr id="12" name="Straight Connector 11">
              <a:extLst>
                <a:ext uri="{FF2B5EF4-FFF2-40B4-BE49-F238E27FC236}">
                  <a16:creationId xmlns:a16="http://schemas.microsoft.com/office/drawing/2014/main" id="{2B4C4775-E2B1-4C23-841B-5302AFD42C32}"/>
                </a:ext>
              </a:extLst>
            </p:cNvPr>
            <p:cNvCxnSpPr>
              <a:cxnSpLocks/>
            </p:cNvCxnSpPr>
            <p:nvPr/>
          </p:nvCxnSpPr>
          <p:spPr>
            <a:xfrm flipV="1">
              <a:off x="1717049" y="3651686"/>
              <a:ext cx="439637" cy="3851"/>
            </a:xfrm>
            <a:prstGeom prst="line">
              <a:avLst/>
            </a:prstGeom>
            <a:ln w="28575"/>
          </p:spPr>
          <p:style>
            <a:lnRef idx="1">
              <a:schemeClr val="dk1"/>
            </a:lnRef>
            <a:fillRef idx="0">
              <a:schemeClr val="dk1"/>
            </a:fillRef>
            <a:effectRef idx="0">
              <a:schemeClr val="dk1"/>
            </a:effectRef>
            <a:fontRef idx="minor">
              <a:schemeClr val="tx1"/>
            </a:fontRef>
          </p:style>
        </p:cxnSp>
        <p:cxnSp>
          <p:nvCxnSpPr>
            <p:cNvPr id="13" name="Straight Connector 12">
              <a:extLst>
                <a:ext uri="{FF2B5EF4-FFF2-40B4-BE49-F238E27FC236}">
                  <a16:creationId xmlns:a16="http://schemas.microsoft.com/office/drawing/2014/main" id="{58944AEA-9A08-4A0A-968E-F3C4F92985D9}"/>
                </a:ext>
              </a:extLst>
            </p:cNvPr>
            <p:cNvCxnSpPr>
              <a:cxnSpLocks/>
            </p:cNvCxnSpPr>
            <p:nvPr/>
          </p:nvCxnSpPr>
          <p:spPr>
            <a:xfrm flipH="1">
              <a:off x="2893883" y="3638522"/>
              <a:ext cx="429631" cy="17015"/>
            </a:xfrm>
            <a:prstGeom prst="line">
              <a:avLst/>
            </a:prstGeom>
            <a:ln w="28575"/>
          </p:spPr>
          <p:style>
            <a:lnRef idx="1">
              <a:schemeClr val="dk1"/>
            </a:lnRef>
            <a:fillRef idx="0">
              <a:schemeClr val="dk1"/>
            </a:fillRef>
            <a:effectRef idx="0">
              <a:schemeClr val="dk1"/>
            </a:effectRef>
            <a:fontRef idx="minor">
              <a:schemeClr val="tx1"/>
            </a:fontRef>
          </p:style>
        </p:cxnSp>
        <p:cxnSp>
          <p:nvCxnSpPr>
            <p:cNvPr id="14" name="Straight Connector 13">
              <a:extLst>
                <a:ext uri="{FF2B5EF4-FFF2-40B4-BE49-F238E27FC236}">
                  <a16:creationId xmlns:a16="http://schemas.microsoft.com/office/drawing/2014/main" id="{7D333F8E-7283-4EC5-9DD8-E4E068EBFD90}"/>
                </a:ext>
              </a:extLst>
            </p:cNvPr>
            <p:cNvCxnSpPr>
              <a:cxnSpLocks/>
            </p:cNvCxnSpPr>
            <p:nvPr/>
          </p:nvCxnSpPr>
          <p:spPr>
            <a:xfrm>
              <a:off x="2492126" y="4009909"/>
              <a:ext cx="0" cy="434951"/>
            </a:xfrm>
            <a:prstGeom prst="line">
              <a:avLst/>
            </a:prstGeom>
            <a:ln w="28575"/>
          </p:spPr>
          <p:style>
            <a:lnRef idx="1">
              <a:schemeClr val="dk1"/>
            </a:lnRef>
            <a:fillRef idx="0">
              <a:schemeClr val="dk1"/>
            </a:fillRef>
            <a:effectRef idx="0">
              <a:schemeClr val="dk1"/>
            </a:effectRef>
            <a:fontRef idx="minor">
              <a:schemeClr val="tx1"/>
            </a:fontRef>
          </p:style>
        </p:cxnSp>
      </p:grpSp>
      <p:grpSp>
        <p:nvGrpSpPr>
          <p:cNvPr id="34" name="Group 33">
            <a:extLst>
              <a:ext uri="{FF2B5EF4-FFF2-40B4-BE49-F238E27FC236}">
                <a16:creationId xmlns:a16="http://schemas.microsoft.com/office/drawing/2014/main" id="{B419ACE0-D1A3-4B5A-8096-F78D227CA9C7}"/>
              </a:ext>
            </a:extLst>
          </p:cNvPr>
          <p:cNvGrpSpPr/>
          <p:nvPr/>
        </p:nvGrpSpPr>
        <p:grpSpPr>
          <a:xfrm>
            <a:off x="2483141" y="2322040"/>
            <a:ext cx="286624" cy="2770077"/>
            <a:chOff x="2483141" y="2322040"/>
            <a:chExt cx="286624" cy="2770077"/>
          </a:xfrm>
        </p:grpSpPr>
        <p:cxnSp>
          <p:nvCxnSpPr>
            <p:cNvPr id="21" name="Straight Connector 20">
              <a:extLst>
                <a:ext uri="{FF2B5EF4-FFF2-40B4-BE49-F238E27FC236}">
                  <a16:creationId xmlns:a16="http://schemas.microsoft.com/office/drawing/2014/main" id="{499EFF66-BECD-4F7D-B563-0C5A5A70137A}"/>
                </a:ext>
              </a:extLst>
            </p:cNvPr>
            <p:cNvCxnSpPr/>
            <p:nvPr/>
          </p:nvCxnSpPr>
          <p:spPr>
            <a:xfrm>
              <a:off x="2491530" y="2322040"/>
              <a:ext cx="0" cy="2770077"/>
            </a:xfrm>
            <a:prstGeom prst="line">
              <a:avLst/>
            </a:prstGeom>
            <a:ln w="38100"/>
          </p:spPr>
          <p:style>
            <a:lnRef idx="1">
              <a:schemeClr val="dk1"/>
            </a:lnRef>
            <a:fillRef idx="0">
              <a:schemeClr val="dk1"/>
            </a:fillRef>
            <a:effectRef idx="0">
              <a:schemeClr val="dk1"/>
            </a:effectRef>
            <a:fontRef idx="minor">
              <a:schemeClr val="tx1"/>
            </a:fontRef>
          </p:style>
        </p:cxnSp>
        <p:grpSp>
          <p:nvGrpSpPr>
            <p:cNvPr id="30" name="Group 29">
              <a:extLst>
                <a:ext uri="{FF2B5EF4-FFF2-40B4-BE49-F238E27FC236}">
                  <a16:creationId xmlns:a16="http://schemas.microsoft.com/office/drawing/2014/main" id="{346A865E-DBA2-4DA5-8CC5-03100C902063}"/>
                </a:ext>
              </a:extLst>
            </p:cNvPr>
            <p:cNvGrpSpPr/>
            <p:nvPr/>
          </p:nvGrpSpPr>
          <p:grpSpPr>
            <a:xfrm>
              <a:off x="2483141" y="2330429"/>
              <a:ext cx="286624" cy="2753299"/>
              <a:chOff x="2483141" y="2330429"/>
              <a:chExt cx="286624" cy="2753299"/>
            </a:xfrm>
          </p:grpSpPr>
          <p:cxnSp>
            <p:nvCxnSpPr>
              <p:cNvPr id="22" name="Straight Connector 21">
                <a:extLst>
                  <a:ext uri="{FF2B5EF4-FFF2-40B4-BE49-F238E27FC236}">
                    <a16:creationId xmlns:a16="http://schemas.microsoft.com/office/drawing/2014/main" id="{CF8FD6B3-FD3E-4BE5-917A-8EDA5F9C9340}"/>
                  </a:ext>
                </a:extLst>
              </p:cNvPr>
              <p:cNvCxnSpPr>
                <a:cxnSpLocks/>
              </p:cNvCxnSpPr>
              <p:nvPr/>
            </p:nvCxnSpPr>
            <p:spPr>
              <a:xfrm>
                <a:off x="2483141" y="2330429"/>
                <a:ext cx="286624" cy="0"/>
              </a:xfrm>
              <a:prstGeom prst="line">
                <a:avLst/>
              </a:prstGeom>
              <a:ln w="38100"/>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C0D1FF73-3E6E-4C4E-AC0D-90DB12AA5389}"/>
                  </a:ext>
                </a:extLst>
              </p:cNvPr>
              <p:cNvCxnSpPr>
                <a:cxnSpLocks/>
              </p:cNvCxnSpPr>
              <p:nvPr/>
            </p:nvCxnSpPr>
            <p:spPr>
              <a:xfrm>
                <a:off x="2483141" y="5083728"/>
                <a:ext cx="278235" cy="0"/>
              </a:xfrm>
              <a:prstGeom prst="line">
                <a:avLst/>
              </a:prstGeom>
              <a:ln w="38100"/>
            </p:spPr>
            <p:style>
              <a:lnRef idx="1">
                <a:schemeClr val="dk1"/>
              </a:lnRef>
              <a:fillRef idx="0">
                <a:schemeClr val="dk1"/>
              </a:fillRef>
              <a:effectRef idx="0">
                <a:schemeClr val="dk1"/>
              </a:effectRef>
              <a:fontRef idx="minor">
                <a:schemeClr val="tx1"/>
              </a:fontRef>
            </p:style>
          </p:cxnSp>
        </p:grpSp>
      </p:grpSp>
      <p:grpSp>
        <p:nvGrpSpPr>
          <p:cNvPr id="35" name="Group 34">
            <a:extLst>
              <a:ext uri="{FF2B5EF4-FFF2-40B4-BE49-F238E27FC236}">
                <a16:creationId xmlns:a16="http://schemas.microsoft.com/office/drawing/2014/main" id="{8D3B4397-D023-4BB2-A5C6-979183DD90BE}"/>
              </a:ext>
            </a:extLst>
          </p:cNvPr>
          <p:cNvGrpSpPr/>
          <p:nvPr/>
        </p:nvGrpSpPr>
        <p:grpSpPr>
          <a:xfrm rot="10800000">
            <a:off x="6197231" y="2330429"/>
            <a:ext cx="286624" cy="2770077"/>
            <a:chOff x="2483141" y="2322040"/>
            <a:chExt cx="286624" cy="2770077"/>
          </a:xfrm>
        </p:grpSpPr>
        <p:cxnSp>
          <p:nvCxnSpPr>
            <p:cNvPr id="36" name="Straight Connector 35">
              <a:extLst>
                <a:ext uri="{FF2B5EF4-FFF2-40B4-BE49-F238E27FC236}">
                  <a16:creationId xmlns:a16="http://schemas.microsoft.com/office/drawing/2014/main" id="{926FCCB6-D18E-49B7-ABEB-485108D7C20A}"/>
                </a:ext>
              </a:extLst>
            </p:cNvPr>
            <p:cNvCxnSpPr/>
            <p:nvPr/>
          </p:nvCxnSpPr>
          <p:spPr>
            <a:xfrm>
              <a:off x="2491530" y="2322040"/>
              <a:ext cx="0" cy="2770077"/>
            </a:xfrm>
            <a:prstGeom prst="line">
              <a:avLst/>
            </a:prstGeom>
            <a:ln w="38100"/>
          </p:spPr>
          <p:style>
            <a:lnRef idx="1">
              <a:schemeClr val="dk1"/>
            </a:lnRef>
            <a:fillRef idx="0">
              <a:schemeClr val="dk1"/>
            </a:fillRef>
            <a:effectRef idx="0">
              <a:schemeClr val="dk1"/>
            </a:effectRef>
            <a:fontRef idx="minor">
              <a:schemeClr val="tx1"/>
            </a:fontRef>
          </p:style>
        </p:cxnSp>
        <p:grpSp>
          <p:nvGrpSpPr>
            <p:cNvPr id="37" name="Group 36">
              <a:extLst>
                <a:ext uri="{FF2B5EF4-FFF2-40B4-BE49-F238E27FC236}">
                  <a16:creationId xmlns:a16="http://schemas.microsoft.com/office/drawing/2014/main" id="{9C3FF533-98B2-4D04-BCC4-D966C24A1766}"/>
                </a:ext>
              </a:extLst>
            </p:cNvPr>
            <p:cNvGrpSpPr/>
            <p:nvPr/>
          </p:nvGrpSpPr>
          <p:grpSpPr>
            <a:xfrm>
              <a:off x="2483141" y="2330429"/>
              <a:ext cx="286624" cy="2753299"/>
              <a:chOff x="2483141" y="2330429"/>
              <a:chExt cx="286624" cy="2753299"/>
            </a:xfrm>
          </p:grpSpPr>
          <p:cxnSp>
            <p:nvCxnSpPr>
              <p:cNvPr id="38" name="Straight Connector 37">
                <a:extLst>
                  <a:ext uri="{FF2B5EF4-FFF2-40B4-BE49-F238E27FC236}">
                    <a16:creationId xmlns:a16="http://schemas.microsoft.com/office/drawing/2014/main" id="{CE1CEDE2-4628-4B7B-B597-5FD6FA70F454}"/>
                  </a:ext>
                </a:extLst>
              </p:cNvPr>
              <p:cNvCxnSpPr>
                <a:cxnSpLocks/>
              </p:cNvCxnSpPr>
              <p:nvPr/>
            </p:nvCxnSpPr>
            <p:spPr>
              <a:xfrm>
                <a:off x="2483141" y="2330429"/>
                <a:ext cx="286624" cy="0"/>
              </a:xfrm>
              <a:prstGeom prst="line">
                <a:avLst/>
              </a:prstGeom>
              <a:ln w="38100"/>
            </p:spPr>
            <p:style>
              <a:lnRef idx="1">
                <a:schemeClr val="dk1"/>
              </a:lnRef>
              <a:fillRef idx="0">
                <a:schemeClr val="dk1"/>
              </a:fillRef>
              <a:effectRef idx="0">
                <a:schemeClr val="dk1"/>
              </a:effectRef>
              <a:fontRef idx="minor">
                <a:schemeClr val="tx1"/>
              </a:fontRef>
            </p:style>
          </p:cxnSp>
          <p:cxnSp>
            <p:nvCxnSpPr>
              <p:cNvPr id="39" name="Straight Connector 38">
                <a:extLst>
                  <a:ext uri="{FF2B5EF4-FFF2-40B4-BE49-F238E27FC236}">
                    <a16:creationId xmlns:a16="http://schemas.microsoft.com/office/drawing/2014/main" id="{908902A9-9AE6-4A32-94EA-B3BDD7875189}"/>
                  </a:ext>
                </a:extLst>
              </p:cNvPr>
              <p:cNvCxnSpPr>
                <a:cxnSpLocks/>
              </p:cNvCxnSpPr>
              <p:nvPr/>
            </p:nvCxnSpPr>
            <p:spPr>
              <a:xfrm>
                <a:off x="2483141" y="5083728"/>
                <a:ext cx="278235" cy="0"/>
              </a:xfrm>
              <a:prstGeom prst="line">
                <a:avLst/>
              </a:prstGeom>
              <a:ln w="38100"/>
            </p:spPr>
            <p:style>
              <a:lnRef idx="1">
                <a:schemeClr val="dk1"/>
              </a:lnRef>
              <a:fillRef idx="0">
                <a:schemeClr val="dk1"/>
              </a:fillRef>
              <a:effectRef idx="0">
                <a:schemeClr val="dk1"/>
              </a:effectRef>
              <a:fontRef idx="minor">
                <a:schemeClr val="tx1"/>
              </a:fontRef>
            </p:style>
          </p:cxnSp>
        </p:grpSp>
      </p:grpSp>
      <p:sp>
        <p:nvSpPr>
          <p:cNvPr id="40" name="TextBox 39">
            <a:extLst>
              <a:ext uri="{FF2B5EF4-FFF2-40B4-BE49-F238E27FC236}">
                <a16:creationId xmlns:a16="http://schemas.microsoft.com/office/drawing/2014/main" id="{1C3F372D-D0B9-48B9-96A1-D0FD1FC677BD}"/>
              </a:ext>
            </a:extLst>
          </p:cNvPr>
          <p:cNvSpPr txBox="1"/>
          <p:nvPr/>
        </p:nvSpPr>
        <p:spPr>
          <a:xfrm>
            <a:off x="6592743" y="2104677"/>
            <a:ext cx="721452" cy="461665"/>
          </a:xfrm>
          <a:prstGeom prst="rect">
            <a:avLst/>
          </a:prstGeom>
          <a:noFill/>
        </p:spPr>
        <p:txBody>
          <a:bodyPr wrap="square" rtlCol="0">
            <a:spAutoFit/>
          </a:bodyPr>
          <a:lstStyle/>
          <a:p>
            <a:r>
              <a:rPr lang="en-US" sz="2400" dirty="0"/>
              <a:t>2+</a:t>
            </a:r>
          </a:p>
        </p:txBody>
      </p:sp>
      <mc:AlternateContent xmlns:mc="http://schemas.openxmlformats.org/markup-compatibility/2006" xmlns:a14="http://schemas.microsoft.com/office/drawing/2010/main">
        <mc:Choice Requires="a14">
          <p:sp>
            <p:nvSpPr>
              <p:cNvPr id="41" name="TextBox 40">
                <a:extLst>
                  <a:ext uri="{FF2B5EF4-FFF2-40B4-BE49-F238E27FC236}">
                    <a16:creationId xmlns:a16="http://schemas.microsoft.com/office/drawing/2014/main" id="{5F6562F3-5DEE-4D39-AB27-C87BECB3BC7E}"/>
                  </a:ext>
                </a:extLst>
              </p:cNvPr>
              <p:cNvSpPr txBox="1"/>
              <p:nvPr/>
            </p:nvSpPr>
            <p:spPr>
              <a:xfrm>
                <a:off x="7152663" y="3153963"/>
                <a:ext cx="721452"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i="1" dirty="0" smtClean="0">
                          <a:latin typeface="Cambria Math" panose="02040503050406030204" pitchFamily="18" charset="0"/>
                        </a:rPr>
                        <m:t>2−</m:t>
                      </m:r>
                    </m:oMath>
                  </m:oMathPara>
                </a14:m>
                <a:endParaRPr lang="en-US" dirty="0"/>
              </a:p>
            </p:txBody>
          </p:sp>
        </mc:Choice>
        <mc:Fallback xmlns="">
          <p:sp>
            <p:nvSpPr>
              <p:cNvPr id="41" name="TextBox 40">
                <a:extLst>
                  <a:ext uri="{FF2B5EF4-FFF2-40B4-BE49-F238E27FC236}">
                    <a16:creationId xmlns:a16="http://schemas.microsoft.com/office/drawing/2014/main" id="{5F6562F3-5DEE-4D39-AB27-C87BECB3BC7E}"/>
                  </a:ext>
                </a:extLst>
              </p:cNvPr>
              <p:cNvSpPr txBox="1">
                <a:spLocks noRot="1" noChangeAspect="1" noMove="1" noResize="1" noEditPoints="1" noAdjustHandles="1" noChangeArrowheads="1" noChangeShapeType="1" noTextEdit="1"/>
              </p:cNvSpPr>
              <p:nvPr/>
            </p:nvSpPr>
            <p:spPr>
              <a:xfrm>
                <a:off x="7152663" y="3153963"/>
                <a:ext cx="721452" cy="369332"/>
              </a:xfrm>
              <a:prstGeom prst="rect">
                <a:avLst/>
              </a:prstGeom>
              <a:blipFill>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5635811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D5E502-2AEA-4E72-88B6-925DB16FF4B4}"/>
              </a:ext>
            </a:extLst>
          </p:cNvPr>
          <p:cNvSpPr>
            <a:spLocks noGrp="1"/>
          </p:cNvSpPr>
          <p:nvPr>
            <p:ph type="title"/>
          </p:nvPr>
        </p:nvSpPr>
        <p:spPr/>
        <p:txBody>
          <a:bodyPr/>
          <a:lstStyle/>
          <a:p>
            <a:r>
              <a:rPr lang="en-US" dirty="0"/>
              <a:t>Chelation sites</a:t>
            </a:r>
          </a:p>
        </p:txBody>
      </p:sp>
      <p:sp>
        <p:nvSpPr>
          <p:cNvPr id="3" name="Content Placeholder 2">
            <a:extLst>
              <a:ext uri="{FF2B5EF4-FFF2-40B4-BE49-F238E27FC236}">
                <a16:creationId xmlns:a16="http://schemas.microsoft.com/office/drawing/2014/main" id="{35163655-E48F-462A-882A-274760C25838}"/>
              </a:ext>
            </a:extLst>
          </p:cNvPr>
          <p:cNvSpPr>
            <a:spLocks noGrp="1"/>
          </p:cNvSpPr>
          <p:nvPr>
            <p:ph sz="quarter" idx="1"/>
          </p:nvPr>
        </p:nvSpPr>
        <p:spPr/>
        <p:txBody>
          <a:bodyPr>
            <a:normAutofit/>
          </a:bodyPr>
          <a:lstStyle/>
          <a:p>
            <a:r>
              <a:rPr lang="en-US" sz="1800" dirty="0">
                <a:effectLst/>
                <a:latin typeface="Cambria Math" panose="02040503050406030204" pitchFamily="18" charset="0"/>
                <a:ea typeface="Times New Roman" panose="02020603050405020304" pitchFamily="18" charset="0"/>
                <a:cs typeface="Times New Roman" panose="02020603050405020304" pitchFamily="18" charset="0"/>
              </a:rPr>
              <a:t>Different metal cations are generally able to complex different numbers of ligands around them.  </a:t>
            </a:r>
          </a:p>
          <a:p>
            <a:r>
              <a:rPr lang="en-US" sz="1800" dirty="0">
                <a:effectLst/>
                <a:latin typeface="Cambria Math" panose="02040503050406030204" pitchFamily="18" charset="0"/>
                <a:ea typeface="Times New Roman" panose="02020603050405020304" pitchFamily="18" charset="0"/>
                <a:cs typeface="Times New Roman" panose="02020603050405020304" pitchFamily="18" charset="0"/>
              </a:rPr>
              <a:t>These locations of ligand attachment are called chelation sites.  Additionally, some ligands occupy multiple chelation sites. </a:t>
            </a:r>
          </a:p>
          <a:p>
            <a:r>
              <a:rPr lang="en-US" sz="1800" dirty="0">
                <a:effectLst/>
                <a:latin typeface="Cambria Math" panose="02040503050406030204" pitchFamily="18" charset="0"/>
                <a:ea typeface="Times New Roman" panose="02020603050405020304" pitchFamily="18" charset="0"/>
                <a:cs typeface="Times New Roman" panose="02020603050405020304" pitchFamily="18" charset="0"/>
              </a:rPr>
              <a:t>A ligand that occupies one chelation site is known as a monodentate ligand, and a ligand which occupies two chelation sites is called a bidentate ligand.  </a:t>
            </a:r>
          </a:p>
          <a:p>
            <a:pPr marL="0" indent="0">
              <a:buNone/>
            </a:pPr>
            <a:endParaRPr lang="en-US" sz="2400" dirty="0"/>
          </a:p>
        </p:txBody>
      </p:sp>
      <p:grpSp>
        <p:nvGrpSpPr>
          <p:cNvPr id="4" name="Group 3">
            <a:extLst>
              <a:ext uri="{FF2B5EF4-FFF2-40B4-BE49-F238E27FC236}">
                <a16:creationId xmlns:a16="http://schemas.microsoft.com/office/drawing/2014/main" id="{FF150207-7F1D-47A5-8708-6D0A6A5D8795}"/>
              </a:ext>
            </a:extLst>
          </p:cNvPr>
          <p:cNvGrpSpPr/>
          <p:nvPr/>
        </p:nvGrpSpPr>
        <p:grpSpPr>
          <a:xfrm>
            <a:off x="1526796" y="3490198"/>
            <a:ext cx="6540585" cy="3120810"/>
            <a:chOff x="-338192" y="355937"/>
            <a:chExt cx="6540585" cy="3120810"/>
          </a:xfrm>
        </p:grpSpPr>
        <p:pic>
          <p:nvPicPr>
            <p:cNvPr id="5" name="Picture 4">
              <a:extLst>
                <a:ext uri="{FF2B5EF4-FFF2-40B4-BE49-F238E27FC236}">
                  <a16:creationId xmlns:a16="http://schemas.microsoft.com/office/drawing/2014/main" id="{A9181E9C-61A9-4BD6-A3F8-30FF9F80D30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5756" y="355937"/>
              <a:ext cx="4997207" cy="2382146"/>
            </a:xfrm>
            <a:prstGeom prst="rect">
              <a:avLst/>
            </a:prstGeom>
          </p:spPr>
        </p:pic>
        <p:sp>
          <p:nvSpPr>
            <p:cNvPr id="6" name="Text Box 4">
              <a:extLst>
                <a:ext uri="{FF2B5EF4-FFF2-40B4-BE49-F238E27FC236}">
                  <a16:creationId xmlns:a16="http://schemas.microsoft.com/office/drawing/2014/main" id="{44242F47-CD00-443B-9059-7FBB7E4D3D7C}"/>
                </a:ext>
              </a:extLst>
            </p:cNvPr>
            <p:cNvSpPr txBox="1"/>
            <p:nvPr/>
          </p:nvSpPr>
          <p:spPr>
            <a:xfrm>
              <a:off x="-338192" y="2738083"/>
              <a:ext cx="6540585" cy="738664"/>
            </a:xfrm>
            <a:prstGeom prst="rect">
              <a:avLst/>
            </a:prstGeom>
            <a:solidFill>
              <a:prstClr val="white"/>
            </a:solidFill>
            <a:ln>
              <a:noFill/>
            </a:ln>
          </p:spPr>
          <p:txBody>
            <a:bodyPr rot="0" spcFirstLastPara="0" vert="horz" wrap="square" lIns="0" tIns="0" rIns="0" bIns="0" numCol="1" spcCol="0" rtlCol="0" fromWordArt="0" anchor="t" anchorCtr="0" forceAA="0" compatLnSpc="1">
              <a:prstTxWarp prst="textNoShape">
                <a:avLst/>
              </a:prstTxWarp>
              <a:spAutoFit/>
            </a:bodyPr>
            <a:lstStyle/>
            <a:p>
              <a:pPr marL="0" marR="0">
                <a:spcBef>
                  <a:spcPts val="0"/>
                </a:spcBef>
                <a:spcAft>
                  <a:spcPts val="1000"/>
                </a:spcAft>
              </a:pPr>
              <a:r>
                <a:rPr lang="en-US" sz="1600" b="1" i="0" dirty="0">
                  <a:effectLst/>
                  <a:latin typeface="Cambria Math" panose="02040503050406030204" pitchFamily="18" charset="0"/>
                  <a:ea typeface="Calibri" panose="020F0502020204030204" pitchFamily="34" charset="0"/>
                  <a:cs typeface="Times New Roman" panose="02020603050405020304" pitchFamily="18" charset="0"/>
                </a:rPr>
                <a:t>Figure 3</a:t>
              </a:r>
              <a:r>
                <a:rPr lang="en-US" sz="1600" i="0" dirty="0">
                  <a:effectLst/>
                  <a:latin typeface="Cambria Math" panose="02040503050406030204" pitchFamily="18" charset="0"/>
                  <a:ea typeface="Calibri" panose="020F0502020204030204" pitchFamily="34" charset="0"/>
                  <a:cs typeface="Times New Roman" panose="02020603050405020304" pitchFamily="18" charset="0"/>
                </a:rPr>
                <a:t> (a) the ethylenediamine ligand contains two atoms with lone pairs that can bond with the metal center. (b) The cobalt(III) complex contains three of these ligands, each forming two bonds to the cobalt ion.</a:t>
              </a:r>
              <a:r>
                <a:rPr lang="en-US" sz="1600" i="0" baseline="30000" dirty="0">
                  <a:effectLst/>
                  <a:latin typeface="Cambria Math" panose="02040503050406030204" pitchFamily="18" charset="0"/>
                  <a:ea typeface="Calibri" panose="020F0502020204030204" pitchFamily="34" charset="0"/>
                  <a:cs typeface="Times New Roman" panose="02020603050405020304" pitchFamily="18" charset="0"/>
                </a:rPr>
                <a:t>1</a:t>
              </a:r>
              <a:endParaRPr lang="en-US" sz="1600" i="1" dirty="0">
                <a:effectLst/>
                <a:latin typeface="Calibri" panose="020F0502020204030204" pitchFamily="34" charset="0"/>
                <a:ea typeface="Calibri" panose="020F0502020204030204" pitchFamily="34" charset="0"/>
                <a:cs typeface="Times New Roman" panose="02020603050405020304" pitchFamily="18" charset="0"/>
              </a:endParaRPr>
            </a:p>
          </p:txBody>
        </p:sp>
      </p:grpSp>
    </p:spTree>
    <p:extLst>
      <p:ext uri="{BB962C8B-B14F-4D97-AF65-F5344CB8AC3E}">
        <p14:creationId xmlns:p14="http://schemas.microsoft.com/office/powerpoint/2010/main" val="15378997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D5E502-2AEA-4E72-88B6-925DB16FF4B4}"/>
              </a:ext>
            </a:extLst>
          </p:cNvPr>
          <p:cNvSpPr>
            <a:spLocks noGrp="1"/>
          </p:cNvSpPr>
          <p:nvPr>
            <p:ph type="title"/>
          </p:nvPr>
        </p:nvSpPr>
        <p:spPr/>
        <p:txBody>
          <a:bodyPr/>
          <a:lstStyle/>
          <a:p>
            <a:r>
              <a:rPr lang="en-US" dirty="0"/>
              <a:t>Chelation sites</a:t>
            </a:r>
          </a:p>
        </p:txBody>
      </p:sp>
      <p:sp>
        <p:nvSpPr>
          <p:cNvPr id="3" name="Content Placeholder 2">
            <a:extLst>
              <a:ext uri="{FF2B5EF4-FFF2-40B4-BE49-F238E27FC236}">
                <a16:creationId xmlns:a16="http://schemas.microsoft.com/office/drawing/2014/main" id="{35163655-E48F-462A-882A-274760C25838}"/>
              </a:ext>
            </a:extLst>
          </p:cNvPr>
          <p:cNvSpPr>
            <a:spLocks noGrp="1"/>
          </p:cNvSpPr>
          <p:nvPr>
            <p:ph sz="quarter" idx="1"/>
          </p:nvPr>
        </p:nvSpPr>
        <p:spPr/>
        <p:txBody>
          <a:bodyPr/>
          <a:lstStyle/>
          <a:p>
            <a:r>
              <a:rPr lang="en-US" sz="2000" dirty="0">
                <a:effectLst/>
                <a:latin typeface="Cambria Math" panose="02040503050406030204" pitchFamily="18" charset="0"/>
                <a:ea typeface="Times New Roman" panose="02020603050405020304" pitchFamily="18" charset="0"/>
                <a:cs typeface="Times New Roman" panose="02020603050405020304" pitchFamily="18" charset="0"/>
              </a:rPr>
              <a:t>A ligand that occupies one chelation site is known as a monodentate ligand, and a ligand which occupies two chelation sites is called a bidentate ligand.  </a:t>
            </a:r>
          </a:p>
          <a:p>
            <a:r>
              <a:rPr lang="en-US" sz="2000" dirty="0">
                <a:effectLst/>
                <a:latin typeface="Cambria Math" panose="02040503050406030204" pitchFamily="18" charset="0"/>
                <a:ea typeface="Times New Roman" panose="02020603050405020304" pitchFamily="18" charset="0"/>
                <a:cs typeface="Times New Roman" panose="02020603050405020304" pitchFamily="18" charset="0"/>
              </a:rPr>
              <a:t>For example, the cobalt ion in </a:t>
            </a:r>
            <a:r>
              <a:rPr lang="en-US" sz="2000" b="1" dirty="0">
                <a:effectLst/>
                <a:latin typeface="Cambria Math" panose="02040503050406030204" pitchFamily="18" charset="0"/>
                <a:ea typeface="Times New Roman" panose="02020603050405020304" pitchFamily="18" charset="0"/>
                <a:cs typeface="Times New Roman" panose="02020603050405020304" pitchFamily="18" charset="0"/>
              </a:rPr>
              <a:t>Figure 3</a:t>
            </a:r>
            <a:r>
              <a:rPr lang="en-US" sz="2000" dirty="0">
                <a:effectLst/>
                <a:latin typeface="Cambria Math" panose="02040503050406030204" pitchFamily="18" charset="0"/>
                <a:ea typeface="Times New Roman" panose="02020603050405020304" pitchFamily="18" charset="0"/>
                <a:cs typeface="Times New Roman" panose="02020603050405020304" pitchFamily="18" charset="0"/>
              </a:rPr>
              <a:t> below has six chelation sites and three bidentate ethylenediamines complexed to it.</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7" name="Text Box 4">
            <a:extLst>
              <a:ext uri="{FF2B5EF4-FFF2-40B4-BE49-F238E27FC236}">
                <a16:creationId xmlns:a16="http://schemas.microsoft.com/office/drawing/2014/main" id="{18BE3B23-100C-487E-A401-C66F8866137C}"/>
              </a:ext>
            </a:extLst>
          </p:cNvPr>
          <p:cNvSpPr txBox="1"/>
          <p:nvPr/>
        </p:nvSpPr>
        <p:spPr>
          <a:xfrm>
            <a:off x="1526796" y="5872344"/>
            <a:ext cx="6540585" cy="738664"/>
          </a:xfrm>
          <a:prstGeom prst="rect">
            <a:avLst/>
          </a:prstGeom>
          <a:solidFill>
            <a:prstClr val="white"/>
          </a:solidFill>
          <a:ln>
            <a:noFill/>
          </a:ln>
        </p:spPr>
        <p:txBody>
          <a:bodyPr rot="0" spcFirstLastPara="0" vert="horz" wrap="square" lIns="0" tIns="0" rIns="0" bIns="0" numCol="1" spcCol="0" rtlCol="0" fromWordArt="0" anchor="t" anchorCtr="0" forceAA="0" compatLnSpc="1">
            <a:prstTxWarp prst="textNoShape">
              <a:avLst/>
            </a:prstTxWarp>
            <a:spAutoFit/>
          </a:bodyPr>
          <a:lstStyle/>
          <a:p>
            <a:pPr marL="0" marR="0">
              <a:spcBef>
                <a:spcPts val="0"/>
              </a:spcBef>
              <a:spcAft>
                <a:spcPts val="1000"/>
              </a:spcAft>
            </a:pPr>
            <a:r>
              <a:rPr lang="en-US" sz="1600" b="1" i="0" dirty="0">
                <a:effectLst/>
                <a:latin typeface="Cambria Math" panose="02040503050406030204" pitchFamily="18" charset="0"/>
                <a:ea typeface="Calibri" panose="020F0502020204030204" pitchFamily="34" charset="0"/>
                <a:cs typeface="Times New Roman" panose="02020603050405020304" pitchFamily="18" charset="0"/>
              </a:rPr>
              <a:t>Figure 3</a:t>
            </a:r>
            <a:r>
              <a:rPr lang="en-US" sz="1600" i="0" dirty="0">
                <a:effectLst/>
                <a:latin typeface="Cambria Math" panose="02040503050406030204" pitchFamily="18" charset="0"/>
                <a:ea typeface="Calibri" panose="020F0502020204030204" pitchFamily="34" charset="0"/>
                <a:cs typeface="Times New Roman" panose="02020603050405020304" pitchFamily="18" charset="0"/>
              </a:rPr>
              <a:t> (a) the ethylenediamine ligand contains two atoms with lone pairs that can bond with the metal center. (b) The cobalt(III) complex contains three of these ligands, each forming two bonds to the cobalt ion.</a:t>
            </a:r>
            <a:r>
              <a:rPr lang="en-US" sz="1600" i="0" baseline="30000" dirty="0">
                <a:effectLst/>
                <a:latin typeface="Cambria Math" panose="02040503050406030204" pitchFamily="18" charset="0"/>
                <a:ea typeface="Calibri" panose="020F0502020204030204" pitchFamily="34" charset="0"/>
                <a:cs typeface="Times New Roman" panose="02020603050405020304" pitchFamily="18" charset="0"/>
              </a:rPr>
              <a:t>1</a:t>
            </a:r>
            <a:endParaRPr lang="en-US" sz="1600" i="1"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9" name="Picture 8">
            <a:extLst>
              <a:ext uri="{FF2B5EF4-FFF2-40B4-BE49-F238E27FC236}">
                <a16:creationId xmlns:a16="http://schemas.microsoft.com/office/drawing/2014/main" id="{E2D2587A-905E-4826-8D4E-01AF11A7A4B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90744" y="3490198"/>
            <a:ext cx="4997207" cy="2382146"/>
          </a:xfrm>
          <a:prstGeom prst="rect">
            <a:avLst/>
          </a:prstGeom>
        </p:spPr>
      </p:pic>
    </p:spTree>
    <p:extLst>
      <p:ext uri="{BB962C8B-B14F-4D97-AF65-F5344CB8AC3E}">
        <p14:creationId xmlns:p14="http://schemas.microsoft.com/office/powerpoint/2010/main" val="18285432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D5E502-2AEA-4E72-88B6-925DB16FF4B4}"/>
              </a:ext>
            </a:extLst>
          </p:cNvPr>
          <p:cNvSpPr>
            <a:spLocks noGrp="1"/>
          </p:cNvSpPr>
          <p:nvPr>
            <p:ph type="title"/>
          </p:nvPr>
        </p:nvSpPr>
        <p:spPr/>
        <p:txBody>
          <a:bodyPr/>
          <a:lstStyle/>
          <a:p>
            <a:r>
              <a:rPr lang="en-US" dirty="0"/>
              <a:t>Chelation sites</a:t>
            </a:r>
          </a:p>
        </p:txBody>
      </p:sp>
      <p:sp>
        <p:nvSpPr>
          <p:cNvPr id="3" name="Content Placeholder 2">
            <a:extLst>
              <a:ext uri="{FF2B5EF4-FFF2-40B4-BE49-F238E27FC236}">
                <a16:creationId xmlns:a16="http://schemas.microsoft.com/office/drawing/2014/main" id="{35163655-E48F-462A-882A-274760C25838}"/>
              </a:ext>
            </a:extLst>
          </p:cNvPr>
          <p:cNvSpPr>
            <a:spLocks noGrp="1"/>
          </p:cNvSpPr>
          <p:nvPr>
            <p:ph sz="quarter" idx="1"/>
          </p:nvPr>
        </p:nvSpPr>
        <p:spPr/>
        <p:txBody>
          <a:bodyPr/>
          <a:lstStyle/>
          <a:p>
            <a:r>
              <a:rPr lang="en-US" sz="2000" dirty="0">
                <a:latin typeface="Cambria Math" panose="02040503050406030204" pitchFamily="18" charset="0"/>
                <a:ea typeface="Times New Roman" panose="02020603050405020304" pitchFamily="18" charset="0"/>
                <a:cs typeface="Times New Roman" panose="02020603050405020304" pitchFamily="18" charset="0"/>
              </a:rPr>
              <a:t>T</a:t>
            </a:r>
            <a:r>
              <a:rPr lang="en-US" sz="2000" dirty="0">
                <a:effectLst/>
                <a:latin typeface="Cambria Math" panose="02040503050406030204" pitchFamily="18" charset="0"/>
                <a:ea typeface="Times New Roman" panose="02020603050405020304" pitchFamily="18" charset="0"/>
                <a:cs typeface="Times New Roman" panose="02020603050405020304" pitchFamily="18" charset="0"/>
              </a:rPr>
              <a:t>he silver ion in </a:t>
            </a:r>
            <a:r>
              <a:rPr lang="en-US" sz="2000" b="1" dirty="0">
                <a:effectLst/>
                <a:latin typeface="Cambria Math" panose="02040503050406030204" pitchFamily="18" charset="0"/>
                <a:ea typeface="Times New Roman" panose="02020603050405020304" pitchFamily="18" charset="0"/>
                <a:cs typeface="Times New Roman" panose="02020603050405020304" pitchFamily="18" charset="0"/>
              </a:rPr>
              <a:t>Figure 1</a:t>
            </a:r>
            <a:r>
              <a:rPr lang="en-US" sz="2000" dirty="0">
                <a:effectLst/>
                <a:latin typeface="Cambria Math" panose="02040503050406030204" pitchFamily="18" charset="0"/>
                <a:ea typeface="Times New Roman" panose="02020603050405020304" pitchFamily="18" charset="0"/>
                <a:cs typeface="Times New Roman" panose="02020603050405020304" pitchFamily="18" charset="0"/>
              </a:rPr>
              <a:t> has two chelation sites and has two monodentate ammonias complexed to it.  </a:t>
            </a:r>
          </a:p>
          <a:p>
            <a:endParaRPr lang="en-US" dirty="0"/>
          </a:p>
        </p:txBody>
      </p:sp>
      <p:pic>
        <p:nvPicPr>
          <p:cNvPr id="10" name="Picture 9">
            <a:extLst>
              <a:ext uri="{FF2B5EF4-FFF2-40B4-BE49-F238E27FC236}">
                <a16:creationId xmlns:a16="http://schemas.microsoft.com/office/drawing/2014/main" id="{6466437B-2575-4611-9853-E3020AF4D3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9508" y="3825380"/>
            <a:ext cx="8003098" cy="1862326"/>
          </a:xfrm>
          <a:prstGeom prst="rect">
            <a:avLst/>
          </a:prstGeom>
        </p:spPr>
      </p:pic>
      <p:sp>
        <p:nvSpPr>
          <p:cNvPr id="11" name="Text Box 2">
            <a:extLst>
              <a:ext uri="{FF2B5EF4-FFF2-40B4-BE49-F238E27FC236}">
                <a16:creationId xmlns:a16="http://schemas.microsoft.com/office/drawing/2014/main" id="{05CFA01F-582D-4C67-9639-05B057266AC2}"/>
              </a:ext>
            </a:extLst>
          </p:cNvPr>
          <p:cNvSpPr txBox="1"/>
          <p:nvPr/>
        </p:nvSpPr>
        <p:spPr>
          <a:xfrm>
            <a:off x="679508" y="5774392"/>
            <a:ext cx="8003098" cy="307777"/>
          </a:xfrm>
          <a:prstGeom prst="rect">
            <a:avLst/>
          </a:prstGeom>
          <a:solidFill>
            <a:prstClr val="white"/>
          </a:solidFill>
          <a:ln>
            <a:noFill/>
          </a:ln>
        </p:spPr>
        <p:txBody>
          <a:bodyPr rot="0" spcFirstLastPara="0" vert="horz" wrap="square" lIns="0" tIns="0" rIns="0" bIns="0" numCol="1" spcCol="0" rtlCol="0" fromWordArt="0" anchor="t" anchorCtr="0" forceAA="0" compatLnSpc="1">
            <a:prstTxWarp prst="textNoShape">
              <a:avLst/>
            </a:prstTxWarp>
            <a:spAutoFit/>
          </a:bodyPr>
          <a:lstStyle/>
          <a:p>
            <a:pPr marL="0" marR="0" algn="ctr">
              <a:spcBef>
                <a:spcPts val="0"/>
              </a:spcBef>
              <a:spcAft>
                <a:spcPts val="1000"/>
              </a:spcAft>
            </a:pPr>
            <a:r>
              <a:rPr lang="en-US" sz="2000" b="1" i="0" dirty="0">
                <a:effectLst/>
                <a:latin typeface="Cambria Math" panose="02040503050406030204" pitchFamily="18" charset="0"/>
                <a:ea typeface="Calibri" panose="020F0502020204030204" pitchFamily="34" charset="0"/>
                <a:cs typeface="Times New Roman" panose="02020603050405020304" pitchFamily="18" charset="0"/>
              </a:rPr>
              <a:t>Figure 1</a:t>
            </a:r>
            <a:r>
              <a:rPr lang="en-US" sz="2000" i="0" dirty="0">
                <a:effectLst/>
                <a:latin typeface="Cambria Math" panose="02040503050406030204" pitchFamily="18" charset="0"/>
                <a:ea typeface="Calibri" panose="020F0502020204030204" pitchFamily="34" charset="0"/>
                <a:cs typeface="Times New Roman" panose="02020603050405020304" pitchFamily="18" charset="0"/>
              </a:rPr>
              <a:t> Two ammonia ligands complexing a silver(I) ion</a:t>
            </a:r>
            <a:r>
              <a:rPr lang="en-US" sz="2000" i="0" baseline="30000" dirty="0">
                <a:effectLst/>
                <a:latin typeface="Cambria Math" panose="02040503050406030204" pitchFamily="18" charset="0"/>
                <a:ea typeface="Calibri" panose="020F0502020204030204" pitchFamily="34" charset="0"/>
                <a:cs typeface="Times New Roman" panose="02020603050405020304" pitchFamily="18" charset="0"/>
              </a:rPr>
              <a:t>1</a:t>
            </a:r>
            <a:endParaRPr lang="en-US" sz="2000" i="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0686338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B9FFA4-8413-43D2-B1BA-5D7837F4E041}"/>
              </a:ext>
            </a:extLst>
          </p:cNvPr>
          <p:cNvSpPr>
            <a:spLocks noGrp="1"/>
          </p:cNvSpPr>
          <p:nvPr>
            <p:ph type="title"/>
          </p:nvPr>
        </p:nvSpPr>
        <p:spPr/>
        <p:txBody>
          <a:bodyPr/>
          <a:lstStyle/>
          <a:p>
            <a:r>
              <a:rPr lang="en-US" dirty="0"/>
              <a:t>Today’s goal</a:t>
            </a:r>
          </a:p>
        </p:txBody>
      </p:sp>
      <p:sp>
        <p:nvSpPr>
          <p:cNvPr id="3" name="Content Placeholder 2">
            <a:extLst>
              <a:ext uri="{FF2B5EF4-FFF2-40B4-BE49-F238E27FC236}">
                <a16:creationId xmlns:a16="http://schemas.microsoft.com/office/drawing/2014/main" id="{5F2EE593-7605-43B0-AEF5-D7CFC5F4B539}"/>
              </a:ext>
            </a:extLst>
          </p:cNvPr>
          <p:cNvSpPr>
            <a:spLocks noGrp="1"/>
          </p:cNvSpPr>
          <p:nvPr>
            <p:ph sz="quarter" idx="1"/>
          </p:nvPr>
        </p:nvSpPr>
        <p:spPr/>
        <p:txBody>
          <a:bodyPr/>
          <a:lstStyle/>
          <a:p>
            <a:r>
              <a:rPr lang="en-US" dirty="0"/>
              <a:t>Today we are synthesizing a complex ion of copper with the amino acid alanine.</a:t>
            </a:r>
          </a:p>
          <a:p>
            <a:r>
              <a:rPr lang="en-US" dirty="0"/>
              <a:t>Note that everywhere in your lab notebook where amino acid is mentioned, the amino acid is alanine.</a:t>
            </a:r>
          </a:p>
        </p:txBody>
      </p:sp>
      <p:grpSp>
        <p:nvGrpSpPr>
          <p:cNvPr id="6" name="Group 5"/>
          <p:cNvGrpSpPr/>
          <p:nvPr/>
        </p:nvGrpSpPr>
        <p:grpSpPr>
          <a:xfrm>
            <a:off x="2507096" y="3119938"/>
            <a:ext cx="4364504" cy="2676805"/>
            <a:chOff x="2507096" y="3119938"/>
            <a:chExt cx="4364504" cy="2676805"/>
          </a:xfrm>
        </p:grpSpPr>
        <p:pic>
          <p:nvPicPr>
            <p:cNvPr id="4" name="Picture 2" descr="https://tse4.mm.bing.net/th?id=OIP.rlq3XekcRe8bNjS2cVOWRwAAAA&amp;pid=Api&amp;P=0&amp;w=370&amp;h=17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7096" y="3762548"/>
              <a:ext cx="4364504" cy="2034195"/>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5" name="TextBox 4"/>
                <p:cNvSpPr txBox="1"/>
                <p:nvPr/>
              </p:nvSpPr>
              <p:spPr>
                <a:xfrm>
                  <a:off x="3026978" y="3119938"/>
                  <a:ext cx="3373821" cy="523220"/>
                </a:xfrm>
                <a:prstGeom prst="rect">
                  <a:avLst/>
                </a:prstGeom>
                <a:noFill/>
              </p:spPr>
              <p:txBody>
                <a:bodyPr wrap="square" rtlCol="0">
                  <a:spAutoFit/>
                </a:bodyPr>
                <a:lstStyle/>
                <a:p>
                  <a:r>
                    <a:rPr lang="en-US" sz="2800" b="1" dirty="0" smtClean="0"/>
                    <a:t>Alanine </a:t>
                  </a:r>
                  <a14:m>
                    <m:oMath xmlns:m="http://schemas.openxmlformats.org/officeDocument/2006/math">
                      <m:r>
                        <a:rPr lang="en-US" sz="2800" b="1" i="0" smtClean="0">
                          <a:latin typeface="Cambria Math" panose="02040503050406030204" pitchFamily="18" charset="0"/>
                        </a:rPr>
                        <m:t>(</m:t>
                      </m:r>
                      <m:sSub>
                        <m:sSubPr>
                          <m:ctrlPr>
                            <a:rPr lang="en-US" sz="2800" b="1" i="1" smtClean="0">
                              <a:latin typeface="Cambria Math" panose="02040503050406030204" pitchFamily="18" charset="0"/>
                            </a:rPr>
                          </m:ctrlPr>
                        </m:sSubPr>
                        <m:e>
                          <m:r>
                            <a:rPr lang="en-US" sz="2800" b="1" i="0" smtClean="0">
                              <a:latin typeface="Cambria Math" panose="02040503050406030204" pitchFamily="18" charset="0"/>
                            </a:rPr>
                            <m:t>𝐂</m:t>
                          </m:r>
                        </m:e>
                        <m:sub>
                          <m:r>
                            <a:rPr lang="en-US" sz="2800" b="1" i="0" smtClean="0">
                              <a:latin typeface="Cambria Math" panose="02040503050406030204" pitchFamily="18" charset="0"/>
                            </a:rPr>
                            <m:t>𝟑</m:t>
                          </m:r>
                        </m:sub>
                      </m:sSub>
                      <m:sSub>
                        <m:sSubPr>
                          <m:ctrlPr>
                            <a:rPr lang="en-US" sz="2800" b="1" i="1" smtClean="0">
                              <a:latin typeface="Cambria Math" panose="02040503050406030204" pitchFamily="18" charset="0"/>
                            </a:rPr>
                          </m:ctrlPr>
                        </m:sSubPr>
                        <m:e>
                          <m:r>
                            <a:rPr lang="en-US" sz="2800" b="1" i="0" smtClean="0">
                              <a:latin typeface="Cambria Math" panose="02040503050406030204" pitchFamily="18" charset="0"/>
                            </a:rPr>
                            <m:t>𝐇</m:t>
                          </m:r>
                        </m:e>
                        <m:sub>
                          <m:r>
                            <a:rPr lang="en-US" sz="2800" b="1" i="0" smtClean="0">
                              <a:latin typeface="Cambria Math" panose="02040503050406030204" pitchFamily="18" charset="0"/>
                            </a:rPr>
                            <m:t>𝟕</m:t>
                          </m:r>
                        </m:sub>
                      </m:sSub>
                      <m:r>
                        <a:rPr lang="en-US" sz="2800" b="1" i="0" smtClean="0">
                          <a:latin typeface="Cambria Math" panose="02040503050406030204" pitchFamily="18" charset="0"/>
                        </a:rPr>
                        <m:t>𝐍</m:t>
                      </m:r>
                      <m:sSub>
                        <m:sSubPr>
                          <m:ctrlPr>
                            <a:rPr lang="en-US" sz="2800" b="1" i="1" smtClean="0">
                              <a:latin typeface="Cambria Math" panose="02040503050406030204" pitchFamily="18" charset="0"/>
                            </a:rPr>
                          </m:ctrlPr>
                        </m:sSubPr>
                        <m:e>
                          <m:r>
                            <a:rPr lang="en-US" sz="2800" b="1" i="0" smtClean="0">
                              <a:latin typeface="Cambria Math" panose="02040503050406030204" pitchFamily="18" charset="0"/>
                            </a:rPr>
                            <m:t>𝐎</m:t>
                          </m:r>
                        </m:e>
                        <m:sub>
                          <m:r>
                            <a:rPr lang="en-US" sz="2800" b="1" i="0" smtClean="0">
                              <a:latin typeface="Cambria Math" panose="02040503050406030204" pitchFamily="18" charset="0"/>
                            </a:rPr>
                            <m:t>𝟐</m:t>
                          </m:r>
                        </m:sub>
                      </m:sSub>
                      <m:r>
                        <a:rPr lang="en-US" sz="2800" b="1" i="0" smtClean="0">
                          <a:latin typeface="Cambria Math" panose="02040503050406030204" pitchFamily="18" charset="0"/>
                        </a:rPr>
                        <m:t>)</m:t>
                      </m:r>
                    </m:oMath>
                  </a14:m>
                  <a:endParaRPr lang="en-US" sz="2800" b="1" dirty="0"/>
                </a:p>
              </p:txBody>
            </p:sp>
          </mc:Choice>
          <mc:Fallback xmlns="">
            <p:sp>
              <p:nvSpPr>
                <p:cNvPr id="5" name="TextBox 4"/>
                <p:cNvSpPr txBox="1">
                  <a:spLocks noRot="1" noChangeAspect="1" noMove="1" noResize="1" noEditPoints="1" noAdjustHandles="1" noChangeArrowheads="1" noChangeShapeType="1" noTextEdit="1"/>
                </p:cNvSpPr>
                <p:nvPr/>
              </p:nvSpPr>
              <p:spPr>
                <a:xfrm>
                  <a:off x="3026978" y="3119938"/>
                  <a:ext cx="3373821" cy="523220"/>
                </a:xfrm>
                <a:prstGeom prst="rect">
                  <a:avLst/>
                </a:prstGeom>
                <a:blipFill>
                  <a:blip r:embed="rId3"/>
                  <a:stretch>
                    <a:fillRect l="-3797" t="-12791" b="-31395"/>
                  </a:stretch>
                </a:blipFill>
              </p:spPr>
              <p:txBody>
                <a:bodyPr/>
                <a:lstStyle/>
                <a:p>
                  <a:r>
                    <a:rPr lang="en-US">
                      <a:noFill/>
                    </a:rPr>
                    <a:t> </a:t>
                  </a:r>
                </a:p>
              </p:txBody>
            </p:sp>
          </mc:Fallback>
        </mc:AlternateContent>
      </p:grpSp>
    </p:spTree>
    <p:extLst>
      <p:ext uri="{BB962C8B-B14F-4D97-AF65-F5344CB8AC3E}">
        <p14:creationId xmlns:p14="http://schemas.microsoft.com/office/powerpoint/2010/main" val="3855038527"/>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1">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2">
      <a:majorFont>
        <a:latin typeface="Cambria Math"/>
        <a:ea typeface=""/>
        <a:cs typeface=""/>
      </a:majorFont>
      <a:minorFont>
        <a:latin typeface="Cambria Math"/>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Median1" id="{68A9A9BA-6F13-47AE-B410-CB9935179930}" vid="{F6699BCB-869C-414B-93BF-D3C5D74102E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Median1</Template>
  <TotalTime>13279</TotalTime>
  <Words>486</Words>
  <Application>Microsoft Office PowerPoint</Application>
  <PresentationFormat>On-screen Show (4:3)</PresentationFormat>
  <Paragraphs>40</Paragraphs>
  <Slides>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Calibri</vt:lpstr>
      <vt:lpstr>Cambria Math</vt:lpstr>
      <vt:lpstr>Times New Roman</vt:lpstr>
      <vt:lpstr>Wingdings</vt:lpstr>
      <vt:lpstr>Wingdings 2</vt:lpstr>
      <vt:lpstr>Median1</vt:lpstr>
      <vt:lpstr>Week 5: Synthesis of Amino Acid Complexes</vt:lpstr>
      <vt:lpstr>Complex ions</vt:lpstr>
      <vt:lpstr>Complex ions</vt:lpstr>
      <vt:lpstr>Counter ions</vt:lpstr>
      <vt:lpstr>The model compound as a counter ion</vt:lpstr>
      <vt:lpstr>Chelation sites</vt:lpstr>
      <vt:lpstr>Chelation sites</vt:lpstr>
      <vt:lpstr>Chelation sites</vt:lpstr>
      <vt:lpstr>Today’s goal</vt:lpstr>
    </vt:vector>
  </TitlesOfParts>
  <Company>Toshiba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Othenia</dc:creator>
  <cp:lastModifiedBy>Turner, Walter</cp:lastModifiedBy>
  <cp:revision>58</cp:revision>
  <dcterms:created xsi:type="dcterms:W3CDTF">2017-08-13T02:35:07Z</dcterms:created>
  <dcterms:modified xsi:type="dcterms:W3CDTF">2022-03-28T20:36:49Z</dcterms:modified>
</cp:coreProperties>
</file>