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9" r:id="rId3"/>
    <p:sldId id="277" r:id="rId4"/>
    <p:sldId id="279" r:id="rId5"/>
    <p:sldId id="280" r:id="rId6"/>
    <p:sldId id="281" r:id="rId7"/>
    <p:sldId id="282" r:id="rId8"/>
    <p:sldId id="283" r:id="rId9"/>
    <p:sldId id="278" r:id="rId10"/>
    <p:sldId id="261" r:id="rId11"/>
    <p:sldId id="262" r:id="rId12"/>
    <p:sldId id="275" r:id="rId13"/>
    <p:sldId id="276" r:id="rId14"/>
    <p:sldId id="264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91" d="100"/>
          <a:sy n="91" d="100"/>
        </p:scale>
        <p:origin x="996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1C453622-B55F-41AA-BD0E-E0CCD9479DF3}" type="datetimeFigureOut">
              <a:rPr lang="en-US" smtClean="0"/>
              <a:t>3/28/2022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40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919FE20-238A-43D9-8910-0C85746505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593804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/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453622-B55F-41AA-BD0E-E0CCD9479DF3}" type="datetimeFigureOut">
              <a:rPr lang="en-US" smtClean="0"/>
              <a:t>3/28/2022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19FE20-238A-43D9-8910-0C85746505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62847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2"/>
            <a:ext cx="2057400" cy="5516563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4"/>
            <a:ext cx="2209800" cy="365125"/>
          </a:xfrm>
        </p:spPr>
        <p:txBody>
          <a:bodyPr/>
          <a:lstStyle/>
          <a:p>
            <a:fld id="{1C453622-B55F-41AA-BD0E-E0CCD9479DF3}" type="datetimeFigureOut">
              <a:rPr lang="en-US" smtClean="0"/>
              <a:t>3/28/2022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2" y="6248209"/>
            <a:ext cx="557348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E919FE20-238A-43D9-8910-0C85746505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203618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/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453622-B55F-41AA-BD0E-E0CCD9479DF3}" type="datetimeFigureOut">
              <a:rPr lang="en-US" smtClean="0"/>
              <a:t>3/28/2022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E919FE20-238A-43D9-8910-0C857465057A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872723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1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453622-B55F-41AA-BD0E-E0CCD9479DF3}" type="datetimeFigureOut">
              <a:rPr lang="en-US" smtClean="0"/>
              <a:t>3/28/2022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E919FE20-238A-43D9-8910-0C857465057A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339072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/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1C453622-B55F-41AA-BD0E-E0CCD9479DF3}" type="datetimeFigureOut">
              <a:rPr lang="en-US" smtClean="0"/>
              <a:t>3/28/2022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E919FE20-238A-43D9-8910-0C857465057A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5358470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1C453622-B55F-41AA-BD0E-E0CCD9479DF3}" type="datetimeFigureOut">
              <a:rPr lang="en-US" smtClean="0"/>
              <a:t>3/28/2022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E919FE20-238A-43D9-8910-0C857465057A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836552024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453622-B55F-41AA-BD0E-E0CCD9479DF3}" type="datetimeFigureOut">
              <a:rPr lang="en-US" smtClean="0"/>
              <a:t>3/28/2022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E919FE20-238A-43D9-8910-0C85746505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12802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453622-B55F-41AA-BD0E-E0CCD9479DF3}" type="datetimeFigureOut">
              <a:rPr lang="en-US" smtClean="0"/>
              <a:t>3/28/2022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919FE20-238A-43D9-8910-0C85746505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4150136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453622-B55F-41AA-BD0E-E0CCD9479DF3}" type="datetimeFigureOut">
              <a:rPr lang="en-US" smtClean="0"/>
              <a:t>3/28/2022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E919FE20-238A-43D9-8910-0C857465057A}" type="slidenum">
              <a:rPr lang="en-US" smtClean="0"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129634182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2"/>
            <a:ext cx="2667000" cy="365125"/>
          </a:xfrm>
        </p:spPr>
        <p:txBody>
          <a:bodyPr rtlCol="0"/>
          <a:lstStyle/>
          <a:p>
            <a:fld id="{1C453622-B55F-41AA-BD0E-E0CCD9479DF3}" type="datetimeFigureOut">
              <a:rPr lang="en-US" smtClean="0"/>
              <a:t>3/28/2022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E919FE20-238A-43D9-8910-0C857465057A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8"/>
            <a:ext cx="4572000" cy="365125"/>
          </a:xfrm>
        </p:spPr>
        <p:txBody>
          <a:bodyPr rtlCol="0"/>
          <a:lstStyle/>
          <a:p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350810670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/>
              <a:t>Click to edit Master text styles</a:t>
            </a:r>
          </a:p>
          <a:p>
            <a:pPr lvl="1" eaLnBrk="1" latinLnBrk="0" hangingPunct="1"/>
            <a:r>
              <a:rPr kumimoji="0" lang="en-US"/>
              <a:t>Second level</a:t>
            </a:r>
          </a:p>
          <a:p>
            <a:pPr lvl="2" eaLnBrk="1" latinLnBrk="0" hangingPunct="1"/>
            <a:r>
              <a:rPr kumimoji="0" lang="en-US"/>
              <a:t>Third level</a:t>
            </a:r>
          </a:p>
          <a:p>
            <a:pPr lvl="3" eaLnBrk="1" latinLnBrk="0" hangingPunct="1"/>
            <a:r>
              <a:rPr kumimoji="0" lang="en-US"/>
              <a:t>Fourth level</a:t>
            </a:r>
          </a:p>
          <a:p>
            <a:pPr lvl="4" eaLnBrk="1" latinLnBrk="0" hangingPunct="1"/>
            <a:r>
              <a:rPr kumimoji="0" lang="en-US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2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1C453622-B55F-41AA-BD0E-E0CCD9479DF3}" type="datetimeFigureOut">
              <a:rPr lang="en-US" smtClean="0"/>
              <a:t>3/28/2022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1" y="6248208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E919FE20-238A-43D9-8910-0C85746505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51760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Dr. Turner</a:t>
            </a:r>
          </a:p>
          <a:p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Week 2: Coke vs. Diet Coke</a:t>
            </a:r>
          </a:p>
        </p:txBody>
      </p:sp>
    </p:spTree>
    <p:extLst>
      <p:ext uri="{BB962C8B-B14F-4D97-AF65-F5344CB8AC3E}">
        <p14:creationId xmlns:p14="http://schemas.microsoft.com/office/powerpoint/2010/main" val="290837134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951FBD-C27D-416D-87D3-FEC13A7CA6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000" dirty="0"/>
              <a:t>Part 1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C6872E2-73A1-4B4B-A34B-DE7A2734543D}"/>
              </a:ext>
            </a:extLst>
          </p:cNvPr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/>
              <a:t>Question: Does glassware impact a measurement?</a:t>
            </a:r>
          </a:p>
          <a:p>
            <a:r>
              <a:rPr lang="en-US" dirty="0"/>
              <a:t>Demo how to use </a:t>
            </a:r>
            <a:r>
              <a:rPr lang="en-US" dirty="0" smtClean="0"/>
              <a:t>glassware</a:t>
            </a:r>
          </a:p>
          <a:p>
            <a:pPr lvl="1"/>
            <a:r>
              <a:rPr lang="en-US" dirty="0" smtClean="0"/>
              <a:t>Include cleaning bulbs</a:t>
            </a:r>
            <a:endParaRPr lang="en-US" dirty="0"/>
          </a:p>
          <a:p>
            <a:r>
              <a:rPr lang="en-US" dirty="0"/>
              <a:t>Discuss how to determine the density of the beverage using the glassware</a:t>
            </a:r>
          </a:p>
          <a:p>
            <a:r>
              <a:rPr lang="en-US" dirty="0"/>
              <a:t>Hypothesize which glassware will provide the best data and why?</a:t>
            </a:r>
          </a:p>
        </p:txBody>
      </p:sp>
    </p:spTree>
    <p:extLst>
      <p:ext uri="{BB962C8B-B14F-4D97-AF65-F5344CB8AC3E}">
        <p14:creationId xmlns:p14="http://schemas.microsoft.com/office/powerpoint/2010/main" val="69217475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951FBD-C27D-416D-87D3-FEC13A7CA6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000" dirty="0"/>
              <a:t>Part 1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C6872E2-73A1-4B4B-A34B-DE7A2734543D}"/>
              </a:ext>
            </a:extLst>
          </p:cNvPr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Assign a drink to each student</a:t>
            </a:r>
          </a:p>
          <a:p>
            <a:r>
              <a:rPr lang="en-US" dirty="0"/>
              <a:t>Procedure:</a:t>
            </a:r>
          </a:p>
          <a:p>
            <a:pPr marL="880110" lvl="1" indent="-514350">
              <a:buFont typeface="+mj-lt"/>
              <a:buAutoNum type="arabicPeriod"/>
            </a:pPr>
            <a:r>
              <a:rPr lang="en-US" dirty="0"/>
              <a:t>Make a table like the one on the next slide.</a:t>
            </a:r>
          </a:p>
          <a:p>
            <a:pPr marL="880110" lvl="1" indent="-514350">
              <a:buFont typeface="+mj-lt"/>
              <a:buAutoNum type="arabicPeriod"/>
            </a:pPr>
            <a:r>
              <a:rPr lang="en-US" dirty="0"/>
              <a:t>Using each piece of glassware each student should measure the density of 25 mL of their drink.</a:t>
            </a:r>
          </a:p>
          <a:p>
            <a:pPr marL="880110" lvl="1" indent="-514350">
              <a:buFont typeface="+mj-lt"/>
              <a:buAutoNum type="arabicPeriod"/>
            </a:pPr>
            <a:r>
              <a:rPr lang="en-US" dirty="0"/>
              <a:t>Calculate the density of your drink using each piece </a:t>
            </a:r>
            <a:r>
              <a:rPr lang="en-US"/>
              <a:t>of glassware</a:t>
            </a:r>
            <a:endParaRPr lang="en-US" dirty="0"/>
          </a:p>
          <a:p>
            <a:pPr marL="365760" lvl="1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573305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4">
            <a:extLst>
              <a:ext uri="{FF2B5EF4-FFF2-40B4-BE49-F238E27FC236}">
                <a16:creationId xmlns:a16="http://schemas.microsoft.com/office/drawing/2014/main" id="{907CEF43-B4AF-470D-A9B8-71311257A0C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05556857"/>
              </p:ext>
            </p:extLst>
          </p:nvPr>
        </p:nvGraphicFramePr>
        <p:xfrm>
          <a:off x="346385" y="1238693"/>
          <a:ext cx="8451231" cy="4380615"/>
        </p:xfrm>
        <a:graphic>
          <a:graphicData uri="http://schemas.openxmlformats.org/drawingml/2006/table">
            <a:tbl>
              <a:tblPr firstRow="1" bandRow="1">
                <a:tableStyleId>{6E25E649-3F16-4E02-A733-19D2CDBF48F0}</a:tableStyleId>
              </a:tblPr>
              <a:tblGrid>
                <a:gridCol w="1944107">
                  <a:extLst>
                    <a:ext uri="{9D8B030D-6E8A-4147-A177-3AD203B41FA5}">
                      <a16:colId xmlns:a16="http://schemas.microsoft.com/office/drawing/2014/main" val="693402475"/>
                    </a:ext>
                  </a:extLst>
                </a:gridCol>
                <a:gridCol w="1616149">
                  <a:extLst>
                    <a:ext uri="{9D8B030D-6E8A-4147-A177-3AD203B41FA5}">
                      <a16:colId xmlns:a16="http://schemas.microsoft.com/office/drawing/2014/main" val="3113669243"/>
                    </a:ext>
                  </a:extLst>
                </a:gridCol>
                <a:gridCol w="1637252">
                  <a:extLst>
                    <a:ext uri="{9D8B030D-6E8A-4147-A177-3AD203B41FA5}">
                      <a16:colId xmlns:a16="http://schemas.microsoft.com/office/drawing/2014/main" val="1126425526"/>
                    </a:ext>
                  </a:extLst>
                </a:gridCol>
                <a:gridCol w="1677177">
                  <a:extLst>
                    <a:ext uri="{9D8B030D-6E8A-4147-A177-3AD203B41FA5}">
                      <a16:colId xmlns:a16="http://schemas.microsoft.com/office/drawing/2014/main" val="1436885384"/>
                    </a:ext>
                  </a:extLst>
                </a:gridCol>
                <a:gridCol w="1576546">
                  <a:extLst>
                    <a:ext uri="{9D8B030D-6E8A-4147-A177-3AD203B41FA5}">
                      <a16:colId xmlns:a16="http://schemas.microsoft.com/office/drawing/2014/main" val="2240284091"/>
                    </a:ext>
                  </a:extLst>
                </a:gridCol>
              </a:tblGrid>
              <a:tr h="1872872">
                <a:tc>
                  <a:txBody>
                    <a:bodyPr/>
                    <a:lstStyle/>
                    <a:p>
                      <a:r>
                        <a:rPr lang="en-US" sz="2800" dirty="0"/>
                        <a:t>Glassware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/>
                        <a:t>Empty beaker mass (g)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/>
                        <a:t>Full beaker mass (g)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/>
                        <a:t>Initial Volume (mL)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dirty="0"/>
                        <a:t>Final volume</a:t>
                      </a:r>
                    </a:p>
                    <a:p>
                      <a:r>
                        <a:rPr lang="en-US" sz="2800" dirty="0"/>
                        <a:t>(mL)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91464936"/>
                  </a:ext>
                </a:extLst>
              </a:tr>
              <a:tr h="984051">
                <a:tc>
                  <a:txBody>
                    <a:bodyPr/>
                    <a:lstStyle/>
                    <a:p>
                      <a:r>
                        <a:rPr lang="en-US" sz="2800" dirty="0"/>
                        <a:t>Graduated cylinder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800" dirty="0"/>
                    </a:p>
                  </a:txBody>
                  <a:tcP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2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65162862"/>
                  </a:ext>
                </a:extLst>
              </a:tr>
              <a:tr h="539641">
                <a:tc>
                  <a:txBody>
                    <a:bodyPr/>
                    <a:lstStyle/>
                    <a:p>
                      <a:r>
                        <a:rPr lang="en-US" sz="2800" dirty="0" err="1"/>
                        <a:t>Buret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15962675"/>
                  </a:ext>
                </a:extLst>
              </a:tr>
              <a:tr h="984051">
                <a:tc>
                  <a:txBody>
                    <a:bodyPr/>
                    <a:lstStyle/>
                    <a:p>
                      <a:r>
                        <a:rPr lang="en-US" sz="2800" dirty="0"/>
                        <a:t>Volumetric pipet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800" dirty="0"/>
                    </a:p>
                  </a:txBody>
                  <a:tcP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2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979754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9851247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951FBD-C27D-416D-87D3-FEC13A7CA6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000" dirty="0"/>
              <a:t>Part 2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C6872E2-73A1-4B4B-A34B-DE7A2734543D}"/>
              </a:ext>
            </a:extLst>
          </p:cNvPr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/>
              <a:t>Question: Does density vary with sample size?</a:t>
            </a:r>
          </a:p>
          <a:p>
            <a:r>
              <a:rPr lang="en-US" dirty="0"/>
              <a:t>Considerations:</a:t>
            </a:r>
          </a:p>
          <a:p>
            <a:pPr lvl="1"/>
            <a:r>
              <a:rPr lang="en-US" dirty="0"/>
              <a:t>What determines the density of a liquid?</a:t>
            </a:r>
          </a:p>
          <a:p>
            <a:pPr lvl="2"/>
            <a:r>
              <a:rPr lang="en-US" dirty="0"/>
              <a:t>The ratio of the mass and volume</a:t>
            </a:r>
          </a:p>
        </p:txBody>
      </p:sp>
    </p:spTree>
    <p:extLst>
      <p:ext uri="{BB962C8B-B14F-4D97-AF65-F5344CB8AC3E}">
        <p14:creationId xmlns:p14="http://schemas.microsoft.com/office/powerpoint/2010/main" val="184424497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951FBD-C27D-416D-87D3-FEC13A7CA6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000" dirty="0"/>
              <a:t>Part 2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C6872E2-73A1-4B4B-A34B-DE7A2734543D}"/>
              </a:ext>
            </a:extLst>
          </p:cNvPr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/>
              <a:t>Procedure:</a:t>
            </a:r>
          </a:p>
          <a:p>
            <a:pPr lvl="1"/>
            <a:r>
              <a:rPr lang="en-US" dirty="0"/>
              <a:t>Each group member will need to measure the density of their drink at 3 different volumes.  </a:t>
            </a:r>
          </a:p>
          <a:p>
            <a:pPr lvl="1"/>
            <a:r>
              <a:rPr lang="en-US" dirty="0"/>
              <a:t>All volume measurements in a group must be different. </a:t>
            </a:r>
          </a:p>
          <a:p>
            <a:pPr lvl="1"/>
            <a:r>
              <a:rPr lang="en-US" dirty="0"/>
              <a:t>Thus, a group of 2 will have different 6 volume measurements and a group of 3 will have 9 different volume measurements.</a:t>
            </a:r>
          </a:p>
        </p:txBody>
      </p:sp>
    </p:spTree>
    <p:extLst>
      <p:ext uri="{BB962C8B-B14F-4D97-AF65-F5344CB8AC3E}">
        <p14:creationId xmlns:p14="http://schemas.microsoft.com/office/powerpoint/2010/main" val="17234607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E6F6DD-A063-4BA1-B2F8-46BDE57FD4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Overview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40DEBBB-97F7-41B1-866A-8D76375C34B9}"/>
              </a:ext>
            </a:extLst>
          </p:cNvPr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Measuring</a:t>
            </a:r>
          </a:p>
          <a:p>
            <a:r>
              <a:rPr lang="en-US" dirty="0" smtClean="0"/>
              <a:t>Part </a:t>
            </a:r>
            <a:r>
              <a:rPr lang="en-US" dirty="0"/>
              <a:t>1: Does glassware impact a measurement?</a:t>
            </a:r>
          </a:p>
          <a:p>
            <a:r>
              <a:rPr lang="en-US" dirty="0"/>
              <a:t>Part 2: Does density vary with sample size?</a:t>
            </a:r>
          </a:p>
        </p:txBody>
      </p:sp>
    </p:spTree>
    <p:extLst>
      <p:ext uri="{BB962C8B-B14F-4D97-AF65-F5344CB8AC3E}">
        <p14:creationId xmlns:p14="http://schemas.microsoft.com/office/powerpoint/2010/main" val="18426567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Measuring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4144F53-653D-4EF3-BAF5-0FA296D35111}"/>
              </a:ext>
            </a:extLst>
          </p:cNvPr>
          <p:cNvSpPr>
            <a:spLocks noGrp="1"/>
          </p:cNvSpPr>
          <p:nvPr>
            <p:ph sz="quarter" idx="1"/>
          </p:nvPr>
        </p:nvSpPr>
        <p:spPr>
          <a:xfrm>
            <a:off x="612648" y="2911876"/>
            <a:ext cx="8153400" cy="3184124"/>
          </a:xfrm>
        </p:spPr>
        <p:txBody>
          <a:bodyPr>
            <a:normAutofit fontScale="77500" lnSpcReduction="20000"/>
          </a:bodyPr>
          <a:lstStyle/>
          <a:p>
            <a:r>
              <a:rPr lang="en-US" dirty="0"/>
              <a:t>The blue segment is between the “20” and “30” graduation marks</a:t>
            </a:r>
          </a:p>
          <a:p>
            <a:r>
              <a:rPr lang="en-US" dirty="0"/>
              <a:t>Add an additional digit to suggest how close or how far from the graduations the segment extends</a:t>
            </a:r>
          </a:p>
          <a:p>
            <a:r>
              <a:rPr lang="en-US" dirty="0"/>
              <a:t>Acceptable answer are 22 or 23 depending on the judgement of the individual</a:t>
            </a:r>
          </a:p>
          <a:p>
            <a:r>
              <a:rPr lang="en-US" dirty="0"/>
              <a:t>There is inherent error associated with this</a:t>
            </a:r>
          </a:p>
          <a:p>
            <a:r>
              <a:rPr lang="en-US" dirty="0"/>
              <a:t>However, the error gives the scientist a better answer than just reading to the closest graduation, 20. </a:t>
            </a:r>
          </a:p>
        </p:txBody>
      </p:sp>
      <p:pic>
        <p:nvPicPr>
          <p:cNvPr id="2054" name="Picture 6" descr="Image result for reading a significant figures on ruler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674" b="34448"/>
          <a:stretch/>
        </p:blipFill>
        <p:spPr bwMode="auto">
          <a:xfrm>
            <a:off x="674009" y="1828800"/>
            <a:ext cx="7726314" cy="1083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062308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Measuring Liquids</a:t>
            </a:r>
          </a:p>
        </p:txBody>
      </p:sp>
      <p:pic>
        <p:nvPicPr>
          <p:cNvPr id="1026" name="Picture 2" descr="Classroom Resources | Measuring Volume | AAC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1222" y="2802547"/>
            <a:ext cx="3668969" cy="36689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3" name="Group 2"/>
          <p:cNvGrpSpPr/>
          <p:nvPr/>
        </p:nvGrpSpPr>
        <p:grpSpPr>
          <a:xfrm>
            <a:off x="4524375" y="4360651"/>
            <a:ext cx="4519200" cy="923330"/>
            <a:chOff x="4524375" y="4360651"/>
            <a:chExt cx="4519200" cy="923330"/>
          </a:xfrm>
        </p:grpSpPr>
        <p:sp>
          <p:nvSpPr>
            <p:cNvPr id="20" name="TextBox 19"/>
            <p:cNvSpPr txBox="1"/>
            <p:nvPr/>
          </p:nvSpPr>
          <p:spPr>
            <a:xfrm>
              <a:off x="7343112" y="4360651"/>
              <a:ext cx="1700463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Measure from the bottom of the meniscus</a:t>
              </a:r>
            </a:p>
          </p:txBody>
        </p:sp>
        <p:cxnSp>
          <p:nvCxnSpPr>
            <p:cNvPr id="19" name="Straight Connector 18"/>
            <p:cNvCxnSpPr/>
            <p:nvPr/>
          </p:nvCxnSpPr>
          <p:spPr>
            <a:xfrm flipH="1" flipV="1">
              <a:off x="4567237" y="4816039"/>
              <a:ext cx="2722415" cy="12554"/>
            </a:xfrm>
            <a:prstGeom prst="line">
              <a:avLst/>
            </a:prstGeom>
            <a:ln w="38100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Oval 16"/>
            <p:cNvSpPr/>
            <p:nvPr/>
          </p:nvSpPr>
          <p:spPr>
            <a:xfrm>
              <a:off x="4524375" y="4772026"/>
              <a:ext cx="85725" cy="85725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40682943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Classroom Resources | Measuring Volume | AAC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1222" y="2802547"/>
            <a:ext cx="3668969" cy="36689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Measuring Liquids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92425" y="2409926"/>
            <a:ext cx="249065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The graduations are separated by tenths, so measure to the hundredths place.</a:t>
            </a:r>
          </a:p>
        </p:txBody>
      </p:sp>
      <p:grpSp>
        <p:nvGrpSpPr>
          <p:cNvPr id="11" name="Group 10"/>
          <p:cNvGrpSpPr/>
          <p:nvPr/>
        </p:nvGrpSpPr>
        <p:grpSpPr>
          <a:xfrm>
            <a:off x="4524375" y="4360651"/>
            <a:ext cx="4519200" cy="923330"/>
            <a:chOff x="4524375" y="4360651"/>
            <a:chExt cx="4519200" cy="923330"/>
          </a:xfrm>
        </p:grpSpPr>
        <p:sp>
          <p:nvSpPr>
            <p:cNvPr id="12" name="TextBox 11"/>
            <p:cNvSpPr txBox="1"/>
            <p:nvPr/>
          </p:nvSpPr>
          <p:spPr>
            <a:xfrm>
              <a:off x="7343112" y="4360651"/>
              <a:ext cx="1700463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Measure from the bottom of the meniscus</a:t>
              </a: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H="1" flipV="1">
              <a:off x="4567237" y="4816039"/>
              <a:ext cx="2722415" cy="12554"/>
            </a:xfrm>
            <a:prstGeom prst="line">
              <a:avLst/>
            </a:prstGeom>
            <a:ln w="38100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Oval 13"/>
            <p:cNvSpPr/>
            <p:nvPr/>
          </p:nvSpPr>
          <p:spPr>
            <a:xfrm>
              <a:off x="4524375" y="4772026"/>
              <a:ext cx="85725" cy="85725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1995165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Classroom Resources | Measuring Volume | AAC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1222" y="2802547"/>
            <a:ext cx="3668969" cy="36689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Measuring Liquids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6413053" y="4637031"/>
            <a:ext cx="2617077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	3.65 </a:t>
            </a:r>
            <a:r>
              <a:rPr lang="en-US" dirty="0"/>
              <a:t>mL</a:t>
            </a:r>
          </a:p>
          <a:p>
            <a:endParaRPr lang="en-US" dirty="0"/>
          </a:p>
          <a:p>
            <a:r>
              <a:rPr lang="en-US" dirty="0" smtClean="0"/>
              <a:t>3.63, 3.64, 3.66, and 3.67 would all be reasonable readings based on the judgement of the chemist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92425" y="2409926"/>
            <a:ext cx="249065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The graduations are separated by tenths, so measure to the hundredths place.</a:t>
            </a:r>
          </a:p>
        </p:txBody>
      </p:sp>
      <p:grpSp>
        <p:nvGrpSpPr>
          <p:cNvPr id="13" name="Group 12"/>
          <p:cNvGrpSpPr/>
          <p:nvPr/>
        </p:nvGrpSpPr>
        <p:grpSpPr>
          <a:xfrm>
            <a:off x="4524375" y="4772026"/>
            <a:ext cx="2765277" cy="85725"/>
            <a:chOff x="4524375" y="4772026"/>
            <a:chExt cx="2765277" cy="85725"/>
          </a:xfrm>
        </p:grpSpPr>
        <p:cxnSp>
          <p:nvCxnSpPr>
            <p:cNvPr id="15" name="Straight Connector 14"/>
            <p:cNvCxnSpPr/>
            <p:nvPr/>
          </p:nvCxnSpPr>
          <p:spPr>
            <a:xfrm flipH="1" flipV="1">
              <a:off x="4567237" y="4816039"/>
              <a:ext cx="2722415" cy="12554"/>
            </a:xfrm>
            <a:prstGeom prst="line">
              <a:avLst/>
            </a:prstGeom>
            <a:ln w="38100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Oval 15"/>
            <p:cNvSpPr/>
            <p:nvPr/>
          </p:nvSpPr>
          <p:spPr>
            <a:xfrm>
              <a:off x="4524375" y="4772026"/>
              <a:ext cx="85725" cy="85725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48770968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</p:spPr>
        <p:txBody>
          <a:bodyPr anchor="ctr">
            <a:normAutofit/>
          </a:bodyPr>
          <a:lstStyle/>
          <a:p>
            <a:r>
              <a:rPr lang="en-US" dirty="0"/>
              <a:t>Measurement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>
            <a:normAutofit/>
          </a:bodyPr>
          <a:lstStyle/>
          <a:p>
            <a:r>
              <a:rPr lang="en-US" dirty="0"/>
              <a:t>What is an acceptable measurement for the volume of this graduated cylinder? </a:t>
            </a:r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1030" name="Picture 6" descr="Using A Graduated Cylinder - Rickard Science">
            <a:extLst>
              <a:ext uri="{FF2B5EF4-FFF2-40B4-BE49-F238E27FC236}">
                <a16:creationId xmlns:a16="http://schemas.microsoft.com/office/drawing/2014/main" id="{6802E3BB-443A-43E4-99A9-01428E6A54A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685" r="17565"/>
          <a:stretch/>
        </p:blipFill>
        <p:spPr bwMode="auto">
          <a:xfrm>
            <a:off x="4844901" y="1589567"/>
            <a:ext cx="3886200" cy="4572000"/>
          </a:xfrm>
          <a:prstGeom prst="rect">
            <a:avLst/>
          </a:prstGeom>
          <a:solidFill>
            <a:srgbClr val="FFFFFF"/>
          </a:solidFill>
          <a:extLst/>
        </p:spPr>
      </p:pic>
    </p:spTree>
    <p:extLst>
      <p:ext uri="{BB962C8B-B14F-4D97-AF65-F5344CB8AC3E}">
        <p14:creationId xmlns:p14="http://schemas.microsoft.com/office/powerpoint/2010/main" val="406591615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</p:spPr>
        <p:txBody>
          <a:bodyPr anchor="ctr">
            <a:normAutofit/>
          </a:bodyPr>
          <a:lstStyle/>
          <a:p>
            <a:r>
              <a:rPr lang="en-US" dirty="0"/>
              <a:t>Measurement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>
            <a:normAutofit lnSpcReduction="10000"/>
          </a:bodyPr>
          <a:lstStyle/>
          <a:p>
            <a:r>
              <a:rPr lang="en-US" dirty="0"/>
              <a:t>What is an acceptable measurement for the volume of this graduated cylinder? 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/>
              <a:t>52.8 and 52.7 are ideal answers, and 52.9 and 52.6 are acceptable answers</a:t>
            </a:r>
          </a:p>
        </p:txBody>
      </p:sp>
      <p:pic>
        <p:nvPicPr>
          <p:cNvPr id="1030" name="Picture 6" descr="Using A Graduated Cylinder - Rickard Science">
            <a:extLst>
              <a:ext uri="{FF2B5EF4-FFF2-40B4-BE49-F238E27FC236}">
                <a16:creationId xmlns:a16="http://schemas.microsoft.com/office/drawing/2014/main" id="{6802E3BB-443A-43E4-99A9-01428E6A54A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685" r="17565"/>
          <a:stretch/>
        </p:blipFill>
        <p:spPr bwMode="auto">
          <a:xfrm>
            <a:off x="4844901" y="1589567"/>
            <a:ext cx="3886200" cy="4572000"/>
          </a:xfrm>
          <a:prstGeom prst="rect">
            <a:avLst/>
          </a:prstGeom>
          <a:solidFill>
            <a:srgbClr val="FFFFFF"/>
          </a:solidFill>
          <a:extLst/>
        </p:spPr>
      </p:pic>
    </p:spTree>
    <p:extLst>
      <p:ext uri="{BB962C8B-B14F-4D97-AF65-F5344CB8AC3E}">
        <p14:creationId xmlns:p14="http://schemas.microsoft.com/office/powerpoint/2010/main" val="336829958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Measurement Summary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Figure out the smallest increment of graduations for the measuring tool</a:t>
            </a:r>
          </a:p>
          <a:p>
            <a:r>
              <a:rPr lang="en-US" sz="2400" dirty="0"/>
              <a:t>Estimate an additional digit</a:t>
            </a:r>
          </a:p>
        </p:txBody>
      </p:sp>
    </p:spTree>
    <p:extLst>
      <p:ext uri="{BB962C8B-B14F-4D97-AF65-F5344CB8AC3E}">
        <p14:creationId xmlns:p14="http://schemas.microsoft.com/office/powerpoint/2010/main" val="36825678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">
  <a:themeElements>
    <a:clrScheme name="Office 2007-20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ustom 1">
      <a:majorFont>
        <a:latin typeface="Cambria Math"/>
        <a:ea typeface=""/>
        <a:cs typeface=""/>
      </a:majorFont>
      <a:minorFont>
        <a:latin typeface="Cambria Math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edian" id="{C81E0E53-31CD-4C35-8B6A-415A53D816AA}" vid="{DBE256A4-CD7B-437B-B054-3AB0F8BF082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1251</TotalTime>
  <Words>414</Words>
  <Application>Microsoft Office PowerPoint</Application>
  <PresentationFormat>On-screen Show (4:3)</PresentationFormat>
  <Paragraphs>62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8" baseType="lpstr">
      <vt:lpstr>Cambria Math</vt:lpstr>
      <vt:lpstr>Wingdings</vt:lpstr>
      <vt:lpstr>Wingdings 2</vt:lpstr>
      <vt:lpstr>Median</vt:lpstr>
      <vt:lpstr>Week 2: Coke vs. Diet Coke</vt:lpstr>
      <vt:lpstr>Overview</vt:lpstr>
      <vt:lpstr>Measuring</vt:lpstr>
      <vt:lpstr>Measuring Liquids</vt:lpstr>
      <vt:lpstr>Measuring Liquids</vt:lpstr>
      <vt:lpstr>Measuring Liquids</vt:lpstr>
      <vt:lpstr>Measurement</vt:lpstr>
      <vt:lpstr>Measurement</vt:lpstr>
      <vt:lpstr>Measurement Summary</vt:lpstr>
      <vt:lpstr>Part 1</vt:lpstr>
      <vt:lpstr>Part 1</vt:lpstr>
      <vt:lpstr>PowerPoint Presentation</vt:lpstr>
      <vt:lpstr>Part 2</vt:lpstr>
      <vt:lpstr>Part 2</vt:lpstr>
    </vt:vector>
  </TitlesOfParts>
  <Company>Armstrong State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12 Part 1</dc:title>
  <dc:creator>Walter Turner</dc:creator>
  <cp:lastModifiedBy>Turner, Walter</cp:lastModifiedBy>
  <cp:revision>69</cp:revision>
  <dcterms:created xsi:type="dcterms:W3CDTF">2018-01-29T10:20:56Z</dcterms:created>
  <dcterms:modified xsi:type="dcterms:W3CDTF">2022-03-28T20:17:01Z</dcterms:modified>
</cp:coreProperties>
</file>