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334" r:id="rId3"/>
    <p:sldId id="335" r:id="rId4"/>
    <p:sldId id="336" r:id="rId5"/>
    <p:sldId id="338" r:id="rId6"/>
    <p:sldId id="339" r:id="rId7"/>
    <p:sldId id="319" r:id="rId8"/>
    <p:sldId id="353" r:id="rId9"/>
    <p:sldId id="318" r:id="rId10"/>
    <p:sldId id="340" r:id="rId11"/>
    <p:sldId id="366" r:id="rId12"/>
    <p:sldId id="377" r:id="rId13"/>
    <p:sldId id="3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18BCB-3361-4DF0-9129-E0A255F74A4B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ED138-D064-40DC-8895-BC0039B8F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7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E1985-F4C0-49E1-8C03-9E2693B206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12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665C9-5F47-43CE-A61C-BB2C6A5EFE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64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665C9-5F47-43CE-A61C-BB2C6A5EFE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48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665C9-5F47-43CE-A61C-BB2C6A5EFE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378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665C9-5F47-43CE-A61C-BB2C6A5EFE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400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116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04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88EE76B-F6EF-4525-B335-D6C859925438}" type="datetime1">
              <a:rPr lang="en-US" smtClean="0"/>
              <a:t>3/29/2022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790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747D3-C54B-4EE8-89DA-B1017FCC2422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2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654F0CB1-E6F4-41E1-B6A7-DBF3764841A8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06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9820-358A-426B-B27E-3EE14AFA0EE3}" type="datetime1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55311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F6D4-1553-466B-BA5D-26DF1C258F8A}" type="datetime1">
              <a:rPr lang="en-US" smtClean="0"/>
              <a:t>3/29/2022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53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AF883D7-F905-4E11-942E-F48BD484BFC5}" type="datetime1">
              <a:rPr lang="en-US" smtClean="0"/>
              <a:t>3/29/2022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3469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2311B5F-B51A-480B-8F93-B870D966D82E}" type="datetime1">
              <a:rPr lang="en-US" smtClean="0"/>
              <a:t>3/29/2022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80976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CF39-CB21-4355-80FD-3FE558476866}" type="datetime1">
              <a:rPr lang="en-US" smtClean="0"/>
              <a:t>3/29/2022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9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9E64-0898-449E-8063-D4CA0F35675E}" type="datetime1">
              <a:rPr lang="en-US" smtClean="0"/>
              <a:t>3/29/2022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379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514DD-033B-404D-98C7-9402DE1B11E9}" type="datetime1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569776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D96CDDD1-D2B1-4E86-94A7-720EAAA5A67A}" type="datetime1">
              <a:rPr lang="en-US" smtClean="0"/>
              <a:t>3/29/2022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75503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6892B4B-5017-44C6-94A2-33D49E531833}" type="datetime1">
              <a:rPr lang="en-US" smtClean="0"/>
              <a:t>3/29/2022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CB38A4C-E596-4B97-9DA1-EB8C7A19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62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14 Part 4</a:t>
            </a:r>
          </a:p>
        </p:txBody>
      </p:sp>
    </p:spTree>
    <p:extLst>
      <p:ext uri="{BB962C8B-B14F-4D97-AF65-F5344CB8AC3E}">
        <p14:creationId xmlns:p14="http://schemas.microsoft.com/office/powerpoint/2010/main" val="2859655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new approximation for </a:t>
            </a:r>
            <a:r>
              <a:rPr lang="en-US" dirty="0" err="1"/>
              <a:t>polyprotic</a:t>
            </a:r>
            <a:r>
              <a:rPr lang="en-US" dirty="0"/>
              <a:t> acids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180" dirty="0"/>
                  <a:t>The following approximation may only be implemented for the second ionization step</a:t>
                </a:r>
              </a:p>
              <a:p>
                <a:r>
                  <a:rPr lang="en-US" sz="2180" dirty="0"/>
                  <a:t>Approximation: If the second ionization constant,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8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18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8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8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18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180" dirty="0"/>
                  <a:t>, of a weak </a:t>
                </a:r>
                <a:r>
                  <a:rPr lang="en-US" sz="2180" dirty="0" err="1"/>
                  <a:t>polyprotic</a:t>
                </a:r>
                <a:r>
                  <a:rPr lang="en-US" sz="2180" dirty="0"/>
                  <a:t> acid is 5% or less of the first ionization constant,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8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18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8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8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18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180" dirty="0"/>
                  <a:t>, the concentration of the dissociated products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8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18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8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8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18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180" dirty="0"/>
                  <a:t> reaction are equal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8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18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18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18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18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18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180" dirty="0"/>
              </a:p>
              <a:p>
                <a:r>
                  <a:rPr lang="en-US" sz="2180" dirty="0"/>
                  <a:t>The approximation works by assuming that only the first deionization substantially deionizes and thus the deionized products of the subsequent ionizations have a negligible impact on the hydronium ion concentration.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950" r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2173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Calculating ion concentrations in polyprotic bases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For a 4.0 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As</m:t>
                    </m:r>
                    <m:sSub>
                      <m:sSub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400" dirty="0"/>
                  <a:t> solution, (A) calculate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O</m:t>
                        </m:r>
                        <m:sSup>
                          <m:sSupPr>
                            <m:ctrlPr>
                              <a:rPr lang="en-US" sz="2400" b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As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2−</m:t>
                            </m:r>
                          </m:sup>
                        </m:sSup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As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m:rPr>
                        <m:nor/>
                      </m:rPr>
                      <a:rPr lang="en-US" sz="2400" dirty="0"/>
                      <m:t>,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[</m:t>
                    </m:r>
                    <m:sSub>
                      <m:sSubPr>
                        <m:ctrlPr>
                          <a:rPr lang="en-US" sz="2400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 i="0">
                        <a:latin typeface="Cambria Math" panose="02040503050406030204" pitchFamily="18" charset="0"/>
                      </a:rPr>
                      <m:t>As</m:t>
                    </m:r>
                    <m:sSub>
                      <m:sSubPr>
                        <m:ctrlPr>
                          <a:rPr lang="en-US" sz="240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2.0×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5.9×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and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1.8×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sz="2400" dirty="0"/>
                  <a:t>. (B) Calculate the pH of the solution.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4983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Ionization constants of polyprotic acids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Identify the most typical ranking of K</a:t>
            </a:r>
            <a:r>
              <a:rPr lang="en-US" sz="2400" baseline="-25000" dirty="0"/>
              <a:t>a</a:t>
            </a:r>
            <a:r>
              <a:rPr lang="en-US" sz="2400" dirty="0"/>
              <a:t> values for polyprotic acids.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 K</a:t>
            </a:r>
            <a:r>
              <a:rPr lang="en-US" sz="2400" baseline="-25000" dirty="0"/>
              <a:t>a1</a:t>
            </a:r>
            <a:r>
              <a:rPr lang="en-US" sz="2400" dirty="0"/>
              <a:t> = K</a:t>
            </a:r>
            <a:r>
              <a:rPr lang="en-US" sz="2400" baseline="-25000" dirty="0"/>
              <a:t>a2</a:t>
            </a:r>
            <a:r>
              <a:rPr lang="en-US" sz="2400" dirty="0"/>
              <a:t> = K</a:t>
            </a:r>
            <a:r>
              <a:rPr lang="en-US" sz="2400" baseline="-25000" dirty="0"/>
              <a:t>a3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 K</a:t>
            </a:r>
            <a:r>
              <a:rPr lang="en-US" sz="2400" baseline="-25000" dirty="0"/>
              <a:t>a1</a:t>
            </a:r>
            <a:r>
              <a:rPr lang="en-US" sz="2400" dirty="0"/>
              <a:t> &gt; K</a:t>
            </a:r>
            <a:r>
              <a:rPr lang="en-US" sz="2400" baseline="-25000" dirty="0"/>
              <a:t>a2</a:t>
            </a:r>
            <a:r>
              <a:rPr lang="en-US" sz="2400" dirty="0"/>
              <a:t> &gt; K</a:t>
            </a:r>
            <a:r>
              <a:rPr lang="en-US" sz="2400" baseline="-25000" dirty="0"/>
              <a:t>a3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 K</a:t>
            </a:r>
            <a:r>
              <a:rPr lang="en-US" sz="2400" baseline="-25000" dirty="0"/>
              <a:t>a1</a:t>
            </a:r>
            <a:r>
              <a:rPr lang="en-US" sz="2400" dirty="0"/>
              <a:t> &lt; K</a:t>
            </a:r>
            <a:r>
              <a:rPr lang="en-US" sz="2400" baseline="-25000" dirty="0"/>
              <a:t>a2</a:t>
            </a:r>
            <a:r>
              <a:rPr lang="en-US" sz="2400" dirty="0"/>
              <a:t> &lt; K</a:t>
            </a:r>
            <a:r>
              <a:rPr lang="en-US" sz="2400" baseline="-25000" dirty="0"/>
              <a:t>a3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 K</a:t>
            </a:r>
            <a:r>
              <a:rPr lang="en-US" sz="2400" baseline="-25000" dirty="0"/>
              <a:t>a1</a:t>
            </a:r>
            <a:r>
              <a:rPr lang="en-US" sz="2400" dirty="0"/>
              <a:t> = K</a:t>
            </a:r>
            <a:r>
              <a:rPr lang="en-US" sz="2400" baseline="-25000" dirty="0"/>
              <a:t>a2</a:t>
            </a:r>
            <a:r>
              <a:rPr lang="en-US" sz="2400" dirty="0"/>
              <a:t> &lt; K</a:t>
            </a:r>
            <a:r>
              <a:rPr lang="en-US" sz="2400" baseline="-25000" dirty="0"/>
              <a:t>a3</a:t>
            </a:r>
          </a:p>
          <a:p>
            <a:pPr marL="514350" indent="-514350">
              <a:buFont typeface="+mj-lt"/>
              <a:buAutoNum type="alphaUcPeriod"/>
            </a:pP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702931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Using the polyprotic acid assumption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Identify the best method for calculating the pH of a diprotic acid solution when K</a:t>
            </a:r>
            <a:r>
              <a:rPr lang="en-US" sz="2400" baseline="-25000" dirty="0"/>
              <a:t>a1</a:t>
            </a:r>
            <a:r>
              <a:rPr lang="en-US" sz="2400" dirty="0"/>
              <a:t> &gt;&gt; K</a:t>
            </a:r>
            <a:r>
              <a:rPr lang="en-US" sz="2400" baseline="-25000" dirty="0"/>
              <a:t>a2</a:t>
            </a:r>
            <a:r>
              <a:rPr lang="en-US" sz="2400" dirty="0"/>
              <a:t>. 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add the pH values from each ionization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calculate pH only from the first ionization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calculate pH only from the second ionization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assume pH = pK</a:t>
            </a:r>
            <a:r>
              <a:rPr lang="en-US" sz="2400" baseline="-25000" dirty="0"/>
              <a:t>a1</a:t>
            </a: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assume pH = pK</a:t>
            </a:r>
            <a:r>
              <a:rPr lang="en-US" sz="2400" baseline="-25000" dirty="0"/>
              <a:t>a2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1717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Polyprotic</a:t>
            </a:r>
            <a:r>
              <a:rPr lang="en-US" dirty="0"/>
              <a:t> Acids and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sz="quarter" idx="2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Polyprotic acids are acids capable of loosing two or more protons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ea typeface="Cambria Math" panose="02040503050406030204" pitchFamily="18" charset="0"/>
                  </a:rPr>
                  <a:t>Ex.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is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diprotic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PO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</a:t>
                </a:r>
                <a:r>
                  <a:rPr lang="en-US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triprotic</a:t>
                </a:r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>
              <a:blipFill>
                <a:blip r:embed="rId2"/>
                <a:stretch>
                  <a:fillRect t="-850" r="-2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12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Polyprotic bases are bases capable of accepting two or more protons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a diprotic base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3−</m:t>
                        </m:r>
                      </m:sup>
                    </m:sSup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a </a:t>
                </a:r>
                <a:r>
                  <a:rPr lang="en-US" sz="2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triprotic</a:t>
                </a: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base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Content Placeholder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3"/>
                <a:stretch>
                  <a:fillRect t="-8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 Placeholder 9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Polyprotic</a:t>
            </a:r>
            <a:r>
              <a:rPr lang="en-US" sz="2800" dirty="0"/>
              <a:t> Acids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Polyprotic</a:t>
            </a:r>
            <a:r>
              <a:rPr lang="en-US" sz="2800" dirty="0"/>
              <a:t> Bases</a:t>
            </a:r>
          </a:p>
        </p:txBody>
      </p:sp>
    </p:spTree>
    <p:extLst>
      <p:ext uri="{BB962C8B-B14F-4D97-AF65-F5344CB8AC3E}">
        <p14:creationId xmlns:p14="http://schemas.microsoft.com/office/powerpoint/2010/main" val="51270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Stepwise Ionizations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sz="2200" dirty="0"/>
                  <a:t>The ionization steps of the diprotic acid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200" dirty="0"/>
                  <a:t> are as follows</a:t>
                </a:r>
              </a:p>
              <a:p>
                <a:endParaRPr lang="en-US" sz="2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HC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0" indent="0">
                  <a:buNone/>
                </a:pPr>
                <a:endParaRPr lang="en-US" sz="2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HC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C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1237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Stepwise Ionizations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200" dirty="0"/>
                  <a:t>The ionization steps of the diprotic acid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200" dirty="0"/>
                  <a:t> are as follows</a:t>
                </a:r>
              </a:p>
              <a:p>
                <a:endParaRPr lang="en-US" sz="2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HC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HC</m:t>
                                  </m:r>
                                  <m:sSub>
                                    <m:sSub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p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HC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C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  <m:sSub>
                                    <m:sSub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2−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p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HC</m:t>
                                  </m:r>
                                  <m:sSub>
                                    <m:sSub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4592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Stepwise Ionizations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200" dirty="0"/>
                  <a:t>The ionization steps of the diprotic base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S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sz="2200" dirty="0"/>
                  <a:t>are as follows</a:t>
                </a:r>
              </a:p>
              <a:p>
                <a:endParaRPr lang="en-US" sz="2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S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HS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HS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5701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Stepwise Ionizations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2200" dirty="0"/>
                  <a:t>The ionization steps of the diprotic base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S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sz="2200" dirty="0"/>
                  <a:t>are as follows</a:t>
                </a:r>
              </a:p>
              <a:p>
                <a:endParaRPr lang="en-US" sz="2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S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HS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HS</m:t>
                                  </m:r>
                                  <m:sSub>
                                    <m:sSub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2−</m:t>
                              </m:r>
                            </m:sup>
                          </m:s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HS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lang="en-US" sz="2200">
                          <a:latin typeface="Cambria Math" panose="02040503050406030204" pitchFamily="18" charset="0"/>
                        </a:rPr>
                        <m:t>⇋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S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O</m:t>
                          </m:r>
                        </m:e>
                        <m:sub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200">
                          <a:latin typeface="Cambria Math" panose="02040503050406030204" pitchFamily="18" charset="0"/>
                        </a:rPr>
                        <m:t>O</m:t>
                      </m:r>
                      <m:sSup>
                        <m:sSup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20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2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e>
                            <m:sub>
                              <m:r>
                                <a:rPr lang="en-US" sz="22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sz="22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  <m:sub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</a:rPr>
                                <m:t>O</m:t>
                              </m:r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["/>
                              <m:endChr m:val="]"/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HS</m:t>
                                  </m:r>
                                  <m:sSub>
                                    <m:sSubPr>
                                      <m:ctrlPr>
                                        <a:rPr lang="en-US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O</m:t>
                                      </m:r>
                                    </m:e>
                                    <m:sub>
                                      <m:r>
                                        <a:rPr lang="en-US" sz="220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20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75" t="-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8205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Polyprotic</a:t>
            </a:r>
            <a:r>
              <a:rPr lang="en-US" dirty="0"/>
              <a:t> acids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200" dirty="0"/>
                  <a:t>Consider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200" dirty="0"/>
                  <a:t> solution (A) Show the stepwise hydrolysis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200" dirty="0"/>
                  <a:t>.  (B) Write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sz="2200" dirty="0"/>
                  <a:t> expressions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200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200" dirty="0"/>
                  <a:t>.  (C) Find the values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200" dirty="0"/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2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7.1×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2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6.3×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en-US" sz="22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and</m:t>
                    </m:r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2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4.2×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</m:oMath>
                </a14:m>
                <a:r>
                  <a:rPr lang="en-US" sz="2200" dirty="0"/>
                  <a:t>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0326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Polyprotic bases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200" dirty="0"/>
                  <a:t>Consider a K</a:t>
                </a:r>
                <a:r>
                  <a:rPr lang="en-US" sz="2200" baseline="-25000" dirty="0"/>
                  <a:t>3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As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200" dirty="0"/>
                  <a:t> solution (A) Show the stepwise hydrolysis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As</m:t>
                        </m:r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2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3−</m:t>
                        </m:r>
                      </m:sup>
                    </m:sSup>
                  </m:oMath>
                </a14:m>
                <a:r>
                  <a:rPr lang="en-US" sz="2200" dirty="0"/>
                  <a:t>.  (B) Write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sz="2200" dirty="0"/>
                  <a:t> expressions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200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200" dirty="0"/>
                  <a:t>.  (C) Find the values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2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200" dirty="0"/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2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2.0×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20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2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5.9×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  <m:r>
                      <a:rPr lang="en-US" sz="22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and</m:t>
                    </m:r>
                    <m:sSub>
                      <m:sSubPr>
                        <m:ctrlPr>
                          <a:rPr lang="en-US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2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dirty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e>
                      <m:sub>
                        <m:r>
                          <a:rPr lang="en-US" sz="2200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2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200">
                        <a:latin typeface="Cambria Math" panose="02040503050406030204" pitchFamily="18" charset="0"/>
                      </a:rPr>
                      <m:t>1.8×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sz="2200" dirty="0"/>
                  <a:t>.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972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4404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Calculating ion concentrations in polyprotic acids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For a 3.0 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P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400" dirty="0"/>
                  <a:t> solution, (A) calculate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P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e>
                              <m:sub>
                                <m: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2−</m:t>
                            </m:r>
                          </m:sup>
                        </m:sSup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 [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P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O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/>
                  <a:t>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7.1×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. 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6.3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dirty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dirty="0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e>
                      <m:sub>
                        <m:r>
                          <a:rPr lang="en-US" sz="2400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4.2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400" dirty="0"/>
                  <a:t>. (B) Calculate the pH of the solution.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7921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4273</TotalTime>
  <Words>663</Words>
  <Application>Microsoft Office PowerPoint</Application>
  <PresentationFormat>On-screen Show (4:3)</PresentationFormat>
  <Paragraphs>73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Cambria Math</vt:lpstr>
      <vt:lpstr>Wingdings</vt:lpstr>
      <vt:lpstr>Wingdings 2</vt:lpstr>
      <vt:lpstr>Median</vt:lpstr>
      <vt:lpstr>Chapter 14 Part 4</vt:lpstr>
      <vt:lpstr>Polyprotic Acids and Bases</vt:lpstr>
      <vt:lpstr>Stepwise Ionizations</vt:lpstr>
      <vt:lpstr>Stepwise Ionizations</vt:lpstr>
      <vt:lpstr>Stepwise Ionizations</vt:lpstr>
      <vt:lpstr>Stepwise Ionizations</vt:lpstr>
      <vt:lpstr>Polyprotic acids</vt:lpstr>
      <vt:lpstr>Polyprotic bases</vt:lpstr>
      <vt:lpstr>Calculating ion concentrations in polyprotic acids</vt:lpstr>
      <vt:lpstr>A new approximation for polyprotic acids</vt:lpstr>
      <vt:lpstr>Calculating ion concentrations in polyprotic bases</vt:lpstr>
      <vt:lpstr>Ionization constants of polyprotic acids</vt:lpstr>
      <vt:lpstr>Using the polyprotic acid assumption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Part 4</dc:title>
  <dc:creator>Walter Turner</dc:creator>
  <cp:lastModifiedBy>Walter Turner</cp:lastModifiedBy>
  <cp:revision>83</cp:revision>
  <dcterms:created xsi:type="dcterms:W3CDTF">2018-03-07T03:59:38Z</dcterms:created>
  <dcterms:modified xsi:type="dcterms:W3CDTF">2022-03-30T02:59:22Z</dcterms:modified>
</cp:coreProperties>
</file>