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351" r:id="rId7"/>
    <p:sldId id="306" r:id="rId8"/>
    <p:sldId id="262" r:id="rId9"/>
    <p:sldId id="304" r:id="rId10"/>
    <p:sldId id="266" r:id="rId11"/>
    <p:sldId id="278" r:id="rId12"/>
    <p:sldId id="280" r:id="rId13"/>
    <p:sldId id="281" r:id="rId14"/>
    <p:sldId id="283" r:id="rId15"/>
    <p:sldId id="293" r:id="rId16"/>
    <p:sldId id="300" r:id="rId17"/>
    <p:sldId id="35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18BCB-3361-4DF0-9129-E0A255F74A4B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ED138-D064-40DC-8895-BC0039B8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7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1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23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FED5B-5B98-44CB-BC53-2B1DB9BCB3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4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48B4E72-39CC-4935-AAEB-48E06E54ABE9}" type="datetime1">
              <a:rPr lang="en-US" smtClean="0"/>
              <a:t>3/29/2022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90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54297-4412-4A91-8263-8FB40293F63E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2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EE744FB6-9E2D-453D-AB5E-53B8B8DA9E9C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06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EBF7B-128B-438E-B39E-9D049344D83A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55311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DBA5-EA35-440B-9651-0D787008DBD1}" type="datetime1">
              <a:rPr lang="en-US" smtClean="0"/>
              <a:t>3/29/2022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53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9FE8AA-379B-48C2-81AD-6AAA5377C326}" type="datetime1">
              <a:rPr lang="en-US" smtClean="0"/>
              <a:t>3/29/2022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46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E4F659D-8577-4137-8DCD-DE8A59D9ADEB}" type="datetime1">
              <a:rPr lang="en-US" smtClean="0"/>
              <a:t>3/29/2022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8097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FBA5-A513-4CFC-AFB8-68C3B5A1A8AF}" type="datetime1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E214-3FBD-4887-97F3-A0FBB945AD41}" type="datetime1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37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7E4E-FADD-4646-ACA6-F3382E306962}" type="datetime1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56977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637E8D62-B67F-45C4-98C9-7B7A599101CC}" type="datetime1">
              <a:rPr lang="en-US" smtClean="0"/>
              <a:t>3/29/2022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75503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FEF3FC8-8889-4953-8685-A6E1FDB4E6F8}" type="datetime1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6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</a:t>
            </a:r>
            <a:r>
              <a:rPr lang="en-US"/>
              <a:t>Part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655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a base to a buffer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If 10.0 mL of 1.0 M </a:t>
                </a:r>
                <a:r>
                  <a:rPr lang="en-US" sz="2400" dirty="0" err="1"/>
                  <a:t>NaOH</a:t>
                </a:r>
                <a:r>
                  <a:rPr lang="en-US" sz="2400" dirty="0"/>
                  <a:t> is added to 1.0 liter of a buffer solution that is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how much will the pH change?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0980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an acid to a buffer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>
                  <a:buNone/>
                </a:pPr>
                <a:r>
                  <a:rPr lang="en-US" sz="2400" dirty="0"/>
                  <a:t>If 10.0 mL of 1.0 M </a:t>
                </a:r>
                <a:r>
                  <a:rPr lang="en-US" sz="2400" dirty="0" err="1"/>
                  <a:t>HCl</a:t>
                </a:r>
                <a:r>
                  <a:rPr lang="en-US" sz="2400" dirty="0"/>
                  <a:t> is added a 1.0 liter of a buffer solution that is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how much will the pH change?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0111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Table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3232980"/>
              </p:ext>
            </p:extLst>
          </p:nvPr>
        </p:nvGraphicFramePr>
        <p:xfrm>
          <a:off x="645948" y="2638697"/>
          <a:ext cx="7852104" cy="28172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17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7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7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614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When we</a:t>
                      </a:r>
                      <a:r>
                        <a:rPr lang="en-US" sz="1600" b="1" baseline="0" dirty="0"/>
                        <a:t> add 0.010 mol </a:t>
                      </a:r>
                      <a:r>
                        <a:rPr lang="en-US" sz="1600" b="1" baseline="0" dirty="0" err="1"/>
                        <a:t>NaOH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When we add 0.010 mol </a:t>
                      </a:r>
                      <a:r>
                        <a:rPr lang="en-US" sz="1600" b="1" dirty="0" err="1"/>
                        <a:t>HCl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6147">
                <a:tc>
                  <a:txBody>
                    <a:bodyPr/>
                    <a:lstStyle/>
                    <a:p>
                      <a:r>
                        <a:rPr lang="en-US" sz="1600" b="1" dirty="0"/>
                        <a:t>We have 1.00 L of original</a:t>
                      </a:r>
                      <a:r>
                        <a:rPr lang="en-US" sz="1600" b="1" baseline="0" dirty="0"/>
                        <a:t> solution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pH</a:t>
                      </a:r>
                      <a:r>
                        <a:rPr lang="en-US" sz="1600" b="1" baseline="0" dirty="0"/>
                        <a:t> increased by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pH</a:t>
                      </a:r>
                      <a:r>
                        <a:rPr lang="en-US" sz="1600" b="1" baseline="0" dirty="0"/>
                        <a:t> decreased by</a:t>
                      </a:r>
                      <a:endParaRPr lang="en-US" sz="16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8782">
                <a:tc>
                  <a:txBody>
                    <a:bodyPr/>
                    <a:lstStyle/>
                    <a:p>
                      <a:r>
                        <a:rPr lang="en-US" sz="1600" dirty="0"/>
                        <a:t>buffer solution</a:t>
                      </a:r>
                    </a:p>
                    <a:p>
                      <a:r>
                        <a:rPr lang="en-US" sz="1600" dirty="0"/>
                        <a:t>0.10</a:t>
                      </a:r>
                      <a:r>
                        <a:rPr lang="en-US" sz="1600" baseline="0" dirty="0"/>
                        <a:t> M NaCH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baseline="0" dirty="0"/>
                        <a:t>COO &amp; 0.10 M CH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baseline="0" dirty="0"/>
                        <a:t>COOH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+0.08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-0.08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6147">
                <a:tc>
                  <a:txBody>
                    <a:bodyPr/>
                    <a:lstStyle/>
                    <a:p>
                      <a:r>
                        <a:rPr lang="en-US" sz="1600" dirty="0"/>
                        <a:t>unbuffered solution</a:t>
                      </a:r>
                    </a:p>
                    <a:p>
                      <a:r>
                        <a:rPr lang="en-US" sz="1600" dirty="0"/>
                        <a:t>0.10 M CH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COOH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+0.91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-0.89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875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is the pH of a buffer solution prepared by dissolving 25.5 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(82.04 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r>
                  <a:rPr lang="en-US" sz="2400" dirty="0"/>
                  <a:t>in a sufficient volume of 0.550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to make 500.0 mL of the buffer?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686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Preparing Buffer Solutions of Desired 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mass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(82.04 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must be dissolved in 0.300 L of 0.25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to produce a solution with a pH of 5.09? 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(Assume that the solution volume remains constant at 0.300L.)  </a:t>
                </a:r>
                <a:r>
                  <a:rPr lang="en-US" sz="2400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0516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Buffer Problems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Buffer problems can be recognized because you will have a weak acid and its conjugate base</a:t>
                </a:r>
              </a:p>
              <a:p>
                <a:r>
                  <a:rPr lang="en-US" sz="2000" dirty="0"/>
                  <a:t>If you just need to find the pH of an undisturbed buffer, plug the concentrations into the Henderson-</a:t>
                </a:r>
                <a:r>
                  <a:rPr lang="en-US" sz="2000" dirty="0" err="1"/>
                  <a:t>Hasselbach</a:t>
                </a:r>
                <a:r>
                  <a:rPr lang="en-US" sz="2000" dirty="0"/>
                  <a:t> equation</a:t>
                </a:r>
              </a:p>
              <a:p>
                <a:r>
                  <a:rPr lang="en-US" sz="2000" dirty="0"/>
                  <a:t>If you need to find the pH of a buffer after a strong acid or strong base has been added to it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000" dirty="0"/>
                  <a:t>Write the equation of adding the acid or base to the appropriate part of the buffer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000" dirty="0"/>
                  <a:t>Make an ICE[E] table to determine the new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HA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concentrations</a:t>
                </a:r>
              </a:p>
              <a:p>
                <a:pPr marL="822960" lvl="1" indent="-457200">
                  <a:buFont typeface="+mj-lt"/>
                  <a:buAutoNum type="arabicPeriod"/>
                </a:pPr>
                <a:r>
                  <a:rPr lang="en-US" sz="2000" dirty="0"/>
                  <a:t>Plug them into the Henderson-</a:t>
                </a:r>
                <a:r>
                  <a:rPr lang="en-US" sz="2000" dirty="0" err="1"/>
                  <a:t>Hasselbach</a:t>
                </a:r>
                <a:r>
                  <a:rPr lang="en-US" sz="2000" dirty="0"/>
                  <a:t> Equation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710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Recognizing Types of Problems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Identify each of the following as a strong acid, strong base, weak acid, weak base, or buffer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0.100 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LiOH</m:t>
                    </m:r>
                  </m:oMath>
                </a14:m>
                <a:r>
                  <a:rPr lang="en-US" sz="2000" dirty="0"/>
                  <a:t>  				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0.100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NaF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and</m:t>
                    </m:r>
                    <m:r>
                      <m:rPr>
                        <m:nor/>
                      </m:rPr>
                      <a:rPr lang="en-US" sz="2000"/>
                      <m:t> </m:t>
                    </m:r>
                    <m:r>
                      <m:rPr>
                        <m:nor/>
                      </m:rPr>
                      <a:rPr lang="en-US" sz="2000" dirty="0"/>
                      <m:t>0.100 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HF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HF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=6.6×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2000" dirty="0"/>
                  <a:t>) 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0.100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HClO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/>
                  <a:t> 					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0.100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HC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dirty="0"/>
                  <a:t>)	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0.100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NaCN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HCN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=6.2×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sz="2000" dirty="0"/>
                  <a:t>)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0.100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NH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NH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</a:rPr>
                      <m:t>=2.3×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000" dirty="0"/>
                  <a:t>)</a:t>
                </a:r>
                <a:r>
                  <a:rPr lang="en-US" sz="2200"/>
                  <a:t>	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443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E1A05-8D36-45E6-8636-C8D9470B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pH values of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87D02119-960C-4095-AA85-F780AA277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2982359"/>
                  </p:ext>
                </p:extLst>
              </p:nvPr>
            </p:nvGraphicFramePr>
            <p:xfrm>
              <a:off x="565446" y="1703972"/>
              <a:ext cx="8013108" cy="486660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11497">
                      <a:extLst>
                        <a:ext uri="{9D8B030D-6E8A-4147-A177-3AD203B41FA5}">
                          <a16:colId xmlns:a16="http://schemas.microsoft.com/office/drawing/2014/main" val="406527255"/>
                        </a:ext>
                      </a:extLst>
                    </a:gridCol>
                    <a:gridCol w="5201611">
                      <a:extLst>
                        <a:ext uri="{9D8B030D-6E8A-4147-A177-3AD203B41FA5}">
                          <a16:colId xmlns:a16="http://schemas.microsoft.com/office/drawing/2014/main" val="3967866709"/>
                        </a:ext>
                      </a:extLst>
                    </a:gridCol>
                  </a:tblGrid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Solution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How to find pH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3294626"/>
                      </a:ext>
                    </a:extLst>
                  </a:tr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Strong acid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Write reaction with water to determine the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p>
                                      <m: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dirty="0"/>
                            <a:t> from the strong acid molarity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2645456"/>
                      </a:ext>
                    </a:extLst>
                  </a:tr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Strong 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Write decomposition reaction to determine the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OH</m:t>
                                      </m:r>
                                    </m:e>
                                    <m:sup>
                                      <m: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dirty="0"/>
                            <a:t> from the strong base molarity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006986"/>
                      </a:ext>
                    </a:extLst>
                  </a:tr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Weak acid/acidic salt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i="0" dirty="0"/>
                            <a:t>Use initial weak</a:t>
                          </a:r>
                          <a:r>
                            <a:rPr lang="en-US" i="0" baseline="0" dirty="0"/>
                            <a:t> acid </a:t>
                          </a:r>
                          <a:r>
                            <a:rPr lang="en-US" i="0" dirty="0"/>
                            <a:t>concentration, K</a:t>
                          </a:r>
                          <a:r>
                            <a:rPr lang="en-US" i="0" baseline="-25000" dirty="0"/>
                            <a:t>a</a:t>
                          </a:r>
                          <a:r>
                            <a:rPr lang="en-US" i="0" dirty="0"/>
                            <a:t>, and ICE table to find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p>
                                          <m: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eq</m:t>
                                  </m:r>
                                </m:sub>
                              </m:sSub>
                            </m:oMath>
                          </a14:m>
                          <a:endParaRPr lang="en-US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7998063"/>
                      </a:ext>
                    </a:extLst>
                  </a:tr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Weak base/basic salt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i="0" dirty="0"/>
                            <a:t>Use initial weak base concentration, </a:t>
                          </a:r>
                          <a:r>
                            <a:rPr lang="en-US" i="0" dirty="0" err="1"/>
                            <a:t>K</a:t>
                          </a:r>
                          <a:r>
                            <a:rPr lang="en-US" i="0" baseline="-25000" dirty="0" err="1"/>
                            <a:t>b</a:t>
                          </a:r>
                          <a:r>
                            <a:rPr lang="en-US" i="0" dirty="0"/>
                            <a:t>, and ICE table to find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OH</m:t>
                                          </m:r>
                                        </m:e>
                                        <m:sup>
                                          <m: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eq</m:t>
                                  </m:r>
                                </m:sub>
                              </m:sSub>
                            </m:oMath>
                          </a14:m>
                          <a:endParaRPr lang="en-US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4653288"/>
                      </a:ext>
                    </a:extLst>
                  </a:tr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Polyprotic acid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i="0" dirty="0"/>
                            <a:t>Use initial polyprotic</a:t>
                          </a:r>
                          <a:r>
                            <a:rPr lang="en-US" i="0" baseline="0" dirty="0"/>
                            <a:t> acid </a:t>
                          </a:r>
                          <a:r>
                            <a:rPr lang="en-US" i="0" dirty="0"/>
                            <a:t>concentration,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K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a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i="0" dirty="0"/>
                            <a:t>, and ICE table to find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  <m:sub>
                                          <m: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O</m:t>
                                          </m:r>
                                        </m:e>
                                        <m:sup>
                                          <m: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eq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i="0" dirty="0"/>
                            <a:t> from first ionization step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1223007"/>
                      </a:ext>
                    </a:extLst>
                  </a:tr>
                  <a:tr h="418906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Buffer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Use Henderson-Hasselbalch 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804042"/>
                      </a:ext>
                    </a:extLst>
                  </a:tr>
                  <a:tr h="68366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Buffer (with strong acid or base added)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Use ICE[E] table and then Henderson-Hasselbalch 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36443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87D02119-960C-4095-AA85-F780AA277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2982359"/>
                  </p:ext>
                </p:extLst>
              </p:nvPr>
            </p:nvGraphicFramePr>
            <p:xfrm>
              <a:off x="565446" y="1703972"/>
              <a:ext cx="8013108" cy="486660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11497">
                      <a:extLst>
                        <a:ext uri="{9D8B030D-6E8A-4147-A177-3AD203B41FA5}">
                          <a16:colId xmlns:a16="http://schemas.microsoft.com/office/drawing/2014/main" val="406527255"/>
                        </a:ext>
                      </a:extLst>
                    </a:gridCol>
                    <a:gridCol w="5201611">
                      <a:extLst>
                        <a:ext uri="{9D8B030D-6E8A-4147-A177-3AD203B41FA5}">
                          <a16:colId xmlns:a16="http://schemas.microsoft.com/office/drawing/2014/main" val="3967866709"/>
                        </a:ext>
                      </a:extLst>
                    </a:gridCol>
                  </a:tblGrid>
                  <a:tr h="46349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Solution Type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How to find pH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329462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Strong acid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098" t="-78095" r="-117" b="-5961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64545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Strong 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098" t="-178095" r="-117" b="-4961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006986"/>
                      </a:ext>
                    </a:extLst>
                  </a:tr>
                  <a:tr h="66452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Weak acid/acidic salt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098" t="-267890" r="-117" b="-3779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7998063"/>
                      </a:ext>
                    </a:extLst>
                  </a:tr>
                  <a:tr h="664528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Weak base/basic salt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098" t="-367890" r="-117" b="-2779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4653288"/>
                      </a:ext>
                    </a:extLst>
                  </a:tr>
                  <a:tr h="691325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Polyprotic acid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098" t="-447368" r="-117" b="-16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1223007"/>
                      </a:ext>
                    </a:extLst>
                  </a:tr>
                  <a:tr h="418906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Buffer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Use Henderson-Hasselbalch 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1804042"/>
                      </a:ext>
                    </a:extLst>
                  </a:tr>
                  <a:tr h="68366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Buffer (with strong acid or base added)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Use ICE[E] table and then Henderson-Hasselbalch equation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364432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3524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A buffer is a mixture of a weak acid and its conjugate base (or a mixture of weak base and its conjugate acid) is called a buffer.</a:t>
            </a:r>
          </a:p>
          <a:p>
            <a:r>
              <a:rPr lang="en-US" sz="2200" dirty="0">
                <a:latin typeface="Cambria Math" panose="02040503050406030204" pitchFamily="18" charset="0"/>
                <a:ea typeface="Cambria Math" panose="02040503050406030204" pitchFamily="18" charset="0"/>
              </a:rPr>
              <a:t>Buffers resist a change in pH when small amounts of a strong acid or a strong base are added.</a:t>
            </a:r>
          </a:p>
        </p:txBody>
      </p:sp>
    </p:spTree>
    <p:extLst>
      <p:ext uri="{BB962C8B-B14F-4D97-AF65-F5344CB8AC3E}">
        <p14:creationId xmlns:p14="http://schemas.microsoft.com/office/powerpoint/2010/main" val="60385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Buffering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HC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5875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Buffering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HC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NaOH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b="0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Arrow 8"/>
          <p:cNvSpPr/>
          <p:nvPr/>
        </p:nvSpPr>
        <p:spPr>
          <a:xfrm rot="20362384">
            <a:off x="621112" y="3021089"/>
            <a:ext cx="2328328" cy="867569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Bases react with acidic component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16680" y="4270964"/>
            <a:ext cx="2019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(to completion)</a:t>
            </a:r>
          </a:p>
        </p:txBody>
      </p:sp>
    </p:spTree>
    <p:extLst>
      <p:ext uri="{BB962C8B-B14F-4D97-AF65-F5344CB8AC3E}">
        <p14:creationId xmlns:p14="http://schemas.microsoft.com/office/powerpoint/2010/main" val="915159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Buffering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HC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HCl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HC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Cl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b="0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Arrow 5"/>
          <p:cNvSpPr/>
          <p:nvPr/>
        </p:nvSpPr>
        <p:spPr>
          <a:xfrm rot="983398">
            <a:off x="6357486" y="2953831"/>
            <a:ext cx="2190945" cy="999566"/>
          </a:xfrm>
          <a:prstGeom prst="lef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Acids react with basic component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47618" y="4242201"/>
            <a:ext cx="2019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(to completion)</a:t>
            </a:r>
          </a:p>
        </p:txBody>
      </p:sp>
    </p:spTree>
    <p:extLst>
      <p:ext uri="{BB962C8B-B14F-4D97-AF65-F5344CB8AC3E}">
        <p14:creationId xmlns:p14="http://schemas.microsoft.com/office/powerpoint/2010/main" val="13961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Buffers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combination that will result in a buffer solution.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equal concentrations of HCl and 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equal concentrations of HCN and KCN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equal concentrations of </a:t>
            </a:r>
            <a:r>
              <a:rPr lang="en-US" sz="2400" dirty="0" err="1"/>
              <a:t>NaCl</a:t>
            </a:r>
            <a:r>
              <a:rPr lang="en-US" sz="2400" dirty="0"/>
              <a:t> and </a:t>
            </a:r>
            <a:r>
              <a:rPr lang="en-US" sz="2400" dirty="0" err="1"/>
              <a:t>NaOH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equal concentrations of HNO</a:t>
            </a:r>
            <a:r>
              <a:rPr lang="en-US" sz="2400" baseline="-25000" dirty="0"/>
              <a:t>3</a:t>
            </a:r>
            <a:r>
              <a:rPr lang="en-US" sz="2400" dirty="0"/>
              <a:t> and NH</a:t>
            </a:r>
            <a:r>
              <a:rPr lang="en-US" sz="2400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equal concentrations of </a:t>
            </a:r>
            <a:r>
              <a:rPr lang="en-US" sz="2400" dirty="0" err="1"/>
              <a:t>NaOH</a:t>
            </a:r>
            <a:r>
              <a:rPr lang="en-US" sz="2400" dirty="0"/>
              <a:t> and 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  <a:p>
            <a:pPr marL="0" indent="0">
              <a:buNone/>
            </a:pP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4197279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Henderson-</a:t>
            </a:r>
            <a:r>
              <a:rPr lang="en-US" dirty="0" err="1"/>
              <a:t>Hasselbalch</a:t>
            </a:r>
            <a:r>
              <a:rPr lang="en-US" dirty="0"/>
              <a:t>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pH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A</m:t>
                                  </m:r>
                                </m:e>
                                <m:sup>
                                  <m: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num>
                            <m:den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HA</m:t>
                                  </m:r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en-US" sz="2400" dirty="0"/>
              </a:p>
              <a:p>
                <a:pPr>
                  <a:buNone/>
                </a:pPr>
                <a:endParaRPr lang="en-US" sz="2400" dirty="0"/>
              </a:p>
              <a:p>
                <a:r>
                  <a:rPr lang="en-US" sz="2400" dirty="0"/>
                  <a:t>pH: the pH of the buffer solution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: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of the acidic part of the buffer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dirty="0"/>
                  <a:t> is the basic part of the buffer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HA</m:t>
                        </m:r>
                      </m:e>
                    </m:d>
                  </m:oMath>
                </a14:m>
                <a:r>
                  <a:rPr lang="en-US" sz="2400" dirty="0"/>
                  <a:t>: is the acidic part of the buffer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733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Buffer 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>
                  <a:buNone/>
                </a:pPr>
                <a:r>
                  <a:rPr lang="en-US" sz="2200" dirty="0"/>
                  <a:t>Consider a solution a solution that is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 and 0.10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Na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.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 1.8×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200" dirty="0"/>
                  <a:t>.  (A) Write a hydrolysis reaction relating both parts of the buffer.  (B) Calculate the pH of the solution.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0301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acids or bases to buffers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When adding an acid to base, you can still use the Henderson-</a:t>
            </a:r>
            <a:r>
              <a:rPr lang="en-US" sz="2200" dirty="0" err="1"/>
              <a:t>Hasselbach</a:t>
            </a:r>
            <a:r>
              <a:rPr lang="en-US" sz="2200" dirty="0"/>
              <a:t> equation.</a:t>
            </a:r>
          </a:p>
          <a:p>
            <a:r>
              <a:rPr lang="en-US" sz="2200" dirty="0"/>
              <a:t>BUT FIRST: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200" dirty="0"/>
              <a:t>Write the equation of adding the acid or base to the appropriate part of the buffer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200" dirty="0"/>
              <a:t>Make an ICE[E] table to find the new concentrations of the acidic and basic parts of the buffer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200" dirty="0"/>
              <a:t>And then, plug these new concentrations into the Henderson-</a:t>
            </a:r>
            <a:r>
              <a:rPr lang="en-US" sz="2200" dirty="0" err="1"/>
              <a:t>Hasselbach</a:t>
            </a:r>
            <a:r>
              <a:rPr lang="en-US" sz="2200" dirty="0"/>
              <a:t> equation</a:t>
            </a:r>
          </a:p>
        </p:txBody>
      </p:sp>
    </p:spTree>
    <p:extLst>
      <p:ext uri="{BB962C8B-B14F-4D97-AF65-F5344CB8AC3E}">
        <p14:creationId xmlns:p14="http://schemas.microsoft.com/office/powerpoint/2010/main" val="1335213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3997</TotalTime>
  <Words>955</Words>
  <Application>Microsoft Office PowerPoint</Application>
  <PresentationFormat>On-screen Show (4:3)</PresentationFormat>
  <Paragraphs>113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Cambria Math</vt:lpstr>
      <vt:lpstr>Wingdings</vt:lpstr>
      <vt:lpstr>Wingdings 2</vt:lpstr>
      <vt:lpstr>Median</vt:lpstr>
      <vt:lpstr>Chapter 14 Part 5</vt:lpstr>
      <vt:lpstr>Buffers</vt:lpstr>
      <vt:lpstr>Buffering Action</vt:lpstr>
      <vt:lpstr>Buffering Action</vt:lpstr>
      <vt:lpstr>Buffering Action</vt:lpstr>
      <vt:lpstr>Buffers</vt:lpstr>
      <vt:lpstr>Henderson-Hasselbalch equation</vt:lpstr>
      <vt:lpstr>Calculating Buffer pH</vt:lpstr>
      <vt:lpstr>Adding acids or bases to buffers</vt:lpstr>
      <vt:lpstr>Adding a base to a buffer</vt:lpstr>
      <vt:lpstr>Adding an acid to a buffer</vt:lpstr>
      <vt:lpstr>Summary Table</vt:lpstr>
      <vt:lpstr>Buffers</vt:lpstr>
      <vt:lpstr>Preparing Buffer Solutions of Desired pH</vt:lpstr>
      <vt:lpstr>Working Buffer Problems</vt:lpstr>
      <vt:lpstr>Recognizing Types of Problems</vt:lpstr>
      <vt:lpstr>Finding pH values of solutions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4</dc:title>
  <dc:creator>Walter Turner</dc:creator>
  <cp:lastModifiedBy>Walter Turner</cp:lastModifiedBy>
  <cp:revision>83</cp:revision>
  <dcterms:created xsi:type="dcterms:W3CDTF">2018-03-07T03:59:38Z</dcterms:created>
  <dcterms:modified xsi:type="dcterms:W3CDTF">2022-03-30T03:05:21Z</dcterms:modified>
</cp:coreProperties>
</file>