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300" r:id="rId2"/>
    <p:sldId id="413" r:id="rId3"/>
    <p:sldId id="408" r:id="rId4"/>
    <p:sldId id="411" r:id="rId5"/>
    <p:sldId id="409" r:id="rId6"/>
    <p:sldId id="412" r:id="rId7"/>
    <p:sldId id="399" r:id="rId8"/>
    <p:sldId id="40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 autoAdjust="0"/>
    <p:restoredTop sz="94476" autoAdjust="0"/>
  </p:normalViewPr>
  <p:slideViewPr>
    <p:cSldViewPr snapToGrid="0">
      <p:cViewPr varScale="1">
        <p:scale>
          <a:sx n="112" d="100"/>
          <a:sy n="112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6E86B-F327-4BB8-89C3-8EDB5F512E30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E218-CC27-4351-A931-DCF9F69D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07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7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79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102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3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908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7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5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8915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7190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8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Week 7: Titration and Spectroscopy of Amino Acid Compounds</a:t>
            </a:r>
          </a:p>
        </p:txBody>
      </p:sp>
    </p:spTree>
    <p:extLst>
      <p:ext uri="{BB962C8B-B14F-4D97-AF65-F5344CB8AC3E}">
        <p14:creationId xmlns:p14="http://schemas.microsoft.com/office/powerpoint/2010/main" val="1824162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Prelab Review</a:t>
            </a:r>
          </a:p>
        </p:txBody>
      </p:sp>
    </p:spTree>
    <p:extLst>
      <p:ext uri="{BB962C8B-B14F-4D97-AF65-F5344CB8AC3E}">
        <p14:creationId xmlns:p14="http://schemas.microsoft.com/office/powerpoint/2010/main" val="3982934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Balanced Reaction for Model Compound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CuS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Cu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N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7138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Theoretical Yield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0" y="1600200"/>
                <a:ext cx="9144000" cy="4495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:endParaRPr lang="en-US" sz="17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17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CuS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∙5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+4 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Cu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17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N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7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+5 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</m:t>
                      </m:r>
                      <m: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0" smtClean="0">
                          <a:latin typeface="Cambria Math" panose="02040503050406030204" pitchFamily="18" charset="0"/>
                        </a:rPr>
                        <m:t>~10 </m:t>
                      </m:r>
                      <m:r>
                        <m:rPr>
                          <m:sty m:val="p"/>
                        </m:rPr>
                        <a:rPr lang="en-US" sz="17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7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CuS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∙5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7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17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7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CuS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sz="17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∙5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</m:t>
                              </m:r>
                            </m:num>
                            <m:den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249.70 </m:t>
                              </m:r>
                              <m:r>
                                <m:rPr>
                                  <m:sty m:val="p"/>
                                </m:rP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CuS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sz="17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∙5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7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Cu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700" i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sSub>
                                        <m:sSubPr>
                                          <m:ctrlPr>
                                            <a:rPr lang="en-US" sz="17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700" i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1700" i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CuS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en-US" sz="17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∙5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7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700" i="0">
                                  <a:latin typeface="Cambria Math" panose="02040503050406030204" pitchFamily="18" charset="0"/>
                                </a:rPr>
                                <m:t>227.76 </m:t>
                              </m:r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7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Cu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700" i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sSub>
                                        <m:sSubPr>
                                          <m:ctrlPr>
                                            <a:rPr lang="en-US" sz="17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700" i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1700" i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Cu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700" i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sSub>
                                        <m:sSubPr>
                                          <m:ctrlPr>
                                            <a:rPr lang="en-US" sz="17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700" i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1700" i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700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7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700" dirty="0"/>
              </a:p>
              <a:p>
                <a:pPr marL="0" indent="0">
                  <a:buNone/>
                </a:pPr>
                <a:endParaRPr lang="en-US" sz="17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700" b="0" i="0" smtClean="0">
                          <a:latin typeface="Cambria Math" panose="02040503050406030204" pitchFamily="18" charset="0"/>
                        </a:rPr>
                        <m:t>Theoretical</m:t>
                      </m:r>
                      <m:r>
                        <a:rPr lang="en-US" sz="17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700" b="0" i="0" smtClean="0">
                          <a:latin typeface="Cambria Math" panose="02040503050406030204" pitchFamily="18" charset="0"/>
                        </a:rPr>
                        <m:t>Yield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0" y="1600200"/>
                <a:ext cx="9144000" cy="44958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51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Yield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2400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%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Yield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Actual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Yield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Theoretical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Yield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5061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Empirical Formulas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2485668"/>
                  </p:ext>
                </p:extLst>
              </p:nvPr>
            </p:nvGraphicFramePr>
            <p:xfrm>
              <a:off x="1562520" y="2752834"/>
              <a:ext cx="6253655" cy="2468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24343">
                      <a:extLst>
                        <a:ext uri="{9D8B030D-6E8A-4147-A177-3AD203B41FA5}">
                          <a16:colId xmlns:a16="http://schemas.microsoft.com/office/drawing/2014/main" val="3999434316"/>
                        </a:ext>
                      </a:extLst>
                    </a:gridCol>
                    <a:gridCol w="2174994">
                      <a:extLst>
                        <a:ext uri="{9D8B030D-6E8A-4147-A177-3AD203B41FA5}">
                          <a16:colId xmlns:a16="http://schemas.microsoft.com/office/drawing/2014/main" val="551699948"/>
                        </a:ext>
                      </a:extLst>
                    </a:gridCol>
                    <a:gridCol w="2354318">
                      <a:extLst>
                        <a:ext uri="{9D8B030D-6E8A-4147-A177-3AD203B41FA5}">
                          <a16:colId xmlns:a16="http://schemas.microsoft.com/office/drawing/2014/main" val="1019666069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err="1"/>
                            <a:t>Monodentate</a:t>
                          </a:r>
                          <a:r>
                            <a:rPr lang="en-US" sz="2400" baseline="0" dirty="0"/>
                            <a:t> ligand</a:t>
                          </a:r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Bidentate ligand</a:t>
                          </a:r>
                        </a:p>
                        <a:p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1022953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4</a:t>
                          </a:r>
                          <a:r>
                            <a:rPr lang="en-US" sz="2400" baseline="0" dirty="0"/>
                            <a:t> Chelation</a:t>
                          </a:r>
                        </a:p>
                        <a:p>
                          <a:r>
                            <a:rPr lang="en-US" sz="2400" baseline="0" dirty="0"/>
                            <a:t>Sites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Cu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C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7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sty m:val="p"/>
                                        </m:rPr>
                                        <a:rPr lang="en-US" sz="2400" b="0" i="0" smtClean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O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Cu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C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7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sty m:val="p"/>
                                        </m:rPr>
                                        <a:rPr lang="en-US" sz="2400" b="0" i="0" smtClean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O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63228262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6 Chelation</a:t>
                          </a:r>
                          <a:endParaRPr lang="en-US" sz="2400" baseline="0" dirty="0"/>
                        </a:p>
                        <a:p>
                          <a:r>
                            <a:rPr lang="en-US" sz="2400" baseline="0" dirty="0"/>
                            <a:t>Sites</a:t>
                          </a:r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Cu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C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7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sty m:val="p"/>
                                        </m:rPr>
                                        <a:rPr lang="en-US" sz="2400" b="0" i="0" smtClean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O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Cu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C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7</m:t>
                                          </m:r>
                                        </m:sub>
                                      </m:sSub>
                                      <m:r>
                                        <m:rPr>
                                          <m:sty m:val="p"/>
                                        </m:rPr>
                                        <a:rPr lang="en-US" sz="2400" b="0" i="0" smtClean="0">
                                          <a:latin typeface="Cambria Math" panose="02040503050406030204" pitchFamily="18" charset="0"/>
                                        </a:rPr>
                                        <m:t>N</m:t>
                                      </m:r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O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0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b>
                                  <m:r>
                                    <a:rPr lang="en-US" sz="2400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62645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2485668"/>
                  </p:ext>
                </p:extLst>
              </p:nvPr>
            </p:nvGraphicFramePr>
            <p:xfrm>
              <a:off x="1562520" y="2752834"/>
              <a:ext cx="6253655" cy="24688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24343">
                      <a:extLst>
                        <a:ext uri="{9D8B030D-6E8A-4147-A177-3AD203B41FA5}">
                          <a16:colId xmlns:a16="http://schemas.microsoft.com/office/drawing/2014/main" val="3999434316"/>
                        </a:ext>
                      </a:extLst>
                    </a:gridCol>
                    <a:gridCol w="2174994">
                      <a:extLst>
                        <a:ext uri="{9D8B030D-6E8A-4147-A177-3AD203B41FA5}">
                          <a16:colId xmlns:a16="http://schemas.microsoft.com/office/drawing/2014/main" val="551699948"/>
                        </a:ext>
                      </a:extLst>
                    </a:gridCol>
                    <a:gridCol w="2354318">
                      <a:extLst>
                        <a:ext uri="{9D8B030D-6E8A-4147-A177-3AD203B41FA5}">
                          <a16:colId xmlns:a16="http://schemas.microsoft.com/office/drawing/2014/main" val="1019666069"/>
                        </a:ext>
                      </a:extLst>
                    </a:gridCol>
                  </a:tblGrid>
                  <a:tr h="822960">
                    <a:tc>
                      <a:txBody>
                        <a:bodyPr/>
                        <a:lstStyle/>
                        <a:p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err="1" smtClean="0"/>
                            <a:t>Monodentate</a:t>
                          </a:r>
                          <a:r>
                            <a:rPr lang="en-US" sz="2400" baseline="0" dirty="0" smtClean="0"/>
                            <a:t> ligand</a:t>
                          </a:r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Bidentate ligand</a:t>
                          </a:r>
                        </a:p>
                        <a:p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102295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4</a:t>
                          </a:r>
                          <a:r>
                            <a:rPr lang="en-US" sz="2400" baseline="0" dirty="0" smtClean="0"/>
                            <a:t> Chelation</a:t>
                          </a:r>
                        </a:p>
                        <a:p>
                          <a:r>
                            <a:rPr lang="en-US" sz="2400" baseline="0" dirty="0" smtClean="0"/>
                            <a:t>Sites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9552" t="-104412" r="-108964" b="-116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5633" t="-104412" r="-517" b="-1161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3228262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US" sz="2400" dirty="0" smtClean="0"/>
                            <a:t>6 Chelation</a:t>
                          </a:r>
                          <a:endParaRPr lang="en-US" sz="2400" baseline="0" dirty="0" smtClean="0"/>
                        </a:p>
                        <a:p>
                          <a:r>
                            <a:rPr lang="en-US" sz="2400" baseline="0" dirty="0" smtClean="0"/>
                            <a:t>Sites</a:t>
                          </a:r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9552" t="-205926" r="-108964" b="-1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5633" t="-205926" r="-517" b="-170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626459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ACAAA4-F8C6-4939-9038-C9A1869FB7C4}"/>
                  </a:ext>
                </a:extLst>
              </p:cNvPr>
              <p:cNvSpPr txBox="1"/>
              <p:nvPr/>
            </p:nvSpPr>
            <p:spPr>
              <a:xfrm>
                <a:off x="2879933" y="5580403"/>
                <a:ext cx="4153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Note: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is the formula of alanine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ACAAA4-F8C6-4939-9038-C9A1869FB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933" y="5580403"/>
                <a:ext cx="4153256" cy="369332"/>
              </a:xfrm>
              <a:prstGeom prst="rect">
                <a:avLst/>
              </a:prstGeom>
              <a:blipFill>
                <a:blip r:embed="rId3"/>
                <a:stretch>
                  <a:fillRect l="-1173"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5142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E875D-1A41-43AE-B5B9-58882E62B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Determining the empirical 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745F7-AE6F-40E0-A9EB-A32B8D18F61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Perform titration analysis to determine the mass percent of alanine and spectroscopic analysis to determine the mass percent of copper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Determine the empirical formula of the amino acid compound using the mass percentages of alanine and copper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296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1403E-EFCF-4BB1-ACF6-E159901E9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percent yield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F04B4-D3B9-47B4-BD94-FC3EAEEF093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Write out the synthesis equation for the formation of the alanine compound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 your synthesis equation to find the theoretical yield of the amino acid compound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Use the theoretical yield to calculate the percent yield of the amino acid compound</a:t>
            </a:r>
          </a:p>
        </p:txBody>
      </p:sp>
    </p:spTree>
    <p:extLst>
      <p:ext uri="{BB962C8B-B14F-4D97-AF65-F5344CB8AC3E}">
        <p14:creationId xmlns:p14="http://schemas.microsoft.com/office/powerpoint/2010/main" val="24365780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13482</TotalTime>
  <Words>211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Cambria Math</vt:lpstr>
      <vt:lpstr>Wingdings</vt:lpstr>
      <vt:lpstr>Wingdings 2</vt:lpstr>
      <vt:lpstr>Median1</vt:lpstr>
      <vt:lpstr>Week 7: Titration and Spectroscopy of Amino Acid Compounds</vt:lpstr>
      <vt:lpstr>Prelab Review</vt:lpstr>
      <vt:lpstr>Balanced Reaction for Model Compound</vt:lpstr>
      <vt:lpstr>Calculating Theoretical Yield</vt:lpstr>
      <vt:lpstr>Percent Yield</vt:lpstr>
      <vt:lpstr>Possible Empirical Formulas</vt:lpstr>
      <vt:lpstr>Determining the empirical formula</vt:lpstr>
      <vt:lpstr>Determining the percent yield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Othenia</dc:creator>
  <cp:lastModifiedBy>Walter Turner</cp:lastModifiedBy>
  <cp:revision>63</cp:revision>
  <dcterms:created xsi:type="dcterms:W3CDTF">2017-08-13T02:35:07Z</dcterms:created>
  <dcterms:modified xsi:type="dcterms:W3CDTF">2022-04-01T12:46:01Z</dcterms:modified>
</cp:coreProperties>
</file>