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9"/>
  </p:notesMasterIdLst>
  <p:sldIdLst>
    <p:sldId id="604" r:id="rId2"/>
    <p:sldId id="605" r:id="rId3"/>
    <p:sldId id="606" r:id="rId4"/>
    <p:sldId id="345" r:id="rId5"/>
    <p:sldId id="437" r:id="rId6"/>
    <p:sldId id="591" r:id="rId7"/>
    <p:sldId id="457" r:id="rId8"/>
    <p:sldId id="464" r:id="rId9"/>
    <p:sldId id="595" r:id="rId10"/>
    <p:sldId id="596" r:id="rId11"/>
    <p:sldId id="594" r:id="rId12"/>
    <p:sldId id="499" r:id="rId13"/>
    <p:sldId id="500" r:id="rId14"/>
    <p:sldId id="491" r:id="rId15"/>
    <p:sldId id="493" r:id="rId16"/>
    <p:sldId id="503" r:id="rId17"/>
    <p:sldId id="497" r:id="rId18"/>
    <p:sldId id="504" r:id="rId19"/>
    <p:sldId id="512" r:id="rId20"/>
    <p:sldId id="515" r:id="rId21"/>
    <p:sldId id="517" r:id="rId22"/>
    <p:sldId id="597" r:id="rId23"/>
    <p:sldId id="598" r:id="rId24"/>
    <p:sldId id="521" r:id="rId25"/>
    <p:sldId id="565" r:id="rId26"/>
    <p:sldId id="525" r:id="rId27"/>
    <p:sldId id="526" r:id="rId28"/>
    <p:sldId id="599" r:id="rId29"/>
    <p:sldId id="600" r:id="rId30"/>
    <p:sldId id="571" r:id="rId31"/>
    <p:sldId id="601" r:id="rId32"/>
    <p:sldId id="573" r:id="rId33"/>
    <p:sldId id="572" r:id="rId34"/>
    <p:sldId id="527" r:id="rId35"/>
    <p:sldId id="528" r:id="rId36"/>
    <p:sldId id="529" r:id="rId37"/>
    <p:sldId id="530" r:id="rId38"/>
  </p:sldIdLst>
  <p:sldSz cx="9144000" cy="6858000" type="screen4x3"/>
  <p:notesSz cx="6858000" cy="9144000"/>
  <p:custDataLst>
    <p:tags r:id="rId40"/>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000"/>
    <a:srgbClr val="0080FF"/>
    <a:srgbClr val="FF0080"/>
    <a:srgbClr val="C75340"/>
    <a:srgbClr val="FFB6B1"/>
    <a:srgbClr val="B2DA1A"/>
    <a:srgbClr val="A9C1D4"/>
    <a:srgbClr val="AEC8D9"/>
    <a:srgbClr val="B0CADB"/>
    <a:srgbClr val="BAD5E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6048" autoAdjust="0"/>
  </p:normalViewPr>
  <p:slideViewPr>
    <p:cSldViewPr snapToGrid="0" snapToObjects="1">
      <p:cViewPr varScale="1">
        <p:scale>
          <a:sx n="47" d="100"/>
          <a:sy n="47" d="100"/>
        </p:scale>
        <p:origin x="1176" y="54"/>
      </p:cViewPr>
      <p:guideLst>
        <p:guide orient="horz" pos="2160"/>
        <p:guide pos="2880"/>
      </p:guideLst>
    </p:cSldViewPr>
  </p:slideViewPr>
  <p:notesTextViewPr>
    <p:cViewPr>
      <p:scale>
        <a:sx n="100" d="100"/>
        <a:sy n="100" d="100"/>
      </p:scale>
      <p:origin x="0" y="0"/>
    </p:cViewPr>
  </p:notesTextViewPr>
  <p:sorterViewPr>
    <p:cViewPr>
      <p:scale>
        <a:sx n="150" d="100"/>
        <a:sy n="150" d="100"/>
      </p:scale>
      <p:origin x="0" y="-3285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24CEC5-F0F5-434E-A026-65DC5C02C252}" type="datetimeFigureOut">
              <a:rPr lang="en-US" smtClean="0"/>
              <a:t>4/1/2022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2529519-5D31-9D44-B0BB-FD4F1C6BC6A0}" type="slidenum">
              <a:rPr lang="en-US" smtClean="0"/>
              <a:t>‹#›</a:t>
            </a:fld>
            <a:endParaRPr lang="en-US"/>
          </a:p>
        </p:txBody>
      </p:sp>
    </p:spTree>
    <p:extLst>
      <p:ext uri="{BB962C8B-B14F-4D97-AF65-F5344CB8AC3E}">
        <p14:creationId xmlns:p14="http://schemas.microsoft.com/office/powerpoint/2010/main" val="224189621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youtube.com/watch?v=eFzGdQrr2K8&amp;amp;list=PLZ9z-Af5ISavJpPlvdMU4T-etIDOUmldk&amp;amp;index=6&amp;amp;t=0s"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bwMode="auto">
          <a:noFill/>
          <a:ln>
            <a:miter lim="800000"/>
            <a:headEnd/>
            <a:tailEnd/>
          </a:ln>
        </p:spPr>
        <p:txBody>
          <a:bodyPr/>
          <a:lstStyle/>
          <a:p>
            <a:fld id="{E969DED3-1F2B-43A8-A36D-14511F9DCB2E}" type="slidenum">
              <a:rPr lang="en-US" smtClean="0">
                <a:latin typeface="Times" pitchFamily="18" charset="0"/>
                <a:ea typeface="ＭＳ Ｐゴシック" charset="-128"/>
                <a:cs typeface="Arial" pitchFamily="34" charset="0"/>
              </a:rPr>
              <a:pPr/>
              <a:t>4</a:t>
            </a:fld>
            <a:endParaRPr lang="en-US">
              <a:latin typeface="Times" pitchFamily="18" charset="0"/>
              <a:ea typeface="ＭＳ Ｐゴシック" charset="-128"/>
              <a:cs typeface="Arial" pitchFamily="34" charset="0"/>
            </a:endParaRPr>
          </a:p>
        </p:txBody>
      </p:sp>
      <p:sp>
        <p:nvSpPr>
          <p:cNvPr id="73731"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73732" name="Rectangle 3"/>
          <p:cNvSpPr>
            <a:spLocks noGrp="1" noChangeArrowheads="1"/>
          </p:cNvSpPr>
          <p:nvPr>
            <p:ph type="body" idx="1"/>
          </p:nvPr>
        </p:nvSpPr>
        <p:spPr bwMode="auto">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endParaRPr lang="en-US" dirty="0">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9863" y="1174750"/>
            <a:ext cx="4222750" cy="3167063"/>
          </a:xfrm>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C5EB09CC-0B57-D947-82BF-D08E19DC22FF}" type="slidenum">
              <a:rPr lang="en-US" smtClean="0"/>
              <a:t>13</a:t>
            </a:fld>
            <a:endParaRPr lang="en-US" dirty="0"/>
          </a:p>
        </p:txBody>
      </p:sp>
    </p:spTree>
    <p:extLst>
      <p:ext uri="{BB962C8B-B14F-4D97-AF65-F5344CB8AC3E}">
        <p14:creationId xmlns:p14="http://schemas.microsoft.com/office/powerpoint/2010/main" val="17233202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14</a:t>
            </a:fld>
            <a:endParaRPr lang="en-US" dirty="0"/>
          </a:p>
        </p:txBody>
      </p:sp>
    </p:spTree>
    <p:extLst>
      <p:ext uri="{BB962C8B-B14F-4D97-AF65-F5344CB8AC3E}">
        <p14:creationId xmlns:p14="http://schemas.microsoft.com/office/powerpoint/2010/main" val="6674185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32B845-F3C5-441C-9910-8698A3CDD40D}" type="slidenum">
              <a:rPr lang="en-US" smtClean="0"/>
              <a:pPr/>
              <a:t>15</a:t>
            </a:fld>
            <a:endParaRPr lang="en-US"/>
          </a:p>
        </p:txBody>
      </p:sp>
    </p:spTree>
    <p:extLst>
      <p:ext uri="{BB962C8B-B14F-4D97-AF65-F5344CB8AC3E}">
        <p14:creationId xmlns:p14="http://schemas.microsoft.com/office/powerpoint/2010/main" val="58047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9863" y="1174750"/>
            <a:ext cx="4222750" cy="3167063"/>
          </a:xfrm>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16</a:t>
            </a:fld>
            <a:endParaRPr lang="en-US" dirty="0"/>
          </a:p>
        </p:txBody>
      </p:sp>
    </p:spTree>
    <p:extLst>
      <p:ext uri="{BB962C8B-B14F-4D97-AF65-F5344CB8AC3E}">
        <p14:creationId xmlns:p14="http://schemas.microsoft.com/office/powerpoint/2010/main" val="33093523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17</a:t>
            </a:fld>
            <a:endParaRPr lang="en-US" dirty="0"/>
          </a:p>
        </p:txBody>
      </p:sp>
    </p:spTree>
    <p:extLst>
      <p:ext uri="{BB962C8B-B14F-4D97-AF65-F5344CB8AC3E}">
        <p14:creationId xmlns:p14="http://schemas.microsoft.com/office/powerpoint/2010/main" val="13176115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9863" y="1174750"/>
            <a:ext cx="4222750" cy="31670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18</a:t>
            </a:fld>
            <a:endParaRPr lang="en-US" dirty="0"/>
          </a:p>
        </p:txBody>
      </p:sp>
    </p:spTree>
    <p:extLst>
      <p:ext uri="{BB962C8B-B14F-4D97-AF65-F5344CB8AC3E}">
        <p14:creationId xmlns:p14="http://schemas.microsoft.com/office/powerpoint/2010/main" val="17850329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u="sng" dirty="0"/>
          </a:p>
        </p:txBody>
      </p:sp>
      <p:sp>
        <p:nvSpPr>
          <p:cNvPr id="4" name="Slide Number Placeholder 3"/>
          <p:cNvSpPr>
            <a:spLocks noGrp="1"/>
          </p:cNvSpPr>
          <p:nvPr>
            <p:ph type="sldNum" sz="quarter" idx="10"/>
          </p:nvPr>
        </p:nvSpPr>
        <p:spPr/>
        <p:txBody>
          <a:bodyPr/>
          <a:lstStyle/>
          <a:p>
            <a:fld id="{A2529519-5D31-9D44-B0BB-FD4F1C6BC6A0}" type="slidenum">
              <a:rPr lang="en-US" smtClean="0"/>
              <a:t>20</a:t>
            </a:fld>
            <a:endParaRPr lang="en-US"/>
          </a:p>
        </p:txBody>
      </p:sp>
    </p:spTree>
    <p:extLst>
      <p:ext uri="{BB962C8B-B14F-4D97-AF65-F5344CB8AC3E}">
        <p14:creationId xmlns:p14="http://schemas.microsoft.com/office/powerpoint/2010/main" val="15845962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p:spPr>
      </p:sp>
      <p:sp>
        <p:nvSpPr>
          <p:cNvPr id="75779"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457200" rtl="0" eaLnBrk="1" fontAlgn="auto" latinLnBrk="0" hangingPunct="1">
              <a:lnSpc>
                <a:spcPct val="100000"/>
              </a:lnSpc>
              <a:spcBef>
                <a:spcPct val="0"/>
              </a:spcBef>
              <a:spcAft>
                <a:spcPts val="0"/>
              </a:spcAft>
              <a:buClrTx/>
              <a:buSzTx/>
              <a:buFontTx/>
              <a:buNone/>
              <a:tabLst/>
              <a:defRPr/>
            </a:pPr>
            <a:endParaRPr lang="en-US" sz="1400" baseline="0" dirty="0"/>
          </a:p>
        </p:txBody>
      </p:sp>
      <p:sp>
        <p:nvSpPr>
          <p:cNvPr id="75780" name="Slide Number Placeholder 3"/>
          <p:cNvSpPr>
            <a:spLocks noGrp="1"/>
          </p:cNvSpPr>
          <p:nvPr>
            <p:ph type="sldNum" sz="quarter" idx="5"/>
          </p:nvPr>
        </p:nvSpPr>
        <p:spPr bwMode="auto">
          <a:noFill/>
          <a:ln>
            <a:miter lim="800000"/>
            <a:headEnd/>
            <a:tailEnd/>
          </a:ln>
        </p:spPr>
        <p:txBody>
          <a:bodyPr/>
          <a:lstStyle/>
          <a:p>
            <a:fld id="{AC43C9CD-1829-443C-BD07-FEF6E39BBFC0}" type="slidenum">
              <a:rPr lang="en-US" smtClean="0">
                <a:latin typeface="Calibri" pitchFamily="34" charset="0"/>
                <a:cs typeface="Arial" pitchFamily="34" charset="0"/>
              </a:rPr>
              <a:pPr/>
              <a:t>21</a:t>
            </a:fld>
            <a:endParaRPr lang="en-US">
              <a:latin typeface="Calibri" pitchFamily="34" charset="0"/>
              <a:cs typeface="Arial" pitchFamily="34" charset="0"/>
            </a:endParaRPr>
          </a:p>
        </p:txBody>
      </p:sp>
    </p:spTree>
    <p:extLst>
      <p:ext uri="{BB962C8B-B14F-4D97-AF65-F5344CB8AC3E}">
        <p14:creationId xmlns:p14="http://schemas.microsoft.com/office/powerpoint/2010/main" val="15029533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3188" y="1144588"/>
            <a:ext cx="4111625" cy="308451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22</a:t>
            </a:fld>
            <a:endParaRPr lang="en-US" dirty="0"/>
          </a:p>
        </p:txBody>
      </p:sp>
    </p:spTree>
    <p:extLst>
      <p:ext uri="{BB962C8B-B14F-4D97-AF65-F5344CB8AC3E}">
        <p14:creationId xmlns:p14="http://schemas.microsoft.com/office/powerpoint/2010/main" val="11836152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3188" y="1144588"/>
            <a:ext cx="4111625" cy="308451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23</a:t>
            </a:fld>
            <a:endParaRPr lang="en-US" dirty="0"/>
          </a:p>
        </p:txBody>
      </p:sp>
    </p:spTree>
    <p:extLst>
      <p:ext uri="{BB962C8B-B14F-4D97-AF65-F5344CB8AC3E}">
        <p14:creationId xmlns:p14="http://schemas.microsoft.com/office/powerpoint/2010/main" val="1515841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529519-5D31-9D44-B0BB-FD4F1C6BC6A0}" type="slidenum">
              <a:rPr lang="en-US" smtClean="0"/>
              <a:t>5</a:t>
            </a:fld>
            <a:endParaRPr lang="en-US"/>
          </a:p>
        </p:txBody>
      </p:sp>
    </p:spTree>
    <p:extLst>
      <p:ext uri="{BB962C8B-B14F-4D97-AF65-F5344CB8AC3E}">
        <p14:creationId xmlns:p14="http://schemas.microsoft.com/office/powerpoint/2010/main" val="24570608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ct val="0"/>
              </a:spcBef>
              <a:spcAft>
                <a:spcPts val="0"/>
              </a:spcAft>
              <a:buClrTx/>
              <a:buSzTx/>
              <a:buFontTx/>
              <a:buNone/>
              <a:tabLst/>
              <a:defRPr/>
            </a:pPr>
            <a:endParaRPr lang="en-US" b="1" baseline="0" dirty="0"/>
          </a:p>
          <a:p>
            <a:endParaRPr lang="en-US" dirty="0"/>
          </a:p>
        </p:txBody>
      </p:sp>
      <p:sp>
        <p:nvSpPr>
          <p:cNvPr id="4" name="Slide Number Placeholder 3"/>
          <p:cNvSpPr>
            <a:spLocks noGrp="1"/>
          </p:cNvSpPr>
          <p:nvPr>
            <p:ph type="sldNum" sz="quarter" idx="10"/>
          </p:nvPr>
        </p:nvSpPr>
        <p:spPr/>
        <p:txBody>
          <a:bodyPr/>
          <a:lstStyle/>
          <a:p>
            <a:fld id="{01F2A70B-78F2-4DCF-B53B-C990D2FAFB8A}" type="slidenum">
              <a:rPr lang="uk-UA" smtClean="0"/>
              <a:t>24</a:t>
            </a:fld>
            <a:endParaRPr lang="uk-UA"/>
          </a:p>
        </p:txBody>
      </p:sp>
    </p:spTree>
    <p:extLst>
      <p:ext uri="{BB962C8B-B14F-4D97-AF65-F5344CB8AC3E}">
        <p14:creationId xmlns:p14="http://schemas.microsoft.com/office/powerpoint/2010/main" val="36821600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p:spPr>
      </p:sp>
      <p:sp>
        <p:nvSpPr>
          <p:cNvPr id="757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400" dirty="0"/>
          </a:p>
        </p:txBody>
      </p:sp>
      <p:sp>
        <p:nvSpPr>
          <p:cNvPr id="75780" name="Slide Number Placeholder 3"/>
          <p:cNvSpPr>
            <a:spLocks noGrp="1"/>
          </p:cNvSpPr>
          <p:nvPr>
            <p:ph type="sldNum" sz="quarter" idx="5"/>
          </p:nvPr>
        </p:nvSpPr>
        <p:spPr bwMode="auto">
          <a:noFill/>
          <a:ln>
            <a:miter lim="800000"/>
            <a:headEnd/>
            <a:tailEnd/>
          </a:ln>
        </p:spPr>
        <p:txBody>
          <a:bodyPr/>
          <a:lstStyle/>
          <a:p>
            <a:fld id="{AC43C9CD-1829-443C-BD07-FEF6E39BBFC0}" type="slidenum">
              <a:rPr lang="en-US" smtClean="0">
                <a:latin typeface="Calibri" pitchFamily="34" charset="0"/>
                <a:cs typeface="Arial" pitchFamily="34" charset="0"/>
              </a:rPr>
              <a:pPr/>
              <a:t>25</a:t>
            </a:fld>
            <a:endParaRPr lang="en-US">
              <a:latin typeface="Calibri" pitchFamily="34" charset="0"/>
              <a:cs typeface="Arial" pitchFamily="34" charset="0"/>
            </a:endParaRPr>
          </a:p>
        </p:txBody>
      </p:sp>
    </p:spTree>
    <p:extLst>
      <p:ext uri="{BB962C8B-B14F-4D97-AF65-F5344CB8AC3E}">
        <p14:creationId xmlns:p14="http://schemas.microsoft.com/office/powerpoint/2010/main" val="8228355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1F2A70B-78F2-4DCF-B53B-C990D2FAFB8A}" type="slidenum">
              <a:rPr lang="uk-UA" smtClean="0"/>
              <a:t>26</a:t>
            </a:fld>
            <a:endParaRPr lang="uk-UA"/>
          </a:p>
        </p:txBody>
      </p:sp>
    </p:spTree>
    <p:extLst>
      <p:ext uri="{BB962C8B-B14F-4D97-AF65-F5344CB8AC3E}">
        <p14:creationId xmlns:p14="http://schemas.microsoft.com/office/powerpoint/2010/main" val="24953435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p:spPr>
      </p:sp>
      <p:sp>
        <p:nvSpPr>
          <p:cNvPr id="757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400" dirty="0"/>
          </a:p>
        </p:txBody>
      </p:sp>
      <p:sp>
        <p:nvSpPr>
          <p:cNvPr id="75780" name="Slide Number Placeholder 3"/>
          <p:cNvSpPr>
            <a:spLocks noGrp="1"/>
          </p:cNvSpPr>
          <p:nvPr>
            <p:ph type="sldNum" sz="quarter" idx="5"/>
          </p:nvPr>
        </p:nvSpPr>
        <p:spPr bwMode="auto">
          <a:noFill/>
          <a:ln>
            <a:miter lim="800000"/>
            <a:headEnd/>
            <a:tailEnd/>
          </a:ln>
        </p:spPr>
        <p:txBody>
          <a:bodyPr/>
          <a:lstStyle/>
          <a:p>
            <a:fld id="{AC43C9CD-1829-443C-BD07-FEF6E39BBFC0}" type="slidenum">
              <a:rPr lang="en-US" smtClean="0">
                <a:latin typeface="Calibri" pitchFamily="34" charset="0"/>
                <a:cs typeface="Arial" pitchFamily="34" charset="0"/>
              </a:rPr>
              <a:pPr/>
              <a:t>27</a:t>
            </a:fld>
            <a:endParaRPr lang="en-US">
              <a:latin typeface="Calibri" pitchFamily="34" charset="0"/>
              <a:cs typeface="Arial" pitchFamily="34" charset="0"/>
            </a:endParaRPr>
          </a:p>
        </p:txBody>
      </p:sp>
    </p:spTree>
    <p:extLst>
      <p:ext uri="{BB962C8B-B14F-4D97-AF65-F5344CB8AC3E}">
        <p14:creationId xmlns:p14="http://schemas.microsoft.com/office/powerpoint/2010/main" val="32326439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3188" y="1144588"/>
            <a:ext cx="4111625" cy="308451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28</a:t>
            </a:fld>
            <a:endParaRPr lang="en-US" dirty="0"/>
          </a:p>
        </p:txBody>
      </p:sp>
    </p:spTree>
    <p:extLst>
      <p:ext uri="{BB962C8B-B14F-4D97-AF65-F5344CB8AC3E}">
        <p14:creationId xmlns:p14="http://schemas.microsoft.com/office/powerpoint/2010/main" val="33265491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3188" y="1144588"/>
            <a:ext cx="4111625" cy="308451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29</a:t>
            </a:fld>
            <a:endParaRPr lang="en-US" dirty="0"/>
          </a:p>
        </p:txBody>
      </p:sp>
    </p:spTree>
    <p:extLst>
      <p:ext uri="{BB962C8B-B14F-4D97-AF65-F5344CB8AC3E}">
        <p14:creationId xmlns:p14="http://schemas.microsoft.com/office/powerpoint/2010/main" val="28526586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3188" y="1144588"/>
            <a:ext cx="4111625" cy="3084512"/>
          </a:xfrm>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C5EB09CC-0B57-D947-82BF-D08E19DC22FF}" type="slidenum">
              <a:rPr lang="en-US" smtClean="0"/>
              <a:t>31</a:t>
            </a:fld>
            <a:endParaRPr lang="en-US" dirty="0"/>
          </a:p>
        </p:txBody>
      </p:sp>
    </p:spTree>
    <p:extLst>
      <p:ext uri="{BB962C8B-B14F-4D97-AF65-F5344CB8AC3E}">
        <p14:creationId xmlns:p14="http://schemas.microsoft.com/office/powerpoint/2010/main" val="36705581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529519-5D31-9D44-B0BB-FD4F1C6BC6A0}" type="slidenum">
              <a:rPr lang="en-US" smtClean="0"/>
              <a:t>32</a:t>
            </a:fld>
            <a:endParaRPr lang="en-US"/>
          </a:p>
        </p:txBody>
      </p:sp>
    </p:spTree>
    <p:extLst>
      <p:ext uri="{BB962C8B-B14F-4D97-AF65-F5344CB8AC3E}">
        <p14:creationId xmlns:p14="http://schemas.microsoft.com/office/powerpoint/2010/main" val="17272407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1F2A70B-78F2-4DCF-B53B-C990D2FAFB8A}" type="slidenum">
              <a:rPr lang="uk-UA" smtClean="0"/>
              <a:t>34</a:t>
            </a:fld>
            <a:endParaRPr lang="uk-UA"/>
          </a:p>
        </p:txBody>
      </p:sp>
    </p:spTree>
    <p:extLst>
      <p:ext uri="{BB962C8B-B14F-4D97-AF65-F5344CB8AC3E}">
        <p14:creationId xmlns:p14="http://schemas.microsoft.com/office/powerpoint/2010/main" val="239219103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529519-5D31-9D44-B0BB-FD4F1C6BC6A0}" type="slidenum">
              <a:rPr lang="en-US" smtClean="0"/>
              <a:t>36</a:t>
            </a:fld>
            <a:endParaRPr lang="en-US"/>
          </a:p>
        </p:txBody>
      </p:sp>
    </p:spTree>
    <p:extLst>
      <p:ext uri="{BB962C8B-B14F-4D97-AF65-F5344CB8AC3E}">
        <p14:creationId xmlns:p14="http://schemas.microsoft.com/office/powerpoint/2010/main" val="30537052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hlinkClick r:id="rId3"/>
              </a:rPr>
              <a:t>https://www.youtube.com/watch?v=eFzGdQrr2K8&amp;amp;list=PLZ9z-Af5ISavJpPlvdMU4T-etIDOUmldk&amp;amp;index=6&amp;amp;t=0s</a:t>
            </a:r>
            <a:endParaRPr lang="en-US" dirty="0"/>
          </a:p>
          <a:p>
            <a:endParaRPr lang="en-US" dirty="0"/>
          </a:p>
        </p:txBody>
      </p:sp>
      <p:sp>
        <p:nvSpPr>
          <p:cNvPr id="4" name="Slide Number Placeholder 3"/>
          <p:cNvSpPr>
            <a:spLocks noGrp="1"/>
          </p:cNvSpPr>
          <p:nvPr>
            <p:ph type="sldNum" sz="quarter" idx="5"/>
          </p:nvPr>
        </p:nvSpPr>
        <p:spPr/>
        <p:txBody>
          <a:bodyPr/>
          <a:lstStyle/>
          <a:p>
            <a:fld id="{FBBFAA90-80AE-4368-B0CF-28F163187664}" type="slidenum">
              <a:rPr lang="en-US" smtClean="0"/>
              <a:t>6</a:t>
            </a:fld>
            <a:endParaRPr lang="en-US" dirty="0"/>
          </a:p>
        </p:txBody>
      </p:sp>
    </p:spTree>
    <p:extLst>
      <p:ext uri="{BB962C8B-B14F-4D97-AF65-F5344CB8AC3E}">
        <p14:creationId xmlns:p14="http://schemas.microsoft.com/office/powerpoint/2010/main" val="2305150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lvl="0" indent="0">
              <a:buFontTx/>
              <a:buNone/>
            </a:pPr>
            <a:endParaRPr lang="en-US" altLang="en-US" dirty="0">
              <a:solidFill>
                <a:prstClr val="black"/>
              </a:solidFill>
            </a:endParaRPr>
          </a:p>
        </p:txBody>
      </p:sp>
      <p:sp>
        <p:nvSpPr>
          <p:cNvPr id="4" name="Slide Number Placeholder 3"/>
          <p:cNvSpPr>
            <a:spLocks noGrp="1"/>
          </p:cNvSpPr>
          <p:nvPr>
            <p:ph type="sldNum" sz="quarter" idx="10"/>
          </p:nvPr>
        </p:nvSpPr>
        <p:spPr/>
        <p:txBody>
          <a:bodyPr/>
          <a:lstStyle/>
          <a:p>
            <a:fld id="{FBBFAA90-80AE-4368-B0CF-28F163187664}" type="slidenum">
              <a:rPr lang="en-US" smtClean="0"/>
              <a:t>37</a:t>
            </a:fld>
            <a:endParaRPr lang="en-US" dirty="0"/>
          </a:p>
        </p:txBody>
      </p:sp>
    </p:spTree>
    <p:extLst>
      <p:ext uri="{BB962C8B-B14F-4D97-AF65-F5344CB8AC3E}">
        <p14:creationId xmlns:p14="http://schemas.microsoft.com/office/powerpoint/2010/main" val="20603670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625" name="Text Box 1"/>
          <p:cNvSpPr txBox="1">
            <a:spLocks noChangeArrowheads="1"/>
          </p:cNvSpPr>
          <p:nvPr/>
        </p:nvSpPr>
        <p:spPr bwMode="auto">
          <a:xfrm>
            <a:off x="1143000" y="695325"/>
            <a:ext cx="4572000" cy="3429000"/>
          </a:xfrm>
          <a:prstGeom prst="rect">
            <a:avLst/>
          </a:prstGeom>
          <a:solidFill>
            <a:srgbClr val="FFFFFF"/>
          </a:solidFill>
          <a:ln w="9360">
            <a:solidFill>
              <a:srgbClr val="000000"/>
            </a:solidFill>
            <a:miter lim="800000"/>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6626" name="Text Box 2"/>
          <p:cNvSpPr txBox="1">
            <a:spLocks noGrp="1" noChangeArrowheads="1"/>
          </p:cNvSpPr>
          <p:nvPr>
            <p:ph type="body"/>
          </p:nvPr>
        </p:nvSpPr>
        <p:spPr bwMode="auto">
          <a:xfrm>
            <a:off x="685800" y="4343400"/>
            <a:ext cx="5465763" cy="4095750"/>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84995"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84996"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4CD22A78-0B10-49A6-9897-1C5C59D610A8}" type="slidenum">
              <a:rPr lang="en-US" altLang="en-US" sz="1200">
                <a:latin typeface="Calibri" charset="0"/>
              </a:rPr>
              <a:pPr eaLnBrk="1" hangingPunct="1"/>
              <a:t>8</a:t>
            </a:fld>
            <a:endParaRPr lang="en-US" altLang="en-US" sz="1200" dirty="0">
              <a:latin typeface="Calibri"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3188" y="1144588"/>
            <a:ext cx="4111625" cy="3084512"/>
          </a:xfrm>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C5EB09CC-0B57-D947-82BF-D08E19DC22FF}" type="slidenum">
              <a:rPr lang="en-US" smtClean="0"/>
              <a:t>9</a:t>
            </a:fld>
            <a:endParaRPr lang="en-US" dirty="0"/>
          </a:p>
        </p:txBody>
      </p:sp>
    </p:spTree>
    <p:extLst>
      <p:ext uri="{BB962C8B-B14F-4D97-AF65-F5344CB8AC3E}">
        <p14:creationId xmlns:p14="http://schemas.microsoft.com/office/powerpoint/2010/main" val="13394190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3188" y="1144588"/>
            <a:ext cx="4111625" cy="308451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10</a:t>
            </a:fld>
            <a:endParaRPr lang="en-US" dirty="0"/>
          </a:p>
        </p:txBody>
      </p:sp>
    </p:spTree>
    <p:extLst>
      <p:ext uri="{BB962C8B-B14F-4D97-AF65-F5344CB8AC3E}">
        <p14:creationId xmlns:p14="http://schemas.microsoft.com/office/powerpoint/2010/main" val="18021846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529519-5D31-9D44-B0BB-FD4F1C6BC6A0}" type="slidenum">
              <a:rPr lang="en-US" smtClean="0"/>
              <a:t>11</a:t>
            </a:fld>
            <a:endParaRPr lang="en-US"/>
          </a:p>
        </p:txBody>
      </p:sp>
    </p:spTree>
    <p:extLst>
      <p:ext uri="{BB962C8B-B14F-4D97-AF65-F5344CB8AC3E}">
        <p14:creationId xmlns:p14="http://schemas.microsoft.com/office/powerpoint/2010/main" val="24681422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9863" y="1174750"/>
            <a:ext cx="4222750" cy="3167063"/>
          </a:xfrm>
        </p:spPr>
      </p:sp>
      <p:sp>
        <p:nvSpPr>
          <p:cNvPr id="3" name="Notes Placeholder 2"/>
          <p:cNvSpPr>
            <a:spLocks noGrp="1"/>
          </p:cNvSpPr>
          <p:nvPr>
            <p:ph type="body" idx="1"/>
          </p:nvPr>
        </p:nvSpPr>
        <p:spPr/>
        <p:txBody>
          <a:bodyPr/>
          <a:lstStyle/>
          <a:p>
            <a:pPr lvl="1">
              <a:spcBef>
                <a:spcPts val="600"/>
              </a:spcBef>
            </a:pPr>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12</a:t>
            </a:fld>
            <a:endParaRPr lang="en-US" dirty="0"/>
          </a:p>
        </p:txBody>
      </p:sp>
    </p:spTree>
    <p:extLst>
      <p:ext uri="{BB962C8B-B14F-4D97-AF65-F5344CB8AC3E}">
        <p14:creationId xmlns:p14="http://schemas.microsoft.com/office/powerpoint/2010/main" val="9017421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157319"/>
            <a:ext cx="8915400" cy="877824"/>
          </a:xfrm>
        </p:spPr>
        <p:txBody>
          <a:bodyPr/>
          <a:lstStyle/>
          <a:p>
            <a:r>
              <a:rPr lang="en-US"/>
              <a:t>Click to edit Master title style</a:t>
            </a:r>
            <a:endParaRPr/>
          </a:p>
        </p:txBody>
      </p:sp>
      <p:sp>
        <p:nvSpPr>
          <p:cNvPr id="3" name="Subtitle 2"/>
          <p:cNvSpPr>
            <a:spLocks noGrp="1"/>
          </p:cNvSpPr>
          <p:nvPr>
            <p:ph type="subTitle" idx="1"/>
          </p:nvPr>
        </p:nvSpPr>
        <p:spPr>
          <a:xfrm>
            <a:off x="914400" y="3034553"/>
            <a:ext cx="8001000" cy="3823447"/>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292608" tIns="91440" rIns="274320" bIns="91440" rtlCol="0" anchor="t" anchorCtr="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4" name="Date Placeholder 3"/>
          <p:cNvSpPr>
            <a:spLocks noGrp="1"/>
          </p:cNvSpPr>
          <p:nvPr>
            <p:ph type="dt" sz="half" idx="10"/>
          </p:nvPr>
        </p:nvSpPr>
        <p:spPr/>
        <p:txBody>
          <a:bodyPr/>
          <a:lstStyle/>
          <a:p>
            <a:fld id="{F66C63D9-E93D-7F4E-9BDF-61AC18CAE080}" type="datetimeFigureOut">
              <a:rPr lang="en-US" smtClean="0"/>
              <a:t>4/1/2022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E75C8C-803F-E747-9632-786B37FF93B8}"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vert="horz" lIns="1188720" tIns="45720" rIns="274320" bIns="45720" rtlCol="0" anchor="ctr">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en-US"/>
              <a:t>Click to edit Master title style</a:t>
            </a:r>
            <a:endParaRPr/>
          </a:p>
        </p:txBody>
      </p:sp>
      <p:sp>
        <p:nvSpPr>
          <p:cNvPr id="3" name="Picture Placeholder 2"/>
          <p:cNvSpPr>
            <a:spLocks noGrp="1"/>
          </p:cNvSpPr>
          <p:nvPr>
            <p:ph type="pic" idx="1"/>
          </p:nvPr>
        </p:nvSpPr>
        <p:spPr>
          <a:xfrm>
            <a:off x="5487987" y="2048256"/>
            <a:ext cx="3427413" cy="4206240"/>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a:p>
        </p:txBody>
      </p:sp>
      <p:sp>
        <p:nvSpPr>
          <p:cNvPr id="4" name="Text Placeholder 3"/>
          <p:cNvSpPr>
            <a:spLocks noGrp="1"/>
          </p:cNvSpPr>
          <p:nvPr>
            <p:ph type="body" sz="half" idx="2"/>
          </p:nvPr>
        </p:nvSpPr>
        <p:spPr>
          <a:xfrm>
            <a:off x="914400" y="2039112"/>
            <a:ext cx="457200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292608" tIns="274320" rIns="274320" bIns="274320" rtlCol="0" anchor="t" anchorCtr="0">
            <a:normAutofit/>
          </a:bodyPr>
          <a:lstStyle>
            <a:lvl1pPr marL="0" indent="0">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2000"/>
              </a:spcBef>
              <a:buClr>
                <a:schemeClr val="accent1"/>
              </a:buClr>
              <a:buFont typeface="Wingdings 2" pitchFamily="18" charset="2"/>
              <a:buNone/>
            </a:pPr>
            <a:r>
              <a:rPr lang="en-US"/>
              <a:t>Click to edit Master text styles</a:t>
            </a:r>
          </a:p>
        </p:txBody>
      </p:sp>
      <p:sp>
        <p:nvSpPr>
          <p:cNvPr id="5" name="Date Placeholder 4"/>
          <p:cNvSpPr>
            <a:spLocks noGrp="1"/>
          </p:cNvSpPr>
          <p:nvPr>
            <p:ph type="dt" sz="half" idx="10"/>
          </p:nvPr>
        </p:nvSpPr>
        <p:spPr>
          <a:xfrm>
            <a:off x="6580094" y="188259"/>
            <a:ext cx="2133600" cy="365125"/>
          </a:xfrm>
        </p:spPr>
        <p:txBody>
          <a:bodyPr/>
          <a:lstStyle/>
          <a:p>
            <a:fld id="{F66C63D9-E93D-7F4E-9BDF-61AC18CAE080}" type="datetimeFigureOut">
              <a:rPr lang="en-US" smtClean="0"/>
              <a:t>4/1/2022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E75C8C-803F-E747-9632-786B37FF93B8}"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chorCtr="0">
            <a:normAutofit/>
          </a:bodyPr>
          <a:lstStyle>
            <a:lvl1pPr>
              <a:defRPr sz="2400"/>
            </a:lvl1pPr>
          </a:lstStyle>
          <a:p>
            <a:r>
              <a:rPr lang="en-US"/>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chor="t" anchorCtr="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4" name="Date Placeholder 3"/>
          <p:cNvSpPr>
            <a:spLocks noGrp="1"/>
          </p:cNvSpPr>
          <p:nvPr>
            <p:ph type="dt" sz="half" idx="10"/>
          </p:nvPr>
        </p:nvSpPr>
        <p:spPr/>
        <p:txBody>
          <a:bodyPr/>
          <a:lstStyle/>
          <a:p>
            <a:fld id="{F66C63D9-E93D-7F4E-9BDF-61AC18CAE080}" type="datetimeFigureOut">
              <a:rPr lang="en-US" smtClean="0"/>
              <a:t>4/1/2022</a:t>
            </a:fld>
            <a:endParaRPr lang="en-US"/>
          </a:p>
        </p:txBody>
      </p:sp>
      <p:sp>
        <p:nvSpPr>
          <p:cNvPr id="5" name="Footer Placeholder 4"/>
          <p:cNvSpPr>
            <a:spLocks noGrp="1"/>
          </p:cNvSpPr>
          <p:nvPr>
            <p:ph type="ftr" sz="quarter" idx="11"/>
          </p:nvPr>
        </p:nvSpPr>
        <p:spPr/>
        <p:txBody>
          <a:bodyPr/>
          <a:lstStyle/>
          <a:p>
            <a:endParaRPr lang="en-US"/>
          </a:p>
        </p:txBody>
      </p:sp>
      <p:sp>
        <p:nvSpPr>
          <p:cNvPr id="9" name="Picture Placeholder 8"/>
          <p:cNvSpPr>
            <a:spLocks noGrp="1"/>
          </p:cNvSpPr>
          <p:nvPr>
            <p:ph type="pic" sz="quarter" idx="13"/>
          </p:nvPr>
        </p:nvSpPr>
        <p:spPr>
          <a:xfrm>
            <a:off x="927100" y="1129553"/>
            <a:ext cx="7988300" cy="2980944"/>
          </a:xfrm>
        </p:spPr>
        <p:txBody>
          <a:bodyPr>
            <a:normAutofit/>
          </a:bodyPr>
          <a:lstStyle>
            <a:lvl1pPr marL="0" indent="0">
              <a:buNone/>
              <a:defRPr sz="1800"/>
            </a:lvl1pPr>
          </a:lstStyle>
          <a:p>
            <a:r>
              <a:rPr lang="en-US"/>
              <a:t>Drag picture to placeholder or click icon to add</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chorCtr="0">
            <a:normAutofit/>
          </a:bodyPr>
          <a:lstStyle>
            <a:lvl1pPr>
              <a:defRPr sz="2400"/>
            </a:lvl1pPr>
          </a:lstStyle>
          <a:p>
            <a:r>
              <a:rPr lang="en-US"/>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chor="t" anchorCtr="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4" name="Date Placeholder 3"/>
          <p:cNvSpPr>
            <a:spLocks noGrp="1"/>
          </p:cNvSpPr>
          <p:nvPr>
            <p:ph type="dt" sz="half" idx="10"/>
          </p:nvPr>
        </p:nvSpPr>
        <p:spPr>
          <a:xfrm>
            <a:off x="6580094" y="188259"/>
            <a:ext cx="2133600" cy="365125"/>
          </a:xfrm>
        </p:spPr>
        <p:txBody>
          <a:bodyPr/>
          <a:lstStyle/>
          <a:p>
            <a:fld id="{F66C63D9-E93D-7F4E-9BDF-61AC18CAE080}" type="datetimeFigureOut">
              <a:rPr lang="en-US" smtClean="0"/>
              <a:t>4/1/2022</a:t>
            </a:fld>
            <a:endParaRPr lang="en-US"/>
          </a:p>
        </p:txBody>
      </p:sp>
      <p:sp>
        <p:nvSpPr>
          <p:cNvPr id="5" name="Footer Placeholder 4"/>
          <p:cNvSpPr>
            <a:spLocks noGrp="1"/>
          </p:cNvSpPr>
          <p:nvPr>
            <p:ph type="ftr" sz="quarter" idx="11"/>
          </p:nvPr>
        </p:nvSpPr>
        <p:spPr/>
        <p:txBody>
          <a:bodyPr/>
          <a:lstStyle/>
          <a:p>
            <a:endParaRPr lang="en-US"/>
          </a:p>
        </p:txBody>
      </p:sp>
      <p:sp>
        <p:nvSpPr>
          <p:cNvPr id="9" name="Picture Placeholder 8"/>
          <p:cNvSpPr>
            <a:spLocks noGrp="1"/>
          </p:cNvSpPr>
          <p:nvPr>
            <p:ph type="pic" sz="quarter" idx="13"/>
          </p:nvPr>
        </p:nvSpPr>
        <p:spPr>
          <a:xfrm>
            <a:off x="927100" y="1129553"/>
            <a:ext cx="3986784" cy="2980944"/>
          </a:xfrm>
        </p:spPr>
        <p:txBody>
          <a:bodyPr>
            <a:normAutofit/>
          </a:bodyPr>
          <a:lstStyle>
            <a:lvl1pPr marL="0" indent="0">
              <a:buNone/>
              <a:defRPr sz="1800"/>
            </a:lvl1pPr>
          </a:lstStyle>
          <a:p>
            <a:r>
              <a:rPr lang="en-US"/>
              <a:t>Drag picture to placeholder or click icon to add</a:t>
            </a:r>
            <a:endParaRPr/>
          </a:p>
        </p:txBody>
      </p:sp>
      <p:sp>
        <p:nvSpPr>
          <p:cNvPr id="7" name="Picture Placeholder 8"/>
          <p:cNvSpPr>
            <a:spLocks noGrp="1"/>
          </p:cNvSpPr>
          <p:nvPr>
            <p:ph type="pic" sz="quarter" idx="14"/>
          </p:nvPr>
        </p:nvSpPr>
        <p:spPr>
          <a:xfrm>
            <a:off x="4928616" y="1129553"/>
            <a:ext cx="3986784" cy="2980944"/>
          </a:xfrm>
        </p:spPr>
        <p:txBody>
          <a:bodyPr>
            <a:normAutofit/>
          </a:bodyPr>
          <a:lstStyle>
            <a:lvl1pPr marL="0" indent="0">
              <a:buNone/>
              <a:defRPr sz="1800"/>
            </a:lvl1pPr>
          </a:lstStyle>
          <a:p>
            <a:r>
              <a:rPr lang="en-US"/>
              <a:t>Drag picture to placeholder or click icon to add</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chorCtr="0">
            <a:normAutofit/>
          </a:bodyPr>
          <a:lstStyle>
            <a:lvl1pPr>
              <a:defRPr sz="2400"/>
            </a:lvl1pPr>
          </a:lstStyle>
          <a:p>
            <a:r>
              <a:rPr lang="en-US"/>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chor="t" anchorCtr="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a:p>
        </p:txBody>
      </p:sp>
      <p:sp>
        <p:nvSpPr>
          <p:cNvPr id="4" name="Date Placeholder 3"/>
          <p:cNvSpPr>
            <a:spLocks noGrp="1"/>
          </p:cNvSpPr>
          <p:nvPr>
            <p:ph type="dt" sz="half" idx="10"/>
          </p:nvPr>
        </p:nvSpPr>
        <p:spPr>
          <a:xfrm>
            <a:off x="6580094" y="188259"/>
            <a:ext cx="2133600" cy="365125"/>
          </a:xfrm>
        </p:spPr>
        <p:txBody>
          <a:bodyPr/>
          <a:lstStyle/>
          <a:p>
            <a:fld id="{F66C63D9-E93D-7F4E-9BDF-61AC18CAE080}" type="datetimeFigureOut">
              <a:rPr lang="en-US" smtClean="0"/>
              <a:t>4/1/2022</a:t>
            </a:fld>
            <a:endParaRPr lang="en-US"/>
          </a:p>
        </p:txBody>
      </p:sp>
      <p:sp>
        <p:nvSpPr>
          <p:cNvPr id="5" name="Footer Placeholder 4"/>
          <p:cNvSpPr>
            <a:spLocks noGrp="1"/>
          </p:cNvSpPr>
          <p:nvPr>
            <p:ph type="ftr" sz="quarter" idx="11"/>
          </p:nvPr>
        </p:nvSpPr>
        <p:spPr/>
        <p:txBody>
          <a:bodyPr/>
          <a:lstStyle/>
          <a:p>
            <a:endParaRPr lang="en-US"/>
          </a:p>
        </p:txBody>
      </p:sp>
      <p:sp>
        <p:nvSpPr>
          <p:cNvPr id="9" name="Picture Placeholder 8"/>
          <p:cNvSpPr>
            <a:spLocks noGrp="1"/>
          </p:cNvSpPr>
          <p:nvPr>
            <p:ph type="pic" sz="quarter" idx="13"/>
          </p:nvPr>
        </p:nvSpPr>
        <p:spPr>
          <a:xfrm>
            <a:off x="927100" y="1129553"/>
            <a:ext cx="6601968" cy="2980944"/>
          </a:xfrm>
        </p:spPr>
        <p:txBody>
          <a:bodyPr>
            <a:normAutofit/>
          </a:bodyPr>
          <a:lstStyle>
            <a:lvl1pPr marL="0" indent="0">
              <a:buNone/>
              <a:defRPr sz="1800"/>
            </a:lvl1pPr>
          </a:lstStyle>
          <a:p>
            <a:r>
              <a:rPr lang="en-US"/>
              <a:t>Drag picture to placeholder or click icon to add</a:t>
            </a:r>
            <a:endParaRPr/>
          </a:p>
        </p:txBody>
      </p:sp>
      <p:sp>
        <p:nvSpPr>
          <p:cNvPr id="7" name="Picture Placeholder 8"/>
          <p:cNvSpPr>
            <a:spLocks noGrp="1"/>
          </p:cNvSpPr>
          <p:nvPr>
            <p:ph type="pic" sz="quarter" idx="14"/>
          </p:nvPr>
        </p:nvSpPr>
        <p:spPr>
          <a:xfrm>
            <a:off x="7543800" y="1129553"/>
            <a:ext cx="1371600" cy="1481328"/>
          </a:xfrm>
        </p:spPr>
        <p:txBody>
          <a:bodyPr>
            <a:normAutofit/>
          </a:bodyPr>
          <a:lstStyle>
            <a:lvl1pPr marL="0" indent="0">
              <a:buNone/>
              <a:defRPr sz="1800"/>
            </a:lvl1pPr>
          </a:lstStyle>
          <a:p>
            <a:r>
              <a:rPr lang="en-US"/>
              <a:t>Drag picture to placeholder or click icon to add</a:t>
            </a:r>
            <a:endParaRPr/>
          </a:p>
        </p:txBody>
      </p:sp>
      <p:sp>
        <p:nvSpPr>
          <p:cNvPr id="8" name="Picture Placeholder 8"/>
          <p:cNvSpPr>
            <a:spLocks noGrp="1"/>
          </p:cNvSpPr>
          <p:nvPr>
            <p:ph type="pic" sz="quarter" idx="15"/>
          </p:nvPr>
        </p:nvSpPr>
        <p:spPr>
          <a:xfrm>
            <a:off x="7543800" y="2629169"/>
            <a:ext cx="1371600" cy="1481328"/>
          </a:xfrm>
        </p:spPr>
        <p:txBody>
          <a:bodyPr>
            <a:normAutofit/>
          </a:bodyPr>
          <a:lstStyle>
            <a:lvl1pPr marL="0" indent="0">
              <a:buNone/>
              <a:defRPr sz="1800"/>
            </a:lvl1pPr>
          </a:lstStyle>
          <a:p>
            <a:r>
              <a:rPr lang="en-US"/>
              <a:t>Drag picture to placeholder or click icon to add</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10"/>
          </p:nvPr>
        </p:nvSpPr>
        <p:spPr/>
        <p:txBody>
          <a:bodyPr/>
          <a:lstStyle/>
          <a:p>
            <a:fld id="{F66C63D9-E93D-7F4E-9BDF-61AC18CAE080}" type="datetimeFigureOut">
              <a:rPr lang="en-US" smtClean="0"/>
              <a:t>4/1/2022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E75C8C-803F-E747-9632-786B37FF93B8}" type="slidenum">
              <a:rPr lang="en-US" smtClean="0"/>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87553" y="1129554"/>
            <a:ext cx="914400" cy="5533278"/>
          </a:xfrm>
        </p:spPr>
        <p:txBody>
          <a:bodyPr vert="eaVert" lIns="274320" tIns="685800" bIns="685800"/>
          <a:lstStyle/>
          <a:p>
            <a:r>
              <a:rPr lang="en-US"/>
              <a:t>Click to edit Master title style</a:t>
            </a:r>
            <a:endParaRPr/>
          </a:p>
        </p:txBody>
      </p:sp>
      <p:sp>
        <p:nvSpPr>
          <p:cNvPr id="3" name="Vertical Text Placeholder 2"/>
          <p:cNvSpPr>
            <a:spLocks noGrp="1"/>
          </p:cNvSpPr>
          <p:nvPr>
            <p:ph type="body" orient="vert" idx="1"/>
          </p:nvPr>
        </p:nvSpPr>
        <p:spPr>
          <a:xfrm>
            <a:off x="1117600" y="1734671"/>
            <a:ext cx="6426200" cy="4542304"/>
          </a:xfrm>
        </p:spPr>
        <p:txBody>
          <a:bodyPr vert="eaVert"/>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10"/>
          </p:nvPr>
        </p:nvSpPr>
        <p:spPr/>
        <p:txBody>
          <a:bodyPr/>
          <a:lstStyle/>
          <a:p>
            <a:fld id="{F66C63D9-E93D-7F4E-9BDF-61AC18CAE080}" type="datetimeFigureOut">
              <a:rPr lang="en-US" smtClean="0"/>
              <a:t>4/1/2022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E75C8C-803F-E747-9632-786B37FF93B8}" type="slidenum">
              <a:rPr lang="en-US" smtClean="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Section Overview">
    <p:spTree>
      <p:nvGrpSpPr>
        <p:cNvPr id="1" name=""/>
        <p:cNvGrpSpPr/>
        <p:nvPr/>
      </p:nvGrpSpPr>
      <p:grpSpPr>
        <a:xfrm>
          <a:off x="0" y="0"/>
          <a:ext cx="0" cy="0"/>
          <a:chOff x="0" y="0"/>
          <a:chExt cx="0" cy="0"/>
        </a:xfrm>
      </p:grpSpPr>
      <p:sp>
        <p:nvSpPr>
          <p:cNvPr id="8" name="TextBox 7"/>
          <p:cNvSpPr txBox="1"/>
          <p:nvPr/>
        </p:nvSpPr>
        <p:spPr>
          <a:xfrm>
            <a:off x="87580" y="5490976"/>
            <a:ext cx="8918273" cy="646331"/>
          </a:xfrm>
          <a:prstGeom prst="rect">
            <a:avLst/>
          </a:prstGeom>
          <a:solidFill>
            <a:srgbClr val="E1E0DF"/>
          </a:solidFill>
          <a:ln w="76200" cmpd="sng">
            <a:solidFill>
              <a:schemeClr val="bg1"/>
            </a:solidFill>
          </a:ln>
        </p:spPr>
        <p:txBody>
          <a:bodyPr wrap="square" rtlCol="0">
            <a:spAutoFit/>
          </a:bodyPr>
          <a:lstStyle/>
          <a:p>
            <a:endParaRPr lang="en-US" sz="3600" b="1" baseline="0" dirty="0">
              <a:solidFill>
                <a:srgbClr val="139B86"/>
              </a:solidFill>
              <a:latin typeface="Arial"/>
              <a:cs typeface="Arial"/>
            </a:endParaRPr>
          </a:p>
        </p:txBody>
      </p:sp>
      <p:cxnSp>
        <p:nvCxnSpPr>
          <p:cNvPr id="17" name="Straight Connector 16"/>
          <p:cNvCxnSpPr/>
          <p:nvPr/>
        </p:nvCxnSpPr>
        <p:spPr>
          <a:xfrm>
            <a:off x="439476" y="1423321"/>
            <a:ext cx="1684362"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sp>
        <p:nvSpPr>
          <p:cNvPr id="10" name="TextBox 9"/>
          <p:cNvSpPr txBox="1"/>
          <p:nvPr userDrawn="1"/>
        </p:nvSpPr>
        <p:spPr>
          <a:xfrm>
            <a:off x="87580" y="5490976"/>
            <a:ext cx="8918273" cy="646331"/>
          </a:xfrm>
          <a:prstGeom prst="rect">
            <a:avLst/>
          </a:prstGeom>
          <a:solidFill>
            <a:srgbClr val="E7E6E5"/>
          </a:solidFill>
          <a:ln w="76200" cmpd="sng">
            <a:solidFill>
              <a:schemeClr val="bg1"/>
            </a:solidFill>
          </a:ln>
        </p:spPr>
        <p:txBody>
          <a:bodyPr wrap="square" rtlCol="0">
            <a:spAutoFit/>
          </a:bodyPr>
          <a:lstStyle/>
          <a:p>
            <a:endParaRPr lang="en-US" sz="3600" b="1" baseline="0" dirty="0">
              <a:solidFill>
                <a:srgbClr val="139B86"/>
              </a:solidFill>
              <a:latin typeface="Arial"/>
              <a:cs typeface="Arial"/>
            </a:endParaRPr>
          </a:p>
        </p:txBody>
      </p:sp>
      <p:cxnSp>
        <p:nvCxnSpPr>
          <p:cNvPr id="14" name="Straight Connector 13"/>
          <p:cNvCxnSpPr/>
          <p:nvPr userDrawn="1"/>
        </p:nvCxnSpPr>
        <p:spPr>
          <a:xfrm>
            <a:off x="439476" y="1423321"/>
            <a:ext cx="1684362" cy="0"/>
          </a:xfrm>
          <a:prstGeom prst="line">
            <a:avLst/>
          </a:prstGeom>
          <a:ln w="76200" cmpd="sng">
            <a:solidFill>
              <a:schemeClr val="accent3"/>
            </a:solidFill>
          </a:ln>
          <a:effectLst/>
        </p:spPr>
        <p:style>
          <a:lnRef idx="3">
            <a:schemeClr val="dk1"/>
          </a:lnRef>
          <a:fillRef idx="0">
            <a:schemeClr val="dk1"/>
          </a:fillRef>
          <a:effectRef idx="2">
            <a:schemeClr val="dk1"/>
          </a:effectRef>
          <a:fontRef idx="minor">
            <a:schemeClr val="tx1"/>
          </a:fontRef>
        </p:style>
      </p:cxnSp>
      <p:sp>
        <p:nvSpPr>
          <p:cNvPr id="3" name="Title 2"/>
          <p:cNvSpPr>
            <a:spLocks noGrp="1"/>
          </p:cNvSpPr>
          <p:nvPr>
            <p:ph type="title" hasCustomPrompt="1"/>
          </p:nvPr>
        </p:nvSpPr>
        <p:spPr>
          <a:xfrm>
            <a:off x="439476" y="180509"/>
            <a:ext cx="8229600" cy="1143000"/>
          </a:xfrm>
        </p:spPr>
        <p:txBody>
          <a:bodyPr>
            <a:noAutofit/>
          </a:bodyPr>
          <a:lstStyle>
            <a:lvl1pPr algn="l">
              <a:defRPr sz="5000" b="1">
                <a:solidFill>
                  <a:schemeClr val="accent3"/>
                </a:solidFill>
                <a:latin typeface="Arial" charset="0"/>
                <a:ea typeface="Arial" charset="0"/>
                <a:cs typeface="Arial" charset="0"/>
              </a:defRPr>
            </a:lvl1pPr>
          </a:lstStyle>
          <a:p>
            <a:r>
              <a:rPr lang="en-US" dirty="0"/>
              <a:t>Section Overview Slide</a:t>
            </a:r>
          </a:p>
        </p:txBody>
      </p:sp>
      <p:sp>
        <p:nvSpPr>
          <p:cNvPr id="5" name="Text Placeholder 4"/>
          <p:cNvSpPr>
            <a:spLocks noGrp="1"/>
          </p:cNvSpPr>
          <p:nvPr>
            <p:ph type="body" sz="quarter" idx="10"/>
          </p:nvPr>
        </p:nvSpPr>
        <p:spPr>
          <a:xfrm>
            <a:off x="439738" y="1693863"/>
            <a:ext cx="8229600" cy="36449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7258874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Clicker Question">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E1E0DF"/>
          </a:solidFill>
          <a:ln w="76200" cmpd="sng">
            <a:solidFill>
              <a:srgbClr val="00335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3" name="Text Placeholder 2"/>
          <p:cNvSpPr>
            <a:spLocks noGrp="1"/>
          </p:cNvSpPr>
          <p:nvPr>
            <p:ph type="body" sz="quarter" idx="10"/>
          </p:nvPr>
        </p:nvSpPr>
        <p:spPr>
          <a:xfrm>
            <a:off x="560390" y="2325692"/>
            <a:ext cx="7978775" cy="4008437"/>
          </a:xfrm>
          <a:prstGeom prst="rect">
            <a:avLst/>
          </a:prstGeom>
        </p:spPr>
        <p:txBody>
          <a:bodyPr/>
          <a:lstStyle>
            <a:lvl1pPr marL="514350" indent="-514350">
              <a:buFont typeface="+mj-lt"/>
              <a:buAutoNum type="arabicPeriod"/>
              <a:defRPr sz="2800">
                <a:latin typeface="Arial" charset="0"/>
                <a:ea typeface="Arial" charset="0"/>
                <a:cs typeface="Arial" charset="0"/>
              </a:defRPr>
            </a:lvl1pPr>
            <a:lvl2pPr marL="971550" indent="-514350">
              <a:buFont typeface="+mj-lt"/>
              <a:buAutoNum type="alphaLcPeriod"/>
              <a:defRPr sz="2600">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5"/>
          <p:cNvSpPr>
            <a:spLocks noGrp="1"/>
          </p:cNvSpPr>
          <p:nvPr>
            <p:ph type="title" hasCustomPrompt="1"/>
          </p:nvPr>
        </p:nvSpPr>
        <p:spPr>
          <a:xfrm>
            <a:off x="1254705" y="538390"/>
            <a:ext cx="5401591" cy="1223282"/>
          </a:xfrm>
        </p:spPr>
        <p:txBody>
          <a:bodyPr>
            <a:normAutofit/>
          </a:bodyPr>
          <a:lstStyle>
            <a:lvl1pPr algn="l">
              <a:defRPr sz="2500" b="1">
                <a:solidFill>
                  <a:srgbClr val="003354"/>
                </a:solidFill>
                <a:latin typeface="Arial" charset="0"/>
                <a:ea typeface="Arial" charset="0"/>
                <a:cs typeface="Arial" charset="0"/>
              </a:defRPr>
            </a:lvl1pPr>
          </a:lstStyle>
          <a:p>
            <a:r>
              <a:rPr lang="en-US" dirty="0"/>
              <a:t>Clicker Question</a:t>
            </a:r>
          </a:p>
        </p:txBody>
      </p:sp>
      <p:pic>
        <p:nvPicPr>
          <p:cNvPr id="6" name="Picture 5">
            <a:extLst>
              <a:ext uri="{FF2B5EF4-FFF2-40B4-BE49-F238E27FC236}">
                <a16:creationId xmlns:a16="http://schemas.microsoft.com/office/drawing/2014/main" id="{8C0A7FEB-2149-6147-9ABC-2357CDC3BC8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0389" y="417609"/>
            <a:ext cx="445770" cy="1490472"/>
          </a:xfrm>
          <a:prstGeom prst="rect">
            <a:avLst/>
          </a:prstGeom>
        </p:spPr>
      </p:pic>
    </p:spTree>
    <p:extLst>
      <p:ext uri="{BB962C8B-B14F-4D97-AF65-F5344CB8AC3E}">
        <p14:creationId xmlns:p14="http://schemas.microsoft.com/office/powerpoint/2010/main" val="11996318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In Class Activity Slide">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E1E0DF"/>
          </a:solidFill>
          <a:ln w="76200" cmpd="sng">
            <a:solidFill>
              <a:srgbClr val="67B03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solidFill>
                <a:schemeClr val="tx1"/>
              </a:solidFill>
            </a:endParaRPr>
          </a:p>
        </p:txBody>
      </p:sp>
      <p:sp>
        <p:nvSpPr>
          <p:cNvPr id="4" name="Title 3"/>
          <p:cNvSpPr>
            <a:spLocks noGrp="1"/>
          </p:cNvSpPr>
          <p:nvPr>
            <p:ph type="title" hasCustomPrompt="1"/>
          </p:nvPr>
        </p:nvSpPr>
        <p:spPr>
          <a:xfrm>
            <a:off x="1665096" y="422556"/>
            <a:ext cx="7001860" cy="1143000"/>
          </a:xfrm>
          <a:noFill/>
        </p:spPr>
        <p:txBody>
          <a:bodyPr>
            <a:normAutofit/>
          </a:bodyPr>
          <a:lstStyle>
            <a:lvl1pPr algn="l">
              <a:defRPr sz="2500" b="1">
                <a:solidFill>
                  <a:srgbClr val="67B034"/>
                </a:solidFill>
                <a:latin typeface="Arial" charset="0"/>
                <a:ea typeface="Arial" charset="0"/>
                <a:cs typeface="Arial" charset="0"/>
              </a:defRPr>
            </a:lvl1pPr>
          </a:lstStyle>
          <a:p>
            <a:r>
              <a:rPr lang="en-US" dirty="0"/>
              <a:t>In-Class Activity</a:t>
            </a:r>
          </a:p>
        </p:txBody>
      </p:sp>
      <p:sp>
        <p:nvSpPr>
          <p:cNvPr id="7" name="Text Placeholder 2"/>
          <p:cNvSpPr>
            <a:spLocks noGrp="1"/>
          </p:cNvSpPr>
          <p:nvPr>
            <p:ph type="body" sz="quarter" idx="10"/>
          </p:nvPr>
        </p:nvSpPr>
        <p:spPr>
          <a:xfrm>
            <a:off x="437357" y="1810171"/>
            <a:ext cx="8189913" cy="4733925"/>
          </a:xfrm>
          <a:prstGeom prst="rect">
            <a:avLst/>
          </a:prstGeom>
        </p:spPr>
        <p:txBody>
          <a:bodyPr/>
          <a:lstStyle>
            <a:lvl1pPr marL="514350" indent="-514350">
              <a:buFont typeface="+mj-lt"/>
              <a:buAutoNum type="alphaLcPeriod"/>
              <a:defRPr sz="2800">
                <a:latin typeface="Arial" charset="0"/>
                <a:ea typeface="Arial" charset="0"/>
                <a:cs typeface="Arial" charset="0"/>
              </a:defRPr>
            </a:lvl1pPr>
            <a:lvl2pPr marL="742950" indent="-285750">
              <a:buFont typeface="Courier New" charset="0"/>
              <a:buChar char="o"/>
              <a:defRPr sz="2600">
                <a:latin typeface="Arial" charset="0"/>
                <a:ea typeface="Arial" charset="0"/>
                <a:cs typeface="Arial" charset="0"/>
              </a:defRPr>
            </a:lvl2pPr>
            <a:lvl3pPr marL="1143000" indent="-228600">
              <a:buFont typeface="Arial" charset="0"/>
              <a:buChar cha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a:extLst>
              <a:ext uri="{FF2B5EF4-FFF2-40B4-BE49-F238E27FC236}">
                <a16:creationId xmlns:a16="http://schemas.microsoft.com/office/drawing/2014/main" id="{51B44A71-8695-7043-AA99-8C851F4AA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7044" y="423474"/>
            <a:ext cx="920805" cy="1142083"/>
          </a:xfrm>
          <a:prstGeom prst="rect">
            <a:avLst/>
          </a:prstGeom>
        </p:spPr>
      </p:pic>
    </p:spTree>
    <p:extLst>
      <p:ext uri="{BB962C8B-B14F-4D97-AF65-F5344CB8AC3E}">
        <p14:creationId xmlns:p14="http://schemas.microsoft.com/office/powerpoint/2010/main" val="16435697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Section Overview_Text and Photo">
    <p:spTree>
      <p:nvGrpSpPr>
        <p:cNvPr id="1" name=""/>
        <p:cNvGrpSpPr/>
        <p:nvPr/>
      </p:nvGrpSpPr>
      <p:grpSpPr>
        <a:xfrm>
          <a:off x="0" y="0"/>
          <a:ext cx="0" cy="0"/>
          <a:chOff x="0" y="0"/>
          <a:chExt cx="0" cy="0"/>
        </a:xfrm>
      </p:grpSpPr>
      <p:sp>
        <p:nvSpPr>
          <p:cNvPr id="8" name="TextBox 7"/>
          <p:cNvSpPr txBox="1"/>
          <p:nvPr/>
        </p:nvSpPr>
        <p:spPr>
          <a:xfrm>
            <a:off x="87580" y="5490976"/>
            <a:ext cx="4892633" cy="646331"/>
          </a:xfrm>
          <a:prstGeom prst="rect">
            <a:avLst/>
          </a:prstGeom>
          <a:solidFill>
            <a:srgbClr val="E1E0DF"/>
          </a:solidFill>
          <a:ln w="76200" cmpd="sng">
            <a:solidFill>
              <a:schemeClr val="bg1"/>
            </a:solidFill>
          </a:ln>
        </p:spPr>
        <p:txBody>
          <a:bodyPr wrap="square" rtlCol="0">
            <a:spAutoFit/>
          </a:bodyPr>
          <a:lstStyle/>
          <a:p>
            <a:endParaRPr lang="en-US" sz="3600" b="1" baseline="0" dirty="0">
              <a:solidFill>
                <a:srgbClr val="139B86"/>
              </a:solidFill>
              <a:latin typeface="Arial"/>
              <a:cs typeface="Arial"/>
            </a:endParaRPr>
          </a:p>
        </p:txBody>
      </p:sp>
      <p:cxnSp>
        <p:nvCxnSpPr>
          <p:cNvPr id="17" name="Straight Connector 16"/>
          <p:cNvCxnSpPr/>
          <p:nvPr/>
        </p:nvCxnSpPr>
        <p:spPr>
          <a:xfrm>
            <a:off x="439476" y="1423321"/>
            <a:ext cx="1684362"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sp>
        <p:nvSpPr>
          <p:cNvPr id="10" name="TextBox 9"/>
          <p:cNvSpPr txBox="1"/>
          <p:nvPr userDrawn="1"/>
        </p:nvSpPr>
        <p:spPr>
          <a:xfrm>
            <a:off x="87580" y="5490976"/>
            <a:ext cx="4892633" cy="646331"/>
          </a:xfrm>
          <a:prstGeom prst="rect">
            <a:avLst/>
          </a:prstGeom>
          <a:solidFill>
            <a:srgbClr val="E7E6E5"/>
          </a:solidFill>
          <a:ln w="76200" cmpd="sng">
            <a:solidFill>
              <a:schemeClr val="bg1"/>
            </a:solidFill>
          </a:ln>
        </p:spPr>
        <p:txBody>
          <a:bodyPr wrap="square" rtlCol="0">
            <a:spAutoFit/>
          </a:bodyPr>
          <a:lstStyle/>
          <a:p>
            <a:endParaRPr lang="en-US" sz="3600" b="1" baseline="0" dirty="0">
              <a:solidFill>
                <a:srgbClr val="139B86"/>
              </a:solidFill>
              <a:latin typeface="Arial"/>
              <a:cs typeface="Arial"/>
            </a:endParaRPr>
          </a:p>
        </p:txBody>
      </p:sp>
      <p:cxnSp>
        <p:nvCxnSpPr>
          <p:cNvPr id="14" name="Straight Connector 13"/>
          <p:cNvCxnSpPr/>
          <p:nvPr userDrawn="1"/>
        </p:nvCxnSpPr>
        <p:spPr>
          <a:xfrm>
            <a:off x="439476" y="1423321"/>
            <a:ext cx="1684362" cy="0"/>
          </a:xfrm>
          <a:prstGeom prst="line">
            <a:avLst/>
          </a:prstGeom>
          <a:ln w="76200" cmpd="sng">
            <a:solidFill>
              <a:schemeClr val="accent4"/>
            </a:solidFill>
          </a:ln>
          <a:effectLst/>
        </p:spPr>
        <p:style>
          <a:lnRef idx="3">
            <a:schemeClr val="dk1"/>
          </a:lnRef>
          <a:fillRef idx="0">
            <a:schemeClr val="dk1"/>
          </a:fillRef>
          <a:effectRef idx="2">
            <a:schemeClr val="dk1"/>
          </a:effectRef>
          <a:fontRef idx="minor">
            <a:schemeClr val="tx1"/>
          </a:fontRef>
        </p:style>
      </p:cxnSp>
      <p:sp>
        <p:nvSpPr>
          <p:cNvPr id="5" name="Picture Placeholder 4"/>
          <p:cNvSpPr>
            <a:spLocks noGrp="1"/>
          </p:cNvSpPr>
          <p:nvPr>
            <p:ph type="pic" sz="quarter" idx="10"/>
          </p:nvPr>
        </p:nvSpPr>
        <p:spPr>
          <a:xfrm>
            <a:off x="4979988" y="1355725"/>
            <a:ext cx="3962400" cy="4682004"/>
          </a:xfrm>
          <a:prstGeom prst="rect">
            <a:avLst/>
          </a:prstGeom>
        </p:spPr>
        <p:txBody>
          <a:bodyPr/>
          <a:lstStyle/>
          <a:p>
            <a:endParaRPr lang="en-US" dirty="0"/>
          </a:p>
        </p:txBody>
      </p:sp>
      <p:sp>
        <p:nvSpPr>
          <p:cNvPr id="7" name="Text Placeholder 6"/>
          <p:cNvSpPr>
            <a:spLocks noGrp="1"/>
          </p:cNvSpPr>
          <p:nvPr>
            <p:ph type="body" sz="quarter" idx="11"/>
          </p:nvPr>
        </p:nvSpPr>
        <p:spPr>
          <a:xfrm>
            <a:off x="439476" y="1749998"/>
            <a:ext cx="4456113" cy="3603625"/>
          </a:xfrm>
          <a:prstGeom prst="rect">
            <a:avLst/>
          </a:prstGeom>
        </p:spPr>
        <p:txBody>
          <a:bodyPr/>
          <a:lstStyle/>
          <a:p>
            <a:pPr lvl="0"/>
            <a:r>
              <a:rPr lang="en-US"/>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itle 15"/>
          <p:cNvSpPr>
            <a:spLocks noGrp="1"/>
          </p:cNvSpPr>
          <p:nvPr>
            <p:ph type="title" hasCustomPrompt="1"/>
          </p:nvPr>
        </p:nvSpPr>
        <p:spPr>
          <a:xfrm>
            <a:off x="439476" y="142969"/>
            <a:ext cx="8502912" cy="1143000"/>
          </a:xfrm>
        </p:spPr>
        <p:txBody>
          <a:bodyPr>
            <a:normAutofit/>
          </a:bodyPr>
          <a:lstStyle>
            <a:lvl1pPr algn="l">
              <a:defRPr sz="4000" b="1">
                <a:solidFill>
                  <a:schemeClr val="accent4"/>
                </a:solidFill>
                <a:latin typeface="Arial" charset="0"/>
                <a:ea typeface="Arial" charset="0"/>
                <a:cs typeface="Arial" charset="0"/>
              </a:defRPr>
            </a:lvl1pPr>
          </a:lstStyle>
          <a:p>
            <a:r>
              <a:rPr lang="en-US" dirty="0"/>
              <a:t>Section Slide with text + photo</a:t>
            </a:r>
          </a:p>
        </p:txBody>
      </p:sp>
    </p:spTree>
    <p:extLst>
      <p:ext uri="{BB962C8B-B14F-4D97-AF65-F5344CB8AC3E}">
        <p14:creationId xmlns:p14="http://schemas.microsoft.com/office/powerpoint/2010/main" val="14390507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10"/>
          </p:nvPr>
        </p:nvSpPr>
        <p:spPr/>
        <p:txBody>
          <a:bodyPr/>
          <a:lstStyle/>
          <a:p>
            <a:fld id="{F66C63D9-E93D-7F4E-9BDF-61AC18CAE080}" type="datetimeFigureOut">
              <a:rPr lang="en-US" smtClean="0"/>
              <a:t>4/1/2022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E75C8C-803F-E747-9632-786B37FF93B8}"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Reading Quiz">
    <p:spTree>
      <p:nvGrpSpPr>
        <p:cNvPr id="1" name=""/>
        <p:cNvGrpSpPr/>
        <p:nvPr/>
      </p:nvGrpSpPr>
      <p:grpSpPr>
        <a:xfrm>
          <a:off x="0" y="0"/>
          <a:ext cx="0" cy="0"/>
          <a:chOff x="0" y="0"/>
          <a:chExt cx="0" cy="0"/>
        </a:xfrm>
      </p:grpSpPr>
      <p:sp>
        <p:nvSpPr>
          <p:cNvPr id="8" name="Text Placeholder 2"/>
          <p:cNvSpPr>
            <a:spLocks noGrp="1"/>
          </p:cNvSpPr>
          <p:nvPr>
            <p:ph type="body" sz="quarter" idx="10"/>
          </p:nvPr>
        </p:nvSpPr>
        <p:spPr>
          <a:xfrm>
            <a:off x="582614" y="1929360"/>
            <a:ext cx="7978775" cy="4008437"/>
          </a:xfrm>
          <a:prstGeom prst="rect">
            <a:avLst/>
          </a:prstGeom>
        </p:spPr>
        <p:txBody>
          <a:bodyPr/>
          <a:lstStyle>
            <a:lvl1pPr marL="514350" indent="-514350">
              <a:buFont typeface="+mj-lt"/>
              <a:buAutoNum type="arabicPeriod"/>
              <a:defRPr sz="2800">
                <a:latin typeface="Arial" charset="0"/>
                <a:ea typeface="Arial" charset="0"/>
                <a:cs typeface="Arial" charset="0"/>
              </a:defRPr>
            </a:lvl1pPr>
            <a:lvl2pPr marL="971550" indent="-514350">
              <a:buFont typeface="+mj-lt"/>
              <a:buAutoNum type="alphaLcPeriod"/>
              <a:defRPr sz="2600">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15"/>
          <p:cNvSpPr>
            <a:spLocks noGrp="1"/>
          </p:cNvSpPr>
          <p:nvPr>
            <p:ph type="title" hasCustomPrompt="1"/>
          </p:nvPr>
        </p:nvSpPr>
        <p:spPr>
          <a:xfrm>
            <a:off x="1317861" y="353039"/>
            <a:ext cx="5401591" cy="1223282"/>
          </a:xfrm>
        </p:spPr>
        <p:txBody>
          <a:bodyPr>
            <a:normAutofit/>
          </a:bodyPr>
          <a:lstStyle>
            <a:lvl1pPr algn="l">
              <a:defRPr sz="2500" b="1">
                <a:solidFill>
                  <a:srgbClr val="003354"/>
                </a:solidFill>
                <a:latin typeface="Arial" charset="0"/>
                <a:ea typeface="Arial" charset="0"/>
                <a:cs typeface="Arial" charset="0"/>
              </a:defRPr>
            </a:lvl1pPr>
          </a:lstStyle>
          <a:p>
            <a:r>
              <a:rPr lang="en-US" dirty="0"/>
              <a:t>Reading Quiz</a:t>
            </a:r>
          </a:p>
        </p:txBody>
      </p:sp>
    </p:spTree>
    <p:extLst>
      <p:ext uri="{BB962C8B-B14F-4D97-AF65-F5344CB8AC3E}">
        <p14:creationId xmlns:p14="http://schemas.microsoft.com/office/powerpoint/2010/main" val="30524637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0" y="5025435"/>
            <a:ext cx="8915400" cy="914400"/>
          </a:xfrm>
        </p:spPr>
        <p:txBody>
          <a:bodyPr/>
          <a:lstStyle/>
          <a:p>
            <a:r>
              <a:rPr lang="en-US"/>
              <a:t>Click to edit Master title style</a:t>
            </a:r>
            <a:endParaRPr/>
          </a:p>
        </p:txBody>
      </p:sp>
      <p:sp>
        <p:nvSpPr>
          <p:cNvPr id="3" name="Subtitle 2"/>
          <p:cNvSpPr>
            <a:spLocks noGrp="1"/>
          </p:cNvSpPr>
          <p:nvPr>
            <p:ph type="subTitle" idx="1"/>
          </p:nvPr>
        </p:nvSpPr>
        <p:spPr>
          <a:xfrm>
            <a:off x="914400" y="5943600"/>
            <a:ext cx="8001000" cy="91440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chor="t" anchorCtr="0"/>
          <a:lstStyle>
            <a:lvl1pPr marL="0" indent="0" algn="l" defTabSz="914400" rtl="0" eaLnBrk="1" latinLnBrk="0" hangingPunct="1">
              <a:spcBef>
                <a:spcPts val="300"/>
              </a:spcBef>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4" name="Date Placeholder 3"/>
          <p:cNvSpPr>
            <a:spLocks noGrp="1"/>
          </p:cNvSpPr>
          <p:nvPr>
            <p:ph type="dt" sz="half" idx="10"/>
          </p:nvPr>
        </p:nvSpPr>
        <p:spPr/>
        <p:txBody>
          <a:bodyPr/>
          <a:lstStyle/>
          <a:p>
            <a:fld id="{F66C63D9-E93D-7F4E-9BDF-61AC18CAE080}" type="datetimeFigureOut">
              <a:rPr lang="en-US" smtClean="0"/>
              <a:t>4/1/2022</a:t>
            </a:fld>
            <a:endParaRPr lang="en-US"/>
          </a:p>
        </p:txBody>
      </p:sp>
      <p:sp>
        <p:nvSpPr>
          <p:cNvPr id="5" name="Footer Placeholder 4"/>
          <p:cNvSpPr>
            <a:spLocks noGrp="1"/>
          </p:cNvSpPr>
          <p:nvPr>
            <p:ph type="ftr" sz="quarter" idx="11"/>
          </p:nvPr>
        </p:nvSpPr>
        <p:spPr/>
        <p:txBody>
          <a:bodyPr/>
          <a:lstStyle/>
          <a:p>
            <a:endParaRPr lang="en-US"/>
          </a:p>
        </p:txBody>
      </p:sp>
      <p:sp>
        <p:nvSpPr>
          <p:cNvPr id="9" name="Picture Placeholder 8"/>
          <p:cNvSpPr>
            <a:spLocks noGrp="1"/>
          </p:cNvSpPr>
          <p:nvPr>
            <p:ph type="pic" sz="quarter" idx="13"/>
          </p:nvPr>
        </p:nvSpPr>
        <p:spPr>
          <a:xfrm>
            <a:off x="927100" y="1129553"/>
            <a:ext cx="7988300" cy="3886200"/>
          </a:xfrm>
        </p:spPr>
        <p:txBody>
          <a:bodyPr>
            <a:normAutofit/>
          </a:bodyPr>
          <a:lstStyle>
            <a:lvl1pPr marL="0" indent="0">
              <a:buNone/>
              <a:defRPr sz="1800"/>
            </a:lvl1pPr>
          </a:lstStyle>
          <a:p>
            <a:r>
              <a:rPr lang="en-US"/>
              <a:t>Drag picture to placeholder or click icon to add</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0" y="3200399"/>
            <a:ext cx="8915400" cy="2286000"/>
          </a:xfrm>
          <a:solidFill>
            <a:schemeClr val="tx2"/>
          </a:solidFill>
        </p:spPr>
        <p:txBody>
          <a:bodyPr vert="horz" lIns="1188720" tIns="45720" rIns="274320" bIns="45720" rtlCol="0" anchor="b" anchorCtr="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en-US"/>
              <a:t>Click to edit Master title style</a:t>
            </a:r>
            <a:endParaRPr/>
          </a:p>
        </p:txBody>
      </p:sp>
      <p:sp>
        <p:nvSpPr>
          <p:cNvPr id="3" name="Text Placeholder 2"/>
          <p:cNvSpPr>
            <a:spLocks noGrp="1"/>
          </p:cNvSpPr>
          <p:nvPr>
            <p:ph type="body" idx="1"/>
          </p:nvPr>
        </p:nvSpPr>
        <p:spPr>
          <a:xfrm>
            <a:off x="914400" y="5484607"/>
            <a:ext cx="8001000" cy="77724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292608" tIns="91440" rIns="274320" bIns="91440" rtlCol="0" anchor="ctr" anchorCtr="0">
            <a:normAutofit/>
          </a:bodyPr>
          <a:lstStyle>
            <a:lvl1pPr marL="0" indent="0" algn="l" defTabSz="914400" rtl="0" eaLnBrk="1" latinLnBrk="0" hangingPunct="1">
              <a:spcBef>
                <a:spcPts val="3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66C63D9-E93D-7F4E-9BDF-61AC18CAE080}" type="datetimeFigureOut">
              <a:rPr lang="en-US" smtClean="0"/>
              <a:t>4/1/2022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E75C8C-803F-E747-9632-786B37FF93B8}"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1117600"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Content Placeholder 3"/>
          <p:cNvSpPr>
            <a:spLocks noGrp="1"/>
          </p:cNvSpPr>
          <p:nvPr>
            <p:ph sz="half" idx="2"/>
          </p:nvPr>
        </p:nvSpPr>
        <p:spPr>
          <a:xfrm>
            <a:off x="5147534"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5" name="Date Placeholder 4"/>
          <p:cNvSpPr>
            <a:spLocks noGrp="1"/>
          </p:cNvSpPr>
          <p:nvPr>
            <p:ph type="dt" sz="half" idx="10"/>
          </p:nvPr>
        </p:nvSpPr>
        <p:spPr>
          <a:xfrm>
            <a:off x="6580094" y="188259"/>
            <a:ext cx="2133600" cy="365125"/>
          </a:xfrm>
        </p:spPr>
        <p:txBody>
          <a:bodyPr/>
          <a:lstStyle/>
          <a:p>
            <a:fld id="{F66C63D9-E93D-7F4E-9BDF-61AC18CAE080}" type="datetimeFigureOut">
              <a:rPr lang="en-US" smtClean="0"/>
              <a:t>4/1/2022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E75C8C-803F-E747-9632-786B37FF93B8}"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1120588"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20588"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5" name="Text Placeholder 4"/>
          <p:cNvSpPr>
            <a:spLocks noGrp="1"/>
          </p:cNvSpPr>
          <p:nvPr>
            <p:ph type="body" sz="quarter" idx="3"/>
          </p:nvPr>
        </p:nvSpPr>
        <p:spPr>
          <a:xfrm>
            <a:off x="5147534"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147534"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7" name="Date Placeholder 6"/>
          <p:cNvSpPr>
            <a:spLocks noGrp="1"/>
          </p:cNvSpPr>
          <p:nvPr>
            <p:ph type="dt" sz="half" idx="10"/>
          </p:nvPr>
        </p:nvSpPr>
        <p:spPr>
          <a:xfrm>
            <a:off x="6580094" y="188259"/>
            <a:ext cx="2133600" cy="365125"/>
          </a:xfrm>
        </p:spPr>
        <p:txBody>
          <a:bodyPr/>
          <a:lstStyle/>
          <a:p>
            <a:fld id="{F66C63D9-E93D-7F4E-9BDF-61AC18CAE080}" type="datetimeFigureOut">
              <a:rPr lang="en-US" smtClean="0"/>
              <a:t>4/1/2022</a:t>
            </a:fld>
            <a:endParaRPr lang="en-US"/>
          </a:p>
        </p:txBody>
      </p:sp>
      <p:sp>
        <p:nvSpPr>
          <p:cNvPr id="8" name="Footer Placeholder 7"/>
          <p:cNvSpPr>
            <a:spLocks noGrp="1"/>
          </p:cNvSpPr>
          <p:nvPr>
            <p:ph type="ftr" sz="quarter" idx="11"/>
          </p:nvPr>
        </p:nvSpPr>
        <p:spPr>
          <a:xfrm>
            <a:off x="1120588" y="188259"/>
            <a:ext cx="2895600" cy="365125"/>
          </a:xfrm>
        </p:spPr>
        <p:txBody>
          <a:bodyPr/>
          <a:lstStyle/>
          <a:p>
            <a:endParaRPr lang="en-US"/>
          </a:p>
        </p:txBody>
      </p:sp>
      <p:sp>
        <p:nvSpPr>
          <p:cNvPr id="9" name="Slide Number Placeholder 8"/>
          <p:cNvSpPr>
            <a:spLocks noGrp="1"/>
          </p:cNvSpPr>
          <p:nvPr>
            <p:ph type="sldNum" sz="quarter" idx="12"/>
          </p:nvPr>
        </p:nvSpPr>
        <p:spPr/>
        <p:txBody>
          <a:bodyPr/>
          <a:lstStyle/>
          <a:p>
            <a:fld id="{17E75C8C-803F-E747-9632-786B37FF93B8}" type="slidenum">
              <a:rPr lang="en-US" smtClean="0"/>
              <a:t>‹#›</a:t>
            </a:fld>
            <a:endParaRPr lang="en-US"/>
          </a:p>
        </p:txBody>
      </p:sp>
      <p:cxnSp>
        <p:nvCxnSpPr>
          <p:cNvPr id="11" name="Straight Connector 10"/>
          <p:cNvCxnSpPr/>
          <p:nvPr/>
        </p:nvCxnSpPr>
        <p:spPr>
          <a:xfrm>
            <a:off x="1212028" y="2904565"/>
            <a:ext cx="338328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238974" y="2904565"/>
            <a:ext cx="338328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1212028" y="2904565"/>
            <a:ext cx="338328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238974" y="2904565"/>
            <a:ext cx="338328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212028" y="2904565"/>
            <a:ext cx="338328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238974" y="2904565"/>
            <a:ext cx="338328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Date Placeholder 2"/>
          <p:cNvSpPr>
            <a:spLocks noGrp="1"/>
          </p:cNvSpPr>
          <p:nvPr>
            <p:ph type="dt" sz="half" idx="10"/>
          </p:nvPr>
        </p:nvSpPr>
        <p:spPr/>
        <p:txBody>
          <a:bodyPr/>
          <a:lstStyle/>
          <a:p>
            <a:fld id="{F66C63D9-E93D-7F4E-9BDF-61AC18CAE080}" type="datetimeFigureOut">
              <a:rPr lang="en-US" smtClean="0"/>
              <a:t>4/1/2022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7E75C8C-803F-E747-9632-786B37FF93B8}"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66C63D9-E93D-7F4E-9BDF-61AC18CAE080}" type="datetimeFigureOut">
              <a:rPr lang="en-US" smtClean="0"/>
              <a:t>4/1/2022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7E75C8C-803F-E747-9632-786B37FF93B8}"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vert="horz" lIns="1188720" tIns="45720" rIns="274320" bIns="45720" rtlCol="0" anchor="ctr">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en-US"/>
              <a:t>Click to edit Master title style</a:t>
            </a:r>
            <a:endParaRPr/>
          </a:p>
        </p:txBody>
      </p:sp>
      <p:sp>
        <p:nvSpPr>
          <p:cNvPr id="3" name="Content Placeholder 2"/>
          <p:cNvSpPr>
            <a:spLocks noGrp="1"/>
          </p:cNvSpPr>
          <p:nvPr>
            <p:ph idx="1"/>
          </p:nvPr>
        </p:nvSpPr>
        <p:spPr>
          <a:xfrm>
            <a:off x="5147534" y="2590800"/>
            <a:ext cx="3566160" cy="3686175"/>
          </a:xfrm>
        </p:spPr>
        <p:txBody>
          <a:bodyPr/>
          <a:lstStyle>
            <a:lvl1pPr>
              <a:defRPr sz="1800"/>
            </a:lvl1pPr>
            <a:lvl2pPr>
              <a:defRPr sz="1800"/>
            </a:lvl2pPr>
            <a:lvl3pPr>
              <a:defRPr sz="1800"/>
            </a:lvl3pPr>
            <a:lvl4pPr>
              <a:defRPr sz="1800"/>
            </a:lvl4pPr>
            <a:lvl5pPr>
              <a:defRPr sz="1800"/>
            </a:lvl5pPr>
            <a:lvl6pPr marL="2055813" indent="-344488">
              <a:defRPr sz="2000"/>
            </a:lvl6pPr>
            <a:lvl7pPr marL="2055813" indent="-344488">
              <a:defRPr sz="2000"/>
            </a:lvl7pPr>
            <a:lvl8pPr marL="2055813" indent="-344488">
              <a:defRPr sz="2000"/>
            </a:lvl8pPr>
            <a:lvl9pPr marL="2055813" indent="-344488">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Text Placeholder 3"/>
          <p:cNvSpPr>
            <a:spLocks noGrp="1"/>
          </p:cNvSpPr>
          <p:nvPr>
            <p:ph type="body" sz="half" idx="2"/>
          </p:nvPr>
        </p:nvSpPr>
        <p:spPr>
          <a:xfrm>
            <a:off x="900952" y="2039111"/>
            <a:ext cx="356616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292608" tIns="274320" rIns="274320" bIns="274320" rtlCol="0" anchor="t" anchorCtr="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580094" y="188259"/>
            <a:ext cx="2133600" cy="365125"/>
          </a:xfrm>
        </p:spPr>
        <p:txBody>
          <a:bodyPr/>
          <a:lstStyle/>
          <a:p>
            <a:fld id="{F66C63D9-E93D-7F4E-9BDF-61AC18CAE080}" type="datetimeFigureOut">
              <a:rPr lang="en-US" smtClean="0"/>
              <a:t>4/1/2022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E75C8C-803F-E747-9632-786B37FF93B8}"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123856"/>
            <a:ext cx="8913813" cy="914400"/>
          </a:xfrm>
          <a:prstGeom prst="rect">
            <a:avLst/>
          </a:prstGeom>
          <a:solidFill>
            <a:schemeClr val="tx2"/>
          </a:solidFill>
        </p:spPr>
        <p:txBody>
          <a:bodyPr vert="horz" lIns="1188720" tIns="45720" rIns="274320" bIns="45720" rtlCol="0" anchor="ctr">
            <a:normAutofit/>
          </a:bodyPr>
          <a:lstStyle/>
          <a:p>
            <a:r>
              <a:rPr lang="en-US"/>
              <a:t>Click to edit Master title style</a:t>
            </a:r>
            <a:endParaRPr/>
          </a:p>
        </p:txBody>
      </p:sp>
      <p:sp>
        <p:nvSpPr>
          <p:cNvPr id="3" name="Text Placeholder 2"/>
          <p:cNvSpPr>
            <a:spLocks noGrp="1"/>
          </p:cNvSpPr>
          <p:nvPr>
            <p:ph type="body" idx="1"/>
          </p:nvPr>
        </p:nvSpPr>
        <p:spPr>
          <a:xfrm>
            <a:off x="1114424" y="2595562"/>
            <a:ext cx="7610476" cy="367076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2"/>
          </p:nvPr>
        </p:nvSpPr>
        <p:spPr>
          <a:xfrm>
            <a:off x="6580094" y="188259"/>
            <a:ext cx="2133600" cy="365125"/>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fld id="{F66C63D9-E93D-7F4E-9BDF-61AC18CAE080}" type="datetimeFigureOut">
              <a:rPr lang="en-US" smtClean="0"/>
              <a:t>4/1/2022</a:t>
            </a:fld>
            <a:endParaRPr lang="en-US"/>
          </a:p>
        </p:txBody>
      </p:sp>
      <p:sp>
        <p:nvSpPr>
          <p:cNvPr id="5" name="Footer Placeholder 4"/>
          <p:cNvSpPr>
            <a:spLocks noGrp="1"/>
          </p:cNvSpPr>
          <p:nvPr>
            <p:ph type="ftr" sz="quarter" idx="3"/>
          </p:nvPr>
        </p:nvSpPr>
        <p:spPr>
          <a:xfrm>
            <a:off x="1120588" y="188259"/>
            <a:ext cx="2895600" cy="365125"/>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endParaRPr lang="en-US"/>
          </a:p>
        </p:txBody>
      </p:sp>
      <p:sp>
        <p:nvSpPr>
          <p:cNvPr id="6" name="Slide Number Placeholder 5"/>
          <p:cNvSpPr>
            <a:spLocks noGrp="1"/>
          </p:cNvSpPr>
          <p:nvPr>
            <p:ph type="sldNum" sz="quarter" idx="4"/>
          </p:nvPr>
        </p:nvSpPr>
        <p:spPr>
          <a:xfrm>
            <a:off x="8789894" y="6569075"/>
            <a:ext cx="457200" cy="365125"/>
          </a:xfrm>
          <a:prstGeom prst="rect">
            <a:avLst/>
          </a:prstGeom>
        </p:spPr>
        <p:txBody>
          <a:bodyPr vert="horz" lIns="91440" tIns="45720" rIns="91440" bIns="45720" rtlCol="0" anchor="ctr"/>
          <a:lstStyle>
            <a:lvl1pPr algn="ctr">
              <a:defRPr sz="800">
                <a:solidFill>
                  <a:schemeClr val="tx1">
                    <a:lumMod val="65000"/>
                    <a:lumOff val="35000"/>
                  </a:schemeClr>
                </a:solidFill>
              </a:defRPr>
            </a:lvl1pPr>
          </a:lstStyle>
          <a:p>
            <a:fld id="{17E75C8C-803F-E747-9632-786B37FF93B8}" type="slidenum">
              <a:rPr lang="en-US" smtClean="0"/>
              <a:t>‹#›</a:t>
            </a:fld>
            <a:endParaRPr lang="en-US"/>
          </a:p>
        </p:txBody>
      </p:sp>
      <p:sp>
        <p:nvSpPr>
          <p:cNvPr id="7" name="Rectangle 6"/>
          <p:cNvSpPr/>
          <p:nvPr/>
        </p:nvSpPr>
        <p:spPr>
          <a:xfrm>
            <a:off x="914400" y="0"/>
            <a:ext cx="7999413" cy="182880"/>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914400" y="6675120"/>
            <a:ext cx="7999413" cy="182880"/>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9" r:id="rId16"/>
    <p:sldLayoutId id="2147483682" r:id="rId17"/>
    <p:sldLayoutId id="2147483683" r:id="rId18"/>
    <p:sldLayoutId id="2147483684" r:id="rId19"/>
    <p:sldLayoutId id="2147483685" r:id="rId20"/>
  </p:sldLayoutIdLst>
  <p:txStyles>
    <p:titleStyle>
      <a:lvl1pPr marL="0" indent="0" algn="l" defTabSz="914400" rtl="0" eaLnBrk="1" latinLnBrk="0" hangingPunct="1">
        <a:spcBef>
          <a:spcPct val="0"/>
        </a:spcBef>
        <a:buNone/>
        <a:defRPr sz="3600" kern="1200">
          <a:solidFill>
            <a:schemeClr val="bg1"/>
          </a:solidFill>
          <a:latin typeface="+mj-lt"/>
          <a:ea typeface="+mj-ea"/>
          <a:cs typeface="+mj-cs"/>
        </a:defRPr>
      </a:lvl1pPr>
    </p:titleStyle>
    <p:bodyStyle>
      <a:lvl1pPr marL="342900" indent="-342900" algn="l" defTabSz="914400" rtl="0" eaLnBrk="1" latinLnBrk="0" hangingPunct="1">
        <a:spcBef>
          <a:spcPts val="20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336550" algn="l" defTabSz="914400" rtl="0" eaLnBrk="1" latinLnBrk="0" hangingPunct="1">
        <a:spcBef>
          <a:spcPts val="600"/>
        </a:spcBef>
        <a:buClr>
          <a:schemeClr val="accent1">
            <a:lumMod val="50000"/>
          </a:schemeClr>
        </a:buClr>
        <a:buFont typeface="Wingdings 2" pitchFamily="18" charset="2"/>
        <a:buChar char=""/>
        <a:defRPr sz="1800" kern="1200">
          <a:solidFill>
            <a:schemeClr val="tx1">
              <a:lumMod val="65000"/>
              <a:lumOff val="35000"/>
            </a:schemeClr>
          </a:solidFill>
          <a:latin typeface="+mn-lt"/>
          <a:ea typeface="+mn-ea"/>
          <a:cs typeface="+mn-cs"/>
        </a:defRPr>
      </a:lvl2pPr>
      <a:lvl3pPr marL="1035050" indent="-349250" algn="l" defTabSz="914400" rtl="0" eaLnBrk="1" latinLnBrk="0" hangingPunct="1">
        <a:spcBef>
          <a:spcPts val="600"/>
        </a:spcBef>
        <a:buClr>
          <a:schemeClr val="accent1"/>
        </a:buClr>
        <a:buFont typeface="Wingdings 2" pitchFamily="18" charset="2"/>
        <a:buChar char=""/>
        <a:defRPr sz="1800" kern="1200">
          <a:solidFill>
            <a:schemeClr val="tx1">
              <a:lumMod val="65000"/>
              <a:lumOff val="35000"/>
            </a:schemeClr>
          </a:solidFill>
          <a:latin typeface="+mn-lt"/>
          <a:ea typeface="+mn-ea"/>
          <a:cs typeface="+mn-cs"/>
        </a:defRPr>
      </a:lvl3pPr>
      <a:lvl4pPr marL="1371600" indent="-336550" algn="l" defTabSz="914400" rtl="0" eaLnBrk="1" latinLnBrk="0" hangingPunct="1">
        <a:spcBef>
          <a:spcPts val="600"/>
        </a:spcBef>
        <a:buClr>
          <a:schemeClr val="accent1">
            <a:lumMod val="50000"/>
          </a:schemeClr>
        </a:buClr>
        <a:buFont typeface="Wingdings 2" pitchFamily="18" charset="2"/>
        <a:buChar char=""/>
        <a:defRPr sz="1800" kern="1200">
          <a:solidFill>
            <a:schemeClr val="tx1">
              <a:lumMod val="65000"/>
              <a:lumOff val="35000"/>
            </a:schemeClr>
          </a:solidFill>
          <a:latin typeface="+mn-lt"/>
          <a:ea typeface="+mn-ea"/>
          <a:cs typeface="+mn-cs"/>
        </a:defRPr>
      </a:lvl4pPr>
      <a:lvl5pPr marL="1720850" indent="-349250" algn="l" defTabSz="914400" rtl="0" eaLnBrk="1" latinLnBrk="0" hangingPunct="1">
        <a:spcBef>
          <a:spcPts val="600"/>
        </a:spcBef>
        <a:buClr>
          <a:schemeClr val="accent1"/>
        </a:buClr>
        <a:buFont typeface="Wingdings 2" pitchFamily="18" charset="2"/>
        <a:buChar char=""/>
        <a:defRPr sz="1800" kern="1200">
          <a:solidFill>
            <a:schemeClr val="tx1">
              <a:lumMod val="65000"/>
              <a:lumOff val="35000"/>
            </a:schemeClr>
          </a:solidFill>
          <a:latin typeface="+mn-lt"/>
          <a:ea typeface="+mn-ea"/>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0.xml"/><Relationship Id="rId1" Type="http://schemas.openxmlformats.org/officeDocument/2006/relationships/slideLayout" Target="../slideLayouts/slideLayout16.xml"/><Relationship Id="rId4" Type="http://schemas.openxmlformats.org/officeDocument/2006/relationships/image" Target="../media/image9.jp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0.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0.jpg"/></Relationships>
</file>

<file path=ppt/slides/_rels/slide2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8.xml"/><Relationship Id="rId1" Type="http://schemas.openxmlformats.org/officeDocument/2006/relationships/slideLayout" Target="../slideLayouts/slideLayout19.xml"/><Relationship Id="rId4" Type="http://schemas.openxmlformats.org/officeDocument/2006/relationships/image" Target="../media/image22.jpg"/></Relationships>
</file>

<file path=ppt/slides/_rels/slide2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9.xml"/><Relationship Id="rId1" Type="http://schemas.openxmlformats.org/officeDocument/2006/relationships/slideLayout" Target="../slideLayouts/slideLayout19.xml"/><Relationship Id="rId4" Type="http://schemas.openxmlformats.org/officeDocument/2006/relationships/image" Target="../media/image24.jp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7.jpg"/><Relationship Id="rId4" Type="http://schemas.openxmlformats.org/officeDocument/2006/relationships/image" Target="../media/image26.jp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www.youtube.com/watch?v=0mWc1Y2dpmY" TargetMode="External"/><Relationship Id="rId2" Type="http://schemas.openxmlformats.org/officeDocument/2006/relationships/notesSlide" Target="../notesSlides/notesSlide23.xml"/><Relationship Id="rId1" Type="http://schemas.openxmlformats.org/officeDocument/2006/relationships/slideLayout" Target="../slideLayouts/slideLayout5.xml"/><Relationship Id="rId6" Type="http://schemas.openxmlformats.org/officeDocument/2006/relationships/image" Target="../media/image29.jpg"/><Relationship Id="rId5" Type="http://schemas.openxmlformats.org/officeDocument/2006/relationships/hyperlink" Target="https://www.youtube.com/watch?v=6bqqyPAGNMc" TargetMode="External"/><Relationship Id="rId4" Type="http://schemas.openxmlformats.org/officeDocument/2006/relationships/image" Target="../media/image28.jp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5.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6.xml"/><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5.png"/><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8.xml"/><Relationship Id="rId1" Type="http://schemas.openxmlformats.org/officeDocument/2006/relationships/video" Target="https://www.youtube.com/embed/eFzGdQrr2K8?feature=oembed" TargetMode="External"/><Relationship Id="rId5" Type="http://schemas.openxmlformats.org/officeDocument/2006/relationships/image" Target="../media/image3.jpeg"/><Relationship Id="rId4" Type="http://schemas.openxmlformats.org/officeDocument/2006/relationships/hyperlink" Target="https://www.youtube.com/watch?v=eFzGdQrr2K8&amp;amp;list=PLZ9z-Af5ISavJpPlvdMU4T-etIDOUmldk&amp;amp;index=6&amp;amp;t=0s"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B6980-9249-4326-84CA-4BDE7B34CF7E}"/>
              </a:ext>
            </a:extLst>
          </p:cNvPr>
          <p:cNvSpPr>
            <a:spLocks noGrp="1"/>
          </p:cNvSpPr>
          <p:nvPr>
            <p:ph type="ctrTitle"/>
          </p:nvPr>
        </p:nvSpPr>
        <p:spPr/>
        <p:txBody>
          <a:bodyPr/>
          <a:lstStyle/>
          <a:p>
            <a:r>
              <a:rPr lang="en-US" dirty="0"/>
              <a:t>Descriptive Methods</a:t>
            </a:r>
          </a:p>
        </p:txBody>
      </p:sp>
      <p:sp>
        <p:nvSpPr>
          <p:cNvPr id="3" name="Subtitle 2">
            <a:extLst>
              <a:ext uri="{FF2B5EF4-FFF2-40B4-BE49-F238E27FC236}">
                <a16:creationId xmlns:a16="http://schemas.microsoft.com/office/drawing/2014/main" id="{3C754AC2-1F41-4181-84C6-BBAA0B67D263}"/>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5399452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sz="4400" dirty="0"/>
              <a:t>Encouraging Accurate Responses</a:t>
            </a:r>
          </a:p>
        </p:txBody>
      </p:sp>
      <p:sp>
        <p:nvSpPr>
          <p:cNvPr id="3" name="Text Placeholder 2"/>
          <p:cNvSpPr>
            <a:spLocks noGrp="1"/>
          </p:cNvSpPr>
          <p:nvPr>
            <p:ph type="body" sz="quarter" idx="11"/>
          </p:nvPr>
        </p:nvSpPr>
        <p:spPr>
          <a:xfrm>
            <a:off x="439476" y="1519454"/>
            <a:ext cx="4354612" cy="3603625"/>
          </a:xfrm>
        </p:spPr>
        <p:txBody>
          <a:bodyPr>
            <a:normAutofit fontScale="85000" lnSpcReduction="20000"/>
          </a:bodyPr>
          <a:lstStyle/>
          <a:p>
            <a:r>
              <a:rPr lang="en-US" sz="2800" dirty="0"/>
              <a:t>Trying to look good</a:t>
            </a:r>
          </a:p>
          <a:p>
            <a:pPr lvl="1"/>
            <a:r>
              <a:rPr lang="en-US" b="1" dirty="0"/>
              <a:t>Socially desirable responding/faking good</a:t>
            </a:r>
          </a:p>
          <a:p>
            <a:pPr lvl="1"/>
            <a:r>
              <a:rPr lang="en-US" b="1" dirty="0"/>
              <a:t>Faking bad</a:t>
            </a:r>
            <a:endParaRPr lang="en-US" dirty="0"/>
          </a:p>
          <a:p>
            <a:r>
              <a:rPr lang="en-US" sz="2800" dirty="0"/>
              <a:t>Self-reporting “more than they can know”</a:t>
            </a:r>
          </a:p>
          <a:p>
            <a:r>
              <a:rPr lang="en-US" sz="2800" dirty="0"/>
              <a:t>Self-reporting memories of events</a:t>
            </a:r>
          </a:p>
          <a:p>
            <a:r>
              <a:rPr lang="en-US" sz="2800" dirty="0"/>
              <a:t>Rating consumer products</a:t>
            </a:r>
          </a:p>
        </p:txBody>
      </p:sp>
      <p:pic>
        <p:nvPicPr>
          <p:cNvPr id="6" name="Picture 5" descr="Figure 6.5 is a man shopping in the refrigerated aisle of a supermarket, reaching for something off the shelf. ">
            <a:extLst>
              <a:ext uri="{FF2B5EF4-FFF2-40B4-BE49-F238E27FC236}">
                <a16:creationId xmlns:a16="http://schemas.microsoft.com/office/drawing/2014/main" id="{EC4E708D-7D89-3F47-860B-C6C0B7A5B91C}"/>
              </a:ext>
            </a:extLst>
          </p:cNvPr>
          <p:cNvPicPr>
            <a:picLocks noChangeAspect="1"/>
          </p:cNvPicPr>
          <p:nvPr/>
        </p:nvPicPr>
        <p:blipFill rotWithShape="1">
          <a:blip r:embed="rId3"/>
          <a:srcRect b="13643"/>
          <a:stretch/>
        </p:blipFill>
        <p:spPr>
          <a:xfrm>
            <a:off x="4863936" y="2553402"/>
            <a:ext cx="4078452" cy="3593768"/>
          </a:xfrm>
          <a:prstGeom prst="rect">
            <a:avLst/>
          </a:prstGeom>
        </p:spPr>
      </p:pic>
    </p:spTree>
    <p:extLst>
      <p:ext uri="{BB962C8B-B14F-4D97-AF65-F5344CB8AC3E}">
        <p14:creationId xmlns:p14="http://schemas.microsoft.com/office/powerpoint/2010/main" val="24847637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3468"/>
            <a:ext cx="8913813" cy="914400"/>
          </a:xfrm>
        </p:spPr>
        <p:txBody>
          <a:bodyPr>
            <a:normAutofit fontScale="90000"/>
          </a:bodyPr>
          <a:lstStyle/>
          <a:p>
            <a:r>
              <a:rPr lang="en-US" dirty="0"/>
              <a:t>Survey &amp; Observational Research Can</a:t>
            </a:r>
            <a:r>
              <a:rPr lang="mr-IN" dirty="0"/>
              <a:t>…</a:t>
            </a:r>
            <a:endParaRPr lang="en-US" dirty="0"/>
          </a:p>
        </p:txBody>
      </p:sp>
      <p:sp>
        <p:nvSpPr>
          <p:cNvPr id="3" name="Content Placeholder 2"/>
          <p:cNvSpPr>
            <a:spLocks noGrp="1"/>
          </p:cNvSpPr>
          <p:nvPr>
            <p:ph idx="1"/>
          </p:nvPr>
        </p:nvSpPr>
        <p:spPr>
          <a:xfrm>
            <a:off x="1114424" y="3673642"/>
            <a:ext cx="7610476" cy="2592687"/>
          </a:xfrm>
        </p:spPr>
        <p:txBody>
          <a:bodyPr>
            <a:normAutofit fontScale="55000" lnSpcReduction="20000"/>
          </a:bodyPr>
          <a:lstStyle/>
          <a:p>
            <a:pPr>
              <a:lnSpc>
                <a:spcPct val="120000"/>
              </a:lnSpc>
            </a:pPr>
            <a:r>
              <a:rPr lang="en-US" sz="3600" dirty="0"/>
              <a:t>Tools for interrogating </a:t>
            </a:r>
            <a:r>
              <a:rPr lang="en-US" sz="3600" dirty="0">
                <a:solidFill>
                  <a:schemeClr val="accent2"/>
                </a:solidFill>
              </a:rPr>
              <a:t>frequency</a:t>
            </a:r>
            <a:r>
              <a:rPr lang="en-US" sz="3600" dirty="0"/>
              <a:t> claims</a:t>
            </a:r>
          </a:p>
          <a:p>
            <a:pPr marL="0" indent="0">
              <a:lnSpc>
                <a:spcPct val="120000"/>
              </a:lnSpc>
              <a:spcBef>
                <a:spcPts val="600"/>
              </a:spcBef>
              <a:spcAft>
                <a:spcPts val="2400"/>
              </a:spcAft>
              <a:buNone/>
            </a:pPr>
            <a:r>
              <a:rPr lang="en-US" sz="3600" dirty="0"/>
              <a:t>    e.g., 30 Million Americans Skip Breakfast</a:t>
            </a:r>
          </a:p>
          <a:p>
            <a:pPr marL="800100" lvl="1" indent="-457200">
              <a:lnSpc>
                <a:spcPct val="120000"/>
              </a:lnSpc>
              <a:spcAft>
                <a:spcPts val="2400"/>
              </a:spcAft>
            </a:pPr>
            <a:r>
              <a:rPr lang="en-US" sz="3400" dirty="0"/>
              <a:t>Of course, you can use these research design for association claims also</a:t>
            </a:r>
            <a:r>
              <a:rPr lang="mr-IN" sz="3400" dirty="0"/>
              <a:t>…</a:t>
            </a:r>
            <a:r>
              <a:rPr lang="en-US" sz="3400" dirty="0"/>
              <a:t>.</a:t>
            </a:r>
          </a:p>
          <a:p>
            <a:r>
              <a:rPr lang="en-US" sz="3600" dirty="0"/>
              <a:t>What makes a claim a frequency claim?</a:t>
            </a:r>
          </a:p>
        </p:txBody>
      </p:sp>
      <p:pic>
        <p:nvPicPr>
          <p:cNvPr id="4" name="Picture 3"/>
          <p:cNvPicPr>
            <a:picLocks noChangeAspect="1"/>
          </p:cNvPicPr>
          <p:nvPr/>
        </p:nvPicPr>
        <p:blipFill>
          <a:blip r:embed="rId3"/>
          <a:stretch>
            <a:fillRect/>
          </a:stretch>
        </p:blipFill>
        <p:spPr>
          <a:xfrm>
            <a:off x="1412687" y="1163682"/>
            <a:ext cx="5744135" cy="2304145"/>
          </a:xfrm>
          <a:prstGeom prst="rect">
            <a:avLst/>
          </a:prstGeom>
        </p:spPr>
      </p:pic>
    </p:spTree>
    <p:extLst>
      <p:ext uri="{BB962C8B-B14F-4D97-AF65-F5344CB8AC3E}">
        <p14:creationId xmlns:p14="http://schemas.microsoft.com/office/powerpoint/2010/main" val="37851825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solidFill>
                  <a:schemeClr val="bg1"/>
                </a:solidFill>
              </a:rPr>
              <a:t>Populations and Samples</a:t>
            </a:r>
          </a:p>
        </p:txBody>
      </p:sp>
      <p:sp>
        <p:nvSpPr>
          <p:cNvPr id="3" name="Text Placeholder 2"/>
          <p:cNvSpPr>
            <a:spLocks noGrp="1"/>
          </p:cNvSpPr>
          <p:nvPr>
            <p:ph type="body" sz="quarter" idx="10"/>
          </p:nvPr>
        </p:nvSpPr>
        <p:spPr>
          <a:xfrm>
            <a:off x="439738" y="1693863"/>
            <a:ext cx="3319462" cy="3644900"/>
          </a:xfrm>
        </p:spPr>
        <p:txBody>
          <a:bodyPr>
            <a:normAutofit fontScale="92500" lnSpcReduction="20000"/>
          </a:bodyPr>
          <a:lstStyle/>
          <a:p>
            <a:r>
              <a:rPr lang="en-US" sz="2800" b="1" dirty="0"/>
              <a:t>Population</a:t>
            </a:r>
          </a:p>
          <a:p>
            <a:pPr>
              <a:spcBef>
                <a:spcPts val="3936"/>
              </a:spcBef>
            </a:pPr>
            <a:r>
              <a:rPr lang="en-US" sz="2800" b="1" dirty="0"/>
              <a:t>Sample</a:t>
            </a:r>
          </a:p>
          <a:p>
            <a:pPr>
              <a:spcBef>
                <a:spcPts val="3936"/>
              </a:spcBef>
            </a:pPr>
            <a:r>
              <a:rPr lang="en-US" sz="2800" b="1" dirty="0"/>
              <a:t>Census</a:t>
            </a:r>
          </a:p>
          <a:p>
            <a:pPr>
              <a:spcBef>
                <a:spcPts val="3936"/>
              </a:spcBef>
            </a:pPr>
            <a:r>
              <a:rPr lang="en-US" sz="2800" dirty="0"/>
              <a:t>What is the population of interest?</a:t>
            </a:r>
          </a:p>
        </p:txBody>
      </p:sp>
      <p:graphicFrame>
        <p:nvGraphicFramePr>
          <p:cNvPr id="5" name="Table 4">
            <a:extLst>
              <a:ext uri="{FF2B5EF4-FFF2-40B4-BE49-F238E27FC236}">
                <a16:creationId xmlns:a16="http://schemas.microsoft.com/office/drawing/2014/main" id="{519C6234-2D97-EC4B-9E81-060B5432E77F}"/>
              </a:ext>
            </a:extLst>
          </p:cNvPr>
          <p:cNvGraphicFramePr>
            <a:graphicFrameLocks noGrp="1"/>
          </p:cNvGraphicFramePr>
          <p:nvPr>
            <p:extLst>
              <p:ext uri="{D42A27DB-BD31-4B8C-83A1-F6EECF244321}">
                <p14:modId xmlns:p14="http://schemas.microsoft.com/office/powerpoint/2010/main" val="1767034732"/>
              </p:ext>
            </p:extLst>
          </p:nvPr>
        </p:nvGraphicFramePr>
        <p:xfrm>
          <a:off x="3495040" y="1870393"/>
          <a:ext cx="4869340" cy="4084743"/>
        </p:xfrm>
        <a:graphic>
          <a:graphicData uri="http://schemas.openxmlformats.org/drawingml/2006/table">
            <a:tbl>
              <a:tblPr firstRow="1" firstCol="1" bandRow="1">
                <a:tableStyleId>{5C22544A-7EE6-4342-B048-85BDC9FD1C3A}</a:tableStyleId>
              </a:tblPr>
              <a:tblGrid>
                <a:gridCol w="2434670">
                  <a:extLst>
                    <a:ext uri="{9D8B030D-6E8A-4147-A177-3AD203B41FA5}">
                      <a16:colId xmlns:a16="http://schemas.microsoft.com/office/drawing/2014/main" val="612815448"/>
                    </a:ext>
                  </a:extLst>
                </a:gridCol>
                <a:gridCol w="2434670">
                  <a:extLst>
                    <a:ext uri="{9D8B030D-6E8A-4147-A177-3AD203B41FA5}">
                      <a16:colId xmlns:a16="http://schemas.microsoft.com/office/drawing/2014/main" val="2431168478"/>
                    </a:ext>
                  </a:extLst>
                </a:gridCol>
              </a:tblGrid>
              <a:tr h="365971">
                <a:tc>
                  <a:txBody>
                    <a:bodyPr/>
                    <a:lstStyle/>
                    <a:p>
                      <a:pPr marL="0" marR="0">
                        <a:spcBef>
                          <a:spcPts val="0"/>
                        </a:spcBef>
                        <a:spcAft>
                          <a:spcPts val="0"/>
                        </a:spcAft>
                      </a:pPr>
                      <a:r>
                        <a:rPr lang="en-US" sz="2000">
                          <a:effectLst/>
                        </a:rPr>
                        <a:t>Externally valid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marL="0" marR="0">
                        <a:spcBef>
                          <a:spcPts val="0"/>
                        </a:spcBef>
                        <a:spcAft>
                          <a:spcPts val="0"/>
                        </a:spcAft>
                      </a:pPr>
                      <a:r>
                        <a:rPr lang="en-US" sz="2000">
                          <a:effectLst/>
                        </a:rPr>
                        <a:t>Unknown external validity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2471619989"/>
                  </a:ext>
                </a:extLst>
              </a:tr>
              <a:tr h="731943">
                <a:tc>
                  <a:txBody>
                    <a:bodyPr/>
                    <a:lstStyle/>
                    <a:p>
                      <a:pPr marL="0" marR="0">
                        <a:spcBef>
                          <a:spcPts val="0"/>
                        </a:spcBef>
                        <a:spcAft>
                          <a:spcPts val="0"/>
                        </a:spcAft>
                      </a:pPr>
                      <a:r>
                        <a:rPr lang="en-US" sz="2000">
                          <a:effectLst/>
                        </a:rPr>
                        <a:t>Unbiased sample </a:t>
                      </a:r>
                    </a:p>
                    <a:p>
                      <a:pPr marL="0" marR="0">
                        <a:spcBef>
                          <a:spcPts val="0"/>
                        </a:spcBef>
                        <a:spcAft>
                          <a:spcPts val="0"/>
                        </a:spcAft>
                      </a:pPr>
                      <a:r>
                        <a:rPr lang="en-US" sz="2000">
                          <a:effectLst/>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marL="0" marR="0">
                        <a:spcBef>
                          <a:spcPts val="0"/>
                        </a:spcBef>
                        <a:spcAft>
                          <a:spcPts val="0"/>
                        </a:spcAft>
                      </a:pPr>
                      <a:r>
                        <a:rPr lang="en-US" sz="2000">
                          <a:effectLst/>
                        </a:rPr>
                        <a:t>Biased sample</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3994156692"/>
                  </a:ext>
                </a:extLst>
              </a:tr>
              <a:tr h="731943">
                <a:tc>
                  <a:txBody>
                    <a:bodyPr/>
                    <a:lstStyle/>
                    <a:p>
                      <a:pPr marL="0" marR="0">
                        <a:spcBef>
                          <a:spcPts val="0"/>
                        </a:spcBef>
                        <a:spcAft>
                          <a:spcPts val="0"/>
                        </a:spcAft>
                      </a:pPr>
                      <a:r>
                        <a:rPr lang="en-US" sz="2000">
                          <a:effectLst/>
                        </a:rPr>
                        <a:t>Probability sample</a:t>
                      </a:r>
                    </a:p>
                    <a:p>
                      <a:pPr marL="0" marR="0">
                        <a:spcBef>
                          <a:spcPts val="0"/>
                        </a:spcBef>
                        <a:spcAft>
                          <a:spcPts val="0"/>
                        </a:spcAft>
                      </a:pPr>
                      <a:r>
                        <a:rPr lang="en-US" sz="2000">
                          <a:effectLst/>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marL="0" marR="0">
                        <a:spcBef>
                          <a:spcPts val="0"/>
                        </a:spcBef>
                        <a:spcAft>
                          <a:spcPts val="0"/>
                        </a:spcAft>
                      </a:pPr>
                      <a:r>
                        <a:rPr lang="en-US" sz="2000">
                          <a:effectLst/>
                        </a:rPr>
                        <a:t>Nonprobability sample</a:t>
                      </a:r>
                    </a:p>
                    <a:p>
                      <a:pPr marL="0" marR="0">
                        <a:spcBef>
                          <a:spcPts val="0"/>
                        </a:spcBef>
                        <a:spcAft>
                          <a:spcPts val="0"/>
                        </a:spcAft>
                      </a:pPr>
                      <a:r>
                        <a:rPr lang="en-US" sz="2000">
                          <a:effectLst/>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3673272474"/>
                  </a:ext>
                </a:extLst>
              </a:tr>
              <a:tr h="731943">
                <a:tc>
                  <a:txBody>
                    <a:bodyPr/>
                    <a:lstStyle/>
                    <a:p>
                      <a:pPr marL="0" marR="0">
                        <a:spcBef>
                          <a:spcPts val="0"/>
                        </a:spcBef>
                        <a:spcAft>
                          <a:spcPts val="0"/>
                        </a:spcAft>
                      </a:pPr>
                      <a:r>
                        <a:rPr lang="en-US" sz="2000">
                          <a:effectLst/>
                        </a:rPr>
                        <a:t>Random sample</a:t>
                      </a:r>
                    </a:p>
                    <a:p>
                      <a:pPr marL="0" marR="0">
                        <a:spcBef>
                          <a:spcPts val="0"/>
                        </a:spcBef>
                        <a:spcAft>
                          <a:spcPts val="0"/>
                        </a:spcAft>
                      </a:pPr>
                      <a:r>
                        <a:rPr lang="en-US" sz="2000">
                          <a:effectLst/>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marL="0" marR="0">
                        <a:spcBef>
                          <a:spcPts val="0"/>
                        </a:spcBef>
                        <a:spcAft>
                          <a:spcPts val="0"/>
                        </a:spcAft>
                      </a:pPr>
                      <a:r>
                        <a:rPr lang="en-US" sz="2000">
                          <a:effectLst/>
                        </a:rPr>
                        <a:t>Nonrandom sample</a:t>
                      </a:r>
                    </a:p>
                    <a:p>
                      <a:pPr marL="0" marR="0">
                        <a:spcBef>
                          <a:spcPts val="0"/>
                        </a:spcBef>
                        <a:spcAft>
                          <a:spcPts val="0"/>
                        </a:spcAft>
                      </a:pPr>
                      <a:r>
                        <a:rPr lang="en-US" sz="2000">
                          <a:effectLst/>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586489401"/>
                  </a:ext>
                </a:extLst>
              </a:tr>
              <a:tr h="731943">
                <a:tc>
                  <a:txBody>
                    <a:bodyPr/>
                    <a:lstStyle/>
                    <a:p>
                      <a:pPr marL="0" marR="0">
                        <a:spcBef>
                          <a:spcPts val="0"/>
                        </a:spcBef>
                        <a:spcAft>
                          <a:spcPts val="0"/>
                        </a:spcAft>
                      </a:pPr>
                      <a:r>
                        <a:rPr lang="en-US" sz="2000">
                          <a:effectLst/>
                        </a:rPr>
                        <a:t>Representative sample </a:t>
                      </a:r>
                    </a:p>
                    <a:p>
                      <a:pPr marL="0" marR="0">
                        <a:spcBef>
                          <a:spcPts val="0"/>
                        </a:spcBef>
                        <a:spcAft>
                          <a:spcPts val="0"/>
                        </a:spcAft>
                      </a:pPr>
                      <a:r>
                        <a:rPr lang="en-US" sz="2000">
                          <a:effectLst/>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marL="0" marR="0">
                        <a:spcBef>
                          <a:spcPts val="0"/>
                        </a:spcBef>
                        <a:spcAft>
                          <a:spcPts val="0"/>
                        </a:spcAft>
                      </a:pPr>
                      <a:r>
                        <a:rPr lang="en-US" sz="2000" dirty="0">
                          <a:effectLst/>
                        </a:rPr>
                        <a:t>Unrepresentative sample</a:t>
                      </a:r>
                    </a:p>
                    <a:p>
                      <a:pPr marL="0" marR="0">
                        <a:spcBef>
                          <a:spcPts val="0"/>
                        </a:spcBef>
                        <a:spcAft>
                          <a:spcPts val="0"/>
                        </a:spcAft>
                      </a:pPr>
                      <a:r>
                        <a:rPr lang="en-US" sz="2000" dirty="0">
                          <a:effectLst/>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3953950517"/>
                  </a:ext>
                </a:extLst>
              </a:tr>
            </a:tbl>
          </a:graphicData>
        </a:graphic>
      </p:graphicFrame>
    </p:spTree>
    <p:extLst>
      <p:ext uri="{BB962C8B-B14F-4D97-AF65-F5344CB8AC3E}">
        <p14:creationId xmlns:p14="http://schemas.microsoft.com/office/powerpoint/2010/main" val="13650950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solidFill>
                  <a:srgbClr val="FFFFFF"/>
                </a:solidFill>
              </a:rPr>
              <a:t>Ways a Sample May Be Biased</a:t>
            </a:r>
          </a:p>
        </p:txBody>
      </p:sp>
      <p:sp>
        <p:nvSpPr>
          <p:cNvPr id="5" name="Content Placeholder 2"/>
          <p:cNvSpPr txBox="1">
            <a:spLocks/>
          </p:cNvSpPr>
          <p:nvPr/>
        </p:nvSpPr>
        <p:spPr>
          <a:xfrm>
            <a:off x="296601" y="1726268"/>
            <a:ext cx="5148524" cy="1425388"/>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800" dirty="0"/>
              <a:t>Sampling only those who are easy to contact</a:t>
            </a:r>
          </a:p>
          <a:p>
            <a:pPr lvl="1"/>
            <a:r>
              <a:rPr lang="en-US" b="1" dirty="0"/>
              <a:t>Convenience sampling</a:t>
            </a:r>
          </a:p>
          <a:p>
            <a:r>
              <a:rPr lang="en-US" sz="2800" dirty="0"/>
              <a:t>Sampling only those who volunteer</a:t>
            </a:r>
          </a:p>
          <a:p>
            <a:pPr lvl="1"/>
            <a:r>
              <a:rPr lang="en-US" b="1" dirty="0"/>
              <a:t>Self-selection</a:t>
            </a:r>
          </a:p>
          <a:p>
            <a:pPr marL="457200" lvl="1" indent="0">
              <a:buNone/>
            </a:pPr>
            <a:endParaRPr lang="en-US" b="1" dirty="0"/>
          </a:p>
        </p:txBody>
      </p:sp>
      <p:pic>
        <p:nvPicPr>
          <p:cNvPr id="4" name="Picture 3" descr="Figure 7.2 shows a woman staring at her desktop screen, which is open to the Prolific Academic website. ">
            <a:extLst>
              <a:ext uri="{FF2B5EF4-FFF2-40B4-BE49-F238E27FC236}">
                <a16:creationId xmlns:a16="http://schemas.microsoft.com/office/drawing/2014/main" id="{05064F11-9839-3843-98C9-4BAB42314893}"/>
              </a:ext>
            </a:extLst>
          </p:cNvPr>
          <p:cNvPicPr>
            <a:picLocks noChangeAspect="1"/>
          </p:cNvPicPr>
          <p:nvPr/>
        </p:nvPicPr>
        <p:blipFill rotWithShape="1">
          <a:blip r:embed="rId3"/>
          <a:srcRect b="11257"/>
          <a:stretch/>
        </p:blipFill>
        <p:spPr>
          <a:xfrm>
            <a:off x="5746750" y="1482526"/>
            <a:ext cx="1352666" cy="2157075"/>
          </a:xfrm>
          <a:prstGeom prst="rect">
            <a:avLst/>
          </a:prstGeom>
        </p:spPr>
      </p:pic>
      <p:pic>
        <p:nvPicPr>
          <p:cNvPr id="6" name="Picture 5" descr="RESMETH3_FIG07.03.jpg"/>
          <p:cNvPicPr>
            <a:picLocks noChangeAspect="1"/>
          </p:cNvPicPr>
          <p:nvPr/>
        </p:nvPicPr>
        <p:blipFill rotWithShape="1">
          <a:blip r:embed="rId4">
            <a:extLst>
              <a:ext uri="{28A0092B-C50C-407E-A947-70E740481C1C}">
                <a14:useLocalDpi xmlns:a14="http://schemas.microsoft.com/office/drawing/2010/main" val="0"/>
              </a:ext>
            </a:extLst>
          </a:blip>
          <a:srcRect l="41203" b="4933"/>
          <a:stretch/>
        </p:blipFill>
        <p:spPr>
          <a:xfrm>
            <a:off x="4463966" y="3639601"/>
            <a:ext cx="4205110" cy="3059649"/>
          </a:xfrm>
          <a:prstGeom prst="rect">
            <a:avLst/>
          </a:prstGeom>
        </p:spPr>
      </p:pic>
    </p:spTree>
    <p:extLst>
      <p:ext uri="{BB962C8B-B14F-4D97-AF65-F5344CB8AC3E}">
        <p14:creationId xmlns:p14="http://schemas.microsoft.com/office/powerpoint/2010/main" val="29921317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solidFill>
                  <a:srgbClr val="FFFFFF"/>
                </a:solidFill>
              </a:rPr>
              <a:t>Obtaining a Representative Sample: Probability Sampling</a:t>
            </a:r>
          </a:p>
        </p:txBody>
      </p:sp>
      <p:sp>
        <p:nvSpPr>
          <p:cNvPr id="5" name="Content Placeholder 2"/>
          <p:cNvSpPr txBox="1">
            <a:spLocks/>
          </p:cNvSpPr>
          <p:nvPr/>
        </p:nvSpPr>
        <p:spPr>
          <a:xfrm>
            <a:off x="457200" y="1600201"/>
            <a:ext cx="8211876" cy="1425388"/>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b="1" dirty="0"/>
              <a:t>Probability sampling = High EV</a:t>
            </a:r>
            <a:endParaRPr lang="en-US" sz="1200" b="1" dirty="0"/>
          </a:p>
          <a:p>
            <a:pPr lvl="1"/>
            <a:r>
              <a:rPr lang="en-US" b="1" dirty="0"/>
              <a:t>Simple random sampling</a:t>
            </a:r>
          </a:p>
        </p:txBody>
      </p:sp>
      <p:pic>
        <p:nvPicPr>
          <p:cNvPr id="6" name="Picture 5"/>
          <p:cNvPicPr>
            <a:picLocks noChangeAspect="1"/>
          </p:cNvPicPr>
          <p:nvPr/>
        </p:nvPicPr>
        <p:blipFill rotWithShape="1">
          <a:blip r:embed="rId3"/>
          <a:srcRect b="19347"/>
          <a:stretch/>
        </p:blipFill>
        <p:spPr>
          <a:xfrm>
            <a:off x="1308561" y="2822091"/>
            <a:ext cx="6145194" cy="2963194"/>
          </a:xfrm>
          <a:prstGeom prst="rect">
            <a:avLst/>
          </a:prstGeom>
        </p:spPr>
      </p:pic>
    </p:spTree>
    <p:extLst>
      <p:ext uri="{BB962C8B-B14F-4D97-AF65-F5344CB8AC3E}">
        <p14:creationId xmlns:p14="http://schemas.microsoft.com/office/powerpoint/2010/main" val="18513804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endParaRPr lang="en-US"/>
          </a:p>
        </p:txBody>
      </p:sp>
      <p:pic>
        <p:nvPicPr>
          <p:cNvPr id="11" name="Picture 2" descr="A set of three illustrations explains the three types of random sampling -  Simple Random Sampling, Stratified Random Sampling and Area Probability Sampling. A set of three illustrations explains the three types of random sampling -  Simple Random Sampling, Stratified Random Sampling and Area Probability Sampling. "/>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30849" y="809511"/>
            <a:ext cx="8112552" cy="3130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rotWithShape="1">
          <a:blip r:embed="rId4"/>
          <a:srcRect b="22472"/>
          <a:stretch/>
        </p:blipFill>
        <p:spPr>
          <a:xfrm>
            <a:off x="2567440" y="3681545"/>
            <a:ext cx="3218522" cy="1492413"/>
          </a:xfrm>
          <a:prstGeom prst="rect">
            <a:avLst/>
          </a:prstGeom>
        </p:spPr>
      </p:pic>
      <p:pic>
        <p:nvPicPr>
          <p:cNvPr id="5" name="Picture 4"/>
          <p:cNvPicPr>
            <a:picLocks noChangeAspect="1"/>
          </p:cNvPicPr>
          <p:nvPr/>
        </p:nvPicPr>
        <p:blipFill rotWithShape="1">
          <a:blip r:embed="rId5"/>
          <a:srcRect b="19347"/>
          <a:stretch/>
        </p:blipFill>
        <p:spPr>
          <a:xfrm>
            <a:off x="-9525" y="3681545"/>
            <a:ext cx="2367630" cy="1141664"/>
          </a:xfrm>
          <a:prstGeom prst="rect">
            <a:avLst/>
          </a:prstGeom>
        </p:spPr>
      </p:pic>
      <p:pic>
        <p:nvPicPr>
          <p:cNvPr id="4" name="Picture 3"/>
          <p:cNvPicPr>
            <a:picLocks noChangeAspect="1"/>
          </p:cNvPicPr>
          <p:nvPr/>
        </p:nvPicPr>
        <p:blipFill rotWithShape="1">
          <a:blip r:embed="rId6"/>
          <a:srcRect l="9960" t="16876" r="11470"/>
          <a:stretch/>
        </p:blipFill>
        <p:spPr>
          <a:xfrm>
            <a:off x="5785962" y="3681545"/>
            <a:ext cx="2614670" cy="1556022"/>
          </a:xfrm>
          <a:prstGeom prst="rect">
            <a:avLst/>
          </a:prstGeom>
        </p:spPr>
      </p:pic>
    </p:spTree>
    <p:extLst>
      <p:ext uri="{BB962C8B-B14F-4D97-AF65-F5344CB8AC3E}">
        <p14:creationId xmlns:p14="http://schemas.microsoft.com/office/powerpoint/2010/main" val="9268440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sz="3200" dirty="0">
                <a:solidFill>
                  <a:srgbClr val="FFFFFF"/>
                </a:solidFill>
              </a:rPr>
              <a:t>Interrogating External Validity: What Matters Most?</a:t>
            </a:r>
          </a:p>
        </p:txBody>
      </p:sp>
      <p:sp>
        <p:nvSpPr>
          <p:cNvPr id="3" name="Text Placeholder 2"/>
          <p:cNvSpPr>
            <a:spLocks noGrp="1"/>
          </p:cNvSpPr>
          <p:nvPr>
            <p:ph type="body" sz="quarter" idx="10"/>
          </p:nvPr>
        </p:nvSpPr>
        <p:spPr/>
        <p:txBody>
          <a:bodyPr/>
          <a:lstStyle/>
          <a:p>
            <a:r>
              <a:rPr lang="en-US" sz="2800" dirty="0"/>
              <a:t>In a frequency claim, external validity is a priority.</a:t>
            </a:r>
          </a:p>
          <a:p>
            <a:pPr>
              <a:spcBef>
                <a:spcPts val="4512"/>
              </a:spcBef>
            </a:pPr>
            <a:r>
              <a:rPr lang="en-US" sz="2800" dirty="0"/>
              <a:t>Cases where external validity is a lower priority </a:t>
            </a:r>
          </a:p>
          <a:p>
            <a:pPr lvl="1"/>
            <a:r>
              <a:rPr lang="en-US" sz="2400" dirty="0"/>
              <a:t>Nonprobability samples in the real world</a:t>
            </a:r>
          </a:p>
          <a:p>
            <a:pPr lvl="1"/>
            <a:r>
              <a:rPr lang="en-US" sz="2400" dirty="0"/>
              <a:t>Nonprobability samples in research studies</a:t>
            </a:r>
            <a:endParaRPr lang="en-US" dirty="0"/>
          </a:p>
        </p:txBody>
      </p:sp>
    </p:spTree>
    <p:extLst>
      <p:ext uri="{BB962C8B-B14F-4D97-AF65-F5344CB8AC3E}">
        <p14:creationId xmlns:p14="http://schemas.microsoft.com/office/powerpoint/2010/main" val="17456090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331383" y="1952647"/>
            <a:ext cx="8021180" cy="3781558"/>
          </a:xfrm>
        </p:spPr>
        <p:txBody>
          <a:bodyPr>
            <a:normAutofit/>
          </a:bodyPr>
          <a:lstStyle/>
          <a:p>
            <a:r>
              <a:rPr lang="en-US" sz="2800" dirty="0"/>
              <a:t>Large samples are </a:t>
            </a:r>
            <a:r>
              <a:rPr lang="en-US" sz="2800" i="1" dirty="0"/>
              <a:t>not</a:t>
            </a:r>
            <a:r>
              <a:rPr lang="en-US" sz="2800" dirty="0"/>
              <a:t> necessarily more representative than smaller samples (beyond ridiculously small).</a:t>
            </a:r>
          </a:p>
          <a:p>
            <a:r>
              <a:rPr lang="en-US" sz="2800" dirty="0"/>
              <a:t>HOW samples are collected affect external validity</a:t>
            </a:r>
          </a:p>
        </p:txBody>
      </p:sp>
      <p:sp>
        <p:nvSpPr>
          <p:cNvPr id="4" name="Title 3"/>
          <p:cNvSpPr>
            <a:spLocks noGrp="1"/>
          </p:cNvSpPr>
          <p:nvPr>
            <p:ph type="title"/>
          </p:nvPr>
        </p:nvSpPr>
        <p:spPr/>
        <p:txBody>
          <a:bodyPr>
            <a:normAutofit fontScale="90000"/>
          </a:bodyPr>
          <a:lstStyle/>
          <a:p>
            <a:r>
              <a:rPr lang="en-US" dirty="0">
                <a:solidFill>
                  <a:srgbClr val="FFFFFF"/>
                </a:solidFill>
              </a:rPr>
              <a:t>Interrogating External Validity: </a:t>
            </a:r>
            <a:br>
              <a:rPr lang="en-US" dirty="0">
                <a:solidFill>
                  <a:srgbClr val="FFFFFF"/>
                </a:solidFill>
              </a:rPr>
            </a:br>
            <a:r>
              <a:rPr lang="en-US" dirty="0">
                <a:solidFill>
                  <a:srgbClr val="FFFFFF"/>
                </a:solidFill>
              </a:rPr>
              <a:t>What Matters Most?</a:t>
            </a:r>
          </a:p>
        </p:txBody>
      </p:sp>
    </p:spTree>
    <p:extLst>
      <p:ext uri="{BB962C8B-B14F-4D97-AF65-F5344CB8AC3E}">
        <p14:creationId xmlns:p14="http://schemas.microsoft.com/office/powerpoint/2010/main" val="28184882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sz="2800" dirty="0">
                <a:solidFill>
                  <a:srgbClr val="FFFFFF"/>
                </a:solidFill>
              </a:rPr>
              <a:t>Interrogating External Validity:</a:t>
            </a:r>
            <a:r>
              <a:rPr lang="en-US" sz="2800" baseline="0" dirty="0">
                <a:solidFill>
                  <a:srgbClr val="FFFFFF"/>
                </a:solidFill>
              </a:rPr>
              <a:t> </a:t>
            </a:r>
            <a:r>
              <a:rPr lang="en-US" sz="2800" dirty="0">
                <a:solidFill>
                  <a:srgbClr val="FFFFFF"/>
                </a:solidFill>
              </a:rPr>
              <a:t>What Matters Most? </a:t>
            </a:r>
          </a:p>
        </p:txBody>
      </p:sp>
      <p:sp>
        <p:nvSpPr>
          <p:cNvPr id="3" name="Text Placeholder 2"/>
          <p:cNvSpPr>
            <a:spLocks noGrp="1"/>
          </p:cNvSpPr>
          <p:nvPr>
            <p:ph type="body" sz="quarter" idx="10"/>
          </p:nvPr>
        </p:nvSpPr>
        <p:spPr>
          <a:xfrm>
            <a:off x="150881" y="2071818"/>
            <a:ext cx="3369669" cy="3644900"/>
          </a:xfrm>
        </p:spPr>
        <p:txBody>
          <a:bodyPr/>
          <a:lstStyle/>
          <a:p>
            <a:endParaRPr lang="en-US" sz="2800" dirty="0"/>
          </a:p>
        </p:txBody>
      </p:sp>
      <p:pic>
        <p:nvPicPr>
          <p:cNvPr id="10" name="Picture 9" descr="Table 7.3 is titled Margins of Error Associated with Different Random Sample Sizes. The table has 2 columns and 8 rows. The first column header is, if the percentage is estimated on a random sample of size. The second column header is, margin of error on the percentage is. Note that margin of error varies as a function of sample size and the percentage result of the poll. In this table, estimates were based on a 50% polling result (e.g. if 50% of people supported a candidate).">
            <a:extLst>
              <a:ext uri="{FF2B5EF4-FFF2-40B4-BE49-F238E27FC236}">
                <a16:creationId xmlns:a16="http://schemas.microsoft.com/office/drawing/2014/main" id="{19DE6D64-9175-4748-BD4B-50A598A46199}"/>
              </a:ext>
            </a:extLst>
          </p:cNvPr>
          <p:cNvPicPr>
            <a:picLocks noChangeAspect="1"/>
          </p:cNvPicPr>
          <p:nvPr/>
        </p:nvPicPr>
        <p:blipFill rotWithShape="1">
          <a:blip r:embed="rId3"/>
          <a:srcRect t="8201" r="3076" b="2733"/>
          <a:stretch/>
        </p:blipFill>
        <p:spPr>
          <a:xfrm>
            <a:off x="4336072" y="1605267"/>
            <a:ext cx="4666477" cy="4996522"/>
          </a:xfrm>
          <a:prstGeom prst="rect">
            <a:avLst/>
          </a:prstGeom>
        </p:spPr>
      </p:pic>
    </p:spTree>
    <p:extLst>
      <p:ext uri="{BB962C8B-B14F-4D97-AF65-F5344CB8AC3E}">
        <p14:creationId xmlns:p14="http://schemas.microsoft.com/office/powerpoint/2010/main" val="42919129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Observational Research</a:t>
            </a:r>
          </a:p>
        </p:txBody>
      </p:sp>
      <p:sp>
        <p:nvSpPr>
          <p:cNvPr id="3" name="Text Placeholder 2"/>
          <p:cNvSpPr>
            <a:spLocks noGrp="1"/>
          </p:cNvSpPr>
          <p:nvPr>
            <p:ph type="body" idx="1"/>
          </p:nvPr>
        </p:nvSpPr>
        <p:spPr/>
        <p:txBody>
          <a:bodyPr/>
          <a:lstStyle/>
          <a:p>
            <a:endParaRPr lang="en-US"/>
          </a:p>
        </p:txBody>
      </p:sp>
      <p:pic>
        <p:nvPicPr>
          <p:cNvPr id="4" name="Picture 3"/>
          <p:cNvPicPr>
            <a:picLocks noChangeAspect="1"/>
          </p:cNvPicPr>
          <p:nvPr/>
        </p:nvPicPr>
        <p:blipFill>
          <a:blip r:embed="rId2"/>
          <a:stretch>
            <a:fillRect/>
          </a:stretch>
        </p:blipFill>
        <p:spPr>
          <a:xfrm>
            <a:off x="1785053" y="556994"/>
            <a:ext cx="5420408" cy="3825407"/>
          </a:xfrm>
          <a:prstGeom prst="rect">
            <a:avLst/>
          </a:prstGeom>
        </p:spPr>
      </p:pic>
    </p:spTree>
    <p:extLst>
      <p:ext uri="{BB962C8B-B14F-4D97-AF65-F5344CB8AC3E}">
        <p14:creationId xmlns:p14="http://schemas.microsoft.com/office/powerpoint/2010/main" val="18441305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0DEEEF7-5E4F-4723-B11C-33844AB7B4D6}"/>
              </a:ext>
            </a:extLst>
          </p:cNvPr>
          <p:cNvSpPr>
            <a:spLocks noGrp="1"/>
          </p:cNvSpPr>
          <p:nvPr>
            <p:ph idx="1"/>
          </p:nvPr>
        </p:nvSpPr>
        <p:spPr>
          <a:xfrm>
            <a:off x="394334" y="1520190"/>
            <a:ext cx="8635366" cy="4406182"/>
          </a:xfrm>
        </p:spPr>
        <p:txBody>
          <a:bodyPr>
            <a:noAutofit/>
          </a:bodyPr>
          <a:lstStyle/>
          <a:p>
            <a:pPr marL="0" marR="0" lvl="0" indent="0">
              <a:spcBef>
                <a:spcPts val="0"/>
              </a:spcBef>
              <a:spcAft>
                <a:spcPts val="0"/>
              </a:spcAft>
              <a:buNone/>
              <a:tabLst>
                <a:tab pos="742950" algn="l"/>
              </a:tabLst>
            </a:pPr>
            <a:r>
              <a:rPr lang="en-US" sz="2400" dirty="0">
                <a:effectLst/>
                <a:latin typeface="Cambria" panose="02040503050406030204" pitchFamily="18" charset="0"/>
                <a:ea typeface="MS Mincho" panose="02020609040205080304" pitchFamily="49" charset="-128"/>
                <a:cs typeface="Times New Roman" panose="02020603050405020304" pitchFamily="18" charset="0"/>
              </a:rPr>
              <a:t>1. All types of descriptive research methods have something in common: we are observing and describing what we see. They have something else in common too. What is it?</a:t>
            </a:r>
          </a:p>
          <a:p>
            <a:pPr marL="342900" marR="0" lvl="0" indent="-342900">
              <a:spcBef>
                <a:spcPts val="0"/>
              </a:spcBef>
              <a:spcAft>
                <a:spcPts val="0"/>
              </a:spcAft>
              <a:buFont typeface="+mj-lt"/>
              <a:buAutoNum type="alphaLcPeriod"/>
              <a:tabLst>
                <a:tab pos="742950" algn="l"/>
              </a:tabLst>
            </a:pPr>
            <a:r>
              <a:rPr lang="en-US" sz="2400" dirty="0">
                <a:effectLst/>
                <a:latin typeface="Cambria" panose="02040503050406030204" pitchFamily="18" charset="0"/>
                <a:ea typeface="MS Mincho" panose="02020609040205080304" pitchFamily="49" charset="-128"/>
                <a:cs typeface="Times New Roman" panose="02020603050405020304" pitchFamily="18" charset="0"/>
              </a:rPr>
              <a:t>All of these research methods are carried out in university laboratories.</a:t>
            </a:r>
          </a:p>
          <a:p>
            <a:pPr marL="342900" marR="0" lvl="0" indent="-342900">
              <a:spcBef>
                <a:spcPts val="0"/>
              </a:spcBef>
              <a:spcAft>
                <a:spcPts val="0"/>
              </a:spcAft>
              <a:buFont typeface="+mj-lt"/>
              <a:buAutoNum type="alphaLcPeriod"/>
              <a:tabLst>
                <a:tab pos="742950" algn="l"/>
              </a:tabLst>
            </a:pPr>
            <a:r>
              <a:rPr lang="en-US" sz="2400" dirty="0">
                <a:effectLst/>
                <a:latin typeface="Cambria" panose="02040503050406030204" pitchFamily="18" charset="0"/>
                <a:ea typeface="MS Mincho" panose="02020609040205080304" pitchFamily="49" charset="-128"/>
                <a:cs typeface="Times New Roman" panose="02020603050405020304" pitchFamily="18" charset="0"/>
              </a:rPr>
              <a:t>In each case we must observe from a great distance.</a:t>
            </a:r>
          </a:p>
          <a:p>
            <a:pPr marL="342900" marR="0" lvl="0" indent="-342900">
              <a:spcBef>
                <a:spcPts val="0"/>
              </a:spcBef>
              <a:spcAft>
                <a:spcPts val="0"/>
              </a:spcAft>
              <a:buFont typeface="+mj-lt"/>
              <a:buAutoNum type="alphaLcPeriod"/>
              <a:tabLst>
                <a:tab pos="742950" algn="l"/>
              </a:tabLst>
            </a:pPr>
            <a:r>
              <a:rPr lang="en-US" sz="2400" dirty="0">
                <a:effectLst/>
                <a:latin typeface="Cambria" panose="02040503050406030204" pitchFamily="18" charset="0"/>
                <a:ea typeface="MS Mincho" panose="02020609040205080304" pitchFamily="49" charset="-128"/>
                <a:cs typeface="Times New Roman" panose="02020603050405020304" pitchFamily="18" charset="0"/>
              </a:rPr>
              <a:t>They are all experimental methods. </a:t>
            </a:r>
          </a:p>
          <a:p>
            <a:pPr marL="342900" marR="0" lvl="0" indent="-342900">
              <a:spcBef>
                <a:spcPts val="0"/>
              </a:spcBef>
              <a:spcAft>
                <a:spcPts val="0"/>
              </a:spcAft>
              <a:buFont typeface="+mj-lt"/>
              <a:buAutoNum type="alphaLcPeriod"/>
              <a:tabLst>
                <a:tab pos="742950" algn="l"/>
              </a:tabLst>
            </a:pPr>
            <a:r>
              <a:rPr lang="en-US" sz="2400" dirty="0">
                <a:effectLst/>
                <a:latin typeface="Cambria" panose="02040503050406030204" pitchFamily="18" charset="0"/>
                <a:ea typeface="MS Mincho" panose="02020609040205080304" pitchFamily="49" charset="-128"/>
                <a:cs typeface="Times New Roman" panose="02020603050405020304" pitchFamily="18" charset="0"/>
              </a:rPr>
              <a:t>We cannot establish cause and effect.</a:t>
            </a:r>
          </a:p>
          <a:p>
            <a:pPr marL="0" marR="0" indent="0">
              <a:spcBef>
                <a:spcPts val="0"/>
              </a:spcBef>
              <a:spcAft>
                <a:spcPts val="0"/>
              </a:spcAft>
              <a:buNone/>
              <a:tabLst>
                <a:tab pos="742950" algn="l"/>
              </a:tabLst>
            </a:pPr>
            <a:endParaRPr lang="en-US" sz="2400" dirty="0">
              <a:effectLst/>
              <a:latin typeface="Cambria" panose="02040503050406030204" pitchFamily="18" charset="0"/>
              <a:ea typeface="MS Mincho" panose="02020609040205080304" pitchFamily="49" charset="-128"/>
              <a:cs typeface="Times New Roman" panose="02020603050405020304" pitchFamily="18" charset="0"/>
            </a:endParaRPr>
          </a:p>
          <a:p>
            <a:pPr marL="0" marR="0" indent="0">
              <a:spcBef>
                <a:spcPts val="0"/>
              </a:spcBef>
              <a:spcAft>
                <a:spcPts val="0"/>
              </a:spcAft>
              <a:buNone/>
              <a:tabLst>
                <a:tab pos="742950" algn="l"/>
              </a:tabLst>
            </a:pPr>
            <a:endParaRPr lang="en-US" sz="2400" dirty="0">
              <a:effectLst/>
              <a:latin typeface="Cambria" panose="02040503050406030204" pitchFamily="18" charset="0"/>
              <a:ea typeface="MS Mincho" panose="02020609040205080304" pitchFamily="49" charset="-128"/>
              <a:cs typeface="Times New Roman" panose="02020603050405020304" pitchFamily="18" charset="0"/>
            </a:endParaRPr>
          </a:p>
          <a:p>
            <a:endParaRPr lang="en-US" sz="2400" dirty="0"/>
          </a:p>
        </p:txBody>
      </p:sp>
    </p:spTree>
    <p:extLst>
      <p:ext uri="{BB962C8B-B14F-4D97-AF65-F5344CB8AC3E}">
        <p14:creationId xmlns:p14="http://schemas.microsoft.com/office/powerpoint/2010/main" val="33528266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2108" y="464781"/>
            <a:ext cx="6687101" cy="612244"/>
          </a:xfrm>
        </p:spPr>
        <p:txBody>
          <a:bodyPr>
            <a:normAutofit/>
          </a:bodyPr>
          <a:lstStyle/>
          <a:p>
            <a:r>
              <a:rPr lang="en-US" sz="2600" dirty="0"/>
              <a:t>Observations</a:t>
            </a:r>
          </a:p>
        </p:txBody>
      </p:sp>
      <p:sp>
        <p:nvSpPr>
          <p:cNvPr id="3" name="Content Placeholder 2"/>
          <p:cNvSpPr>
            <a:spLocks noGrp="1"/>
          </p:cNvSpPr>
          <p:nvPr>
            <p:ph idx="1"/>
          </p:nvPr>
        </p:nvSpPr>
        <p:spPr>
          <a:xfrm>
            <a:off x="398963" y="1238953"/>
            <a:ext cx="8226422" cy="5591338"/>
          </a:xfrm>
        </p:spPr>
        <p:txBody>
          <a:bodyPr>
            <a:normAutofit/>
          </a:bodyPr>
          <a:lstStyle/>
          <a:p>
            <a:pPr>
              <a:lnSpc>
                <a:spcPct val="120000"/>
              </a:lnSpc>
              <a:spcAft>
                <a:spcPts val="1200"/>
              </a:spcAft>
            </a:pPr>
            <a:r>
              <a:rPr lang="en-US" dirty="0">
                <a:solidFill>
                  <a:schemeClr val="accent2"/>
                </a:solidFill>
              </a:rPr>
              <a:t>Observational research: </a:t>
            </a:r>
            <a:r>
              <a:rPr lang="en-US" dirty="0"/>
              <a:t>A researcher watches and systematically records what people are doing</a:t>
            </a:r>
          </a:p>
        </p:txBody>
      </p:sp>
      <p:pic>
        <p:nvPicPr>
          <p:cNvPr id="5" name="Picture 4"/>
          <p:cNvPicPr>
            <a:picLocks noChangeAspect="1"/>
          </p:cNvPicPr>
          <p:nvPr/>
        </p:nvPicPr>
        <p:blipFill rotWithShape="1">
          <a:blip r:embed="rId3"/>
          <a:srcRect l="20471" t="18226"/>
          <a:stretch/>
        </p:blipFill>
        <p:spPr>
          <a:xfrm flipH="1">
            <a:off x="2092596" y="2588913"/>
            <a:ext cx="1551079" cy="1940126"/>
          </a:xfrm>
          <a:prstGeom prst="rect">
            <a:avLst/>
          </a:prstGeom>
          <a:ln>
            <a:solidFill>
              <a:srgbClr val="333333"/>
            </a:solidFill>
          </a:ln>
        </p:spPr>
      </p:pic>
      <p:pic>
        <p:nvPicPr>
          <p:cNvPr id="7" name="Picture 6"/>
          <p:cNvPicPr>
            <a:picLocks noChangeAspect="1"/>
          </p:cNvPicPr>
          <p:nvPr/>
        </p:nvPicPr>
        <p:blipFill rotWithShape="1">
          <a:blip r:embed="rId4"/>
          <a:srcRect r="19644"/>
          <a:stretch/>
        </p:blipFill>
        <p:spPr>
          <a:xfrm>
            <a:off x="170304" y="2507605"/>
            <a:ext cx="1845543" cy="1994338"/>
          </a:xfrm>
          <a:prstGeom prst="rect">
            <a:avLst/>
          </a:prstGeom>
          <a:ln>
            <a:solidFill>
              <a:srgbClr val="333333"/>
            </a:solidFill>
          </a:ln>
        </p:spPr>
      </p:pic>
      <p:pic>
        <p:nvPicPr>
          <p:cNvPr id="1028" name="Picture 4" descr="Introductory Psychology: Research Design"/>
          <p:cNvPicPr>
            <a:picLocks noChangeAspect="1" noChangeArrowheads="1"/>
          </p:cNvPicPr>
          <p:nvPr/>
        </p:nvPicPr>
        <p:blipFill rotWithShape="1">
          <a:blip r:embed="rId5">
            <a:extLst>
              <a:ext uri="{28A0092B-C50C-407E-A947-70E740481C1C}">
                <a14:useLocalDpi xmlns:a14="http://schemas.microsoft.com/office/drawing/2010/main" val="0"/>
              </a:ext>
            </a:extLst>
          </a:blip>
          <a:srcRect l="6524" t="46430" r="17651" b="2288"/>
          <a:stretch/>
        </p:blipFill>
        <p:spPr bwMode="auto">
          <a:xfrm>
            <a:off x="5584676" y="2389543"/>
            <a:ext cx="3340064" cy="2258393"/>
          </a:xfrm>
          <a:prstGeom prst="rect">
            <a:avLst/>
          </a:prstGeom>
          <a:noFill/>
          <a:extLst>
            <a:ext uri="{909E8E84-426E-40dd-AFC4-6F175D3DCCD1}">
              <a14:hiddenFill xmlns="" xmlns:a14="http://schemas.microsoft.com/office/drawing/2010/main">
                <a:solidFill>
                  <a:srgbClr val="FFFFFF"/>
                </a:solidFill>
              </a14:hiddenFill>
            </a:ext>
          </a:extLst>
        </p:spPr>
      </p:pic>
      <p:pic>
        <p:nvPicPr>
          <p:cNvPr id="1030" name="Picture 6" descr="Current Research Studies | Interpersonal Development Lab"/>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55409" y="2616621"/>
            <a:ext cx="1779491" cy="177902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30612649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1142106" y="161366"/>
            <a:ext cx="6191742" cy="794871"/>
          </a:xfrm>
        </p:spPr>
        <p:txBody>
          <a:bodyPr rtlCol="0">
            <a:normAutofit/>
          </a:bodyPr>
          <a:lstStyle/>
          <a:p>
            <a:pPr>
              <a:defRPr/>
            </a:pPr>
            <a:r>
              <a:rPr lang="en-US" sz="2800" dirty="0"/>
              <a:t>Observational Methods</a:t>
            </a:r>
          </a:p>
        </p:txBody>
      </p:sp>
      <p:sp>
        <p:nvSpPr>
          <p:cNvPr id="11267" name="Rectangle 3"/>
          <p:cNvSpPr>
            <a:spLocks noGrp="1" noChangeArrowheads="1"/>
          </p:cNvSpPr>
          <p:nvPr>
            <p:ph idx="1"/>
          </p:nvPr>
        </p:nvSpPr>
        <p:spPr>
          <a:xfrm>
            <a:off x="341798" y="1295399"/>
            <a:ext cx="5773654" cy="5272171"/>
          </a:xfrm>
        </p:spPr>
        <p:txBody>
          <a:bodyPr>
            <a:normAutofit/>
          </a:bodyPr>
          <a:lstStyle/>
          <a:p>
            <a:r>
              <a:rPr lang="en-US" sz="3200" dirty="0">
                <a:solidFill>
                  <a:srgbClr val="3366FF"/>
                </a:solidFill>
              </a:rPr>
              <a:t>Naturalistic observation </a:t>
            </a:r>
            <a:r>
              <a:rPr lang="en-US" sz="3200" dirty="0"/>
              <a:t>–observe people (or animals) in their natural settings and systematically record their behavior. </a:t>
            </a:r>
          </a:p>
          <a:p>
            <a:pPr lvl="2">
              <a:lnSpc>
                <a:spcPct val="80000"/>
              </a:lnSpc>
            </a:pPr>
            <a:endParaRPr lang="en-US" sz="2000" dirty="0"/>
          </a:p>
          <a:p>
            <a:pPr lvl="2">
              <a:spcBef>
                <a:spcPts val="0"/>
              </a:spcBef>
            </a:pPr>
            <a:r>
              <a:rPr lang="en-US" sz="2000" dirty="0"/>
              <a:t>Shopping centers, lunchroom, driving, playgrounds, jungles, ballparks, etc.</a:t>
            </a:r>
          </a:p>
          <a:p>
            <a:pPr lvl="3">
              <a:spcBef>
                <a:spcPts val="0"/>
              </a:spcBef>
            </a:pPr>
            <a:endParaRPr lang="en-US" sz="2000" dirty="0"/>
          </a:p>
        </p:txBody>
      </p:sp>
      <p:pic>
        <p:nvPicPr>
          <p:cNvPr id="5" name="Picture 4"/>
          <p:cNvPicPr>
            <a:picLocks noChangeAspect="1"/>
          </p:cNvPicPr>
          <p:nvPr/>
        </p:nvPicPr>
        <p:blipFill rotWithShape="1">
          <a:blip r:embed="rId3"/>
          <a:srcRect r="19644"/>
          <a:stretch/>
        </p:blipFill>
        <p:spPr>
          <a:xfrm>
            <a:off x="6460897" y="1147858"/>
            <a:ext cx="2172266" cy="2347404"/>
          </a:xfrm>
          <a:prstGeom prst="rect">
            <a:avLst/>
          </a:prstGeom>
          <a:ln>
            <a:solidFill>
              <a:srgbClr val="333333"/>
            </a:solidFill>
          </a:ln>
        </p:spPr>
      </p:pic>
      <p:pic>
        <p:nvPicPr>
          <p:cNvPr id="6" name="Picture 5" descr="2D274906938828-today-cafeteria-140811-01.fit-760w.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58286" y="3962400"/>
            <a:ext cx="2943725" cy="2209800"/>
          </a:xfrm>
          <a:prstGeom prst="rect">
            <a:avLst/>
          </a:prstGeom>
        </p:spPr>
      </p:pic>
    </p:spTree>
    <p:extLst>
      <p:ext uri="{BB962C8B-B14F-4D97-AF65-F5344CB8AC3E}">
        <p14:creationId xmlns:p14="http://schemas.microsoft.com/office/powerpoint/2010/main" val="1202777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fade">
                                      <p:cBhvr>
                                        <p:cTn id="7" dur="20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1267">
                                            <p:txEl>
                                              <p:pRg st="0" end="0"/>
                                            </p:txEl>
                                          </p:spTgt>
                                        </p:tgtEl>
                                        <p:attrNameLst>
                                          <p:attrName>style.visibility</p:attrName>
                                        </p:attrNameLst>
                                      </p:cBhvr>
                                      <p:to>
                                        <p:strVal val="visible"/>
                                      </p:to>
                                    </p:set>
                                    <p:anim to="" calcmode="lin" valueType="num">
                                      <p:cBhvr>
                                        <p:cTn id="12" dur="1" fill="hold"/>
                                        <p:tgtEl>
                                          <p:spTgt spid="11267">
                                            <p:txEl>
                                              <p:pRg st="0" end="0"/>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1267">
                                            <p:txEl>
                                              <p:pRg st="2" end="2"/>
                                            </p:txEl>
                                          </p:spTgt>
                                        </p:tgtEl>
                                        <p:attrNameLst>
                                          <p:attrName>style.visibility</p:attrName>
                                        </p:attrNameLst>
                                      </p:cBhvr>
                                      <p:to>
                                        <p:strVal val="visible"/>
                                      </p:to>
                                    </p:set>
                                    <p:anim to="" calcmode="lin" valueType="num">
                                      <p:cBhvr>
                                        <p:cTn id="17" dur="1" fill="hold"/>
                                        <p:tgtEl>
                                          <p:spTgt spid="11267">
                                            <p:txEl>
                                              <p:pRg st="2" end="2"/>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bldLvl="3"/>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Construct Validity of Behavioral Observations</a:t>
            </a:r>
          </a:p>
        </p:txBody>
      </p:sp>
      <p:sp>
        <p:nvSpPr>
          <p:cNvPr id="3" name="Text Placeholder 2"/>
          <p:cNvSpPr>
            <a:spLocks noGrp="1"/>
          </p:cNvSpPr>
          <p:nvPr>
            <p:ph type="body" sz="quarter" idx="11"/>
          </p:nvPr>
        </p:nvSpPr>
        <p:spPr>
          <a:xfrm>
            <a:off x="439476" y="1653746"/>
            <a:ext cx="5407871" cy="1539740"/>
          </a:xfrm>
        </p:spPr>
        <p:txBody>
          <a:bodyPr>
            <a:normAutofit fontScale="85000" lnSpcReduction="20000"/>
          </a:bodyPr>
          <a:lstStyle/>
          <a:p>
            <a:r>
              <a:rPr lang="en-US" sz="2800" b="1" dirty="0"/>
              <a:t>Observational research</a:t>
            </a:r>
          </a:p>
          <a:p>
            <a:r>
              <a:rPr lang="en-US" sz="2800" dirty="0"/>
              <a:t>Some claims based on observational data</a:t>
            </a:r>
          </a:p>
          <a:p>
            <a:pPr lvl="1"/>
            <a:r>
              <a:rPr lang="en-US" dirty="0"/>
              <a:t>Observing how much people talk</a:t>
            </a:r>
          </a:p>
        </p:txBody>
      </p:sp>
      <p:pic>
        <p:nvPicPr>
          <p:cNvPr id="6" name="Picture 5" descr="Figure 6.7a is a woman smiling directly at the camera. She is wearing a white shirt with an open pink button down over it. There is a small black mic clipped to her shirt. ">
            <a:extLst>
              <a:ext uri="{FF2B5EF4-FFF2-40B4-BE49-F238E27FC236}">
                <a16:creationId xmlns:a16="http://schemas.microsoft.com/office/drawing/2014/main" id="{08BECE3B-7DDD-1744-A4C0-FC062138ABDE}"/>
              </a:ext>
            </a:extLst>
          </p:cNvPr>
          <p:cNvPicPr>
            <a:picLocks noChangeAspect="1"/>
          </p:cNvPicPr>
          <p:nvPr/>
        </p:nvPicPr>
        <p:blipFill rotWithShape="1">
          <a:blip r:embed="rId3"/>
          <a:srcRect b="15816"/>
          <a:stretch/>
        </p:blipFill>
        <p:spPr>
          <a:xfrm>
            <a:off x="2186608" y="3215933"/>
            <a:ext cx="1620357" cy="3499098"/>
          </a:xfrm>
          <a:prstGeom prst="rect">
            <a:avLst/>
          </a:prstGeom>
        </p:spPr>
      </p:pic>
      <p:pic>
        <p:nvPicPr>
          <p:cNvPr id="9" name="Picture 8" descr="Figure 6.7b is a table that shows the results of a study done to calculate how many words participants were speaking per day.">
            <a:extLst>
              <a:ext uri="{FF2B5EF4-FFF2-40B4-BE49-F238E27FC236}">
                <a16:creationId xmlns:a16="http://schemas.microsoft.com/office/drawing/2014/main" id="{C64F3EF3-B4F2-7746-A902-B48E758460EB}"/>
              </a:ext>
            </a:extLst>
          </p:cNvPr>
          <p:cNvPicPr>
            <a:picLocks noChangeAspect="1"/>
          </p:cNvPicPr>
          <p:nvPr/>
        </p:nvPicPr>
        <p:blipFill rotWithShape="1">
          <a:blip r:embed="rId4"/>
          <a:srcRect l="923" b="10208"/>
          <a:stretch/>
        </p:blipFill>
        <p:spPr>
          <a:xfrm>
            <a:off x="4572000" y="2333379"/>
            <a:ext cx="4307265" cy="3571120"/>
          </a:xfrm>
          <a:prstGeom prst="rect">
            <a:avLst/>
          </a:prstGeom>
        </p:spPr>
      </p:pic>
    </p:spTree>
    <p:extLst>
      <p:ext uri="{BB962C8B-B14F-4D97-AF65-F5344CB8AC3E}">
        <p14:creationId xmlns:p14="http://schemas.microsoft.com/office/powerpoint/2010/main" val="38852654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133406" y="1285970"/>
            <a:ext cx="4639193" cy="3944843"/>
          </a:xfrm>
        </p:spPr>
        <p:txBody>
          <a:bodyPr>
            <a:normAutofit lnSpcReduction="10000"/>
          </a:bodyPr>
          <a:lstStyle/>
          <a:p>
            <a:pPr marL="0" indent="0">
              <a:buNone/>
            </a:pPr>
            <a:endParaRPr lang="en-US" sz="2800" dirty="0"/>
          </a:p>
          <a:p>
            <a:r>
              <a:rPr lang="en-US" sz="2800" dirty="0"/>
              <a:t>Observing where babies and caregivers look</a:t>
            </a:r>
          </a:p>
          <a:p>
            <a:r>
              <a:rPr lang="en-US" sz="2800" dirty="0"/>
              <a:t>Observing families in the evening</a:t>
            </a:r>
          </a:p>
          <a:p>
            <a:r>
              <a:rPr lang="en-US" sz="2800" dirty="0"/>
              <a:t>Observations can be better than self-reports</a:t>
            </a:r>
          </a:p>
          <a:p>
            <a:pPr marL="0" indent="0">
              <a:buNone/>
            </a:pPr>
            <a:endParaRPr lang="en-US" sz="2800" dirty="0"/>
          </a:p>
          <a:p>
            <a:pPr marL="0" indent="0">
              <a:buNone/>
            </a:pPr>
            <a:endParaRPr lang="en-US" sz="2800" dirty="0"/>
          </a:p>
        </p:txBody>
      </p:sp>
      <p:pic>
        <p:nvPicPr>
          <p:cNvPr id="6" name="Picture 5" descr="Figure 6.7a, Dinnertime talk. Coders documented whether each family member present engaged in each of the following six types of food related talk, a, expressions of appreciation, b, expressions of distaste, c, reference to health, d, reference to pleasure, e, reference to food as a reward, and f, negotiation over the terms of food rewards or penalties.">
            <a:extLst>
              <a:ext uri="{FF2B5EF4-FFF2-40B4-BE49-F238E27FC236}">
                <a16:creationId xmlns:a16="http://schemas.microsoft.com/office/drawing/2014/main" id="{4567FB9D-26A4-AD4F-8095-1ADFB5F28C6C}"/>
              </a:ext>
            </a:extLst>
          </p:cNvPr>
          <p:cNvPicPr>
            <a:picLocks noChangeAspect="1"/>
          </p:cNvPicPr>
          <p:nvPr/>
        </p:nvPicPr>
        <p:blipFill rotWithShape="1">
          <a:blip r:embed="rId3"/>
          <a:srcRect l="828" b="23944"/>
          <a:stretch/>
        </p:blipFill>
        <p:spPr>
          <a:xfrm>
            <a:off x="4772600" y="714469"/>
            <a:ext cx="3530390" cy="1649558"/>
          </a:xfrm>
          <a:prstGeom prst="rect">
            <a:avLst/>
          </a:prstGeom>
        </p:spPr>
      </p:pic>
      <p:pic>
        <p:nvPicPr>
          <p:cNvPr id="9" name="Picture 8" descr="Figure 6.9 part b is a bar graph with Appreciation, Distaste, Reward, Negotiation, Health, and Pleasure on the x axis and 0 to 100 on the y axis. The key reads, Parents and Children. Parents expressions of appreciation is 46 and for children appreciation is 50. Expressions of Distaste for parents is 17 and for children it is 75. Reference to reward for parents is 29 and for children it is 4. Reference to negotiation for parents is 42 and for children it is 29. Reference to health for parents is 46 and for children it is 4. Lastly, Reference to pleasure for parents is 33 and for children it is 46.">
            <a:extLst>
              <a:ext uri="{FF2B5EF4-FFF2-40B4-BE49-F238E27FC236}">
                <a16:creationId xmlns:a16="http://schemas.microsoft.com/office/drawing/2014/main" id="{E9511595-C5CC-554F-AFA2-6112B34EE3AE}"/>
              </a:ext>
            </a:extLst>
          </p:cNvPr>
          <p:cNvPicPr>
            <a:picLocks noChangeAspect="1"/>
          </p:cNvPicPr>
          <p:nvPr/>
        </p:nvPicPr>
        <p:blipFill rotWithShape="1">
          <a:blip r:embed="rId4"/>
          <a:srcRect b="9348"/>
          <a:stretch/>
        </p:blipFill>
        <p:spPr>
          <a:xfrm>
            <a:off x="4772600" y="2434418"/>
            <a:ext cx="3931924" cy="4461847"/>
          </a:xfrm>
          <a:prstGeom prst="rect">
            <a:avLst/>
          </a:prstGeom>
        </p:spPr>
      </p:pic>
    </p:spTree>
    <p:extLst>
      <p:ext uri="{BB962C8B-B14F-4D97-AF65-F5344CB8AC3E}">
        <p14:creationId xmlns:p14="http://schemas.microsoft.com/office/powerpoint/2010/main" val="31411752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31178"/>
            <a:ext cx="8913813" cy="1037697"/>
          </a:xfrm>
        </p:spPr>
        <p:txBody>
          <a:bodyPr>
            <a:normAutofit fontScale="90000"/>
          </a:bodyPr>
          <a:lstStyle/>
          <a:p>
            <a:r>
              <a:rPr lang="en-US" dirty="0"/>
              <a:t>Advantages and Disadvantages of Naturalistic Observation</a:t>
            </a:r>
          </a:p>
        </p:txBody>
      </p:sp>
      <p:sp>
        <p:nvSpPr>
          <p:cNvPr id="3" name="Content Placeholder 2"/>
          <p:cNvSpPr>
            <a:spLocks noGrp="1"/>
          </p:cNvSpPr>
          <p:nvPr>
            <p:ph idx="1"/>
          </p:nvPr>
        </p:nvSpPr>
        <p:spPr>
          <a:xfrm>
            <a:off x="669691" y="2209800"/>
            <a:ext cx="7746251" cy="4305060"/>
          </a:xfrm>
        </p:spPr>
        <p:txBody>
          <a:bodyPr>
            <a:normAutofit/>
          </a:bodyPr>
          <a:lstStyle/>
          <a:p>
            <a:r>
              <a:rPr lang="en-US" sz="2800" b="1" dirty="0"/>
              <a:t>Advantage</a:t>
            </a:r>
            <a:r>
              <a:rPr lang="en-US" sz="2800" dirty="0"/>
              <a:t>:</a:t>
            </a:r>
          </a:p>
          <a:p>
            <a:pPr lvl="1"/>
            <a:r>
              <a:rPr lang="en-US" sz="2600" dirty="0"/>
              <a:t>Since you are observing people in their natural environments, you typically can have confidence that you are seeing true behavior. </a:t>
            </a:r>
          </a:p>
          <a:p>
            <a:r>
              <a:rPr lang="en-US" sz="2800" b="1" dirty="0"/>
              <a:t>Disadvantage</a:t>
            </a:r>
            <a:endParaRPr lang="en-US" sz="2800" dirty="0"/>
          </a:p>
          <a:p>
            <a:pPr lvl="1"/>
            <a:r>
              <a:rPr lang="en-US" sz="2600" dirty="0"/>
              <a:t>Ethical issues (informed consent and debriefing are typically not a part of the process). </a:t>
            </a:r>
          </a:p>
        </p:txBody>
      </p:sp>
    </p:spTree>
    <p:extLst>
      <p:ext uri="{BB962C8B-B14F-4D97-AF65-F5344CB8AC3E}">
        <p14:creationId xmlns:p14="http://schemas.microsoft.com/office/powerpoint/2010/main" val="1555777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705032" y="105878"/>
            <a:ext cx="7296861" cy="1341121"/>
          </a:xfrm>
        </p:spPr>
        <p:txBody>
          <a:bodyPr rtlCol="0">
            <a:normAutofit/>
          </a:bodyPr>
          <a:lstStyle/>
          <a:p>
            <a:pPr>
              <a:defRPr/>
            </a:pPr>
            <a:r>
              <a:rPr lang="en-US" sz="4000" dirty="0"/>
              <a:t>Observational Methods</a:t>
            </a:r>
          </a:p>
        </p:txBody>
      </p:sp>
      <p:sp>
        <p:nvSpPr>
          <p:cNvPr id="11267" name="Rectangle 3"/>
          <p:cNvSpPr>
            <a:spLocks noGrp="1" noChangeArrowheads="1"/>
          </p:cNvSpPr>
          <p:nvPr>
            <p:ph idx="1"/>
          </p:nvPr>
        </p:nvSpPr>
        <p:spPr>
          <a:xfrm>
            <a:off x="456128" y="1207247"/>
            <a:ext cx="7545765" cy="5105400"/>
          </a:xfrm>
        </p:spPr>
        <p:txBody>
          <a:bodyPr>
            <a:normAutofit/>
          </a:bodyPr>
          <a:lstStyle/>
          <a:p>
            <a:pPr marL="685800" lvl="2" indent="0">
              <a:lnSpc>
                <a:spcPct val="80000"/>
              </a:lnSpc>
              <a:buNone/>
            </a:pPr>
            <a:endParaRPr lang="en-US" sz="2400" dirty="0"/>
          </a:p>
          <a:p>
            <a:pPr>
              <a:lnSpc>
                <a:spcPct val="80000"/>
              </a:lnSpc>
            </a:pPr>
            <a:r>
              <a:rPr lang="en-US" sz="2599" dirty="0"/>
              <a:t>Participant Observation</a:t>
            </a:r>
          </a:p>
          <a:p>
            <a:pPr lvl="1">
              <a:lnSpc>
                <a:spcPct val="80000"/>
              </a:lnSpc>
            </a:pPr>
            <a:r>
              <a:rPr lang="en-US" sz="2200" dirty="0"/>
              <a:t>Join a group (may or may not make themselves known)</a:t>
            </a:r>
            <a:endParaRPr lang="en-US" sz="2600" dirty="0"/>
          </a:p>
          <a:p>
            <a:pPr eaLnBrk="1" hangingPunct="1">
              <a:lnSpc>
                <a:spcPct val="80000"/>
              </a:lnSpc>
              <a:buNone/>
            </a:pPr>
            <a:endParaRPr lang="en-US" sz="2800" i="1" u="sng" dirty="0"/>
          </a:p>
          <a:p>
            <a:pPr eaLnBrk="1" hangingPunct="1">
              <a:lnSpc>
                <a:spcPct val="80000"/>
              </a:lnSpc>
            </a:pPr>
            <a:endParaRPr lang="en-US" i="1" dirty="0"/>
          </a:p>
          <a:p>
            <a:pPr lvl="1" eaLnBrk="1" hangingPunct="1">
              <a:lnSpc>
                <a:spcPct val="80000"/>
              </a:lnSpc>
            </a:pPr>
            <a:endParaRPr lang="en-US" sz="2400"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871" y="3111723"/>
            <a:ext cx="2780960" cy="2435633"/>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11831" y="3111723"/>
            <a:ext cx="2905043" cy="2435633"/>
          </a:xfrm>
          <a:prstGeom prst="rect">
            <a:avLst/>
          </a:prstGeom>
        </p:spPr>
      </p:pic>
      <p:sp>
        <p:nvSpPr>
          <p:cNvPr id="4" name="Rectangle 3"/>
          <p:cNvSpPr/>
          <p:nvPr/>
        </p:nvSpPr>
        <p:spPr>
          <a:xfrm>
            <a:off x="1248272" y="5989481"/>
            <a:ext cx="7487219" cy="646331"/>
          </a:xfrm>
          <a:prstGeom prst="rect">
            <a:avLst/>
          </a:prstGeom>
        </p:spPr>
        <p:txBody>
          <a:bodyPr wrap="square">
            <a:spAutoFit/>
          </a:bodyPr>
          <a:lstStyle/>
          <a:p>
            <a:r>
              <a:rPr lang="en-US" b="1" dirty="0"/>
              <a:t>often useful in situations where a group is closed to outsiders and therefore not available to NO. </a:t>
            </a:r>
            <a:endParaRPr lang="en-US" dirty="0"/>
          </a:p>
        </p:txBody>
      </p:sp>
      <p:pic>
        <p:nvPicPr>
          <p:cNvPr id="5" name="Picture 4" descr="170216-kkk-cr-0553_db3db19c6242f140b2519ef0e6050171.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65476" y="3407702"/>
            <a:ext cx="3008151" cy="1877086"/>
          </a:xfrm>
          <a:prstGeom prst="rect">
            <a:avLst/>
          </a:prstGeom>
        </p:spPr>
      </p:pic>
    </p:spTree>
    <p:extLst>
      <p:ext uri="{BB962C8B-B14F-4D97-AF65-F5344CB8AC3E}">
        <p14:creationId xmlns:p14="http://schemas.microsoft.com/office/powerpoint/2010/main" val="100454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fade">
                                      <p:cBhvr>
                                        <p:cTn id="7" dur="20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1267">
                                            <p:txEl>
                                              <p:pRg st="1" end="1"/>
                                            </p:txEl>
                                          </p:spTgt>
                                        </p:tgtEl>
                                        <p:attrNameLst>
                                          <p:attrName>style.visibility</p:attrName>
                                        </p:attrNameLst>
                                      </p:cBhvr>
                                      <p:to>
                                        <p:strVal val="visible"/>
                                      </p:to>
                                    </p:set>
                                    <p:anim to="" calcmode="lin" valueType="num">
                                      <p:cBhvr>
                                        <p:cTn id="12" dur="1" fill="hold"/>
                                        <p:tgtEl>
                                          <p:spTgt spid="11267">
                                            <p:txEl>
                                              <p:pRg st="1" end="1"/>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1267">
                                            <p:txEl>
                                              <p:pRg st="2" end="2"/>
                                            </p:txEl>
                                          </p:spTgt>
                                        </p:tgtEl>
                                        <p:attrNameLst>
                                          <p:attrName>style.visibility</p:attrName>
                                        </p:attrNameLst>
                                      </p:cBhvr>
                                      <p:to>
                                        <p:strVal val="visible"/>
                                      </p:to>
                                    </p:set>
                                    <p:anim to="" calcmode="lin" valueType="num">
                                      <p:cBhvr>
                                        <p:cTn id="17" dur="1" fill="hold"/>
                                        <p:tgtEl>
                                          <p:spTgt spid="11267">
                                            <p:txEl>
                                              <p:pRg st="2" end="2"/>
                                            </p:txEl>
                                          </p:spTgt>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bldLvl="3"/>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1121" y="666656"/>
            <a:ext cx="8772692" cy="914400"/>
          </a:xfrm>
        </p:spPr>
        <p:txBody>
          <a:bodyPr>
            <a:normAutofit fontScale="90000"/>
          </a:bodyPr>
          <a:lstStyle/>
          <a:p>
            <a:r>
              <a:rPr lang="en-US" dirty="0"/>
              <a:t>Advantages and Disadvantages of Participant Observation</a:t>
            </a:r>
          </a:p>
        </p:txBody>
      </p:sp>
      <p:sp>
        <p:nvSpPr>
          <p:cNvPr id="3" name="Content Placeholder 2"/>
          <p:cNvSpPr>
            <a:spLocks noGrp="1"/>
          </p:cNvSpPr>
          <p:nvPr>
            <p:ph idx="1"/>
          </p:nvPr>
        </p:nvSpPr>
        <p:spPr>
          <a:xfrm>
            <a:off x="570458" y="2036960"/>
            <a:ext cx="8343355" cy="4437931"/>
          </a:xfrm>
        </p:spPr>
        <p:txBody>
          <a:bodyPr>
            <a:normAutofit fontScale="92500" lnSpcReduction="10000"/>
          </a:bodyPr>
          <a:lstStyle/>
          <a:p>
            <a:r>
              <a:rPr lang="en-US" sz="3200" b="1" dirty="0"/>
              <a:t>Advantage</a:t>
            </a:r>
            <a:r>
              <a:rPr lang="en-US" sz="3200" dirty="0"/>
              <a:t>:</a:t>
            </a:r>
          </a:p>
          <a:p>
            <a:pPr lvl="1"/>
            <a:r>
              <a:rPr lang="en-US" sz="3000" dirty="0"/>
              <a:t>Again you typically can have confidence that you are seeing true behavior. </a:t>
            </a:r>
          </a:p>
          <a:p>
            <a:r>
              <a:rPr lang="en-US" sz="3200" b="1" dirty="0"/>
              <a:t>Disadvantages</a:t>
            </a:r>
            <a:r>
              <a:rPr lang="en-US" sz="3200" dirty="0"/>
              <a:t>:</a:t>
            </a:r>
          </a:p>
          <a:p>
            <a:pPr lvl="1"/>
            <a:r>
              <a:rPr lang="en-US" sz="3200" dirty="0"/>
              <a:t>Ethical issues (informed consent and debriefing are typically not a part of the process).</a:t>
            </a:r>
          </a:p>
          <a:p>
            <a:pPr lvl="1"/>
            <a:r>
              <a:rPr lang="en-US" sz="3200" dirty="0"/>
              <a:t>Controlling observer bias can be a challenge</a:t>
            </a:r>
          </a:p>
          <a:p>
            <a:endParaRPr lang="en-US" sz="3000" b="1" dirty="0"/>
          </a:p>
        </p:txBody>
      </p:sp>
    </p:spTree>
    <p:extLst>
      <p:ext uri="{BB962C8B-B14F-4D97-AF65-F5344CB8AC3E}">
        <p14:creationId xmlns:p14="http://schemas.microsoft.com/office/powerpoint/2010/main" val="567900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rtlCol="0">
            <a:normAutofit/>
          </a:bodyPr>
          <a:lstStyle/>
          <a:p>
            <a:pPr>
              <a:defRPr/>
            </a:pPr>
            <a:r>
              <a:rPr lang="en-US" sz="2800" dirty="0"/>
              <a:t>Variations: Observational Methods</a:t>
            </a:r>
          </a:p>
        </p:txBody>
      </p:sp>
      <p:sp>
        <p:nvSpPr>
          <p:cNvPr id="11267" name="Rectangle 3"/>
          <p:cNvSpPr>
            <a:spLocks noGrp="1" noChangeArrowheads="1"/>
          </p:cNvSpPr>
          <p:nvPr>
            <p:ph sz="half" idx="1"/>
          </p:nvPr>
        </p:nvSpPr>
        <p:spPr>
          <a:xfrm>
            <a:off x="341798" y="1524000"/>
            <a:ext cx="3138026" cy="3880772"/>
          </a:xfrm>
        </p:spPr>
        <p:txBody>
          <a:bodyPr>
            <a:normAutofit/>
          </a:bodyPr>
          <a:lstStyle/>
          <a:p>
            <a:pPr lvl="1" eaLnBrk="1" hangingPunct="1">
              <a:lnSpc>
                <a:spcPct val="80000"/>
              </a:lnSpc>
            </a:pPr>
            <a:endParaRPr lang="en-US" sz="2400" dirty="0"/>
          </a:p>
          <a:p>
            <a:pPr>
              <a:lnSpc>
                <a:spcPct val="80000"/>
              </a:lnSpc>
            </a:pPr>
            <a:r>
              <a:rPr lang="en-US" sz="2599" dirty="0"/>
              <a:t>Laboratory Observation</a:t>
            </a:r>
          </a:p>
          <a:p>
            <a:pPr lvl="2">
              <a:lnSpc>
                <a:spcPct val="80000"/>
              </a:lnSpc>
            </a:pPr>
            <a:endParaRPr lang="en-US" sz="2400" dirty="0"/>
          </a:p>
          <a:p>
            <a:pPr eaLnBrk="1" hangingPunct="1">
              <a:lnSpc>
                <a:spcPct val="80000"/>
              </a:lnSpc>
              <a:buNone/>
            </a:pPr>
            <a:endParaRPr lang="en-US" sz="2800" i="1" u="sng" dirty="0"/>
          </a:p>
          <a:p>
            <a:pPr eaLnBrk="1" hangingPunct="1">
              <a:lnSpc>
                <a:spcPct val="80000"/>
              </a:lnSpc>
            </a:pPr>
            <a:endParaRPr lang="en-US" i="1" dirty="0"/>
          </a:p>
          <a:p>
            <a:pPr lvl="1" eaLnBrk="1" hangingPunct="1">
              <a:lnSpc>
                <a:spcPct val="80000"/>
              </a:lnSpc>
            </a:pPr>
            <a:endParaRPr lang="en-US" sz="2400" dirty="0"/>
          </a:p>
        </p:txBody>
      </p:sp>
      <p:sp>
        <p:nvSpPr>
          <p:cNvPr id="3" name="Content Placeholder 2"/>
          <p:cNvSpPr>
            <a:spLocks noGrp="1"/>
          </p:cNvSpPr>
          <p:nvPr>
            <p:ph sz="half" idx="2"/>
          </p:nvPr>
        </p:nvSpPr>
        <p:spPr>
          <a:xfrm>
            <a:off x="4625610" y="2038256"/>
            <a:ext cx="3138025" cy="3880773"/>
          </a:xfrm>
        </p:spPr>
        <p:txBody>
          <a:bodyPr/>
          <a:lstStyle/>
          <a:p>
            <a:r>
              <a:rPr lang="en-US" sz="2600" dirty="0"/>
              <a:t>Contrived observation</a:t>
            </a:r>
          </a:p>
          <a:p>
            <a:endParaRPr lang="en-US" dirty="0"/>
          </a:p>
        </p:txBody>
      </p:sp>
      <p:pic>
        <p:nvPicPr>
          <p:cNvPr id="2" name="Picture 1">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3293" y="4033172"/>
            <a:ext cx="2447545" cy="2743200"/>
          </a:xfrm>
          <a:prstGeom prst="rect">
            <a:avLst/>
          </a:prstGeom>
        </p:spPr>
      </p:pic>
      <p:pic>
        <p:nvPicPr>
          <p:cNvPr id="6" name="Picture 5">
            <a:hlinkClick r:id="rId5"/>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14178" y="4012802"/>
            <a:ext cx="1379632" cy="2763570"/>
          </a:xfrm>
          <a:prstGeom prst="rect">
            <a:avLst/>
          </a:prstGeom>
        </p:spPr>
      </p:pic>
      <p:sp>
        <p:nvSpPr>
          <p:cNvPr id="4" name="Rectangle 3"/>
          <p:cNvSpPr/>
          <p:nvPr/>
        </p:nvSpPr>
        <p:spPr>
          <a:xfrm>
            <a:off x="4625610" y="3000261"/>
            <a:ext cx="3544223" cy="923330"/>
          </a:xfrm>
          <a:prstGeom prst="rect">
            <a:avLst/>
          </a:prstGeom>
        </p:spPr>
        <p:txBody>
          <a:bodyPr wrap="square">
            <a:spAutoFit/>
          </a:bodyPr>
          <a:lstStyle/>
          <a:p>
            <a:r>
              <a:rPr lang="en-US" u="sng" dirty="0">
                <a:solidFill>
                  <a:srgbClr val="0000FF"/>
                </a:solidFill>
                <a:hlinkClick r:id="rId5"/>
              </a:rPr>
              <a:t>https://www.youtube.com/watch?v=6bqqyPAGNMc</a:t>
            </a:r>
            <a:endParaRPr lang="en-US" u="sng" dirty="0">
              <a:solidFill>
                <a:srgbClr val="0000FF"/>
              </a:solidFill>
            </a:endParaRPr>
          </a:p>
          <a:p>
            <a:endParaRPr lang="en-US" dirty="0">
              <a:solidFill>
                <a:srgbClr val="0000FF"/>
              </a:solidFill>
            </a:endParaRPr>
          </a:p>
        </p:txBody>
      </p:sp>
      <p:sp>
        <p:nvSpPr>
          <p:cNvPr id="5" name="Rectangle 4"/>
          <p:cNvSpPr/>
          <p:nvPr/>
        </p:nvSpPr>
        <p:spPr>
          <a:xfrm>
            <a:off x="227468" y="3008532"/>
            <a:ext cx="3487058" cy="646331"/>
          </a:xfrm>
          <a:prstGeom prst="rect">
            <a:avLst/>
          </a:prstGeom>
        </p:spPr>
        <p:txBody>
          <a:bodyPr wrap="square">
            <a:spAutoFit/>
          </a:bodyPr>
          <a:lstStyle/>
          <a:p>
            <a:r>
              <a:rPr lang="en-US" dirty="0"/>
              <a:t>https://</a:t>
            </a:r>
            <a:r>
              <a:rPr lang="en-US" dirty="0" err="1"/>
              <a:t>www.youtube.com</a:t>
            </a:r>
            <a:r>
              <a:rPr lang="en-US" dirty="0"/>
              <a:t>/</a:t>
            </a:r>
            <a:r>
              <a:rPr lang="en-US" dirty="0" err="1"/>
              <a:t>watch?v</a:t>
            </a:r>
            <a:r>
              <a:rPr lang="en-US" dirty="0"/>
              <a:t>=0mWc1Y2dpmY</a:t>
            </a:r>
          </a:p>
        </p:txBody>
      </p:sp>
    </p:spTree>
    <p:extLst>
      <p:ext uri="{BB962C8B-B14F-4D97-AF65-F5344CB8AC3E}">
        <p14:creationId xmlns:p14="http://schemas.microsoft.com/office/powerpoint/2010/main" val="492022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39476" y="142969"/>
            <a:ext cx="8502912" cy="1143000"/>
          </a:xfrm>
        </p:spPr>
        <p:txBody>
          <a:bodyPr>
            <a:noAutofit/>
          </a:bodyPr>
          <a:lstStyle/>
          <a:p>
            <a:r>
              <a:rPr lang="en-US" dirty="0"/>
              <a:t>Making Reliable and Valid Observations </a:t>
            </a:r>
          </a:p>
        </p:txBody>
      </p:sp>
      <p:sp>
        <p:nvSpPr>
          <p:cNvPr id="3" name="Text Placeholder 2"/>
          <p:cNvSpPr>
            <a:spLocks noGrp="1"/>
          </p:cNvSpPr>
          <p:nvPr>
            <p:ph type="body" sz="quarter" idx="11"/>
          </p:nvPr>
        </p:nvSpPr>
        <p:spPr>
          <a:xfrm>
            <a:off x="439476" y="1627188"/>
            <a:ext cx="7603088" cy="3603625"/>
          </a:xfrm>
        </p:spPr>
        <p:txBody>
          <a:bodyPr/>
          <a:lstStyle/>
          <a:p>
            <a:r>
              <a:rPr lang="en-US" sz="2800" dirty="0"/>
              <a:t>Making reliable and valid observations</a:t>
            </a:r>
          </a:p>
          <a:p>
            <a:r>
              <a:rPr lang="en-US" sz="2800" b="1" dirty="0"/>
              <a:t>Observer bias: </a:t>
            </a:r>
            <a:r>
              <a:rPr lang="en-US" sz="2800" dirty="0"/>
              <a:t>when observers see what they expect to see</a:t>
            </a:r>
          </a:p>
        </p:txBody>
      </p:sp>
    </p:spTree>
    <p:extLst>
      <p:ext uri="{BB962C8B-B14F-4D97-AF65-F5344CB8AC3E}">
        <p14:creationId xmlns:p14="http://schemas.microsoft.com/office/powerpoint/2010/main" val="33312700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15971" y="142969"/>
            <a:ext cx="8526418" cy="1143000"/>
          </a:xfrm>
        </p:spPr>
        <p:txBody>
          <a:bodyPr>
            <a:normAutofit fontScale="90000"/>
          </a:bodyPr>
          <a:lstStyle/>
          <a:p>
            <a:r>
              <a:rPr lang="en-US" sz="4400" dirty="0"/>
              <a:t>Making Reliable and Valid Observations (continued)</a:t>
            </a:r>
            <a:endParaRPr lang="en-US" dirty="0"/>
          </a:p>
        </p:txBody>
      </p:sp>
      <p:sp>
        <p:nvSpPr>
          <p:cNvPr id="3" name="Text Placeholder 2"/>
          <p:cNvSpPr>
            <a:spLocks noGrp="1"/>
          </p:cNvSpPr>
          <p:nvPr>
            <p:ph type="body" sz="quarter" idx="11"/>
          </p:nvPr>
        </p:nvSpPr>
        <p:spPr>
          <a:xfrm>
            <a:off x="415971" y="1627188"/>
            <a:ext cx="3493531" cy="3603625"/>
          </a:xfrm>
        </p:spPr>
        <p:txBody>
          <a:bodyPr>
            <a:normAutofit fontScale="92500"/>
          </a:bodyPr>
          <a:lstStyle/>
          <a:p>
            <a:r>
              <a:rPr lang="en-US" sz="2800" b="1" dirty="0"/>
              <a:t>Observer effects: </a:t>
            </a:r>
            <a:r>
              <a:rPr lang="en-US" sz="2800" dirty="0"/>
              <a:t>when participants confirm observer expectations</a:t>
            </a:r>
          </a:p>
          <a:p>
            <a:pPr lvl="1">
              <a:spcBef>
                <a:spcPts val="4368"/>
              </a:spcBef>
            </a:pPr>
            <a:r>
              <a:rPr lang="en-US" dirty="0"/>
              <a:t>Bright and dull rats</a:t>
            </a:r>
          </a:p>
          <a:p>
            <a:pPr lvl="1">
              <a:spcBef>
                <a:spcPts val="4368"/>
              </a:spcBef>
            </a:pPr>
            <a:r>
              <a:rPr lang="en-US" dirty="0"/>
              <a:t>Clever Hans</a:t>
            </a:r>
          </a:p>
        </p:txBody>
      </p:sp>
      <p:pic>
        <p:nvPicPr>
          <p:cNvPr id="5" name="Picture 4" descr="Figure 6.10 is titled, William von Osten and Clever Hans. An aged photograph of a man with long hair wearing a big trench coat stands next to a horse who is being held by a shorter man dressed in uniform. A board with numbers carved into it and a smaller chalkboard with math is shown on the ground. ">
            <a:extLst>
              <a:ext uri="{FF2B5EF4-FFF2-40B4-BE49-F238E27FC236}">
                <a16:creationId xmlns:a16="http://schemas.microsoft.com/office/drawing/2014/main" id="{CA82484A-9B2E-7240-945E-7A986959D8B8}"/>
              </a:ext>
            </a:extLst>
          </p:cNvPr>
          <p:cNvPicPr>
            <a:picLocks noChangeAspect="1"/>
          </p:cNvPicPr>
          <p:nvPr/>
        </p:nvPicPr>
        <p:blipFill rotWithShape="1">
          <a:blip r:embed="rId3"/>
          <a:srcRect b="13004"/>
          <a:stretch/>
        </p:blipFill>
        <p:spPr>
          <a:xfrm>
            <a:off x="3909502" y="1908260"/>
            <a:ext cx="4331353" cy="4236953"/>
          </a:xfrm>
          <a:prstGeom prst="rect">
            <a:avLst/>
          </a:prstGeom>
        </p:spPr>
      </p:pic>
    </p:spTree>
    <p:extLst>
      <p:ext uri="{BB962C8B-B14F-4D97-AF65-F5344CB8AC3E}">
        <p14:creationId xmlns:p14="http://schemas.microsoft.com/office/powerpoint/2010/main" val="24040694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0DEEEF7-5E4F-4723-B11C-33844AB7B4D6}"/>
              </a:ext>
            </a:extLst>
          </p:cNvPr>
          <p:cNvSpPr>
            <a:spLocks noGrp="1"/>
          </p:cNvSpPr>
          <p:nvPr>
            <p:ph idx="1"/>
          </p:nvPr>
        </p:nvSpPr>
        <p:spPr>
          <a:xfrm>
            <a:off x="411478" y="291548"/>
            <a:ext cx="8635366" cy="5926372"/>
          </a:xfrm>
        </p:spPr>
        <p:txBody>
          <a:bodyPr>
            <a:noAutofit/>
          </a:bodyPr>
          <a:lstStyle/>
          <a:p>
            <a:pPr marL="0" marR="0" lvl="0" indent="0">
              <a:spcBef>
                <a:spcPts val="0"/>
              </a:spcBef>
              <a:spcAft>
                <a:spcPts val="0"/>
              </a:spcAft>
              <a:buNone/>
              <a:tabLst>
                <a:tab pos="628650" algn="l"/>
              </a:tabLst>
            </a:pPr>
            <a:r>
              <a:rPr lang="en-US" sz="2400" dirty="0">
                <a:effectLst/>
                <a:latin typeface="Cambria" panose="02040503050406030204" pitchFamily="18" charset="0"/>
                <a:ea typeface="MS Mincho" panose="02020609040205080304" pitchFamily="49" charset="-128"/>
                <a:cs typeface="Times New Roman" panose="02020603050405020304" pitchFamily="18" charset="0"/>
              </a:rPr>
              <a:t>2. Why don’t researchers obtain informed consent in a naturalistic observation study?</a:t>
            </a:r>
          </a:p>
          <a:p>
            <a:pPr marL="342900" marR="0" lvl="0" indent="-342900">
              <a:spcBef>
                <a:spcPts val="0"/>
              </a:spcBef>
              <a:spcAft>
                <a:spcPts val="0"/>
              </a:spcAft>
              <a:buFont typeface="+mj-lt"/>
              <a:buAutoNum type="alphaLcPeriod"/>
              <a:tabLst>
                <a:tab pos="742950" algn="l"/>
              </a:tabLst>
            </a:pPr>
            <a:r>
              <a:rPr lang="en-US" sz="2400" dirty="0">
                <a:effectLst/>
                <a:latin typeface="Cambria" panose="02040503050406030204" pitchFamily="18" charset="0"/>
                <a:ea typeface="MS Mincho" panose="02020609040205080304" pitchFamily="49" charset="-128"/>
                <a:cs typeface="Times New Roman" panose="02020603050405020304" pitchFamily="18" charset="0"/>
              </a:rPr>
              <a:t>The researchers want to avoid damaging the reputation of participants.</a:t>
            </a:r>
          </a:p>
          <a:p>
            <a:pPr marL="342900" marR="0" lvl="0" indent="-342900">
              <a:spcBef>
                <a:spcPts val="0"/>
              </a:spcBef>
              <a:spcAft>
                <a:spcPts val="0"/>
              </a:spcAft>
              <a:buFont typeface="+mj-lt"/>
              <a:buAutoNum type="alphaLcPeriod"/>
              <a:tabLst>
                <a:tab pos="742950" algn="l"/>
              </a:tabLst>
            </a:pPr>
            <a:r>
              <a:rPr lang="en-US" sz="2400" dirty="0">
                <a:effectLst/>
                <a:latin typeface="Cambria" panose="02040503050406030204" pitchFamily="18" charset="0"/>
                <a:ea typeface="MS Mincho" panose="02020609040205080304" pitchFamily="49" charset="-128"/>
                <a:cs typeface="Times New Roman" panose="02020603050405020304" pitchFamily="18" charset="0"/>
              </a:rPr>
              <a:t>The researchers want to avoid having to debrief participants.</a:t>
            </a:r>
          </a:p>
          <a:p>
            <a:pPr marL="342900" marR="0" lvl="0" indent="-342900">
              <a:spcBef>
                <a:spcPts val="0"/>
              </a:spcBef>
              <a:spcAft>
                <a:spcPts val="0"/>
              </a:spcAft>
              <a:buFont typeface="+mj-lt"/>
              <a:buAutoNum type="alphaLcPeriod"/>
              <a:tabLst>
                <a:tab pos="742950" algn="l"/>
              </a:tabLst>
            </a:pPr>
            <a:r>
              <a:rPr lang="en-US" sz="2400" dirty="0">
                <a:effectLst/>
                <a:latin typeface="Cambria" panose="02040503050406030204" pitchFamily="18" charset="0"/>
                <a:ea typeface="MS Mincho" panose="02020609040205080304" pitchFamily="49" charset="-128"/>
                <a:cs typeface="Times New Roman" panose="02020603050405020304" pitchFamily="18" charset="0"/>
              </a:rPr>
              <a:t>The researchers want to avoid having to ask participants to consent to doing something they might not want to do. </a:t>
            </a:r>
          </a:p>
          <a:p>
            <a:pPr marL="342900" marR="0" lvl="0" indent="-342900">
              <a:spcBef>
                <a:spcPts val="0"/>
              </a:spcBef>
              <a:spcAft>
                <a:spcPts val="0"/>
              </a:spcAft>
              <a:buFont typeface="+mj-lt"/>
              <a:buAutoNum type="alphaLcPeriod"/>
              <a:tabLst>
                <a:tab pos="628650" algn="l"/>
              </a:tabLst>
            </a:pPr>
            <a:r>
              <a:rPr lang="en-US" sz="2400" dirty="0">
                <a:effectLst/>
                <a:latin typeface="Cambria" panose="02040503050406030204" pitchFamily="18" charset="0"/>
                <a:ea typeface="MS Mincho" panose="02020609040205080304" pitchFamily="49" charset="-128"/>
                <a:cs typeface="Times New Roman" panose="02020603050405020304" pitchFamily="18" charset="0"/>
              </a:rPr>
              <a:t>The researchers want to avoid potential reactivity.</a:t>
            </a:r>
          </a:p>
          <a:p>
            <a:pPr marL="0" marR="0" lvl="0" indent="0">
              <a:spcBef>
                <a:spcPts val="0"/>
              </a:spcBef>
              <a:spcAft>
                <a:spcPts val="0"/>
              </a:spcAft>
              <a:buNone/>
              <a:tabLst>
                <a:tab pos="628650" algn="l"/>
              </a:tabLst>
            </a:pPr>
            <a:endParaRPr lang="en-US" sz="2400" dirty="0">
              <a:effectLst/>
              <a:latin typeface="Cambria" panose="02040503050406030204" pitchFamily="18" charset="0"/>
              <a:ea typeface="MS Mincho" panose="02020609040205080304" pitchFamily="49" charset="-128"/>
              <a:cs typeface="Times New Roman" panose="02020603050405020304" pitchFamily="18" charset="0"/>
            </a:endParaRPr>
          </a:p>
          <a:p>
            <a:pPr marL="0" marR="0" lvl="0" indent="0">
              <a:spcBef>
                <a:spcPts val="0"/>
              </a:spcBef>
              <a:spcAft>
                <a:spcPts val="0"/>
              </a:spcAft>
              <a:buNone/>
              <a:tabLst>
                <a:tab pos="628650" algn="l"/>
              </a:tabLst>
            </a:pPr>
            <a:endParaRPr lang="en-US" sz="2400" dirty="0">
              <a:latin typeface="Cambria" panose="02040503050406030204" pitchFamily="18" charset="0"/>
              <a:ea typeface="MS Mincho" panose="02020609040205080304" pitchFamily="49" charset="-128"/>
              <a:cs typeface="Times New Roman" panose="02020603050405020304" pitchFamily="18" charset="0"/>
            </a:endParaRPr>
          </a:p>
          <a:p>
            <a:pPr marL="0" marR="0" lvl="0" indent="0">
              <a:spcBef>
                <a:spcPts val="0"/>
              </a:spcBef>
              <a:spcAft>
                <a:spcPts val="0"/>
              </a:spcAft>
              <a:buNone/>
              <a:tabLst>
                <a:tab pos="628650" algn="l"/>
              </a:tabLst>
            </a:pPr>
            <a:r>
              <a:rPr lang="en-US" sz="2400" dirty="0">
                <a:effectLst/>
                <a:latin typeface="Cambria" panose="02040503050406030204" pitchFamily="18" charset="0"/>
                <a:ea typeface="MS Mincho" panose="02020609040205080304" pitchFamily="49" charset="-128"/>
                <a:cs typeface="Times New Roman" panose="02020603050405020304" pitchFamily="18" charset="0"/>
              </a:rPr>
              <a:t>3. When a researcher does __________________________, he or she is using data from existing documents to answer research questions. </a:t>
            </a:r>
          </a:p>
          <a:p>
            <a:pPr marL="342900" marR="0" lvl="0" indent="-342900">
              <a:spcBef>
                <a:spcPts val="0"/>
              </a:spcBef>
              <a:spcAft>
                <a:spcPts val="0"/>
              </a:spcAft>
              <a:buFont typeface="+mj-lt"/>
              <a:buAutoNum type="alphaLcPeriod"/>
              <a:tabLst>
                <a:tab pos="628650" algn="l"/>
              </a:tabLst>
            </a:pPr>
            <a:r>
              <a:rPr lang="en-US" sz="2400" dirty="0">
                <a:effectLst/>
                <a:latin typeface="Cambria" panose="02040503050406030204" pitchFamily="18" charset="0"/>
                <a:ea typeface="MS Mincho" panose="02020609040205080304" pitchFamily="49" charset="-128"/>
                <a:cs typeface="Times New Roman" panose="02020603050405020304" pitchFamily="18" charset="0"/>
              </a:rPr>
              <a:t>archival research</a:t>
            </a:r>
          </a:p>
          <a:p>
            <a:pPr marL="342900" marR="0" lvl="0" indent="-342900">
              <a:spcBef>
                <a:spcPts val="0"/>
              </a:spcBef>
              <a:spcAft>
                <a:spcPts val="0"/>
              </a:spcAft>
              <a:buFont typeface="+mj-lt"/>
              <a:buAutoNum type="alphaLcPeriod"/>
              <a:tabLst>
                <a:tab pos="742950" algn="l"/>
              </a:tabLst>
            </a:pPr>
            <a:r>
              <a:rPr lang="en-US" sz="2400" dirty="0">
                <a:effectLst/>
                <a:latin typeface="Cambria" panose="02040503050406030204" pitchFamily="18" charset="0"/>
                <a:ea typeface="MS Mincho" panose="02020609040205080304" pitchFamily="49" charset="-128"/>
                <a:cs typeface="Times New Roman" panose="02020603050405020304" pitchFamily="18" charset="0"/>
              </a:rPr>
              <a:t>naturalistic observation</a:t>
            </a:r>
          </a:p>
          <a:p>
            <a:pPr marL="342900" marR="0" lvl="0" indent="-342900">
              <a:spcBef>
                <a:spcPts val="0"/>
              </a:spcBef>
              <a:spcAft>
                <a:spcPts val="0"/>
              </a:spcAft>
              <a:buFont typeface="+mj-lt"/>
              <a:buAutoNum type="alphaLcPeriod"/>
              <a:tabLst>
                <a:tab pos="742950" algn="l"/>
              </a:tabLst>
            </a:pPr>
            <a:r>
              <a:rPr lang="en-US" sz="2400" dirty="0">
                <a:effectLst/>
                <a:latin typeface="Cambria" panose="02040503050406030204" pitchFamily="18" charset="0"/>
                <a:ea typeface="MS Mincho" panose="02020609040205080304" pitchFamily="49" charset="-128"/>
                <a:cs typeface="Times New Roman" panose="02020603050405020304" pitchFamily="18" charset="0"/>
              </a:rPr>
              <a:t>participant observation</a:t>
            </a:r>
          </a:p>
          <a:p>
            <a:pPr marL="342900" marR="0" lvl="0" indent="-342900">
              <a:spcBef>
                <a:spcPts val="0"/>
              </a:spcBef>
              <a:spcAft>
                <a:spcPts val="0"/>
              </a:spcAft>
              <a:buFont typeface="+mj-lt"/>
              <a:buAutoNum type="alphaLcPeriod"/>
              <a:tabLst>
                <a:tab pos="742950" algn="l"/>
              </a:tabLst>
            </a:pPr>
            <a:r>
              <a:rPr lang="en-US" sz="2400" dirty="0">
                <a:effectLst/>
                <a:latin typeface="Cambria" panose="02040503050406030204" pitchFamily="18" charset="0"/>
                <a:ea typeface="MS Mincho" panose="02020609040205080304" pitchFamily="49" charset="-128"/>
                <a:cs typeface="Times New Roman" panose="02020603050405020304" pitchFamily="18" charset="0"/>
              </a:rPr>
              <a:t>survey research</a:t>
            </a:r>
          </a:p>
          <a:p>
            <a:pPr marL="0" marR="0" indent="0">
              <a:spcBef>
                <a:spcPts val="0"/>
              </a:spcBef>
              <a:spcAft>
                <a:spcPts val="0"/>
              </a:spcAft>
              <a:buNone/>
              <a:tabLst>
                <a:tab pos="742950" algn="l"/>
              </a:tabLst>
            </a:pPr>
            <a:endParaRPr lang="en-US" sz="1800" dirty="0">
              <a:effectLst/>
              <a:latin typeface="Cambria" panose="02040503050406030204" pitchFamily="18" charset="0"/>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22051045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41367"/>
            <a:ext cx="8913813" cy="1236438"/>
          </a:xfrm>
        </p:spPr>
        <p:txBody>
          <a:bodyPr>
            <a:normAutofit/>
          </a:bodyPr>
          <a:lstStyle/>
          <a:p>
            <a:r>
              <a:rPr lang="en-US" dirty="0"/>
              <a:t>Making Reliable and Valid Observations</a:t>
            </a:r>
          </a:p>
        </p:txBody>
      </p:sp>
      <p:sp>
        <p:nvSpPr>
          <p:cNvPr id="3" name="Content Placeholder 2"/>
          <p:cNvSpPr>
            <a:spLocks noGrp="1"/>
          </p:cNvSpPr>
          <p:nvPr>
            <p:ph sz="half" idx="1"/>
          </p:nvPr>
        </p:nvSpPr>
        <p:spPr>
          <a:xfrm>
            <a:off x="0" y="1955939"/>
            <a:ext cx="4265704" cy="4408506"/>
          </a:xfrm>
        </p:spPr>
        <p:txBody>
          <a:bodyPr>
            <a:normAutofit/>
          </a:bodyPr>
          <a:lstStyle/>
          <a:p>
            <a:pPr marL="349250" lvl="1" indent="0">
              <a:buNone/>
            </a:pPr>
            <a:endParaRPr lang="en-US" sz="2400" dirty="0"/>
          </a:p>
          <a:p>
            <a:pPr lvl="1"/>
            <a:r>
              <a:rPr lang="en-US" sz="2400" b="1" dirty="0"/>
              <a:t>Potential Solutions:</a:t>
            </a:r>
          </a:p>
          <a:p>
            <a:pPr lvl="2"/>
            <a:r>
              <a:rPr lang="en-US" sz="2400" dirty="0"/>
              <a:t>1. Clear Operational definitions, training, manuals/codebooks</a:t>
            </a:r>
          </a:p>
          <a:p>
            <a:pPr lvl="1"/>
            <a:endParaRPr lang="en-US" sz="2400" dirty="0"/>
          </a:p>
          <a:p>
            <a:endParaRPr lang="en-US" sz="2400" dirty="0"/>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2804" t="5095" r="28574" b="5831"/>
          <a:stretch/>
        </p:blipFill>
        <p:spPr>
          <a:xfrm>
            <a:off x="4071980" y="2843982"/>
            <a:ext cx="5072020" cy="3520463"/>
          </a:xfrm>
          <a:prstGeom prst="rect">
            <a:avLst/>
          </a:prstGeom>
        </p:spPr>
      </p:pic>
      <p:sp>
        <p:nvSpPr>
          <p:cNvPr id="9" name="TextBox 8"/>
          <p:cNvSpPr txBox="1"/>
          <p:nvPr/>
        </p:nvSpPr>
        <p:spPr>
          <a:xfrm>
            <a:off x="4745837" y="2197651"/>
            <a:ext cx="3757962" cy="46166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n-US" sz="1200" dirty="0"/>
              <a:t>Example coding / operational </a:t>
            </a:r>
            <a:r>
              <a:rPr lang="en-US" sz="1200" dirty="0" err="1"/>
              <a:t>defs</a:t>
            </a:r>
            <a:r>
              <a:rPr lang="en-US" sz="1200" dirty="0"/>
              <a:t> for study on parent’s behavior at youth hockey games</a:t>
            </a:r>
          </a:p>
        </p:txBody>
      </p:sp>
    </p:spTree>
    <p:extLst>
      <p:ext uri="{BB962C8B-B14F-4D97-AF65-F5344CB8AC3E}">
        <p14:creationId xmlns:p14="http://schemas.microsoft.com/office/powerpoint/2010/main" val="379071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dirty="0"/>
              <a:t>Preventing Observer </a:t>
            </a:r>
            <a:br>
              <a:rPr lang="en-US" dirty="0"/>
            </a:br>
            <a:r>
              <a:rPr lang="en-US" dirty="0"/>
              <a:t>Bias and Observer Effects</a:t>
            </a:r>
          </a:p>
        </p:txBody>
      </p:sp>
      <p:sp>
        <p:nvSpPr>
          <p:cNvPr id="3" name="Text Placeholder 2"/>
          <p:cNvSpPr>
            <a:spLocks noGrp="1"/>
          </p:cNvSpPr>
          <p:nvPr>
            <p:ph type="body" sz="quarter" idx="11"/>
          </p:nvPr>
        </p:nvSpPr>
        <p:spPr>
          <a:xfrm>
            <a:off x="439476" y="1492224"/>
            <a:ext cx="3774715" cy="454332"/>
          </a:xfrm>
        </p:spPr>
        <p:txBody>
          <a:bodyPr>
            <a:normAutofit fontScale="92500" lnSpcReduction="10000"/>
          </a:bodyPr>
          <a:lstStyle/>
          <a:p>
            <a:r>
              <a:rPr lang="en-US" sz="2800" b="1" dirty="0"/>
              <a:t>Masked design</a:t>
            </a:r>
            <a:endParaRPr lang="en-US" sz="2800" dirty="0"/>
          </a:p>
        </p:txBody>
      </p:sp>
      <p:pic>
        <p:nvPicPr>
          <p:cNvPr id="6" name="Picture 5" descr="Figure 6.11 is an excerpt from a journal article and is about emotional tone. Both verbal and nonverbal markers were used to record parents' behaviors. ">
            <a:extLst>
              <a:ext uri="{FF2B5EF4-FFF2-40B4-BE49-F238E27FC236}">
                <a16:creationId xmlns:a16="http://schemas.microsoft.com/office/drawing/2014/main" id="{776AB47C-E8D6-D04D-9F49-FEC01A06622C}"/>
              </a:ext>
            </a:extLst>
          </p:cNvPr>
          <p:cNvPicPr>
            <a:picLocks noChangeAspect="1"/>
          </p:cNvPicPr>
          <p:nvPr/>
        </p:nvPicPr>
        <p:blipFill rotWithShape="1">
          <a:blip r:embed="rId3"/>
          <a:srcRect b="10707"/>
          <a:stretch/>
        </p:blipFill>
        <p:spPr>
          <a:xfrm>
            <a:off x="1989514" y="1921748"/>
            <a:ext cx="6544886" cy="5173147"/>
          </a:xfrm>
          <a:prstGeom prst="rect">
            <a:avLst/>
          </a:prstGeom>
        </p:spPr>
      </p:pic>
    </p:spTree>
    <p:extLst>
      <p:ext uri="{BB962C8B-B14F-4D97-AF65-F5344CB8AC3E}">
        <p14:creationId xmlns:p14="http://schemas.microsoft.com/office/powerpoint/2010/main" val="37194490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41367"/>
            <a:ext cx="8913813" cy="1236438"/>
          </a:xfrm>
        </p:spPr>
        <p:txBody>
          <a:bodyPr>
            <a:normAutofit/>
          </a:bodyPr>
          <a:lstStyle/>
          <a:p>
            <a:r>
              <a:rPr lang="en-US" dirty="0"/>
              <a:t>Things to control for in observational research</a:t>
            </a:r>
          </a:p>
        </p:txBody>
      </p:sp>
      <p:sp>
        <p:nvSpPr>
          <p:cNvPr id="3" name="Content Placeholder 2"/>
          <p:cNvSpPr>
            <a:spLocks noGrp="1"/>
          </p:cNvSpPr>
          <p:nvPr>
            <p:ph sz="half" idx="1"/>
          </p:nvPr>
        </p:nvSpPr>
        <p:spPr>
          <a:xfrm>
            <a:off x="0" y="1806313"/>
            <a:ext cx="7208148" cy="3681412"/>
          </a:xfrm>
        </p:spPr>
        <p:txBody>
          <a:bodyPr>
            <a:normAutofit/>
          </a:bodyPr>
          <a:lstStyle/>
          <a:p>
            <a:r>
              <a:rPr lang="en-US" sz="2400" i="1" dirty="0"/>
              <a:t>A. Observer bias</a:t>
            </a:r>
          </a:p>
          <a:p>
            <a:pPr marL="349250" lvl="1" indent="0">
              <a:buNone/>
            </a:pPr>
            <a:endParaRPr lang="en-US" sz="2400" dirty="0"/>
          </a:p>
          <a:p>
            <a:pPr lvl="1"/>
            <a:r>
              <a:rPr lang="en-US" sz="2400" b="1" dirty="0"/>
              <a:t>Potential Solutions:</a:t>
            </a:r>
          </a:p>
          <a:p>
            <a:pPr lvl="2"/>
            <a:r>
              <a:rPr lang="en-US" sz="2400" dirty="0"/>
              <a:t>1. Clear Operational definitions, training, manuals/codebooks</a:t>
            </a:r>
          </a:p>
          <a:p>
            <a:pPr lvl="2"/>
            <a:r>
              <a:rPr lang="en-US" sz="2400" dirty="0"/>
              <a:t>2. Use multiple observers, get IRR</a:t>
            </a:r>
          </a:p>
          <a:p>
            <a:pPr lvl="2"/>
            <a:r>
              <a:rPr lang="en-US" sz="2400" dirty="0"/>
              <a:t>3. Use masked/blind techniques</a:t>
            </a:r>
          </a:p>
          <a:p>
            <a:pPr lvl="1"/>
            <a:endParaRPr lang="en-US" sz="2400" dirty="0"/>
          </a:p>
          <a:p>
            <a:endParaRPr lang="en-US" sz="2400" dirty="0"/>
          </a:p>
        </p:txBody>
      </p:sp>
      <p:pic>
        <p:nvPicPr>
          <p:cNvPr id="6" name="Picture 5" descr="teaching-han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2160" y="4718297"/>
            <a:ext cx="2923603" cy="1823265"/>
          </a:xfrm>
          <a:prstGeom prst="rect">
            <a:avLst/>
          </a:prstGeom>
        </p:spPr>
      </p:pic>
    </p:spTree>
    <p:extLst>
      <p:ext uri="{BB962C8B-B14F-4D97-AF65-F5344CB8AC3E}">
        <p14:creationId xmlns:p14="http://schemas.microsoft.com/office/powerpoint/2010/main" val="37614447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41367"/>
            <a:ext cx="8913813" cy="1236438"/>
          </a:xfrm>
        </p:spPr>
        <p:txBody>
          <a:bodyPr>
            <a:normAutofit/>
          </a:bodyPr>
          <a:lstStyle/>
          <a:p>
            <a:r>
              <a:rPr lang="en-US" dirty="0"/>
              <a:t>Things to control for in observational research</a:t>
            </a:r>
          </a:p>
        </p:txBody>
      </p:sp>
      <p:sp>
        <p:nvSpPr>
          <p:cNvPr id="3" name="Content Placeholder 2"/>
          <p:cNvSpPr>
            <a:spLocks noGrp="1"/>
          </p:cNvSpPr>
          <p:nvPr>
            <p:ph sz="half" idx="1"/>
          </p:nvPr>
        </p:nvSpPr>
        <p:spPr>
          <a:xfrm>
            <a:off x="177457" y="1783512"/>
            <a:ext cx="5468734" cy="4181425"/>
          </a:xfrm>
        </p:spPr>
        <p:txBody>
          <a:bodyPr>
            <a:normAutofit fontScale="92500" lnSpcReduction="20000"/>
          </a:bodyPr>
          <a:lstStyle/>
          <a:p>
            <a:pPr marL="349250" lvl="1" indent="0">
              <a:buNone/>
            </a:pPr>
            <a:endParaRPr lang="en-US" dirty="0"/>
          </a:p>
          <a:p>
            <a:r>
              <a:rPr lang="en-US" i="1" dirty="0"/>
              <a:t>B. Observer/Expectancy effects</a:t>
            </a:r>
          </a:p>
          <a:p>
            <a:pPr lvl="1"/>
            <a:r>
              <a:rPr lang="en-US" dirty="0"/>
              <a:t>This is like demand characteristics</a:t>
            </a:r>
          </a:p>
          <a:p>
            <a:r>
              <a:rPr lang="en-US" b="1" dirty="0"/>
              <a:t>Potential Solutions:</a:t>
            </a:r>
          </a:p>
          <a:p>
            <a:pPr lvl="1"/>
            <a:r>
              <a:rPr lang="en-US" dirty="0"/>
              <a:t>Same as those for observer bias, but especially using masked designs</a:t>
            </a:r>
          </a:p>
          <a:p>
            <a:endParaRPr lang="en-US" dirty="0"/>
          </a:p>
          <a:p>
            <a:r>
              <a:rPr lang="en-US" i="1" dirty="0"/>
              <a:t>C. Reactivity</a:t>
            </a:r>
            <a:r>
              <a:rPr lang="en-US" dirty="0"/>
              <a:t> </a:t>
            </a:r>
            <a:r>
              <a:rPr lang="mr-IN" dirty="0"/>
              <a:t>–</a:t>
            </a:r>
            <a:r>
              <a:rPr lang="en-US" dirty="0"/>
              <a:t> just knowing you are being watched can change your behavior</a:t>
            </a:r>
          </a:p>
          <a:p>
            <a:r>
              <a:rPr lang="en-US" b="1" dirty="0"/>
              <a:t>Potential Solutions:</a:t>
            </a:r>
          </a:p>
          <a:p>
            <a:pPr lvl="1"/>
            <a:r>
              <a:rPr lang="en-US" dirty="0"/>
              <a:t>1. Unobtrusive</a:t>
            </a:r>
          </a:p>
          <a:p>
            <a:pPr lvl="1"/>
            <a:r>
              <a:rPr lang="en-US" dirty="0"/>
              <a:t>2. Habituation</a:t>
            </a:r>
          </a:p>
          <a:p>
            <a:pPr marL="349250" lvl="1" indent="0">
              <a:buNone/>
            </a:pPr>
            <a:endParaRPr lang="en-US" dirty="0"/>
          </a:p>
          <a:p>
            <a:endParaRPr lang="en-US" dirty="0"/>
          </a:p>
        </p:txBody>
      </p:sp>
      <p:pic>
        <p:nvPicPr>
          <p:cNvPr id="4" name="Picture 3" descr="teaching-han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65785" y="1783512"/>
            <a:ext cx="3948028" cy="2462134"/>
          </a:xfrm>
          <a:prstGeom prst="rect">
            <a:avLst/>
          </a:prstGeom>
        </p:spPr>
      </p:pic>
      <p:pic>
        <p:nvPicPr>
          <p:cNvPr id="8" name="Picture 7"/>
          <p:cNvPicPr>
            <a:picLocks noChangeAspect="1"/>
          </p:cNvPicPr>
          <p:nvPr/>
        </p:nvPicPr>
        <p:blipFill>
          <a:blip r:embed="rId3"/>
          <a:stretch>
            <a:fillRect/>
          </a:stretch>
        </p:blipFill>
        <p:spPr>
          <a:xfrm>
            <a:off x="5193861" y="4738850"/>
            <a:ext cx="3378963" cy="1901230"/>
          </a:xfrm>
          <a:prstGeom prst="rect">
            <a:avLst/>
          </a:prstGeom>
        </p:spPr>
      </p:pic>
    </p:spTree>
    <p:extLst>
      <p:ext uri="{BB962C8B-B14F-4D97-AF65-F5344CB8AC3E}">
        <p14:creationId xmlns:p14="http://schemas.microsoft.com/office/powerpoint/2010/main" val="39547892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Archival Research</a:t>
            </a:r>
          </a:p>
        </p:txBody>
      </p:sp>
      <p:sp>
        <p:nvSpPr>
          <p:cNvPr id="3" name="Content Placeholder 2"/>
          <p:cNvSpPr>
            <a:spLocks noGrp="1"/>
          </p:cNvSpPr>
          <p:nvPr>
            <p:ph idx="1"/>
          </p:nvPr>
        </p:nvSpPr>
        <p:spPr>
          <a:xfrm>
            <a:off x="639482" y="2202245"/>
            <a:ext cx="8163892" cy="4305060"/>
          </a:xfrm>
        </p:spPr>
        <p:txBody>
          <a:bodyPr>
            <a:normAutofit fontScale="92500" lnSpcReduction="20000"/>
          </a:bodyPr>
          <a:lstStyle/>
          <a:p>
            <a:r>
              <a:rPr lang="en-US" sz="3500" dirty="0"/>
              <a:t>When a researcher conducts </a:t>
            </a:r>
            <a:r>
              <a:rPr lang="en-US" sz="3500" b="1" dirty="0"/>
              <a:t>archival research</a:t>
            </a:r>
            <a:r>
              <a:rPr lang="en-US" sz="3500" dirty="0"/>
              <a:t>, he or she is using the data from existing documents to answer research questions. These documents provide data collected by someone else.</a:t>
            </a:r>
          </a:p>
          <a:p>
            <a:r>
              <a:rPr lang="en-US" sz="3500" dirty="0"/>
              <a:t>Sometimes we analyze these documents using </a:t>
            </a:r>
            <a:r>
              <a:rPr lang="en-US" sz="3500" b="1" dirty="0"/>
              <a:t>content analysis</a:t>
            </a:r>
            <a:r>
              <a:rPr lang="en-US" sz="3500" dirty="0"/>
              <a:t>—a systematic analysis that results in a summary of the available information.  </a:t>
            </a:r>
          </a:p>
          <a:p>
            <a:pPr marL="0" indent="0">
              <a:buNone/>
            </a:pPr>
            <a:endParaRPr lang="en-US" sz="3000" b="1" dirty="0"/>
          </a:p>
        </p:txBody>
      </p:sp>
    </p:spTree>
    <p:extLst>
      <p:ext uri="{BB962C8B-B14F-4D97-AF65-F5344CB8AC3E}">
        <p14:creationId xmlns:p14="http://schemas.microsoft.com/office/powerpoint/2010/main" val="2824428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7" name="Picture 3"/>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249238" y="334963"/>
            <a:ext cx="1852612" cy="23987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0178" name="Picture 4"/>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532063" y="334965"/>
            <a:ext cx="1852612" cy="24415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0179"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579564" y="3357563"/>
            <a:ext cx="2190750" cy="29892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0180" name="Picture 6"/>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4581526" y="334965"/>
            <a:ext cx="1890713" cy="24415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0181" name="Picture 7"/>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581525" y="3357563"/>
            <a:ext cx="2454275" cy="294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0182" name="Picture 8"/>
          <p:cNvPicPr>
            <a:picLocks noChangeAspect="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6721476" y="334965"/>
            <a:ext cx="1736725" cy="24479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6673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980207"/>
            <a:ext cx="8913813" cy="1058049"/>
          </a:xfrm>
        </p:spPr>
        <p:txBody>
          <a:bodyPr>
            <a:normAutofit fontScale="90000"/>
          </a:bodyPr>
          <a:lstStyle/>
          <a:p>
            <a:r>
              <a:rPr lang="en-US" dirty="0"/>
              <a:t>Advantages and Disadvantages of Archival Research</a:t>
            </a:r>
          </a:p>
        </p:txBody>
      </p:sp>
      <p:sp>
        <p:nvSpPr>
          <p:cNvPr id="3" name="Content Placeholder 2"/>
          <p:cNvSpPr>
            <a:spLocks noGrp="1"/>
          </p:cNvSpPr>
          <p:nvPr>
            <p:ph idx="1"/>
          </p:nvPr>
        </p:nvSpPr>
        <p:spPr>
          <a:xfrm>
            <a:off x="642784" y="2340150"/>
            <a:ext cx="7655656" cy="4305060"/>
          </a:xfrm>
        </p:spPr>
        <p:txBody>
          <a:bodyPr>
            <a:normAutofit fontScale="62500" lnSpcReduction="20000"/>
          </a:bodyPr>
          <a:lstStyle/>
          <a:p>
            <a:r>
              <a:rPr lang="en-US" sz="3500" b="1" dirty="0"/>
              <a:t>Advantages</a:t>
            </a:r>
            <a:r>
              <a:rPr lang="en-US" sz="3500" dirty="0"/>
              <a:t>: </a:t>
            </a:r>
          </a:p>
          <a:p>
            <a:pPr lvl="1"/>
            <a:r>
              <a:rPr lang="en-US" sz="3300" dirty="0"/>
              <a:t>Vast amount of information </a:t>
            </a:r>
          </a:p>
          <a:p>
            <a:pPr lvl="1"/>
            <a:r>
              <a:rPr lang="en-US" sz="3300" dirty="0"/>
              <a:t>You do not have to expend the time, money or energy to collect the data yourself. The data are already available. </a:t>
            </a:r>
          </a:p>
          <a:p>
            <a:pPr lvl="1"/>
            <a:r>
              <a:rPr lang="en-US" sz="3300" dirty="0"/>
              <a:t>If necessary, you can supplement already-existing data with data you collect. </a:t>
            </a:r>
          </a:p>
          <a:p>
            <a:r>
              <a:rPr lang="en-US" sz="3500" b="1" dirty="0"/>
              <a:t>Disadvantages</a:t>
            </a:r>
            <a:r>
              <a:rPr lang="en-US" sz="3500" dirty="0"/>
              <a:t>: </a:t>
            </a:r>
          </a:p>
          <a:p>
            <a:pPr lvl="1"/>
            <a:r>
              <a:rPr lang="en-US" sz="3300" dirty="0"/>
              <a:t>Some data is probably missing</a:t>
            </a:r>
          </a:p>
          <a:p>
            <a:pPr lvl="1"/>
            <a:r>
              <a:rPr lang="en-US" sz="3300" dirty="0"/>
              <a:t>Observer bias </a:t>
            </a:r>
          </a:p>
          <a:p>
            <a:pPr lvl="1"/>
            <a:r>
              <a:rPr lang="en-US" sz="3300" dirty="0"/>
              <a:t>No reactivity</a:t>
            </a:r>
          </a:p>
          <a:p>
            <a:pPr lvl="1"/>
            <a:r>
              <a:rPr lang="en-US" sz="3300" dirty="0"/>
              <a:t>Obtaining access to archived data can sometimes be difficult. </a:t>
            </a:r>
          </a:p>
          <a:p>
            <a:endParaRPr lang="en-US" sz="3000" b="1" dirty="0"/>
          </a:p>
        </p:txBody>
      </p:sp>
    </p:spTree>
    <p:extLst>
      <p:ext uri="{BB962C8B-B14F-4D97-AF65-F5344CB8AC3E}">
        <p14:creationId xmlns:p14="http://schemas.microsoft.com/office/powerpoint/2010/main" val="4223421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type="body" sz="quarter" idx="10"/>
          </p:nvPr>
        </p:nvSpPr>
        <p:spPr>
          <a:xfrm>
            <a:off x="628670" y="1143001"/>
            <a:ext cx="8046971" cy="5434951"/>
          </a:xfrm>
        </p:spPr>
        <p:txBody>
          <a:bodyPr>
            <a:normAutofit fontScale="92500" lnSpcReduction="20000"/>
          </a:bodyPr>
          <a:lstStyle/>
          <a:p>
            <a:pPr marL="347663" indent="-347663">
              <a:spcBef>
                <a:spcPts val="600"/>
              </a:spcBef>
              <a:buNone/>
            </a:pPr>
            <a:r>
              <a:rPr lang="en-US" altLang="en-US" sz="2000" dirty="0"/>
              <a:t>1. Which of the following is an example of observer bias in a study on arm strength and mood?</a:t>
            </a:r>
          </a:p>
          <a:p>
            <a:pPr marL="682625" lvl="1" indent="-392113">
              <a:buFont typeface="+mj-lt"/>
              <a:buAutoNum type="alphaUcPeriod"/>
            </a:pPr>
            <a:r>
              <a:rPr lang="en-US" altLang="en-US" sz="2000" dirty="0"/>
              <a:t>A research assistant records the participant as stronger in the happy condition than the sad condition, because that fits the hypothesis.</a:t>
            </a:r>
          </a:p>
          <a:p>
            <a:pPr marL="682625" lvl="1" indent="-392113">
              <a:buFont typeface="+mj-lt"/>
              <a:buAutoNum type="alphaUcPeriod"/>
            </a:pPr>
            <a:r>
              <a:rPr lang="en-US" altLang="en-US" sz="2000" dirty="0"/>
              <a:t>A study participant performs with more strength in the happy mood condition because of subtle, encouraging cues from the research assistant.</a:t>
            </a:r>
          </a:p>
          <a:p>
            <a:pPr marL="682625" lvl="1" indent="-392113">
              <a:buFont typeface="+mj-lt"/>
              <a:buAutoNum type="alphaUcPeriod"/>
            </a:pPr>
            <a:r>
              <a:rPr lang="en-US" altLang="en-US" sz="2000" dirty="0"/>
              <a:t>A study participant feels self-conscious in the experiment. </a:t>
            </a:r>
            <a:br>
              <a:rPr lang="en-US" altLang="en-US" sz="2000" dirty="0"/>
            </a:br>
            <a:endParaRPr lang="en-US" altLang="en-US" sz="2000" dirty="0"/>
          </a:p>
          <a:p>
            <a:pPr marL="347663" indent="-347663">
              <a:spcBef>
                <a:spcPts val="600"/>
              </a:spcBef>
              <a:buNone/>
            </a:pPr>
            <a:r>
              <a:rPr lang="en-US" altLang="en-US" sz="2000" dirty="0"/>
              <a:t>2. Which of the following is an example of expectancy effects in a study on arm strength and mood?</a:t>
            </a:r>
          </a:p>
          <a:p>
            <a:pPr marL="682625" lvl="1" indent="-392113">
              <a:buFont typeface="+mj-lt"/>
              <a:buAutoNum type="alphaUcPeriod"/>
            </a:pPr>
            <a:r>
              <a:rPr lang="en-US" altLang="en-US" sz="2000" dirty="0"/>
              <a:t>A research assistant records the participant as stronger in the happy condition than the sad condition, because that fits the hypothesis.</a:t>
            </a:r>
          </a:p>
          <a:p>
            <a:pPr marL="682625" lvl="1" indent="-392113">
              <a:buFont typeface="+mj-lt"/>
              <a:buAutoNum type="alphaUcPeriod"/>
            </a:pPr>
            <a:r>
              <a:rPr lang="en-US" altLang="en-US" sz="2000" dirty="0"/>
              <a:t>A study participant performs with more strength in the happy mood condition because of subtle, encouraging cues from the research assistant.</a:t>
            </a:r>
          </a:p>
          <a:p>
            <a:pPr marL="682625" lvl="1" indent="-392113">
              <a:buFont typeface="+mj-lt"/>
              <a:buAutoNum type="alphaUcPeriod"/>
            </a:pPr>
            <a:r>
              <a:rPr lang="en-US" altLang="en-US" sz="2000" dirty="0"/>
              <a:t>A study participant feels self-conscious in the experiment.</a:t>
            </a:r>
          </a:p>
          <a:p>
            <a:pPr marL="0" indent="0">
              <a:spcBef>
                <a:spcPts val="600"/>
              </a:spcBef>
              <a:buNone/>
            </a:pPr>
            <a:endParaRPr lang="en-US" dirty="0"/>
          </a:p>
        </p:txBody>
      </p:sp>
    </p:spTree>
    <p:extLst>
      <p:ext uri="{BB962C8B-B14F-4D97-AF65-F5344CB8AC3E}">
        <p14:creationId xmlns:p14="http://schemas.microsoft.com/office/powerpoint/2010/main" val="911978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533400" y="685800"/>
            <a:ext cx="8229600" cy="563562"/>
          </a:xfrm>
        </p:spPr>
        <p:txBody>
          <a:bodyPr>
            <a:normAutofit fontScale="90000"/>
          </a:bodyPr>
          <a:lstStyle/>
          <a:p>
            <a:pPr eaLnBrk="1" fontAlgn="auto" hangingPunct="1">
              <a:spcAft>
                <a:spcPts val="0"/>
              </a:spcAft>
              <a:defRPr/>
            </a:pPr>
            <a:r>
              <a:rPr lang="en-US" sz="3200" dirty="0">
                <a:latin typeface="Helvetica" charset="0"/>
              </a:rPr>
              <a:t>Goals of psychological research</a:t>
            </a:r>
          </a:p>
        </p:txBody>
      </p:sp>
      <p:sp>
        <p:nvSpPr>
          <p:cNvPr id="109571" name="Rectangle 3"/>
          <p:cNvSpPr>
            <a:spLocks noGrp="1" noChangeArrowheads="1"/>
          </p:cNvSpPr>
          <p:nvPr>
            <p:ph idx="1"/>
          </p:nvPr>
        </p:nvSpPr>
        <p:spPr>
          <a:xfrm>
            <a:off x="457200" y="1447800"/>
            <a:ext cx="8229600" cy="4986338"/>
          </a:xfrm>
        </p:spPr>
        <p:txBody>
          <a:bodyPr>
            <a:normAutofit/>
          </a:bodyPr>
          <a:lstStyle/>
          <a:p>
            <a:pPr eaLnBrk="1" fontAlgn="auto" hangingPunct="1">
              <a:lnSpc>
                <a:spcPct val="90000"/>
              </a:lnSpc>
              <a:spcAft>
                <a:spcPts val="0"/>
              </a:spcAft>
              <a:buFont typeface="Wingdings 2"/>
              <a:buChar char=""/>
              <a:defRPr/>
            </a:pPr>
            <a:r>
              <a:rPr lang="en-US" sz="2800" u="sng" dirty="0">
                <a:solidFill>
                  <a:schemeClr val="tx1"/>
                </a:solidFill>
                <a:latin typeface="Helvetica" pitchFamily="34" charset="0"/>
              </a:rPr>
              <a:t>Description of behavior</a:t>
            </a:r>
            <a:r>
              <a:rPr lang="en-US" sz="2800" dirty="0">
                <a:solidFill>
                  <a:schemeClr val="tx1"/>
                </a:solidFill>
                <a:latin typeface="Helvetica" pitchFamily="34" charset="0"/>
              </a:rPr>
              <a:t> (Observation; Surveys)</a:t>
            </a:r>
          </a:p>
          <a:p>
            <a:pPr lvl="1" eaLnBrk="1" fontAlgn="auto" hangingPunct="1">
              <a:lnSpc>
                <a:spcPct val="90000"/>
              </a:lnSpc>
              <a:spcAft>
                <a:spcPts val="0"/>
              </a:spcAft>
              <a:buFont typeface="Wingdings 2"/>
              <a:buChar char=""/>
              <a:defRPr/>
            </a:pPr>
            <a:r>
              <a:rPr lang="en-US" dirty="0">
                <a:solidFill>
                  <a:schemeClr val="tx1"/>
                </a:solidFill>
                <a:latin typeface="Helvetica" pitchFamily="34" charset="0"/>
              </a:rPr>
              <a:t>Describe events, </a:t>
            </a:r>
            <a:r>
              <a:rPr lang="en-US" dirty="0" err="1">
                <a:solidFill>
                  <a:schemeClr val="tx1"/>
                </a:solidFill>
                <a:latin typeface="Helvetica" pitchFamily="34" charset="0"/>
              </a:rPr>
              <a:t>ppl</a:t>
            </a:r>
            <a:r>
              <a:rPr lang="en-US" dirty="0">
                <a:solidFill>
                  <a:schemeClr val="tx1"/>
                </a:solidFill>
                <a:latin typeface="Helvetica" pitchFamily="34" charset="0"/>
              </a:rPr>
              <a:t>; attitudes, etc… how often does X occur? What might affect change, what might be related to what, etc…</a:t>
            </a:r>
          </a:p>
          <a:p>
            <a:pPr eaLnBrk="1" fontAlgn="auto" hangingPunct="1">
              <a:lnSpc>
                <a:spcPct val="90000"/>
              </a:lnSpc>
              <a:spcAft>
                <a:spcPts val="0"/>
              </a:spcAft>
              <a:buFont typeface="Wingdings 2"/>
              <a:buChar char=""/>
              <a:defRPr/>
            </a:pPr>
            <a:r>
              <a:rPr lang="en-US" sz="2800" u="sng" dirty="0">
                <a:solidFill>
                  <a:schemeClr val="tx1"/>
                </a:solidFill>
                <a:latin typeface="Helvetica" pitchFamily="34" charset="0"/>
              </a:rPr>
              <a:t>Prediction of behavior</a:t>
            </a:r>
            <a:r>
              <a:rPr lang="en-US" sz="2800" dirty="0">
                <a:solidFill>
                  <a:schemeClr val="tx1"/>
                </a:solidFill>
                <a:latin typeface="Helvetica" pitchFamily="34" charset="0"/>
              </a:rPr>
              <a:t> (Correlation Designs)</a:t>
            </a:r>
          </a:p>
          <a:p>
            <a:pPr lvl="1" eaLnBrk="1" fontAlgn="auto" hangingPunct="1">
              <a:lnSpc>
                <a:spcPct val="90000"/>
              </a:lnSpc>
              <a:spcAft>
                <a:spcPts val="0"/>
              </a:spcAft>
              <a:buFont typeface="Wingdings 2"/>
              <a:buChar char=""/>
              <a:defRPr/>
            </a:pPr>
            <a:r>
              <a:rPr lang="en-US" dirty="0">
                <a:solidFill>
                  <a:schemeClr val="tx1"/>
                </a:solidFill>
                <a:latin typeface="Helvetica" pitchFamily="34" charset="0"/>
              </a:rPr>
              <a:t>How does one variable relate to another? Given X what will likely happen?</a:t>
            </a:r>
          </a:p>
          <a:p>
            <a:pPr eaLnBrk="1" fontAlgn="auto" hangingPunct="1">
              <a:lnSpc>
                <a:spcPct val="90000"/>
              </a:lnSpc>
              <a:spcAft>
                <a:spcPts val="0"/>
              </a:spcAft>
              <a:buFont typeface="Wingdings 2"/>
              <a:buChar char=""/>
              <a:defRPr/>
            </a:pPr>
            <a:r>
              <a:rPr lang="en-US" sz="2800" u="sng" dirty="0">
                <a:solidFill>
                  <a:schemeClr val="tx1"/>
                </a:solidFill>
                <a:latin typeface="Helvetica" pitchFamily="34" charset="0"/>
              </a:rPr>
              <a:t>Causes of behavior</a:t>
            </a:r>
            <a:r>
              <a:rPr lang="en-US" sz="2800" dirty="0">
                <a:solidFill>
                  <a:schemeClr val="tx1"/>
                </a:solidFill>
                <a:latin typeface="Helvetica" pitchFamily="34" charset="0"/>
              </a:rPr>
              <a:t> (Experiments)</a:t>
            </a:r>
          </a:p>
          <a:p>
            <a:pPr lvl="1" eaLnBrk="1" fontAlgn="auto" hangingPunct="1">
              <a:lnSpc>
                <a:spcPct val="90000"/>
              </a:lnSpc>
              <a:spcAft>
                <a:spcPts val="0"/>
              </a:spcAft>
              <a:buFont typeface="Wingdings 2"/>
              <a:buChar char=""/>
              <a:defRPr/>
            </a:pPr>
            <a:r>
              <a:rPr lang="en-US" altLang="ja-JP" u="sng" dirty="0">
                <a:solidFill>
                  <a:schemeClr val="tx1"/>
                </a:solidFill>
                <a:latin typeface="Helvetica" pitchFamily="34" charset="0"/>
                <a:ea typeface="ＭＳ ゴシック"/>
                <a:cs typeface="ＭＳ ゴシック"/>
              </a:rPr>
              <a:t>Why</a:t>
            </a:r>
            <a:r>
              <a:rPr lang="en-US" altLang="ja-JP" dirty="0">
                <a:solidFill>
                  <a:schemeClr val="tx1"/>
                </a:solidFill>
                <a:latin typeface="Helvetica" pitchFamily="34" charset="0"/>
                <a:ea typeface="ＭＳ ゴシック"/>
                <a:cs typeface="ＭＳ ゴシック"/>
              </a:rPr>
              <a:t> do people behave in X-way (the DV)?  Because , in part, of this factor (IV). </a:t>
            </a:r>
          </a:p>
          <a:p>
            <a:pPr eaLnBrk="1" fontAlgn="auto" hangingPunct="1">
              <a:lnSpc>
                <a:spcPct val="90000"/>
              </a:lnSpc>
              <a:spcAft>
                <a:spcPts val="0"/>
              </a:spcAft>
              <a:buFont typeface="Wingdings 2"/>
              <a:buChar char=""/>
              <a:defRPr/>
            </a:pPr>
            <a:r>
              <a:rPr lang="en-US" sz="2800" u="sng" dirty="0">
                <a:solidFill>
                  <a:schemeClr val="tx1"/>
                </a:solidFill>
                <a:latin typeface="Helvetica" pitchFamily="34" charset="0"/>
              </a:rPr>
              <a:t>Explanation of behavior</a:t>
            </a:r>
            <a:r>
              <a:rPr lang="en-US" sz="2800" dirty="0">
                <a:solidFill>
                  <a:schemeClr val="tx1"/>
                </a:solidFill>
                <a:latin typeface="Helvetica" pitchFamily="34" charset="0"/>
              </a:rPr>
              <a:t>  (theory)</a:t>
            </a:r>
          </a:p>
          <a:p>
            <a:pPr lvl="1" eaLnBrk="1" fontAlgn="auto" hangingPunct="1">
              <a:lnSpc>
                <a:spcPct val="90000"/>
              </a:lnSpc>
              <a:spcAft>
                <a:spcPts val="0"/>
              </a:spcAft>
              <a:buFont typeface="Wingdings 2"/>
              <a:buChar char=""/>
              <a:defRPr/>
            </a:pPr>
            <a:r>
              <a:rPr lang="en-US" dirty="0">
                <a:solidFill>
                  <a:schemeClr val="tx1"/>
                </a:solidFill>
                <a:latin typeface="Helvetica" pitchFamily="34" charset="0"/>
              </a:rPr>
              <a:t>A </a:t>
            </a:r>
            <a:r>
              <a:rPr lang="en-US" i="1" dirty="0">
                <a:solidFill>
                  <a:schemeClr val="tx1"/>
                </a:solidFill>
                <a:latin typeface="Helvetica" pitchFamily="34" charset="0"/>
              </a:rPr>
              <a:t>complete</a:t>
            </a:r>
            <a:r>
              <a:rPr lang="en-US" dirty="0">
                <a:solidFill>
                  <a:schemeClr val="tx1"/>
                </a:solidFill>
                <a:latin typeface="Helvetica" pitchFamily="34" charset="0"/>
              </a:rPr>
              <a:t> </a:t>
            </a:r>
            <a:r>
              <a:rPr lang="en-US" u="sng" dirty="0">
                <a:solidFill>
                  <a:schemeClr val="tx1"/>
                </a:solidFill>
                <a:latin typeface="Helvetica" pitchFamily="34" charset="0"/>
              </a:rPr>
              <a:t>theory</a:t>
            </a:r>
            <a:r>
              <a:rPr lang="en-US" dirty="0">
                <a:solidFill>
                  <a:schemeClr val="tx1"/>
                </a:solidFill>
                <a:latin typeface="Helvetica" pitchFamily="34" charset="0"/>
              </a:rPr>
              <a:t> of the </a:t>
            </a:r>
            <a:r>
              <a:rPr lang="en-US" dirty="0" err="1">
                <a:solidFill>
                  <a:schemeClr val="tx1"/>
                </a:solidFill>
                <a:latin typeface="Helvetica" pitchFamily="34" charset="0"/>
              </a:rPr>
              <a:t>hows</a:t>
            </a:r>
            <a:r>
              <a:rPr lang="en-US" altLang="ja-JP" dirty="0">
                <a:solidFill>
                  <a:schemeClr val="tx1"/>
                </a:solidFill>
                <a:latin typeface="Helvetica" pitchFamily="34" charset="0"/>
                <a:ea typeface="ＭＳ ゴシック"/>
                <a:cs typeface="ＭＳ ゴシック"/>
              </a:rPr>
              <a:t> and whys</a:t>
            </a:r>
            <a:endParaRPr lang="en-US" dirty="0">
              <a:solidFill>
                <a:schemeClr val="tx1"/>
              </a:solidFill>
              <a:latin typeface="Helvetica" pitchFamily="34" charset="0"/>
            </a:endParaRPr>
          </a:p>
        </p:txBody>
      </p:sp>
    </p:spTree>
    <p:extLst>
      <p:ext uri="{BB962C8B-B14F-4D97-AF65-F5344CB8AC3E}">
        <p14:creationId xmlns:p14="http://schemas.microsoft.com/office/powerpoint/2010/main" val="4869322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t>Survey Designs</a:t>
            </a:r>
          </a:p>
        </p:txBody>
      </p:sp>
      <p:sp>
        <p:nvSpPr>
          <p:cNvPr id="5" name="Subtitle 4"/>
          <p:cNvSpPr>
            <a:spLocks noGrp="1"/>
          </p:cNvSpPr>
          <p:nvPr>
            <p:ph type="subTitle" idx="1"/>
          </p:nvPr>
        </p:nvSpPr>
        <p:spPr/>
        <p:txBody>
          <a:bodyPr/>
          <a:lstStyle/>
          <a:p>
            <a:r>
              <a:rPr lang="en-US" dirty="0"/>
              <a:t>These are often used when we want to describe what people think about something, who they plan to vote for, their attitudes toward an event, </a:t>
            </a:r>
            <a:r>
              <a:rPr lang="en-US" dirty="0" err="1"/>
              <a:t>etc</a:t>
            </a:r>
            <a:r>
              <a:rPr lang="en-US" dirty="0"/>
              <a:t>… </a:t>
            </a:r>
          </a:p>
          <a:p>
            <a:endParaRPr lang="en-US" dirty="0"/>
          </a:p>
        </p:txBody>
      </p:sp>
    </p:spTree>
    <p:extLst>
      <p:ext uri="{BB962C8B-B14F-4D97-AF65-F5344CB8AC3E}">
        <p14:creationId xmlns:p14="http://schemas.microsoft.com/office/powerpoint/2010/main" val="5573019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649BE-27C3-3A4A-A83D-CBF22AFD001C}"/>
              </a:ext>
            </a:extLst>
          </p:cNvPr>
          <p:cNvSpPr>
            <a:spLocks noGrp="1"/>
          </p:cNvSpPr>
          <p:nvPr>
            <p:ph type="title"/>
          </p:nvPr>
        </p:nvSpPr>
        <p:spPr/>
        <p:txBody>
          <a:bodyPr/>
          <a:lstStyle/>
          <a:p>
            <a:r>
              <a:rPr lang="en-US" dirty="0">
                <a:hlinkClick r:id="rId4"/>
              </a:rPr>
              <a:t>Pew Research Methods 101</a:t>
            </a:r>
            <a:endParaRPr lang="en-US" dirty="0"/>
          </a:p>
        </p:txBody>
      </p:sp>
      <p:sp>
        <p:nvSpPr>
          <p:cNvPr id="3" name="Text Placeholder 2">
            <a:extLst>
              <a:ext uri="{FF2B5EF4-FFF2-40B4-BE49-F238E27FC236}">
                <a16:creationId xmlns:a16="http://schemas.microsoft.com/office/drawing/2014/main" id="{75D28290-7927-534A-A73B-7D38F563155C}"/>
              </a:ext>
            </a:extLst>
          </p:cNvPr>
          <p:cNvSpPr>
            <a:spLocks noGrp="1"/>
          </p:cNvSpPr>
          <p:nvPr>
            <p:ph type="body" sz="quarter" idx="10"/>
          </p:nvPr>
        </p:nvSpPr>
        <p:spPr/>
        <p:txBody>
          <a:bodyPr/>
          <a:lstStyle/>
          <a:p>
            <a:pPr marL="0" indent="0">
              <a:buNone/>
            </a:pPr>
            <a:endParaRPr lang="en-US" dirty="0"/>
          </a:p>
        </p:txBody>
      </p:sp>
      <p:pic>
        <p:nvPicPr>
          <p:cNvPr id="5" name="Online Media 4" descr="Methods 101: Question Wording">
            <a:hlinkClick r:id="" action="ppaction://media"/>
            <a:extLst>
              <a:ext uri="{FF2B5EF4-FFF2-40B4-BE49-F238E27FC236}">
                <a16:creationId xmlns:a16="http://schemas.microsoft.com/office/drawing/2014/main" id="{67F6CD34-AF4C-4747-9004-34BD55832635}"/>
              </a:ext>
            </a:extLst>
          </p:cNvPr>
          <p:cNvPicPr>
            <a:picLocks noRot="1" noChangeAspect="1"/>
          </p:cNvPicPr>
          <p:nvPr>
            <a:videoFile r:link="rId1"/>
          </p:nvPr>
        </p:nvPicPr>
        <p:blipFill>
          <a:blip r:embed="rId5"/>
          <a:stretch>
            <a:fillRect/>
          </a:stretch>
        </p:blipFill>
        <p:spPr>
          <a:xfrm>
            <a:off x="1572026" y="2569970"/>
            <a:ext cx="6324065" cy="3381454"/>
          </a:xfrm>
          <a:prstGeom prst="rect">
            <a:avLst/>
          </a:prstGeom>
        </p:spPr>
      </p:pic>
    </p:spTree>
    <p:extLst>
      <p:ext uri="{BB962C8B-B14F-4D97-AF65-F5344CB8AC3E}">
        <p14:creationId xmlns:p14="http://schemas.microsoft.com/office/powerpoint/2010/main" val="2832058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3263" y="1629080"/>
            <a:ext cx="8325654" cy="3741043"/>
          </a:xfrm>
          <a:prstGeom prst="rect">
            <a:avLst/>
          </a:prstGeom>
          <a:noFill/>
          <a:ln>
            <a:noFill/>
          </a:ln>
          <a:effectLst/>
          <a:extLst>
            <a:ext uri="{909E8E84-426E-40dd-AFC4-6F175D3DCCD1}">
              <a14:hiddenFill xmlns="" xmlns:a14="http://schemas.microsoft.com/office/drawing/2010/main">
                <a:blipFill dpi="0" rotWithShape="0">
                  <a:blip/>
                  <a:srcRect/>
                  <a:stretch>
                    <a:fillRect/>
                  </a:stretch>
                </a:blip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0" y="216449"/>
            <a:ext cx="8913813" cy="914400"/>
          </a:xfrm>
        </p:spPr>
        <p:txBody>
          <a:bodyPr/>
          <a:lstStyle/>
          <a:p>
            <a:r>
              <a:rPr lang="en-US" dirty="0"/>
              <a:t>Construct Validity of Survey Items</a:t>
            </a:r>
          </a:p>
        </p:txBody>
      </p:sp>
    </p:spTree>
    <p:extLst>
      <p:ext uri="{BB962C8B-B14F-4D97-AF65-F5344CB8AC3E}">
        <p14:creationId xmlns:p14="http://schemas.microsoft.com/office/powerpoint/2010/main" val="311357335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a:xfrm>
            <a:off x="0" y="451503"/>
            <a:ext cx="8913813" cy="914400"/>
          </a:xfrm>
        </p:spPr>
        <p:txBody>
          <a:bodyPr>
            <a:normAutofit fontScale="90000"/>
          </a:bodyPr>
          <a:lstStyle/>
          <a:p>
            <a:pPr algn="l" eaLnBrk="1" hangingPunct="1"/>
            <a:r>
              <a:rPr lang="en-US" altLang="en-US" b="1" dirty="0"/>
              <a:t>Construct Validity: Writing survey Items</a:t>
            </a:r>
          </a:p>
        </p:txBody>
      </p:sp>
      <p:sp>
        <p:nvSpPr>
          <p:cNvPr id="83971" name="Content Placeholder 2"/>
          <p:cNvSpPr>
            <a:spLocks noGrp="1"/>
          </p:cNvSpPr>
          <p:nvPr>
            <p:ph sz="half" idx="1"/>
          </p:nvPr>
        </p:nvSpPr>
        <p:spPr>
          <a:xfrm>
            <a:off x="2743200" y="1905000"/>
            <a:ext cx="6096000" cy="4572000"/>
          </a:xfrm>
        </p:spPr>
        <p:txBody>
          <a:bodyPr>
            <a:normAutofit lnSpcReduction="10000"/>
          </a:bodyPr>
          <a:lstStyle/>
          <a:p>
            <a:pPr eaLnBrk="1" hangingPunct="1"/>
            <a:r>
              <a:rPr lang="en-US" altLang="en-US" sz="2400" dirty="0"/>
              <a:t>Unclear wording</a:t>
            </a:r>
          </a:p>
          <a:p>
            <a:pPr eaLnBrk="1" hangingPunct="1"/>
            <a:r>
              <a:rPr lang="en-US" altLang="en-US" sz="2400" dirty="0"/>
              <a:t>Leading questions</a:t>
            </a:r>
          </a:p>
          <a:p>
            <a:pPr eaLnBrk="1" hangingPunct="1"/>
            <a:r>
              <a:rPr lang="en-US" altLang="en-US" sz="2400" dirty="0"/>
              <a:t>Double-barreled questions</a:t>
            </a:r>
          </a:p>
          <a:p>
            <a:pPr eaLnBrk="1" hangingPunct="1"/>
            <a:r>
              <a:rPr lang="en-US" altLang="en-US" sz="2400" dirty="0"/>
              <a:t>Negative wording</a:t>
            </a:r>
          </a:p>
          <a:p>
            <a:pPr eaLnBrk="1" hangingPunct="1"/>
            <a:r>
              <a:rPr lang="en-US" altLang="en-US" sz="2400" dirty="0"/>
              <a:t>Question order</a:t>
            </a:r>
          </a:p>
          <a:p>
            <a:pPr lvl="1"/>
            <a:r>
              <a:rPr lang="en-US" altLang="en-US" sz="2400" dirty="0"/>
              <a:t>Sensitive items?</a:t>
            </a:r>
          </a:p>
          <a:p>
            <a:pPr lvl="2"/>
            <a:r>
              <a:rPr lang="en-US" altLang="en-US" sz="2400" dirty="0"/>
              <a:t>Put last; different versions</a:t>
            </a:r>
          </a:p>
          <a:p>
            <a:r>
              <a:rPr lang="en-US" altLang="en-US" sz="2400" dirty="0"/>
              <a:t>Response biases (sets, social desirability)</a:t>
            </a:r>
          </a:p>
        </p:txBody>
      </p:sp>
      <p:sp>
        <p:nvSpPr>
          <p:cNvPr id="83972" name="Text Placeholder 3"/>
          <p:cNvSpPr>
            <a:spLocks noGrp="1"/>
          </p:cNvSpPr>
          <p:nvPr>
            <p:ph sz="half" idx="2"/>
          </p:nvPr>
        </p:nvSpPr>
        <p:spPr>
          <a:xfrm>
            <a:off x="304800" y="1676400"/>
            <a:ext cx="2286000" cy="4525963"/>
          </a:xfrm>
          <a:solidFill>
            <a:srgbClr val="51AFF1"/>
          </a:solidFill>
          <a:ln w="38100" cap="flat" cmpd="dbl">
            <a:solidFill>
              <a:srgbClr val="4F81BD"/>
            </a:solidFill>
            <a:round/>
            <a:headEnd type="none" w="med" len="med"/>
            <a:tailEnd type="none" w="med" len="med"/>
          </a:ln>
        </p:spPr>
        <p:txBody>
          <a:bodyPr>
            <a:normAutofit lnSpcReduction="10000"/>
          </a:bodyPr>
          <a:lstStyle/>
          <a:p>
            <a:pPr marL="0" eaLnBrk="1" hangingPunct="1">
              <a:buFont typeface="Arial" charset="0"/>
              <a:buNone/>
            </a:pPr>
            <a:r>
              <a:rPr lang="en-US" altLang="en-US" dirty="0">
                <a:solidFill>
                  <a:schemeClr val="bg1"/>
                </a:solidFill>
              </a:rPr>
              <a:t>In Review</a:t>
            </a:r>
          </a:p>
        </p:txBody>
      </p:sp>
    </p:spTree>
    <p:extLst>
      <p:ext uri="{BB962C8B-B14F-4D97-AF65-F5344CB8AC3E}">
        <p14:creationId xmlns:p14="http://schemas.microsoft.com/office/powerpoint/2010/main" val="792766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3971">
                                            <p:txEl>
                                              <p:pRg st="4" end="4"/>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3971">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3971">
                                            <p:txEl>
                                              <p:pRg st="6" end="6"/>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397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1"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sz="4400" dirty="0"/>
              <a:t>Encouraging</a:t>
            </a:r>
            <a:r>
              <a:rPr lang="en-US" dirty="0"/>
              <a:t> </a:t>
            </a:r>
            <a:r>
              <a:rPr lang="en-US" sz="4400" dirty="0"/>
              <a:t>Accurate Responses</a:t>
            </a:r>
            <a:endParaRPr lang="en-US" dirty="0"/>
          </a:p>
        </p:txBody>
      </p:sp>
      <p:sp>
        <p:nvSpPr>
          <p:cNvPr id="3" name="Text Placeholder 2"/>
          <p:cNvSpPr>
            <a:spLocks noGrp="1"/>
          </p:cNvSpPr>
          <p:nvPr>
            <p:ph type="body" sz="quarter" idx="11"/>
          </p:nvPr>
        </p:nvSpPr>
        <p:spPr>
          <a:xfrm>
            <a:off x="439477" y="1627188"/>
            <a:ext cx="4573469" cy="3603625"/>
          </a:xfrm>
        </p:spPr>
        <p:txBody>
          <a:bodyPr/>
          <a:lstStyle/>
          <a:p>
            <a:r>
              <a:rPr lang="en-US" dirty="0"/>
              <a:t>People can give meaningful responses</a:t>
            </a:r>
          </a:p>
          <a:p>
            <a:r>
              <a:rPr lang="en-US" dirty="0"/>
              <a:t>Sometimes people use shortcuts</a:t>
            </a:r>
          </a:p>
          <a:p>
            <a:pPr lvl="1"/>
            <a:r>
              <a:rPr lang="en-US" b="1" dirty="0"/>
              <a:t>Response sets</a:t>
            </a:r>
          </a:p>
          <a:p>
            <a:pPr lvl="1"/>
            <a:r>
              <a:rPr lang="en-US" b="1" dirty="0"/>
              <a:t>Acquiescence</a:t>
            </a:r>
            <a:r>
              <a:rPr lang="en-US" dirty="0"/>
              <a:t> (yea-saying)</a:t>
            </a:r>
          </a:p>
          <a:p>
            <a:pPr lvl="1"/>
            <a:r>
              <a:rPr lang="en-US" b="1" dirty="0"/>
              <a:t>Fence sitting</a:t>
            </a:r>
          </a:p>
        </p:txBody>
      </p:sp>
      <p:pic>
        <p:nvPicPr>
          <p:cNvPr id="6" name="Picture 5" descr="Figure 6.4 is an example of someone filling out a response set and circling &quot;strongly agree&quot; for nearly every question. ">
            <a:extLst>
              <a:ext uri="{FF2B5EF4-FFF2-40B4-BE49-F238E27FC236}">
                <a16:creationId xmlns:a16="http://schemas.microsoft.com/office/drawing/2014/main" id="{18BEC0D8-CF1D-6346-B472-5505ABD806B4}"/>
              </a:ext>
            </a:extLst>
          </p:cNvPr>
          <p:cNvPicPr>
            <a:picLocks noChangeAspect="1"/>
          </p:cNvPicPr>
          <p:nvPr/>
        </p:nvPicPr>
        <p:blipFill rotWithShape="1">
          <a:blip r:embed="rId3"/>
          <a:srcRect b="11283"/>
          <a:stretch/>
        </p:blipFill>
        <p:spPr>
          <a:xfrm>
            <a:off x="5408953" y="1285969"/>
            <a:ext cx="3031490" cy="5073255"/>
          </a:xfrm>
          <a:prstGeom prst="rect">
            <a:avLst/>
          </a:prstGeom>
        </p:spPr>
      </p:pic>
    </p:spTree>
    <p:extLst>
      <p:ext uri="{BB962C8B-B14F-4D97-AF65-F5344CB8AC3E}">
        <p14:creationId xmlns:p14="http://schemas.microsoft.com/office/powerpoint/2010/main" val="368386481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PPRESENTATIONGUID" val="ce1fc6d7-c9af-4b5b-b3b3-31cad3abc78c"/>
  <p:tag name="TPVERSION" val="8"/>
  <p:tag name="TPFULLVERSION" val="8.2.0.30"/>
  <p:tag name="PPTVERSION" val="16"/>
  <p:tag name="TPOS" val="2"/>
  <p:tag name="TPLASTSAVEVERSION" val="6.2 PC"/>
</p:tagLst>
</file>

<file path=ppt/theme/theme1.xml><?xml version="1.0" encoding="utf-8"?>
<a:theme xmlns:a="http://schemas.openxmlformats.org/drawingml/2006/main" name="Perception">
  <a:themeElements>
    <a:clrScheme name="Perception">
      <a:dk1>
        <a:sysClr val="windowText" lastClr="000000"/>
      </a:dk1>
      <a:lt1>
        <a:sysClr val="window" lastClr="FFFFFF"/>
      </a:lt1>
      <a:dk2>
        <a:srgbClr val="333333"/>
      </a:dk2>
      <a:lt2>
        <a:srgbClr val="BBC0AC"/>
      </a:lt2>
      <a:accent1>
        <a:srgbClr val="A2C816"/>
      </a:accent1>
      <a:accent2>
        <a:srgbClr val="E07602"/>
      </a:accent2>
      <a:accent3>
        <a:srgbClr val="E4C402"/>
      </a:accent3>
      <a:accent4>
        <a:srgbClr val="7DC1EF"/>
      </a:accent4>
      <a:accent5>
        <a:srgbClr val="21449B"/>
      </a:accent5>
      <a:accent6>
        <a:srgbClr val="A2B170"/>
      </a:accent6>
      <a:hlink>
        <a:srgbClr val="8DA440"/>
      </a:hlink>
      <a:folHlink>
        <a:srgbClr val="4C4F3F"/>
      </a:folHlink>
    </a:clrScheme>
    <a:fontScheme name="Perception">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erception">
      <a:fillStyleLst>
        <a:solidFill>
          <a:schemeClr val="phClr"/>
        </a:solidFill>
        <a:solidFill>
          <a:schemeClr val="phClr">
            <a:shade val="90000"/>
          </a:schemeClr>
        </a:solidFill>
        <a:solidFill>
          <a:schemeClr val="phClr">
            <a:shade val="80000"/>
          </a:schemeClr>
        </a:solidFill>
      </a:fillStyleLst>
      <a:lnStyleLst>
        <a:ln w="12700" cap="flat" cmpd="sng" algn="ctr">
          <a:solidFill>
            <a:schemeClr val="phClr">
              <a:satMod val="105000"/>
            </a:schemeClr>
          </a:solidFill>
          <a:prstDash val="solid"/>
        </a:ln>
        <a:ln w="25400" cap="flat" cmpd="sng" algn="ctr">
          <a:solidFill>
            <a:schemeClr val="phClr"/>
          </a:solidFill>
          <a:prstDash val="solid"/>
        </a:ln>
        <a:ln w="25400" cap="flat" cmpd="sng" algn="ctr">
          <a:solidFill>
            <a:schemeClr val="phClr">
              <a:alpha val="80000"/>
            </a:schemeClr>
          </a:solidFill>
          <a:prstDash val="solid"/>
        </a:ln>
      </a:lnStyleLst>
      <a:effectStyleLst>
        <a:effectStyle>
          <a:effectLst/>
        </a:effectStyle>
        <a:effectStyle>
          <a:effectLst/>
          <a:scene3d>
            <a:camera prst="obliqueTopRight"/>
            <a:lightRig rig="threePt" dir="tl"/>
          </a:scene3d>
          <a:sp3d>
            <a:bevelT w="25400" h="25400"/>
          </a:sp3d>
        </a:effectStyle>
        <a:effectStyle>
          <a:effectLst/>
          <a:scene3d>
            <a:camera prst="perspectiveFront" fov="4200000"/>
            <a:lightRig rig="balanced" dir="tl">
              <a:rot lat="0" lon="0" rev="18600000"/>
            </a:lightRig>
          </a:scene3d>
          <a:sp3d prstMaterial="metal">
            <a:bevelT w="63500" h="50800" prst="angle"/>
          </a:sp3d>
        </a:effectStyle>
      </a:effectStyleLst>
      <a:bgFillStyleLst>
        <a:solidFill>
          <a:schemeClr val="phClr">
            <a:tint val="90000"/>
          </a:schemeClr>
        </a:solidFill>
        <a:solidFill>
          <a:schemeClr val="phClr">
            <a:tint val="50000"/>
          </a:schemeClr>
        </a:solidFill>
        <a:solidFill>
          <a:schemeClr val="phClr">
            <a:shade val="60000"/>
          </a:schemeClr>
        </a:soli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11703</TotalTime>
  <Words>1360</Words>
  <Application>Microsoft Office PowerPoint</Application>
  <PresentationFormat>On-screen Show (4:3)</PresentationFormat>
  <Paragraphs>223</Paragraphs>
  <Slides>37</Slides>
  <Notes>30</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37</vt:i4>
      </vt:variant>
    </vt:vector>
  </HeadingPairs>
  <TitlesOfParts>
    <vt:vector size="46" baseType="lpstr">
      <vt:lpstr>Arial</vt:lpstr>
      <vt:lpstr>Calibri</vt:lpstr>
      <vt:lpstr>Cambria</vt:lpstr>
      <vt:lpstr>Century Gothic</vt:lpstr>
      <vt:lpstr>Courier New</vt:lpstr>
      <vt:lpstr>Helvetica</vt:lpstr>
      <vt:lpstr>Times</vt:lpstr>
      <vt:lpstr>Wingdings 2</vt:lpstr>
      <vt:lpstr>Perception</vt:lpstr>
      <vt:lpstr>Descriptive Methods</vt:lpstr>
      <vt:lpstr>PowerPoint Presentation</vt:lpstr>
      <vt:lpstr>PowerPoint Presentation</vt:lpstr>
      <vt:lpstr>Goals of psychological research</vt:lpstr>
      <vt:lpstr>Survey Designs</vt:lpstr>
      <vt:lpstr>Pew Research Methods 101</vt:lpstr>
      <vt:lpstr>Construct Validity of Survey Items</vt:lpstr>
      <vt:lpstr>Construct Validity: Writing survey Items</vt:lpstr>
      <vt:lpstr>Encouraging Accurate Responses</vt:lpstr>
      <vt:lpstr>Encouraging Accurate Responses</vt:lpstr>
      <vt:lpstr>Survey &amp; Observational Research Can…</vt:lpstr>
      <vt:lpstr>Populations and Samples</vt:lpstr>
      <vt:lpstr>Ways a Sample May Be Biased</vt:lpstr>
      <vt:lpstr>Obtaining a Representative Sample: Probability Sampling</vt:lpstr>
      <vt:lpstr>PowerPoint Presentation</vt:lpstr>
      <vt:lpstr>Interrogating External Validity: What Matters Most?</vt:lpstr>
      <vt:lpstr>Interrogating External Validity:  What Matters Most?</vt:lpstr>
      <vt:lpstr>Interrogating External Validity: What Matters Most? </vt:lpstr>
      <vt:lpstr>Observational Research</vt:lpstr>
      <vt:lpstr>Observations</vt:lpstr>
      <vt:lpstr>Observational Methods</vt:lpstr>
      <vt:lpstr>Construct Validity of Behavioral Observations</vt:lpstr>
      <vt:lpstr>PowerPoint Presentation</vt:lpstr>
      <vt:lpstr>Advantages and Disadvantages of Naturalistic Observation</vt:lpstr>
      <vt:lpstr>Observational Methods</vt:lpstr>
      <vt:lpstr>Advantages and Disadvantages of Participant Observation</vt:lpstr>
      <vt:lpstr>Variations: Observational Methods</vt:lpstr>
      <vt:lpstr>Making Reliable and Valid Observations </vt:lpstr>
      <vt:lpstr>Making Reliable and Valid Observations (continued)</vt:lpstr>
      <vt:lpstr>Making Reliable and Valid Observations</vt:lpstr>
      <vt:lpstr>Preventing Observer  Bias and Observer Effects</vt:lpstr>
      <vt:lpstr>Things to control for in observational research</vt:lpstr>
      <vt:lpstr>Things to control for in observational research</vt:lpstr>
      <vt:lpstr>Archival Research</vt:lpstr>
      <vt:lpstr>PowerPoint Presentation</vt:lpstr>
      <vt:lpstr>Advantages and Disadvantages of Archival Research</vt:lpstr>
      <vt:lpstr>PowerPoint Presentation</vt:lpstr>
    </vt:vector>
  </TitlesOfParts>
  <Company>Birmingham-Southern College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Social Psychology</dc:title>
  <dc:creator>Jaime Cloud</dc:creator>
  <cp:lastModifiedBy>Harbert Lab</cp:lastModifiedBy>
  <cp:revision>732</cp:revision>
  <cp:lastPrinted>2012-12-17T17:44:33Z</cp:lastPrinted>
  <dcterms:created xsi:type="dcterms:W3CDTF">2012-06-27T18:37:11Z</dcterms:created>
  <dcterms:modified xsi:type="dcterms:W3CDTF">2022-04-01T14:57:46Z</dcterms:modified>
</cp:coreProperties>
</file>