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3"/>
  </p:notesMasterIdLst>
  <p:handoutMasterIdLst>
    <p:handoutMasterId r:id="rId44"/>
  </p:handoutMasterIdLst>
  <p:sldIdLst>
    <p:sldId id="257" r:id="rId2"/>
    <p:sldId id="417" r:id="rId3"/>
    <p:sldId id="568" r:id="rId4"/>
    <p:sldId id="596" r:id="rId5"/>
    <p:sldId id="597" r:id="rId6"/>
    <p:sldId id="481" r:id="rId7"/>
    <p:sldId id="598" r:id="rId8"/>
    <p:sldId id="599" r:id="rId9"/>
    <p:sldId id="612" r:id="rId10"/>
    <p:sldId id="613" r:id="rId11"/>
    <p:sldId id="446" r:id="rId12"/>
    <p:sldId id="605" r:id="rId13"/>
    <p:sldId id="606" r:id="rId14"/>
    <p:sldId id="608" r:id="rId15"/>
    <p:sldId id="607" r:id="rId16"/>
    <p:sldId id="354" r:id="rId17"/>
    <p:sldId id="355" r:id="rId18"/>
    <p:sldId id="356" r:id="rId19"/>
    <p:sldId id="357" r:id="rId20"/>
    <p:sldId id="610" r:id="rId21"/>
    <p:sldId id="617" r:id="rId22"/>
    <p:sldId id="629" r:id="rId23"/>
    <p:sldId id="618" r:id="rId24"/>
    <p:sldId id="619" r:id="rId25"/>
    <p:sldId id="551" r:id="rId26"/>
    <p:sldId id="552" r:id="rId27"/>
    <p:sldId id="621" r:id="rId28"/>
    <p:sldId id="622" r:id="rId29"/>
    <p:sldId id="627" r:id="rId30"/>
    <p:sldId id="624" r:id="rId31"/>
    <p:sldId id="631" r:id="rId32"/>
    <p:sldId id="633" r:id="rId33"/>
    <p:sldId id="632" r:id="rId34"/>
    <p:sldId id="560" r:id="rId35"/>
    <p:sldId id="256" r:id="rId36"/>
    <p:sldId id="564" r:id="rId37"/>
    <p:sldId id="637" r:id="rId38"/>
    <p:sldId id="638" r:id="rId39"/>
    <p:sldId id="639" r:id="rId40"/>
    <p:sldId id="640" r:id="rId41"/>
    <p:sldId id="566"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clrMru>
    <a:srgbClr val="7AB11D"/>
    <a:srgbClr val="90BB2B"/>
    <a:srgbClr val="CD2529"/>
    <a:srgbClr val="B82123"/>
    <a:srgbClr val="DFFA6F"/>
    <a:srgbClr val="9DC22F"/>
    <a:srgbClr val="143459"/>
    <a:srgbClr val="FF8000"/>
    <a:srgbClr val="0080FF"/>
    <a:srgbClr val="FF008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708" autoAdjust="0"/>
  </p:normalViewPr>
  <p:slideViewPr>
    <p:cSldViewPr snapToGrid="0" snapToObjects="1">
      <p:cViewPr varScale="1">
        <p:scale>
          <a:sx n="72" d="100"/>
          <a:sy n="72" d="100"/>
        </p:scale>
        <p:origin x="192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9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C8621DD-D3B8-FE4F-876A-66D7B6BCEF61}" type="datetimeFigureOut">
              <a:rPr lang="en-US" smtClean="0"/>
              <a:t>4/7/2022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7DF5FEC-43E9-934E-B596-2FBB5174A7E3}" type="slidenum">
              <a:rPr lang="en-US" smtClean="0"/>
              <a:t>‹#›</a:t>
            </a:fld>
            <a:endParaRPr lang="en-US"/>
          </a:p>
        </p:txBody>
      </p:sp>
    </p:spTree>
    <p:extLst>
      <p:ext uri="{BB962C8B-B14F-4D97-AF65-F5344CB8AC3E}">
        <p14:creationId xmlns:p14="http://schemas.microsoft.com/office/powerpoint/2010/main" val="181436763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24CEC5-F0F5-434E-A026-65DC5C02C252}" type="datetimeFigureOut">
              <a:rPr lang="en-US" smtClean="0"/>
              <a:t>4/7/2022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529519-5D31-9D44-B0BB-FD4F1C6BC6A0}" type="slidenum">
              <a:rPr lang="en-US" smtClean="0"/>
              <a:t>‹#›</a:t>
            </a:fld>
            <a:endParaRPr lang="en-US"/>
          </a:p>
        </p:txBody>
      </p:sp>
    </p:spTree>
    <p:extLst>
      <p:ext uri="{BB962C8B-B14F-4D97-AF65-F5344CB8AC3E}">
        <p14:creationId xmlns:p14="http://schemas.microsoft.com/office/powerpoint/2010/main" val="224189621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1</a:t>
            </a:fld>
            <a:endParaRPr lang="en-US"/>
          </a:p>
        </p:txBody>
      </p:sp>
    </p:spTree>
    <p:extLst>
      <p:ext uri="{BB962C8B-B14F-4D97-AF65-F5344CB8AC3E}">
        <p14:creationId xmlns:p14="http://schemas.microsoft.com/office/powerpoint/2010/main" val="21086853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A2529519-5D31-9D44-B0BB-FD4F1C6BC6A0}" type="slidenum">
              <a:rPr lang="en-US" smtClean="0"/>
              <a:t>10</a:t>
            </a:fld>
            <a:endParaRPr lang="en-US"/>
          </a:p>
        </p:txBody>
      </p:sp>
    </p:spTree>
    <p:extLst>
      <p:ext uri="{BB962C8B-B14F-4D97-AF65-F5344CB8AC3E}">
        <p14:creationId xmlns:p14="http://schemas.microsoft.com/office/powerpoint/2010/main" val="8866416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704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
        <p:nvSpPr>
          <p:cNvPr id="2" name="Slide Number Placeholder 3"/>
          <p:cNvSpPr>
            <a:spLocks noGrp="1"/>
          </p:cNvSpPr>
          <p:nvPr>
            <p:ph type="sldNum" sz="quarter" idx="5"/>
          </p:nvPr>
        </p:nvSpPr>
        <p:spPr bwMode="auto">
          <a:ln>
            <a:miter lim="800000"/>
            <a:headEnd/>
            <a:tailEnd/>
          </a:ln>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DEC5ABB-2A10-F94E-9F60-222BB65572B1}" type="slidenum">
              <a:rPr lang="en-US" sz="1200">
                <a:latin typeface="Calibri" charset="0"/>
              </a:rPr>
              <a:pPr eaLnBrk="1" hangingPunct="1"/>
              <a:t>11</a:t>
            </a:fld>
            <a:endParaRPr lang="en-US" sz="1200">
              <a:latin typeface="Calibri"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charset="0"/>
                <a:ea typeface="ＭＳ Ｐゴシック" charset="0"/>
              </a:defRPr>
            </a:lvl1pPr>
            <a:lvl2pPr marL="742840" indent="-285708" eaLnBrk="0" hangingPunct="0">
              <a:defRPr>
                <a:solidFill>
                  <a:schemeClr val="tx1"/>
                </a:solidFill>
                <a:latin typeface="Arial" charset="0"/>
                <a:ea typeface="ＭＳ Ｐゴシック" charset="0"/>
              </a:defRPr>
            </a:lvl2pPr>
            <a:lvl3pPr marL="1142830" indent="-228566" eaLnBrk="0" hangingPunct="0">
              <a:defRPr>
                <a:solidFill>
                  <a:schemeClr val="tx1"/>
                </a:solidFill>
                <a:latin typeface="Arial" charset="0"/>
                <a:ea typeface="ＭＳ Ｐゴシック" charset="0"/>
              </a:defRPr>
            </a:lvl3pPr>
            <a:lvl4pPr marL="1599963" indent="-228566" eaLnBrk="0" hangingPunct="0">
              <a:defRPr>
                <a:solidFill>
                  <a:schemeClr val="tx1"/>
                </a:solidFill>
                <a:latin typeface="Arial" charset="0"/>
                <a:ea typeface="ＭＳ Ｐゴシック" charset="0"/>
              </a:defRPr>
            </a:lvl4pPr>
            <a:lvl5pPr marL="2057095" indent="-228566" eaLnBrk="0" hangingPunct="0">
              <a:defRPr>
                <a:solidFill>
                  <a:schemeClr val="tx1"/>
                </a:solidFill>
                <a:latin typeface="Arial" charset="0"/>
                <a:ea typeface="ＭＳ Ｐゴシック" charset="0"/>
              </a:defRPr>
            </a:lvl5pPr>
            <a:lvl6pPr marL="2514228" indent="-228566" eaLnBrk="0" fontAlgn="base" hangingPunct="0">
              <a:spcBef>
                <a:spcPct val="0"/>
              </a:spcBef>
              <a:spcAft>
                <a:spcPct val="0"/>
              </a:spcAft>
              <a:defRPr>
                <a:solidFill>
                  <a:schemeClr val="tx1"/>
                </a:solidFill>
                <a:latin typeface="Arial" charset="0"/>
                <a:ea typeface="ＭＳ Ｐゴシック" charset="0"/>
              </a:defRPr>
            </a:lvl6pPr>
            <a:lvl7pPr marL="2971360" indent="-228566" eaLnBrk="0" fontAlgn="base" hangingPunct="0">
              <a:spcBef>
                <a:spcPct val="0"/>
              </a:spcBef>
              <a:spcAft>
                <a:spcPct val="0"/>
              </a:spcAft>
              <a:defRPr>
                <a:solidFill>
                  <a:schemeClr val="tx1"/>
                </a:solidFill>
                <a:latin typeface="Arial" charset="0"/>
                <a:ea typeface="ＭＳ Ｐゴシック" charset="0"/>
              </a:defRPr>
            </a:lvl7pPr>
            <a:lvl8pPr marL="3428492" indent="-228566" eaLnBrk="0" fontAlgn="base" hangingPunct="0">
              <a:spcBef>
                <a:spcPct val="0"/>
              </a:spcBef>
              <a:spcAft>
                <a:spcPct val="0"/>
              </a:spcAft>
              <a:defRPr>
                <a:solidFill>
                  <a:schemeClr val="tx1"/>
                </a:solidFill>
                <a:latin typeface="Arial" charset="0"/>
                <a:ea typeface="ＭＳ Ｐゴシック" charset="0"/>
              </a:defRPr>
            </a:lvl8pPr>
            <a:lvl9pPr marL="3885625" indent="-228566"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C97E7265-6CE6-D740-B2C0-8BA217395DF7}" type="slidenum">
              <a:rPr lang="en-US">
                <a:latin typeface="Calibri" charset="0"/>
              </a:rPr>
              <a:pPr eaLnBrk="1" hangingPunct="1"/>
              <a:t>12</a:t>
            </a:fld>
            <a:endParaRPr lang="en-US">
              <a:latin typeface="Calibri" charset="0"/>
            </a:endParaRPr>
          </a:p>
        </p:txBody>
      </p:sp>
      <p:sp>
        <p:nvSpPr>
          <p:cNvPr id="1464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46436" name="Rectangle 3"/>
          <p:cNvSpPr>
            <a:spLocks noGrp="1" noChangeArrowheads="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z="1400" dirty="0"/>
          </a:p>
        </p:txBody>
      </p:sp>
    </p:spTree>
    <p:extLst>
      <p:ext uri="{BB962C8B-B14F-4D97-AF65-F5344CB8AC3E}">
        <p14:creationId xmlns:p14="http://schemas.microsoft.com/office/powerpoint/2010/main" val="3771788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charset="0"/>
                <a:ea typeface="ＭＳ Ｐゴシック" charset="0"/>
              </a:defRPr>
            </a:lvl1pPr>
            <a:lvl2pPr marL="742840" indent="-285708" eaLnBrk="0" hangingPunct="0">
              <a:defRPr>
                <a:solidFill>
                  <a:schemeClr val="tx1"/>
                </a:solidFill>
                <a:latin typeface="Arial" charset="0"/>
                <a:ea typeface="ＭＳ Ｐゴシック" charset="0"/>
              </a:defRPr>
            </a:lvl2pPr>
            <a:lvl3pPr marL="1142830" indent="-228566" eaLnBrk="0" hangingPunct="0">
              <a:defRPr>
                <a:solidFill>
                  <a:schemeClr val="tx1"/>
                </a:solidFill>
                <a:latin typeface="Arial" charset="0"/>
                <a:ea typeface="ＭＳ Ｐゴシック" charset="0"/>
              </a:defRPr>
            </a:lvl3pPr>
            <a:lvl4pPr marL="1599963" indent="-228566" eaLnBrk="0" hangingPunct="0">
              <a:defRPr>
                <a:solidFill>
                  <a:schemeClr val="tx1"/>
                </a:solidFill>
                <a:latin typeface="Arial" charset="0"/>
                <a:ea typeface="ＭＳ Ｐゴシック" charset="0"/>
              </a:defRPr>
            </a:lvl4pPr>
            <a:lvl5pPr marL="2057095" indent="-228566" eaLnBrk="0" hangingPunct="0">
              <a:defRPr>
                <a:solidFill>
                  <a:schemeClr val="tx1"/>
                </a:solidFill>
                <a:latin typeface="Arial" charset="0"/>
                <a:ea typeface="ＭＳ Ｐゴシック" charset="0"/>
              </a:defRPr>
            </a:lvl5pPr>
            <a:lvl6pPr marL="2514228" indent="-228566" eaLnBrk="0" fontAlgn="base" hangingPunct="0">
              <a:spcBef>
                <a:spcPct val="0"/>
              </a:spcBef>
              <a:spcAft>
                <a:spcPct val="0"/>
              </a:spcAft>
              <a:defRPr>
                <a:solidFill>
                  <a:schemeClr val="tx1"/>
                </a:solidFill>
                <a:latin typeface="Arial" charset="0"/>
                <a:ea typeface="ＭＳ Ｐゴシック" charset="0"/>
              </a:defRPr>
            </a:lvl6pPr>
            <a:lvl7pPr marL="2971360" indent="-228566" eaLnBrk="0" fontAlgn="base" hangingPunct="0">
              <a:spcBef>
                <a:spcPct val="0"/>
              </a:spcBef>
              <a:spcAft>
                <a:spcPct val="0"/>
              </a:spcAft>
              <a:defRPr>
                <a:solidFill>
                  <a:schemeClr val="tx1"/>
                </a:solidFill>
                <a:latin typeface="Arial" charset="0"/>
                <a:ea typeface="ＭＳ Ｐゴシック" charset="0"/>
              </a:defRPr>
            </a:lvl7pPr>
            <a:lvl8pPr marL="3428492" indent="-228566" eaLnBrk="0" fontAlgn="base" hangingPunct="0">
              <a:spcBef>
                <a:spcPct val="0"/>
              </a:spcBef>
              <a:spcAft>
                <a:spcPct val="0"/>
              </a:spcAft>
              <a:defRPr>
                <a:solidFill>
                  <a:schemeClr val="tx1"/>
                </a:solidFill>
                <a:latin typeface="Arial" charset="0"/>
                <a:ea typeface="ＭＳ Ｐゴシック" charset="0"/>
              </a:defRPr>
            </a:lvl8pPr>
            <a:lvl9pPr marL="3885625" indent="-228566"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C97E7265-6CE6-D740-B2C0-8BA217395DF7}" type="slidenum">
              <a:rPr lang="en-US">
                <a:latin typeface="Calibri" charset="0"/>
              </a:rPr>
              <a:pPr eaLnBrk="1" hangingPunct="1"/>
              <a:t>13</a:t>
            </a:fld>
            <a:endParaRPr lang="en-US">
              <a:latin typeface="Calibri" charset="0"/>
            </a:endParaRPr>
          </a:p>
        </p:txBody>
      </p:sp>
      <p:sp>
        <p:nvSpPr>
          <p:cNvPr id="1464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46436" name="Rectangle 3"/>
          <p:cNvSpPr>
            <a:spLocks noGrp="1" noChangeArrowheads="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566" indent="-228566">
              <a:lnSpc>
                <a:spcPct val="80000"/>
              </a:lnSpc>
              <a:spcBef>
                <a:spcPct val="0"/>
              </a:spcBef>
            </a:pPr>
            <a:endParaRPr lang="en-US" sz="1200" dirty="0">
              <a:latin typeface="Arial"/>
              <a:cs typeface="Arial"/>
            </a:endParaRPr>
          </a:p>
        </p:txBody>
      </p:sp>
    </p:spTree>
    <p:extLst>
      <p:ext uri="{BB962C8B-B14F-4D97-AF65-F5344CB8AC3E}">
        <p14:creationId xmlns:p14="http://schemas.microsoft.com/office/powerpoint/2010/main" val="9975934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charset="0"/>
                <a:ea typeface="ＭＳ Ｐゴシック" charset="0"/>
              </a:defRPr>
            </a:lvl1pPr>
            <a:lvl2pPr marL="742840" indent="-285708" eaLnBrk="0" hangingPunct="0">
              <a:defRPr>
                <a:solidFill>
                  <a:schemeClr val="tx1"/>
                </a:solidFill>
                <a:latin typeface="Arial" charset="0"/>
                <a:ea typeface="ＭＳ Ｐゴシック" charset="0"/>
              </a:defRPr>
            </a:lvl2pPr>
            <a:lvl3pPr marL="1142830" indent="-228566" eaLnBrk="0" hangingPunct="0">
              <a:defRPr>
                <a:solidFill>
                  <a:schemeClr val="tx1"/>
                </a:solidFill>
                <a:latin typeface="Arial" charset="0"/>
                <a:ea typeface="ＭＳ Ｐゴシック" charset="0"/>
              </a:defRPr>
            </a:lvl3pPr>
            <a:lvl4pPr marL="1599963" indent="-228566" eaLnBrk="0" hangingPunct="0">
              <a:defRPr>
                <a:solidFill>
                  <a:schemeClr val="tx1"/>
                </a:solidFill>
                <a:latin typeface="Arial" charset="0"/>
                <a:ea typeface="ＭＳ Ｐゴシック" charset="0"/>
              </a:defRPr>
            </a:lvl4pPr>
            <a:lvl5pPr marL="2057095" indent="-228566" eaLnBrk="0" hangingPunct="0">
              <a:defRPr>
                <a:solidFill>
                  <a:schemeClr val="tx1"/>
                </a:solidFill>
                <a:latin typeface="Arial" charset="0"/>
                <a:ea typeface="ＭＳ Ｐゴシック" charset="0"/>
              </a:defRPr>
            </a:lvl5pPr>
            <a:lvl6pPr marL="2514228" indent="-228566" eaLnBrk="0" fontAlgn="base" hangingPunct="0">
              <a:spcBef>
                <a:spcPct val="0"/>
              </a:spcBef>
              <a:spcAft>
                <a:spcPct val="0"/>
              </a:spcAft>
              <a:defRPr>
                <a:solidFill>
                  <a:schemeClr val="tx1"/>
                </a:solidFill>
                <a:latin typeface="Arial" charset="0"/>
                <a:ea typeface="ＭＳ Ｐゴシック" charset="0"/>
              </a:defRPr>
            </a:lvl6pPr>
            <a:lvl7pPr marL="2971360" indent="-228566" eaLnBrk="0" fontAlgn="base" hangingPunct="0">
              <a:spcBef>
                <a:spcPct val="0"/>
              </a:spcBef>
              <a:spcAft>
                <a:spcPct val="0"/>
              </a:spcAft>
              <a:defRPr>
                <a:solidFill>
                  <a:schemeClr val="tx1"/>
                </a:solidFill>
                <a:latin typeface="Arial" charset="0"/>
                <a:ea typeface="ＭＳ Ｐゴシック" charset="0"/>
              </a:defRPr>
            </a:lvl7pPr>
            <a:lvl8pPr marL="3428492" indent="-228566" eaLnBrk="0" fontAlgn="base" hangingPunct="0">
              <a:spcBef>
                <a:spcPct val="0"/>
              </a:spcBef>
              <a:spcAft>
                <a:spcPct val="0"/>
              </a:spcAft>
              <a:defRPr>
                <a:solidFill>
                  <a:schemeClr val="tx1"/>
                </a:solidFill>
                <a:latin typeface="Arial" charset="0"/>
                <a:ea typeface="ＭＳ Ｐゴシック" charset="0"/>
              </a:defRPr>
            </a:lvl8pPr>
            <a:lvl9pPr marL="3885625" indent="-228566"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C97E7265-6CE6-D740-B2C0-8BA217395DF7}" type="slidenum">
              <a:rPr lang="en-US">
                <a:latin typeface="Calibri" charset="0"/>
              </a:rPr>
              <a:pPr eaLnBrk="1" hangingPunct="1"/>
              <a:t>14</a:t>
            </a:fld>
            <a:endParaRPr lang="en-US">
              <a:latin typeface="Calibri" charset="0"/>
            </a:endParaRPr>
          </a:p>
        </p:txBody>
      </p:sp>
      <p:sp>
        <p:nvSpPr>
          <p:cNvPr id="1464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46436" name="Rectangle 3"/>
          <p:cNvSpPr>
            <a:spLocks noGrp="1" noChangeArrowheads="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80000"/>
              </a:lnSpc>
              <a:spcBef>
                <a:spcPct val="0"/>
              </a:spcBef>
            </a:pPr>
            <a:endParaRPr lang="en-US" sz="1400" dirty="0"/>
          </a:p>
        </p:txBody>
      </p:sp>
    </p:spTree>
    <p:extLst>
      <p:ext uri="{BB962C8B-B14F-4D97-AF65-F5344CB8AC3E}">
        <p14:creationId xmlns:p14="http://schemas.microsoft.com/office/powerpoint/2010/main" val="9475424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charset="0"/>
                <a:ea typeface="ＭＳ Ｐゴシック" charset="0"/>
              </a:defRPr>
            </a:lvl1pPr>
            <a:lvl2pPr marL="742840" indent="-285708" eaLnBrk="0" hangingPunct="0">
              <a:defRPr>
                <a:solidFill>
                  <a:schemeClr val="tx1"/>
                </a:solidFill>
                <a:latin typeface="Arial" charset="0"/>
                <a:ea typeface="ＭＳ Ｐゴシック" charset="0"/>
              </a:defRPr>
            </a:lvl2pPr>
            <a:lvl3pPr marL="1142830" indent="-228566" eaLnBrk="0" hangingPunct="0">
              <a:defRPr>
                <a:solidFill>
                  <a:schemeClr val="tx1"/>
                </a:solidFill>
                <a:latin typeface="Arial" charset="0"/>
                <a:ea typeface="ＭＳ Ｐゴシック" charset="0"/>
              </a:defRPr>
            </a:lvl3pPr>
            <a:lvl4pPr marL="1599963" indent="-228566" eaLnBrk="0" hangingPunct="0">
              <a:defRPr>
                <a:solidFill>
                  <a:schemeClr val="tx1"/>
                </a:solidFill>
                <a:latin typeface="Arial" charset="0"/>
                <a:ea typeface="ＭＳ Ｐゴシック" charset="0"/>
              </a:defRPr>
            </a:lvl4pPr>
            <a:lvl5pPr marL="2057095" indent="-228566" eaLnBrk="0" hangingPunct="0">
              <a:defRPr>
                <a:solidFill>
                  <a:schemeClr val="tx1"/>
                </a:solidFill>
                <a:latin typeface="Arial" charset="0"/>
                <a:ea typeface="ＭＳ Ｐゴシック" charset="0"/>
              </a:defRPr>
            </a:lvl5pPr>
            <a:lvl6pPr marL="2514228" indent="-228566" eaLnBrk="0" fontAlgn="base" hangingPunct="0">
              <a:spcBef>
                <a:spcPct val="0"/>
              </a:spcBef>
              <a:spcAft>
                <a:spcPct val="0"/>
              </a:spcAft>
              <a:defRPr>
                <a:solidFill>
                  <a:schemeClr val="tx1"/>
                </a:solidFill>
                <a:latin typeface="Arial" charset="0"/>
                <a:ea typeface="ＭＳ Ｐゴシック" charset="0"/>
              </a:defRPr>
            </a:lvl6pPr>
            <a:lvl7pPr marL="2971360" indent="-228566" eaLnBrk="0" fontAlgn="base" hangingPunct="0">
              <a:spcBef>
                <a:spcPct val="0"/>
              </a:spcBef>
              <a:spcAft>
                <a:spcPct val="0"/>
              </a:spcAft>
              <a:defRPr>
                <a:solidFill>
                  <a:schemeClr val="tx1"/>
                </a:solidFill>
                <a:latin typeface="Arial" charset="0"/>
                <a:ea typeface="ＭＳ Ｐゴシック" charset="0"/>
              </a:defRPr>
            </a:lvl7pPr>
            <a:lvl8pPr marL="3428492" indent="-228566" eaLnBrk="0" fontAlgn="base" hangingPunct="0">
              <a:spcBef>
                <a:spcPct val="0"/>
              </a:spcBef>
              <a:spcAft>
                <a:spcPct val="0"/>
              </a:spcAft>
              <a:defRPr>
                <a:solidFill>
                  <a:schemeClr val="tx1"/>
                </a:solidFill>
                <a:latin typeface="Arial" charset="0"/>
                <a:ea typeface="ＭＳ Ｐゴシック" charset="0"/>
              </a:defRPr>
            </a:lvl8pPr>
            <a:lvl9pPr marL="3885625" indent="-228566"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1695136F-64DE-C147-A855-1AD686F28E32}" type="slidenum">
              <a:rPr lang="en-US">
                <a:latin typeface="Calibri" charset="0"/>
              </a:rPr>
              <a:pPr eaLnBrk="1" hangingPunct="1"/>
              <a:t>15</a:t>
            </a:fld>
            <a:endParaRPr lang="en-US">
              <a:latin typeface="Calibri" charset="0"/>
            </a:endParaRPr>
          </a:p>
        </p:txBody>
      </p:sp>
      <p:sp>
        <p:nvSpPr>
          <p:cNvPr id="1495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49508" name="Rectangle 3"/>
          <p:cNvSpPr>
            <a:spLocks noGrp="1" noChangeArrowheads="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A2529519-5D31-9D44-B0BB-FD4F1C6BC6A0}" type="slidenum">
              <a:rPr lang="en-US" smtClean="0"/>
              <a:t>16</a:t>
            </a:fld>
            <a:endParaRPr lang="en-US"/>
          </a:p>
        </p:txBody>
      </p:sp>
    </p:spTree>
    <p:extLst>
      <p:ext uri="{BB962C8B-B14F-4D97-AF65-F5344CB8AC3E}">
        <p14:creationId xmlns:p14="http://schemas.microsoft.com/office/powerpoint/2010/main" val="8866416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A2529519-5D31-9D44-B0BB-FD4F1C6BC6A0}" type="slidenum">
              <a:rPr lang="en-US" smtClean="0"/>
              <a:t>17</a:t>
            </a:fld>
            <a:endParaRPr lang="en-US"/>
          </a:p>
        </p:txBody>
      </p:sp>
    </p:spTree>
    <p:extLst>
      <p:ext uri="{BB962C8B-B14F-4D97-AF65-F5344CB8AC3E}">
        <p14:creationId xmlns:p14="http://schemas.microsoft.com/office/powerpoint/2010/main" val="8866416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A2529519-5D31-9D44-B0BB-FD4F1C6BC6A0}" type="slidenum">
              <a:rPr lang="en-US" smtClean="0"/>
              <a:t>18</a:t>
            </a:fld>
            <a:endParaRPr lang="en-US"/>
          </a:p>
        </p:txBody>
      </p:sp>
    </p:spTree>
    <p:extLst>
      <p:ext uri="{BB962C8B-B14F-4D97-AF65-F5344CB8AC3E}">
        <p14:creationId xmlns:p14="http://schemas.microsoft.com/office/powerpoint/2010/main" val="886641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A2529519-5D31-9D44-B0BB-FD4F1C6BC6A0}" type="slidenum">
              <a:rPr lang="en-US" smtClean="0"/>
              <a:t>19</a:t>
            </a:fld>
            <a:endParaRPr lang="en-US"/>
          </a:p>
        </p:txBody>
      </p:sp>
    </p:spTree>
    <p:extLst>
      <p:ext uri="{BB962C8B-B14F-4D97-AF65-F5344CB8AC3E}">
        <p14:creationId xmlns:p14="http://schemas.microsoft.com/office/powerpoint/2010/main" val="886641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2</a:t>
            </a:fld>
            <a:endParaRPr lang="en-US"/>
          </a:p>
        </p:txBody>
      </p:sp>
    </p:spTree>
    <p:extLst>
      <p:ext uri="{BB962C8B-B14F-4D97-AF65-F5344CB8AC3E}">
        <p14:creationId xmlns:p14="http://schemas.microsoft.com/office/powerpoint/2010/main" val="8866416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10"/>
          </p:nvPr>
        </p:nvSpPr>
        <p:spPr/>
        <p:txBody>
          <a:bodyPr/>
          <a:lstStyle/>
          <a:p>
            <a:fld id="{C5EB09CC-0B57-D947-82BF-D08E19DC22FF}" type="slidenum">
              <a:rPr lang="en-US" smtClean="0"/>
              <a:t>20</a:t>
            </a:fld>
            <a:endParaRPr lang="en-US" dirty="0"/>
          </a:p>
        </p:txBody>
      </p:sp>
    </p:spTree>
    <p:extLst>
      <p:ext uri="{BB962C8B-B14F-4D97-AF65-F5344CB8AC3E}">
        <p14:creationId xmlns:p14="http://schemas.microsoft.com/office/powerpoint/2010/main" val="18350073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5EB09CC-0B57-D947-82BF-D08E19DC22FF}" type="slidenum">
              <a:rPr lang="en-US" smtClean="0"/>
              <a:t>21</a:t>
            </a:fld>
            <a:endParaRPr lang="en-US" dirty="0"/>
          </a:p>
        </p:txBody>
      </p:sp>
    </p:spTree>
    <p:extLst>
      <p:ext uri="{BB962C8B-B14F-4D97-AF65-F5344CB8AC3E}">
        <p14:creationId xmlns:p14="http://schemas.microsoft.com/office/powerpoint/2010/main" val="19108223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5EB09CC-0B57-D947-82BF-D08E19DC22FF}" type="slidenum">
              <a:rPr lang="en-US" smtClean="0"/>
              <a:t>23</a:t>
            </a:fld>
            <a:endParaRPr lang="en-US" dirty="0"/>
          </a:p>
        </p:txBody>
      </p:sp>
    </p:spTree>
    <p:extLst>
      <p:ext uri="{BB962C8B-B14F-4D97-AF65-F5344CB8AC3E}">
        <p14:creationId xmlns:p14="http://schemas.microsoft.com/office/powerpoint/2010/main" val="24831344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3188" y="1144588"/>
            <a:ext cx="4111625" cy="3084512"/>
          </a:xfrm>
        </p:spPr>
      </p:sp>
      <p:sp>
        <p:nvSpPr>
          <p:cNvPr id="3" name="Notes Placeholder 2"/>
          <p:cNvSpPr>
            <a:spLocks noGrp="1"/>
          </p:cNvSpPr>
          <p:nvPr>
            <p:ph type="body" idx="1"/>
          </p:nvPr>
        </p:nvSpPr>
        <p:spPr/>
        <p:txBody>
          <a:bodyPr/>
          <a:lstStyle/>
          <a:p>
            <a:pPr>
              <a:spcBef>
                <a:spcPts val="582"/>
              </a:spcBef>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24</a:t>
            </a:fld>
            <a:endParaRPr lang="en-US" dirty="0"/>
          </a:p>
        </p:txBody>
      </p:sp>
    </p:spTree>
    <p:extLst>
      <p:ext uri="{BB962C8B-B14F-4D97-AF65-F5344CB8AC3E}">
        <p14:creationId xmlns:p14="http://schemas.microsoft.com/office/powerpoint/2010/main" val="12720480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A2529519-5D31-9D44-B0BB-FD4F1C6BC6A0}" type="slidenum">
              <a:rPr lang="en-US" smtClean="0"/>
              <a:t>25</a:t>
            </a:fld>
            <a:endParaRPr lang="en-US"/>
          </a:p>
        </p:txBody>
      </p:sp>
    </p:spTree>
    <p:extLst>
      <p:ext uri="{BB962C8B-B14F-4D97-AF65-F5344CB8AC3E}">
        <p14:creationId xmlns:p14="http://schemas.microsoft.com/office/powerpoint/2010/main" val="8866416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26</a:t>
            </a:fld>
            <a:endParaRPr lang="en-US"/>
          </a:p>
        </p:txBody>
      </p:sp>
    </p:spTree>
    <p:extLst>
      <p:ext uri="{BB962C8B-B14F-4D97-AF65-F5344CB8AC3E}">
        <p14:creationId xmlns:p14="http://schemas.microsoft.com/office/powerpoint/2010/main" val="8866416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3188" y="1144588"/>
            <a:ext cx="4111625" cy="3084512"/>
          </a:xfrm>
        </p:spPr>
      </p:sp>
      <p:sp>
        <p:nvSpPr>
          <p:cNvPr id="3" name="Notes Placeholder 2"/>
          <p:cNvSpPr>
            <a:spLocks noGrp="1"/>
          </p:cNvSpPr>
          <p:nvPr>
            <p:ph type="body" idx="1"/>
          </p:nvPr>
        </p:nvSpPr>
        <p:spPr/>
        <p:txBody>
          <a:bodyPr/>
          <a:lstStyle/>
          <a:p>
            <a:pPr>
              <a:spcBef>
                <a:spcPts val="582"/>
              </a:spcBef>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27</a:t>
            </a:fld>
            <a:endParaRPr lang="en-US" dirty="0"/>
          </a:p>
        </p:txBody>
      </p:sp>
    </p:spTree>
    <p:extLst>
      <p:ext uri="{BB962C8B-B14F-4D97-AF65-F5344CB8AC3E}">
        <p14:creationId xmlns:p14="http://schemas.microsoft.com/office/powerpoint/2010/main" val="18195415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3188" y="1144588"/>
            <a:ext cx="4111625" cy="3084512"/>
          </a:xfrm>
        </p:spPr>
      </p:sp>
      <p:sp>
        <p:nvSpPr>
          <p:cNvPr id="3" name="Notes Placeholder 2"/>
          <p:cNvSpPr>
            <a:spLocks noGrp="1"/>
          </p:cNvSpPr>
          <p:nvPr>
            <p:ph type="body" idx="1"/>
          </p:nvPr>
        </p:nvSpPr>
        <p:spPr/>
        <p:txBody>
          <a:bodyPr/>
          <a:lstStyle/>
          <a:p>
            <a:pPr>
              <a:spcBef>
                <a:spcPts val="582"/>
              </a:spcBef>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28</a:t>
            </a:fld>
            <a:endParaRPr lang="en-US" dirty="0"/>
          </a:p>
        </p:txBody>
      </p:sp>
    </p:spTree>
    <p:extLst>
      <p:ext uri="{BB962C8B-B14F-4D97-AF65-F5344CB8AC3E}">
        <p14:creationId xmlns:p14="http://schemas.microsoft.com/office/powerpoint/2010/main" val="13138660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29</a:t>
            </a:fld>
            <a:endParaRPr lang="en-US" dirty="0"/>
          </a:p>
        </p:txBody>
      </p:sp>
    </p:spTree>
    <p:extLst>
      <p:ext uri="{BB962C8B-B14F-4D97-AF65-F5344CB8AC3E}">
        <p14:creationId xmlns:p14="http://schemas.microsoft.com/office/powerpoint/2010/main" val="15601299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C5EB09CC-0B57-D947-82BF-D08E19DC22FF}" type="slidenum">
              <a:rPr lang="en-US" smtClean="0"/>
              <a:t>30</a:t>
            </a:fld>
            <a:endParaRPr lang="en-US" dirty="0"/>
          </a:p>
        </p:txBody>
      </p:sp>
    </p:spTree>
    <p:extLst>
      <p:ext uri="{BB962C8B-B14F-4D97-AF65-F5344CB8AC3E}">
        <p14:creationId xmlns:p14="http://schemas.microsoft.com/office/powerpoint/2010/main" val="1080224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3188" y="1144588"/>
            <a:ext cx="4111625" cy="30845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3</a:t>
            </a:fld>
            <a:endParaRPr lang="en-US" dirty="0"/>
          </a:p>
        </p:txBody>
      </p:sp>
    </p:spTree>
    <p:extLst>
      <p:ext uri="{BB962C8B-B14F-4D97-AF65-F5344CB8AC3E}">
        <p14:creationId xmlns:p14="http://schemas.microsoft.com/office/powerpoint/2010/main" val="23032727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5EB09CC-0B57-D947-82BF-D08E19DC22FF}" type="slidenum">
              <a:rPr lang="en-US" smtClean="0"/>
              <a:t>31</a:t>
            </a:fld>
            <a:endParaRPr lang="en-US" dirty="0"/>
          </a:p>
        </p:txBody>
      </p:sp>
    </p:spTree>
    <p:extLst>
      <p:ext uri="{BB962C8B-B14F-4D97-AF65-F5344CB8AC3E}">
        <p14:creationId xmlns:p14="http://schemas.microsoft.com/office/powerpoint/2010/main" val="37310560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5EB09CC-0B57-D947-82BF-D08E19DC22FF}" type="slidenum">
              <a:rPr lang="en-US" smtClean="0"/>
              <a:t>32</a:t>
            </a:fld>
            <a:endParaRPr lang="en-US" dirty="0"/>
          </a:p>
        </p:txBody>
      </p:sp>
    </p:spTree>
    <p:extLst>
      <p:ext uri="{BB962C8B-B14F-4D97-AF65-F5344CB8AC3E}">
        <p14:creationId xmlns:p14="http://schemas.microsoft.com/office/powerpoint/2010/main" val="37310560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5EB09CC-0B57-D947-82BF-D08E19DC22FF}" type="slidenum">
              <a:rPr lang="en-US" smtClean="0"/>
              <a:t>33</a:t>
            </a:fld>
            <a:endParaRPr lang="en-US" dirty="0"/>
          </a:p>
        </p:txBody>
      </p:sp>
    </p:spTree>
    <p:extLst>
      <p:ext uri="{BB962C8B-B14F-4D97-AF65-F5344CB8AC3E}">
        <p14:creationId xmlns:p14="http://schemas.microsoft.com/office/powerpoint/2010/main" val="28404463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34</a:t>
            </a:fld>
            <a:endParaRPr lang="en-US"/>
          </a:p>
        </p:txBody>
      </p:sp>
    </p:spTree>
    <p:extLst>
      <p:ext uri="{BB962C8B-B14F-4D97-AF65-F5344CB8AC3E}">
        <p14:creationId xmlns:p14="http://schemas.microsoft.com/office/powerpoint/2010/main" val="7172070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36</a:t>
            </a:fld>
            <a:endParaRPr lang="en-US" dirty="0"/>
          </a:p>
        </p:txBody>
      </p:sp>
    </p:spTree>
    <p:extLst>
      <p:ext uri="{BB962C8B-B14F-4D97-AF65-F5344CB8AC3E}">
        <p14:creationId xmlns:p14="http://schemas.microsoft.com/office/powerpoint/2010/main" val="169109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BFAA90-80AE-4368-B0CF-28F163187664}" type="slidenum">
              <a:rPr lang="en-US" smtClean="0"/>
              <a:t>37</a:t>
            </a:fld>
            <a:endParaRPr lang="en-US" dirty="0"/>
          </a:p>
        </p:txBody>
      </p:sp>
    </p:spTree>
    <p:extLst>
      <p:ext uri="{BB962C8B-B14F-4D97-AF65-F5344CB8AC3E}">
        <p14:creationId xmlns:p14="http://schemas.microsoft.com/office/powerpoint/2010/main" val="7412831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BBFAA90-80AE-4368-B0CF-28F163187664}" type="slidenum">
              <a:rPr lang="en-US" smtClean="0"/>
              <a:t>38</a:t>
            </a:fld>
            <a:endParaRPr lang="en-US" dirty="0"/>
          </a:p>
        </p:txBody>
      </p:sp>
    </p:spTree>
    <p:extLst>
      <p:ext uri="{BB962C8B-B14F-4D97-AF65-F5344CB8AC3E}">
        <p14:creationId xmlns:p14="http://schemas.microsoft.com/office/powerpoint/2010/main" val="39843050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BFAA90-80AE-4368-B0CF-28F163187664}" type="slidenum">
              <a:rPr lang="en-US" smtClean="0"/>
              <a:t>39</a:t>
            </a:fld>
            <a:endParaRPr lang="en-US" dirty="0"/>
          </a:p>
        </p:txBody>
      </p:sp>
    </p:spTree>
    <p:extLst>
      <p:ext uri="{BB962C8B-B14F-4D97-AF65-F5344CB8AC3E}">
        <p14:creationId xmlns:p14="http://schemas.microsoft.com/office/powerpoint/2010/main" val="40838231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BBFAA90-80AE-4368-B0CF-28F163187664}" type="slidenum">
              <a:rPr lang="en-US" smtClean="0"/>
              <a:t>40</a:t>
            </a:fld>
            <a:endParaRPr lang="en-US" dirty="0"/>
          </a:p>
        </p:txBody>
      </p:sp>
    </p:spTree>
    <p:extLst>
      <p:ext uri="{BB962C8B-B14F-4D97-AF65-F5344CB8AC3E}">
        <p14:creationId xmlns:p14="http://schemas.microsoft.com/office/powerpoint/2010/main" val="1437760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3188" y="1144588"/>
            <a:ext cx="4111625" cy="3084512"/>
          </a:xfrm>
        </p:spPr>
      </p:sp>
      <p:sp>
        <p:nvSpPr>
          <p:cNvPr id="3" name="Notes Placeholder 2"/>
          <p:cNvSpPr>
            <a:spLocks noGrp="1"/>
          </p:cNvSpPr>
          <p:nvPr>
            <p:ph type="body" idx="1"/>
          </p:nvPr>
        </p:nvSpPr>
        <p:spPr/>
        <p:txBody>
          <a:bodyPr/>
          <a:lstStyle/>
          <a:p>
            <a:pPr>
              <a:spcBef>
                <a:spcPts val="582"/>
              </a:spcBef>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4</a:t>
            </a:fld>
            <a:endParaRPr lang="en-US" dirty="0"/>
          </a:p>
        </p:txBody>
      </p:sp>
    </p:spTree>
    <p:extLst>
      <p:ext uri="{BB962C8B-B14F-4D97-AF65-F5344CB8AC3E}">
        <p14:creationId xmlns:p14="http://schemas.microsoft.com/office/powerpoint/2010/main" val="360066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3188" y="1144588"/>
            <a:ext cx="4111625" cy="3084512"/>
          </a:xfrm>
        </p:spPr>
      </p:sp>
      <p:sp>
        <p:nvSpPr>
          <p:cNvPr id="3" name="Notes Placeholder 2"/>
          <p:cNvSpPr>
            <a:spLocks noGrp="1"/>
          </p:cNvSpPr>
          <p:nvPr>
            <p:ph type="body" idx="1"/>
          </p:nvPr>
        </p:nvSpPr>
        <p:spPr/>
        <p:txBody>
          <a:bodyPr/>
          <a:lstStyle/>
          <a:p>
            <a:pPr defTabSz="887242">
              <a:defRPr/>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5</a:t>
            </a:fld>
            <a:endParaRPr lang="en-US" dirty="0"/>
          </a:p>
        </p:txBody>
      </p:sp>
    </p:spTree>
    <p:extLst>
      <p:ext uri="{BB962C8B-B14F-4D97-AF65-F5344CB8AC3E}">
        <p14:creationId xmlns:p14="http://schemas.microsoft.com/office/powerpoint/2010/main" val="1596977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6</a:t>
            </a:fld>
            <a:endParaRPr lang="en-US"/>
          </a:p>
        </p:txBody>
      </p:sp>
    </p:spTree>
    <p:extLst>
      <p:ext uri="{BB962C8B-B14F-4D97-AF65-F5344CB8AC3E}">
        <p14:creationId xmlns:p14="http://schemas.microsoft.com/office/powerpoint/2010/main" val="886641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3188" y="1144588"/>
            <a:ext cx="4111625" cy="3084512"/>
          </a:xfrm>
        </p:spPr>
      </p:sp>
      <p:sp>
        <p:nvSpPr>
          <p:cNvPr id="3" name="Notes Placeholder 2"/>
          <p:cNvSpPr>
            <a:spLocks noGrp="1"/>
          </p:cNvSpPr>
          <p:nvPr>
            <p:ph type="body" idx="1"/>
          </p:nvPr>
        </p:nvSpPr>
        <p:spPr/>
        <p:txBody>
          <a:bodyPr/>
          <a:lstStyle/>
          <a:p>
            <a:pPr>
              <a:spcBef>
                <a:spcPts val="582"/>
              </a:spcBef>
            </a:pPr>
            <a:endParaRPr lang="en-US" baseline="0" dirty="0"/>
          </a:p>
          <a:p>
            <a:pPr>
              <a:spcBef>
                <a:spcPts val="582"/>
              </a:spcBef>
            </a:pPr>
            <a:r>
              <a:rPr lang="en-US" baseline="0" dirty="0"/>
              <a:t> </a:t>
            </a:r>
            <a:endParaRPr lang="en-US" dirty="0"/>
          </a:p>
          <a:p>
            <a:pPr>
              <a:spcBef>
                <a:spcPts val="582"/>
              </a:spcBef>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7</a:t>
            </a:fld>
            <a:endParaRPr lang="en-US" dirty="0"/>
          </a:p>
        </p:txBody>
      </p:sp>
    </p:spTree>
    <p:extLst>
      <p:ext uri="{BB962C8B-B14F-4D97-AF65-F5344CB8AC3E}">
        <p14:creationId xmlns:p14="http://schemas.microsoft.com/office/powerpoint/2010/main" val="2843566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3188" y="1144588"/>
            <a:ext cx="4111625" cy="3084512"/>
          </a:xfrm>
        </p:spPr>
      </p:sp>
      <p:sp>
        <p:nvSpPr>
          <p:cNvPr id="3" name="Notes Placeholder 2"/>
          <p:cNvSpPr>
            <a:spLocks noGrp="1"/>
          </p:cNvSpPr>
          <p:nvPr>
            <p:ph type="body" idx="1"/>
          </p:nvPr>
        </p:nvSpPr>
        <p:spPr>
          <a:xfrm>
            <a:off x="680720" y="4400549"/>
            <a:ext cx="5486400" cy="3600450"/>
          </a:xfrm>
        </p:spPr>
        <p:txBody>
          <a:bodyPr/>
          <a:lstStyle/>
          <a:p>
            <a:pPr>
              <a:spcBef>
                <a:spcPts val="582"/>
              </a:spcBef>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8</a:t>
            </a:fld>
            <a:endParaRPr lang="en-US" dirty="0"/>
          </a:p>
        </p:txBody>
      </p:sp>
    </p:spTree>
    <p:extLst>
      <p:ext uri="{BB962C8B-B14F-4D97-AF65-F5344CB8AC3E}">
        <p14:creationId xmlns:p14="http://schemas.microsoft.com/office/powerpoint/2010/main" val="6850911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9</a:t>
            </a:fld>
            <a:endParaRPr lang="en-US"/>
          </a:p>
        </p:txBody>
      </p:sp>
    </p:spTree>
    <p:extLst>
      <p:ext uri="{BB962C8B-B14F-4D97-AF65-F5344CB8AC3E}">
        <p14:creationId xmlns:p14="http://schemas.microsoft.com/office/powerpoint/2010/main" val="886641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en-US"/>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t" anchorCtr="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p>
            <a:fld id="{A4284CFD-B33B-A445-902E-8A954B784490}" type="datetime1">
              <a:rPr lang="en-US" smtClean="0"/>
              <a:t>4/7/2022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vert="horz" lIns="1188720" tIns="45720" rIns="274320" bIns="45720" rtlCol="0" anchor="ctr">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a:t>Click to edit Master title style</a:t>
            </a:r>
            <a:endParaRPr/>
          </a:p>
        </p:txBody>
      </p:sp>
      <p:sp>
        <p:nvSpPr>
          <p:cNvPr id="3" name="Picture Placeholder 2"/>
          <p:cNvSpPr>
            <a:spLocks noGrp="1"/>
          </p:cNvSpPr>
          <p:nvPr>
            <p:ph type="pic" idx="1"/>
          </p:nvPr>
        </p:nvSpPr>
        <p:spPr>
          <a:xfrm>
            <a:off x="5487987" y="2048256"/>
            <a:ext cx="3427413" cy="4206240"/>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274320" rIns="274320" bIns="274320" rtlCol="0" anchor="t" anchorCtr="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Clr>
                <a:schemeClr val="accent1"/>
              </a:buClr>
              <a:buFont typeface="Wingdings 2" pitchFamily="18" charset="2"/>
              <a:buNone/>
            </a:pPr>
            <a:r>
              <a:rPr lang="en-US"/>
              <a:t>Click to edit Master text styles</a:t>
            </a:r>
          </a:p>
        </p:txBody>
      </p:sp>
      <p:sp>
        <p:nvSpPr>
          <p:cNvPr id="5" name="Date Placeholder 4"/>
          <p:cNvSpPr>
            <a:spLocks noGrp="1"/>
          </p:cNvSpPr>
          <p:nvPr>
            <p:ph type="dt" sz="half" idx="10"/>
          </p:nvPr>
        </p:nvSpPr>
        <p:spPr>
          <a:xfrm>
            <a:off x="6580094" y="188259"/>
            <a:ext cx="2133600" cy="365125"/>
          </a:xfrm>
        </p:spPr>
        <p:txBody>
          <a:bodyPr/>
          <a:lstStyle/>
          <a:p>
            <a:fld id="{6C527BBB-29DF-FD4A-825A-8CA4AD478905}" type="datetime1">
              <a:rPr lang="en-US" smtClean="0"/>
              <a:t>4/7/2022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en-US"/>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p>
            <a:fld id="{28FA62A4-D82E-574C-9B32-C025ED98FC8D}" type="datetime1">
              <a:rPr lang="en-US" smtClean="0"/>
              <a:t>4/7/2022</a:t>
            </a:fld>
            <a:endParaRPr lang="en-US"/>
          </a:p>
        </p:txBody>
      </p:sp>
      <p:sp>
        <p:nvSpPr>
          <p:cNvPr id="5" name="Footer Placeholder 4"/>
          <p:cNvSpPr>
            <a:spLocks noGrp="1"/>
          </p:cNvSpPr>
          <p:nvPr>
            <p:ph type="ftr" sz="quarter" idx="11"/>
          </p:nvPr>
        </p:nvSpPr>
        <p:spPr/>
        <p:txBody>
          <a:bodyPr/>
          <a:lstStyle/>
          <a:p>
            <a:endParaRPr lang="en-US"/>
          </a:p>
        </p:txBody>
      </p:sp>
      <p:sp>
        <p:nvSpPr>
          <p:cNvPr id="9" name="Picture Placeholder 8"/>
          <p:cNvSpPr>
            <a:spLocks noGrp="1"/>
          </p:cNvSpPr>
          <p:nvPr>
            <p:ph type="pic" sz="quarter" idx="13"/>
          </p:nvPr>
        </p:nvSpPr>
        <p:spPr>
          <a:xfrm>
            <a:off x="927100" y="1129553"/>
            <a:ext cx="7988300" cy="2980944"/>
          </a:xfrm>
        </p:spPr>
        <p:txBody>
          <a:bodyPr>
            <a:normAutofit/>
          </a:bodyPr>
          <a:lstStyle>
            <a:lvl1pPr marL="0" indent="0">
              <a:buNone/>
              <a:defRPr sz="1800"/>
            </a:lvl1pPr>
          </a:lstStyle>
          <a:p>
            <a:r>
              <a:rPr lang="en-US"/>
              <a:t>Drag picture to placeholder or click icon to add</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en-US"/>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a:xfrm>
            <a:off x="6580094" y="188259"/>
            <a:ext cx="2133600" cy="365125"/>
          </a:xfrm>
        </p:spPr>
        <p:txBody>
          <a:bodyPr/>
          <a:lstStyle/>
          <a:p>
            <a:fld id="{6177C69E-E2C2-A24E-8E52-CCF0A937A869}" type="datetime1">
              <a:rPr lang="en-US" smtClean="0"/>
              <a:t>4/7/2022</a:t>
            </a:fld>
            <a:endParaRPr lang="en-US"/>
          </a:p>
        </p:txBody>
      </p:sp>
      <p:sp>
        <p:nvSpPr>
          <p:cNvPr id="5" name="Footer Placeholder 4"/>
          <p:cNvSpPr>
            <a:spLocks noGrp="1"/>
          </p:cNvSpPr>
          <p:nvPr>
            <p:ph type="ftr" sz="quarter" idx="11"/>
          </p:nvPr>
        </p:nvSpPr>
        <p:spPr/>
        <p:txBody>
          <a:bodyPr/>
          <a:lstStyle/>
          <a:p>
            <a:endParaRPr lang="en-US"/>
          </a:p>
        </p:txBody>
      </p:sp>
      <p:sp>
        <p:nvSpPr>
          <p:cNvPr id="9" name="Picture Placeholder 8"/>
          <p:cNvSpPr>
            <a:spLocks noGrp="1"/>
          </p:cNvSpPr>
          <p:nvPr>
            <p:ph type="pic" sz="quarter" idx="13"/>
          </p:nvPr>
        </p:nvSpPr>
        <p:spPr>
          <a:xfrm>
            <a:off x="927100" y="1129553"/>
            <a:ext cx="3986784" cy="2980944"/>
          </a:xfrm>
        </p:spPr>
        <p:txBody>
          <a:bodyPr>
            <a:normAutofit/>
          </a:bodyPr>
          <a:lstStyle>
            <a:lvl1pPr marL="0" indent="0">
              <a:buNone/>
              <a:defRPr sz="1800"/>
            </a:lvl1pPr>
          </a:lstStyle>
          <a:p>
            <a:r>
              <a:rPr lang="en-US"/>
              <a:t>Drag picture to placeholder or click icon to add</a:t>
            </a:r>
            <a:endParaRPr/>
          </a:p>
        </p:txBody>
      </p:sp>
      <p:sp>
        <p:nvSpPr>
          <p:cNvPr id="7" name="Picture Placeholder 8"/>
          <p:cNvSpPr>
            <a:spLocks noGrp="1"/>
          </p:cNvSpPr>
          <p:nvPr>
            <p:ph type="pic" sz="quarter" idx="14"/>
          </p:nvPr>
        </p:nvSpPr>
        <p:spPr>
          <a:xfrm>
            <a:off x="4928616" y="1129553"/>
            <a:ext cx="3986784" cy="2980944"/>
          </a:xfrm>
        </p:spPr>
        <p:txBody>
          <a:bodyPr>
            <a:normAutofit/>
          </a:bodyPr>
          <a:lstStyle>
            <a:lvl1pPr marL="0" indent="0">
              <a:buNone/>
              <a:defRPr sz="1800"/>
            </a:lvl1pPr>
          </a:lstStyle>
          <a:p>
            <a:r>
              <a:rPr lang="en-US"/>
              <a:t>Drag picture to placeholder or click icon to add</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en-US"/>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4" name="Date Placeholder 3"/>
          <p:cNvSpPr>
            <a:spLocks noGrp="1"/>
          </p:cNvSpPr>
          <p:nvPr>
            <p:ph type="dt" sz="half" idx="10"/>
          </p:nvPr>
        </p:nvSpPr>
        <p:spPr>
          <a:xfrm>
            <a:off x="6580094" y="188259"/>
            <a:ext cx="2133600" cy="365125"/>
          </a:xfrm>
        </p:spPr>
        <p:txBody>
          <a:bodyPr/>
          <a:lstStyle/>
          <a:p>
            <a:fld id="{CAA7EDB5-9EC7-3B4E-BFEF-7C78F0EA3CEC}" type="datetime1">
              <a:rPr lang="en-US" smtClean="0"/>
              <a:t>4/7/2022</a:t>
            </a:fld>
            <a:endParaRPr lang="en-US"/>
          </a:p>
        </p:txBody>
      </p:sp>
      <p:sp>
        <p:nvSpPr>
          <p:cNvPr id="5" name="Footer Placeholder 4"/>
          <p:cNvSpPr>
            <a:spLocks noGrp="1"/>
          </p:cNvSpPr>
          <p:nvPr>
            <p:ph type="ftr" sz="quarter" idx="11"/>
          </p:nvPr>
        </p:nvSpPr>
        <p:spPr/>
        <p:txBody>
          <a:bodyPr/>
          <a:lstStyle/>
          <a:p>
            <a:endParaRPr lang="en-US"/>
          </a:p>
        </p:txBody>
      </p:sp>
      <p:sp>
        <p:nvSpPr>
          <p:cNvPr id="9" name="Picture Placeholder 8"/>
          <p:cNvSpPr>
            <a:spLocks noGrp="1"/>
          </p:cNvSpPr>
          <p:nvPr>
            <p:ph type="pic" sz="quarter" idx="13"/>
          </p:nvPr>
        </p:nvSpPr>
        <p:spPr>
          <a:xfrm>
            <a:off x="927100" y="1129553"/>
            <a:ext cx="6601968" cy="2980944"/>
          </a:xfrm>
        </p:spPr>
        <p:txBody>
          <a:bodyPr>
            <a:normAutofit/>
          </a:bodyPr>
          <a:lstStyle>
            <a:lvl1pPr marL="0" indent="0">
              <a:buNone/>
              <a:defRPr sz="1800"/>
            </a:lvl1pPr>
          </a:lstStyle>
          <a:p>
            <a:r>
              <a:rPr lang="en-US"/>
              <a:t>Drag picture to placeholder or click icon to add</a:t>
            </a:r>
            <a:endParaRPr/>
          </a:p>
        </p:txBody>
      </p:sp>
      <p:sp>
        <p:nvSpPr>
          <p:cNvPr id="7" name="Picture Placeholder 8"/>
          <p:cNvSpPr>
            <a:spLocks noGrp="1"/>
          </p:cNvSpPr>
          <p:nvPr>
            <p:ph type="pic" sz="quarter" idx="14"/>
          </p:nvPr>
        </p:nvSpPr>
        <p:spPr>
          <a:xfrm>
            <a:off x="7543800" y="1129553"/>
            <a:ext cx="1371600" cy="1481328"/>
          </a:xfrm>
        </p:spPr>
        <p:txBody>
          <a:bodyPr>
            <a:normAutofit/>
          </a:bodyPr>
          <a:lstStyle>
            <a:lvl1pPr marL="0" indent="0">
              <a:buNone/>
              <a:defRPr sz="1800"/>
            </a:lvl1pPr>
          </a:lstStyle>
          <a:p>
            <a:r>
              <a:rPr lang="en-US"/>
              <a:t>Drag picture to placeholder or click icon to add</a:t>
            </a:r>
            <a:endParaRPr/>
          </a:p>
        </p:txBody>
      </p:sp>
      <p:sp>
        <p:nvSpPr>
          <p:cNvPr id="8" name="Picture Placeholder 8"/>
          <p:cNvSpPr>
            <a:spLocks noGrp="1"/>
          </p:cNvSpPr>
          <p:nvPr>
            <p:ph type="pic" sz="quarter" idx="15"/>
          </p:nvPr>
        </p:nvSpPr>
        <p:spPr>
          <a:xfrm>
            <a:off x="7543800" y="2629169"/>
            <a:ext cx="1371600" cy="1481328"/>
          </a:xfrm>
        </p:spPr>
        <p:txBody>
          <a:bodyPr>
            <a:normAutofit/>
          </a:bodyPr>
          <a:lstStyle>
            <a:lvl1pPr marL="0" indent="0">
              <a:buNone/>
              <a:defRPr sz="1800"/>
            </a:lvl1pPr>
          </a:lstStyle>
          <a:p>
            <a:r>
              <a:rPr lang="en-US"/>
              <a:t>Drag picture to placeholder or click icon to add</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8502B896-9C77-7944-805F-2BA7AB9C10F2}" type="datetime1">
              <a:rPr lang="en-US" smtClean="0"/>
              <a:t>4/7/2022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en-US"/>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93EE1A1E-F5BB-8C44-AE6D-990DEEE70843}" type="datetime1">
              <a:rPr lang="en-US" smtClean="0"/>
              <a:t>4/7/2022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ection Overview">
    <p:spTree>
      <p:nvGrpSpPr>
        <p:cNvPr id="1" name=""/>
        <p:cNvGrpSpPr/>
        <p:nvPr/>
      </p:nvGrpSpPr>
      <p:grpSpPr>
        <a:xfrm>
          <a:off x="0" y="0"/>
          <a:ext cx="0" cy="0"/>
          <a:chOff x="0" y="0"/>
          <a:chExt cx="0" cy="0"/>
        </a:xfrm>
      </p:grpSpPr>
      <p:sp>
        <p:nvSpPr>
          <p:cNvPr id="8" name="TextBox 7"/>
          <p:cNvSpPr txBox="1"/>
          <p:nvPr/>
        </p:nvSpPr>
        <p:spPr>
          <a:xfrm>
            <a:off x="87580" y="5490976"/>
            <a:ext cx="8918273" cy="646331"/>
          </a:xfrm>
          <a:prstGeom prst="rect">
            <a:avLst/>
          </a:prstGeom>
          <a:solidFill>
            <a:srgbClr val="E1E0DF"/>
          </a:solidFill>
          <a:ln w="76200" cmpd="sng">
            <a:solidFill>
              <a:schemeClr val="bg1"/>
            </a:solidFill>
          </a:ln>
        </p:spPr>
        <p:txBody>
          <a:bodyPr wrap="square" rtlCol="0">
            <a:spAutoFit/>
          </a:bodyPr>
          <a:lstStyle/>
          <a:p>
            <a:endParaRPr lang="en-US" sz="3600" b="1" baseline="0" dirty="0">
              <a:solidFill>
                <a:srgbClr val="139B86"/>
              </a:solidFill>
              <a:latin typeface="Arial"/>
              <a:cs typeface="Arial"/>
            </a:endParaRPr>
          </a:p>
        </p:txBody>
      </p:sp>
      <p:cxnSp>
        <p:nvCxnSpPr>
          <p:cNvPr id="17" name="Straight Connector 16"/>
          <p:cNvCxnSpPr/>
          <p:nvPr/>
        </p:nvCxnSpPr>
        <p:spPr>
          <a:xfrm>
            <a:off x="439476" y="1423321"/>
            <a:ext cx="1684362"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sp>
        <p:nvSpPr>
          <p:cNvPr id="10" name="TextBox 9"/>
          <p:cNvSpPr txBox="1"/>
          <p:nvPr userDrawn="1"/>
        </p:nvSpPr>
        <p:spPr>
          <a:xfrm>
            <a:off x="87580" y="5490976"/>
            <a:ext cx="8918273" cy="646331"/>
          </a:xfrm>
          <a:prstGeom prst="rect">
            <a:avLst/>
          </a:prstGeom>
          <a:solidFill>
            <a:srgbClr val="E7E6E5"/>
          </a:solidFill>
          <a:ln w="76200" cmpd="sng">
            <a:solidFill>
              <a:schemeClr val="bg1"/>
            </a:solidFill>
          </a:ln>
        </p:spPr>
        <p:txBody>
          <a:bodyPr wrap="square" rtlCol="0">
            <a:spAutoFit/>
          </a:bodyPr>
          <a:lstStyle/>
          <a:p>
            <a:endParaRPr lang="en-US" sz="3600" b="1" baseline="0" dirty="0">
              <a:solidFill>
                <a:srgbClr val="139B86"/>
              </a:solidFill>
              <a:latin typeface="Arial"/>
              <a:cs typeface="Arial"/>
            </a:endParaRPr>
          </a:p>
        </p:txBody>
      </p:sp>
      <p:cxnSp>
        <p:nvCxnSpPr>
          <p:cNvPr id="14" name="Straight Connector 13"/>
          <p:cNvCxnSpPr/>
          <p:nvPr userDrawn="1"/>
        </p:nvCxnSpPr>
        <p:spPr>
          <a:xfrm>
            <a:off x="439476" y="1423321"/>
            <a:ext cx="1684362" cy="0"/>
          </a:xfrm>
          <a:prstGeom prst="line">
            <a:avLst/>
          </a:prstGeom>
          <a:ln w="76200" cmpd="sng">
            <a:solidFill>
              <a:srgbClr val="F6821F"/>
            </a:solidFill>
          </a:ln>
          <a:effectLst/>
        </p:spPr>
        <p:style>
          <a:lnRef idx="3">
            <a:schemeClr val="dk1"/>
          </a:lnRef>
          <a:fillRef idx="0">
            <a:schemeClr val="dk1"/>
          </a:fillRef>
          <a:effectRef idx="2">
            <a:schemeClr val="dk1"/>
          </a:effectRef>
          <a:fontRef idx="minor">
            <a:schemeClr val="tx1"/>
          </a:fontRef>
        </p:style>
      </p:cxnSp>
      <p:sp>
        <p:nvSpPr>
          <p:cNvPr id="3" name="Title 2"/>
          <p:cNvSpPr>
            <a:spLocks noGrp="1"/>
          </p:cNvSpPr>
          <p:nvPr>
            <p:ph type="title" hasCustomPrompt="1"/>
          </p:nvPr>
        </p:nvSpPr>
        <p:spPr>
          <a:xfrm>
            <a:off x="439476" y="180509"/>
            <a:ext cx="8229600" cy="1143000"/>
          </a:xfrm>
        </p:spPr>
        <p:txBody>
          <a:bodyPr>
            <a:noAutofit/>
          </a:bodyPr>
          <a:lstStyle>
            <a:lvl1pPr algn="l">
              <a:defRPr sz="5000" b="1">
                <a:solidFill>
                  <a:schemeClr val="accent6"/>
                </a:solidFill>
                <a:latin typeface="Arial" charset="0"/>
                <a:ea typeface="Arial" charset="0"/>
                <a:cs typeface="Arial" charset="0"/>
              </a:defRPr>
            </a:lvl1pPr>
          </a:lstStyle>
          <a:p>
            <a:r>
              <a:rPr lang="en-US" dirty="0"/>
              <a:t>Section Overview Slide</a:t>
            </a:r>
          </a:p>
        </p:txBody>
      </p:sp>
      <p:sp>
        <p:nvSpPr>
          <p:cNvPr id="5" name="Text Placeholder 4"/>
          <p:cNvSpPr>
            <a:spLocks noGrp="1"/>
          </p:cNvSpPr>
          <p:nvPr>
            <p:ph type="body" sz="quarter" idx="10"/>
          </p:nvPr>
        </p:nvSpPr>
        <p:spPr>
          <a:xfrm>
            <a:off x="439738" y="1693863"/>
            <a:ext cx="8229600" cy="36449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86038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Photo Slide">
    <p:spTree>
      <p:nvGrpSpPr>
        <p:cNvPr id="1" name=""/>
        <p:cNvGrpSpPr/>
        <p:nvPr/>
      </p:nvGrpSpPr>
      <p:grpSpPr>
        <a:xfrm>
          <a:off x="0" y="0"/>
          <a:ext cx="0" cy="0"/>
          <a:chOff x="0" y="0"/>
          <a:chExt cx="0" cy="0"/>
        </a:xfrm>
      </p:grpSpPr>
      <p:cxnSp>
        <p:nvCxnSpPr>
          <p:cNvPr id="17" name="Straight Connector 16"/>
          <p:cNvCxnSpPr/>
          <p:nvPr/>
        </p:nvCxnSpPr>
        <p:spPr>
          <a:xfrm>
            <a:off x="439476" y="1423321"/>
            <a:ext cx="1684362"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userDrawn="1"/>
        </p:nvCxnSpPr>
        <p:spPr>
          <a:xfrm>
            <a:off x="439476" y="1423321"/>
            <a:ext cx="1684362" cy="0"/>
          </a:xfrm>
          <a:prstGeom prst="line">
            <a:avLst/>
          </a:prstGeom>
          <a:ln w="76200" cmpd="sng">
            <a:solidFill>
              <a:srgbClr val="F6821F"/>
            </a:solidFill>
          </a:ln>
          <a:effectLst/>
        </p:spPr>
        <p:style>
          <a:lnRef idx="3">
            <a:schemeClr val="dk1"/>
          </a:lnRef>
          <a:fillRef idx="0">
            <a:schemeClr val="dk1"/>
          </a:fillRef>
          <a:effectRef idx="2">
            <a:schemeClr val="dk1"/>
          </a:effectRef>
          <a:fontRef idx="minor">
            <a:schemeClr val="tx1"/>
          </a:fontRef>
        </p:style>
      </p:cxnSp>
      <p:sp>
        <p:nvSpPr>
          <p:cNvPr id="16" name="Title 15"/>
          <p:cNvSpPr>
            <a:spLocks noGrp="1"/>
          </p:cNvSpPr>
          <p:nvPr>
            <p:ph type="title" hasCustomPrompt="1"/>
          </p:nvPr>
        </p:nvSpPr>
        <p:spPr>
          <a:xfrm>
            <a:off x="439476" y="142969"/>
            <a:ext cx="8502912" cy="1143000"/>
          </a:xfrm>
        </p:spPr>
        <p:txBody>
          <a:bodyPr>
            <a:normAutofit/>
          </a:bodyPr>
          <a:lstStyle>
            <a:lvl1pPr algn="l">
              <a:defRPr sz="4800" b="1">
                <a:solidFill>
                  <a:schemeClr val="accent6"/>
                </a:solidFill>
                <a:latin typeface="Arial" charset="0"/>
                <a:ea typeface="Arial" charset="0"/>
                <a:cs typeface="Arial" charset="0"/>
              </a:defRPr>
            </a:lvl1pPr>
          </a:lstStyle>
          <a:p>
            <a:r>
              <a:rPr lang="en-US" dirty="0"/>
              <a:t>Photo Only Slide</a:t>
            </a:r>
          </a:p>
        </p:txBody>
      </p:sp>
      <p:sp>
        <p:nvSpPr>
          <p:cNvPr id="3" name="Picture Placeholder 2"/>
          <p:cNvSpPr>
            <a:spLocks noGrp="1"/>
          </p:cNvSpPr>
          <p:nvPr>
            <p:ph type="pic" sz="quarter" idx="10"/>
          </p:nvPr>
        </p:nvSpPr>
        <p:spPr>
          <a:xfrm>
            <a:off x="439477" y="1664273"/>
            <a:ext cx="8404225" cy="3689350"/>
          </a:xfrm>
          <a:prstGeom prst="rect">
            <a:avLst/>
          </a:prstGeom>
        </p:spPr>
        <p:txBody>
          <a:bodyPr/>
          <a:lstStyle/>
          <a:p>
            <a:endParaRPr lang="en-US" dirty="0"/>
          </a:p>
        </p:txBody>
      </p:sp>
    </p:spTree>
    <p:extLst>
      <p:ext uri="{BB962C8B-B14F-4D97-AF65-F5344CB8AC3E}">
        <p14:creationId xmlns:p14="http://schemas.microsoft.com/office/powerpoint/2010/main" val="6645346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Clicker Question">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E1E0DF"/>
          </a:solidFill>
          <a:ln w="76200" cmpd="sng">
            <a:solidFill>
              <a:srgbClr val="00335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Text Placeholder 2"/>
          <p:cNvSpPr>
            <a:spLocks noGrp="1"/>
          </p:cNvSpPr>
          <p:nvPr>
            <p:ph type="body" sz="quarter" idx="10"/>
          </p:nvPr>
        </p:nvSpPr>
        <p:spPr>
          <a:xfrm>
            <a:off x="560390" y="2325692"/>
            <a:ext cx="7978775"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5"/>
          <p:cNvSpPr>
            <a:spLocks noGrp="1"/>
          </p:cNvSpPr>
          <p:nvPr>
            <p:ph type="title" hasCustomPrompt="1"/>
          </p:nvPr>
        </p:nvSpPr>
        <p:spPr>
          <a:xfrm>
            <a:off x="1254705" y="538390"/>
            <a:ext cx="5401591" cy="1223282"/>
          </a:xfrm>
        </p:spPr>
        <p:txBody>
          <a:bodyPr>
            <a:normAutofit/>
          </a:bodyPr>
          <a:lstStyle>
            <a:lvl1pPr algn="l">
              <a:defRPr sz="2500" b="1">
                <a:solidFill>
                  <a:srgbClr val="003354"/>
                </a:solidFill>
                <a:latin typeface="Arial" charset="0"/>
                <a:ea typeface="Arial" charset="0"/>
                <a:cs typeface="Arial" charset="0"/>
              </a:defRPr>
            </a:lvl1pPr>
          </a:lstStyle>
          <a:p>
            <a:r>
              <a:rPr lang="en-US" dirty="0"/>
              <a:t>Clicker Question</a:t>
            </a:r>
          </a:p>
        </p:txBody>
      </p:sp>
      <p:pic>
        <p:nvPicPr>
          <p:cNvPr id="6" name="Picture 5">
            <a:extLst>
              <a:ext uri="{FF2B5EF4-FFF2-40B4-BE49-F238E27FC236}">
                <a16:creationId xmlns:a16="http://schemas.microsoft.com/office/drawing/2014/main" id="{164AC928-CADB-1640-9C93-7CF37E49DF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4384" y="382492"/>
            <a:ext cx="445770" cy="1490472"/>
          </a:xfrm>
          <a:prstGeom prst="rect">
            <a:avLst/>
          </a:prstGeom>
        </p:spPr>
      </p:pic>
    </p:spTree>
    <p:extLst>
      <p:ext uri="{BB962C8B-B14F-4D97-AF65-F5344CB8AC3E}">
        <p14:creationId xmlns:p14="http://schemas.microsoft.com/office/powerpoint/2010/main" val="30679426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E5A5F7B1-1710-BA4F-AF4E-F2698B984C05}" type="datetime1">
              <a:rPr lang="en-US" smtClean="0"/>
              <a:t>4/7/2022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en-US"/>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t" anchorCtr="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p>
            <a:fld id="{73067923-9E07-FB41-A8BD-0D15D060E0F3}" type="datetime1">
              <a:rPr lang="en-US" smtClean="0"/>
              <a:t>4/7/2022</a:t>
            </a:fld>
            <a:endParaRPr lang="en-US"/>
          </a:p>
        </p:txBody>
      </p:sp>
      <p:sp>
        <p:nvSpPr>
          <p:cNvPr id="5" name="Footer Placeholder 4"/>
          <p:cNvSpPr>
            <a:spLocks noGrp="1"/>
          </p:cNvSpPr>
          <p:nvPr>
            <p:ph type="ftr" sz="quarter" idx="11"/>
          </p:nvPr>
        </p:nvSpPr>
        <p:spPr/>
        <p:txBody>
          <a:bodyPr/>
          <a:lstStyle/>
          <a:p>
            <a:endParaRPr lang="en-US"/>
          </a:p>
        </p:txBody>
      </p:sp>
      <p:sp>
        <p:nvSpPr>
          <p:cNvPr id="9" name="Picture Placeholder 8"/>
          <p:cNvSpPr>
            <a:spLocks noGrp="1"/>
          </p:cNvSpPr>
          <p:nvPr>
            <p:ph type="pic" sz="quarter" idx="13"/>
          </p:nvPr>
        </p:nvSpPr>
        <p:spPr>
          <a:xfrm>
            <a:off x="927100" y="1129553"/>
            <a:ext cx="7988300" cy="3886200"/>
          </a:xfrm>
        </p:spPr>
        <p:txBody>
          <a:bodyPr>
            <a:normAutofit/>
          </a:bodyPr>
          <a:lstStyle>
            <a:lvl1pPr marL="0" indent="0">
              <a:buNone/>
              <a:defRPr sz="1800"/>
            </a:lvl1pPr>
          </a:lstStyle>
          <a:p>
            <a:r>
              <a:rPr lang="en-US"/>
              <a:t>Drag picture to placeholder or click icon to add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vert="horz" lIns="1188720" tIns="45720" rIns="274320" bIns="45720" rtlCol="0" anchor="b" anchorCtr="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ctr" anchorCtr="0">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906D1B3-A1E5-EA4D-B80B-32109EBAB0C9}" type="datetime1">
              <a:rPr lang="en-US" smtClean="0"/>
              <a:t>4/7/2022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Date Placeholder 4"/>
          <p:cNvSpPr>
            <a:spLocks noGrp="1"/>
          </p:cNvSpPr>
          <p:nvPr>
            <p:ph type="dt" sz="half" idx="10"/>
          </p:nvPr>
        </p:nvSpPr>
        <p:spPr>
          <a:xfrm>
            <a:off x="6580094" y="188259"/>
            <a:ext cx="2133600" cy="365125"/>
          </a:xfrm>
        </p:spPr>
        <p:txBody>
          <a:bodyPr/>
          <a:lstStyle/>
          <a:p>
            <a:fld id="{3D6773BC-374D-F347-90E8-4C2CA6149F43}" type="datetime1">
              <a:rPr lang="en-US" smtClean="0"/>
              <a:t>4/7/2022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7" name="Date Placeholder 6"/>
          <p:cNvSpPr>
            <a:spLocks noGrp="1"/>
          </p:cNvSpPr>
          <p:nvPr>
            <p:ph type="dt" sz="half" idx="10"/>
          </p:nvPr>
        </p:nvSpPr>
        <p:spPr>
          <a:xfrm>
            <a:off x="6580094" y="188259"/>
            <a:ext cx="2133600" cy="365125"/>
          </a:xfrm>
        </p:spPr>
        <p:txBody>
          <a:bodyPr/>
          <a:lstStyle/>
          <a:p>
            <a:fld id="{946D00EB-ABAF-B04F-85B9-4EC72342A2EC}" type="datetime1">
              <a:rPr lang="en-US" smtClean="0"/>
              <a:t>4/7/2022</a:t>
            </a:fld>
            <a:endParaRPr lang="en-US"/>
          </a:p>
        </p:txBody>
      </p:sp>
      <p:sp>
        <p:nvSpPr>
          <p:cNvPr id="8" name="Footer Placeholder 7"/>
          <p:cNvSpPr>
            <a:spLocks noGrp="1"/>
          </p:cNvSpPr>
          <p:nvPr>
            <p:ph type="ftr" sz="quarter" idx="11"/>
          </p:nvPr>
        </p:nvSpPr>
        <p:spPr>
          <a:xfrm>
            <a:off x="1120588" y="188259"/>
            <a:ext cx="2895600" cy="365125"/>
          </a:xfrm>
        </p:spPr>
        <p:txBody>
          <a:bodyPr/>
          <a:lstStyle/>
          <a:p>
            <a:endParaRPr lang="en-US"/>
          </a:p>
        </p:txBody>
      </p:sp>
      <p:sp>
        <p:nvSpPr>
          <p:cNvPr id="9" name="Slide Number Placeholder 8"/>
          <p:cNvSpPr>
            <a:spLocks noGrp="1"/>
          </p:cNvSpPr>
          <p:nvPr>
            <p:ph type="sldNum" sz="quarter" idx="12"/>
          </p:nvPr>
        </p:nvSpPr>
        <p:spPr/>
        <p:txBody>
          <a:bodyPr/>
          <a:lstStyle/>
          <a:p>
            <a:fld id="{17E75C8C-803F-E747-9632-786B37FF93B8}" type="slidenum">
              <a:rPr lang="en-US" smtClean="0"/>
              <a:t>‹#›</a:t>
            </a:fld>
            <a:endParaRPr lang="en-US"/>
          </a:p>
        </p:txBody>
      </p:sp>
      <p:cxnSp>
        <p:nvCxnSpPr>
          <p:cNvPr id="11" name="Straight Connector 10"/>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BFAEB7A9-5E39-4547-A335-33A141AA2B9C}" type="datetime1">
              <a:rPr lang="en-US" smtClean="0"/>
              <a:t>4/7/2022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BF3845-EEE7-8A4C-8688-6C8EAF0E0489}" type="datetime1">
              <a:rPr lang="en-US" smtClean="0"/>
              <a:t>4/7/2022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vert="horz" lIns="1188720" tIns="45720" rIns="274320" bIns="45720" rtlCol="0" anchor="ctr">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274320" rIns="274320" bIns="274320" rtlCol="0" anchor="t" anchorCtr="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580094" y="188259"/>
            <a:ext cx="2133600" cy="365125"/>
          </a:xfrm>
        </p:spPr>
        <p:txBody>
          <a:bodyPr/>
          <a:lstStyle/>
          <a:p>
            <a:fld id="{2992C7EC-39EA-E849-9D1E-43CAE9B77B9F}" type="datetime1">
              <a:rPr lang="en-US" smtClean="0"/>
              <a:t>4/7/2022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E75C8C-803F-E747-9632-786B37FF93B8}"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123856"/>
            <a:ext cx="8913813" cy="914400"/>
          </a:xfrm>
          <a:prstGeom prst="rect">
            <a:avLst/>
          </a:prstGeom>
          <a:solidFill>
            <a:schemeClr val="tx2"/>
          </a:solidFill>
        </p:spPr>
        <p:txBody>
          <a:bodyPr vert="horz" lIns="1188720" tIns="45720" rIns="274320" bIns="45720" rtlCol="0" anchor="ctr">
            <a:normAutofit/>
          </a:bodyPr>
          <a:lstStyle/>
          <a:p>
            <a:r>
              <a:rPr lang="en-US"/>
              <a:t>Click to edit Master title style</a:t>
            </a:r>
            <a:endParaRPr/>
          </a:p>
        </p:txBody>
      </p:sp>
      <p:sp>
        <p:nvSpPr>
          <p:cNvPr id="3" name="Text Placeholder 2"/>
          <p:cNvSpPr>
            <a:spLocks noGrp="1"/>
          </p:cNvSpPr>
          <p:nvPr>
            <p:ph type="body" idx="1"/>
          </p:nvPr>
        </p:nvSpPr>
        <p:spPr>
          <a:xfrm>
            <a:off x="1114424" y="2595562"/>
            <a:ext cx="7610476" cy="367076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2"/>
          </p:nvPr>
        </p:nvSpPr>
        <p:spPr>
          <a:xfrm>
            <a:off x="6580094" y="188259"/>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fld id="{7177D7E5-EC8E-DD40-8732-EE078036C3B8}" type="datetime1">
              <a:rPr lang="en-US" smtClean="0"/>
              <a:t>4/7/2022</a:t>
            </a:fld>
            <a:endParaRPr lang="en-US"/>
          </a:p>
        </p:txBody>
      </p:sp>
      <p:sp>
        <p:nvSpPr>
          <p:cNvPr id="5" name="Footer Placeholder 4"/>
          <p:cNvSpPr>
            <a:spLocks noGrp="1"/>
          </p:cNvSpPr>
          <p:nvPr>
            <p:ph type="ftr" sz="quarter" idx="3"/>
          </p:nvPr>
        </p:nvSpPr>
        <p:spPr>
          <a:xfrm>
            <a:off x="1120588" y="188259"/>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789894"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fld id="{17E75C8C-803F-E747-9632-786B37FF93B8}" type="slidenum">
              <a:rPr lang="en-US" smtClean="0"/>
              <a:t>‹#›</a:t>
            </a:fld>
            <a:endParaRPr lang="en-US"/>
          </a:p>
        </p:txBody>
      </p:sp>
      <p:sp>
        <p:nvSpPr>
          <p:cNvPr id="7" name="Rectangle 6"/>
          <p:cNvSpPr/>
          <p:nvPr/>
        </p:nvSpPr>
        <p:spPr>
          <a:xfrm>
            <a:off x="914400" y="0"/>
            <a:ext cx="7999413" cy="182880"/>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914400" y="6675120"/>
            <a:ext cx="7999413" cy="182880"/>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81" r:id="rId17"/>
    <p:sldLayoutId id="2147483683" r:id="rId18"/>
  </p:sldLayoutIdLst>
  <p:hf hdr="0" ftr="0" dt="0"/>
  <p:txStyles>
    <p:titleStyle>
      <a:lvl1pPr marL="0" indent="0" algn="l" defTabSz="914400" rtl="0" eaLnBrk="1" latinLnBrk="0" hangingPunct="1">
        <a:spcBef>
          <a:spcPct val="0"/>
        </a:spcBef>
        <a:buNone/>
        <a:defRPr sz="3600" kern="1200">
          <a:solidFill>
            <a:schemeClr val="bg1"/>
          </a:solidFill>
          <a:latin typeface="+mj-lt"/>
          <a:ea typeface="+mj-ea"/>
          <a:cs typeface="+mj-cs"/>
        </a:defRPr>
      </a:lvl1pPr>
    </p:titleStyle>
    <p:bodyStyle>
      <a:lvl1pPr marL="342900" indent="-342900" algn="l" defTabSz="914400" rtl="0" eaLnBrk="1" latinLnBrk="0" hangingPunct="1">
        <a:spcBef>
          <a:spcPts val="20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2pPr>
      <a:lvl3pPr marL="1035050" indent="-349250" algn="l" defTabSz="914400"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3pPr>
      <a:lvl4pPr marL="1371600" indent="-336550" algn="l" defTabSz="914400"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4pPr>
      <a:lvl5pPr marL="1720850" indent="-349250" algn="l" defTabSz="914400"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6.xml"/><Relationship Id="rId1" Type="http://schemas.openxmlformats.org/officeDocument/2006/relationships/slideLayout" Target="../slideLayouts/slideLayout16.xml"/><Relationship Id="rId4" Type="http://schemas.openxmlformats.org/officeDocument/2006/relationships/image" Target="../media/image27.jpg"/></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061434"/>
            <a:ext cx="8915400" cy="877824"/>
          </a:xfrm>
        </p:spPr>
        <p:txBody>
          <a:bodyPr>
            <a:normAutofit/>
          </a:bodyPr>
          <a:lstStyle/>
          <a:p>
            <a:r>
              <a:rPr lang="en-US" dirty="0"/>
              <a:t>Replication &amp; Generalization</a:t>
            </a:r>
          </a:p>
        </p:txBody>
      </p:sp>
      <p:sp>
        <p:nvSpPr>
          <p:cNvPr id="3" name="Subtitle 2"/>
          <p:cNvSpPr>
            <a:spLocks noGrp="1"/>
          </p:cNvSpPr>
          <p:nvPr>
            <p:ph type="subTitle" idx="1"/>
          </p:nvPr>
        </p:nvSpPr>
        <p:spPr>
          <a:xfrm>
            <a:off x="914400" y="1939259"/>
            <a:ext cx="8001000" cy="4918742"/>
          </a:xfrm>
        </p:spPr>
        <p:txBody>
          <a:bodyPr>
            <a:normAutofit/>
          </a:bodyPr>
          <a:lstStyle/>
          <a:p>
            <a:endParaRPr lang="en-US" sz="500" dirty="0"/>
          </a:p>
          <a:p>
            <a:endParaRPr lang="en-US" sz="500" dirty="0"/>
          </a:p>
        </p:txBody>
      </p:sp>
      <p:pic>
        <p:nvPicPr>
          <p:cNvPr id="5" name="Picture 4"/>
          <p:cNvPicPr>
            <a:picLocks noChangeAspect="1"/>
          </p:cNvPicPr>
          <p:nvPr/>
        </p:nvPicPr>
        <p:blipFill rotWithShape="1">
          <a:blip r:embed="rId3"/>
          <a:srcRect l="1763" t="4902" r="3527" b="4204"/>
          <a:stretch/>
        </p:blipFill>
        <p:spPr>
          <a:xfrm>
            <a:off x="2076820" y="2360706"/>
            <a:ext cx="5588003" cy="4103689"/>
          </a:xfrm>
          <a:prstGeom prst="rect">
            <a:avLst/>
          </a:prstGeom>
          <a:ln>
            <a:solidFill>
              <a:schemeClr val="tx2"/>
            </a:solidFill>
          </a:ln>
        </p:spPr>
      </p:pic>
      <p:sp>
        <p:nvSpPr>
          <p:cNvPr id="4" name="Slide Number Placeholder 3"/>
          <p:cNvSpPr>
            <a:spLocks noGrp="1"/>
          </p:cNvSpPr>
          <p:nvPr>
            <p:ph type="sldNum" sz="quarter" idx="12"/>
          </p:nvPr>
        </p:nvSpPr>
        <p:spPr/>
        <p:txBody>
          <a:bodyPr/>
          <a:lstStyle/>
          <a:p>
            <a:fld id="{17E75C8C-803F-E747-9632-786B37FF93B8}" type="slidenum">
              <a:rPr lang="en-US" smtClean="0"/>
              <a:t>1</a:t>
            </a:fld>
            <a:endParaRPr lang="en-US"/>
          </a:p>
        </p:txBody>
      </p:sp>
    </p:spTree>
    <p:extLst>
      <p:ext uri="{BB962C8B-B14F-4D97-AF65-F5344CB8AC3E}">
        <p14:creationId xmlns:p14="http://schemas.microsoft.com/office/powerpoint/2010/main" val="25246180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64781"/>
            <a:ext cx="8913813" cy="612244"/>
          </a:xfrm>
        </p:spPr>
        <p:txBody>
          <a:bodyPr>
            <a:normAutofit/>
          </a:bodyPr>
          <a:lstStyle/>
          <a:p>
            <a:r>
              <a:rPr lang="en-US" sz="2600" dirty="0"/>
              <a:t>Generalization</a:t>
            </a:r>
          </a:p>
        </p:txBody>
      </p:sp>
      <p:sp>
        <p:nvSpPr>
          <p:cNvPr id="3" name="Content Placeholder 2"/>
          <p:cNvSpPr>
            <a:spLocks noGrp="1"/>
          </p:cNvSpPr>
          <p:nvPr>
            <p:ph idx="1"/>
          </p:nvPr>
        </p:nvSpPr>
        <p:spPr>
          <a:xfrm>
            <a:off x="192922" y="1266661"/>
            <a:ext cx="8720891" cy="5441927"/>
          </a:xfrm>
        </p:spPr>
        <p:txBody>
          <a:bodyPr>
            <a:normAutofit/>
          </a:bodyPr>
          <a:lstStyle/>
          <a:p>
            <a:pPr>
              <a:lnSpc>
                <a:spcPct val="120000"/>
              </a:lnSpc>
              <a:spcAft>
                <a:spcPts val="1200"/>
              </a:spcAft>
            </a:pPr>
            <a:r>
              <a:rPr lang="en-US" sz="2400" dirty="0"/>
              <a:t>Generalization mode</a:t>
            </a:r>
          </a:p>
          <a:p>
            <a:pPr lvl="1">
              <a:lnSpc>
                <a:spcPct val="120000"/>
              </a:lnSpc>
              <a:spcAft>
                <a:spcPts val="600"/>
              </a:spcAft>
            </a:pPr>
            <a:r>
              <a:rPr lang="en-US" sz="2200" dirty="0"/>
              <a:t>And when doing cross-cultural research</a:t>
            </a:r>
          </a:p>
          <a:p>
            <a:pPr lvl="2">
              <a:lnSpc>
                <a:spcPct val="120000"/>
              </a:lnSpc>
              <a:spcAft>
                <a:spcPts val="600"/>
              </a:spcAft>
              <a:buFont typeface="Wingdings" charset="2"/>
              <a:buChar char="§"/>
            </a:pPr>
            <a:r>
              <a:rPr lang="en-US" sz="2200" dirty="0"/>
              <a:t>Is what we find in WEIRD populations true of humans    in general?</a:t>
            </a:r>
          </a:p>
        </p:txBody>
      </p:sp>
      <p:pic>
        <p:nvPicPr>
          <p:cNvPr id="6" name="Picture 5" descr="c13f00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372" y="4351469"/>
            <a:ext cx="2975929" cy="1948683"/>
          </a:xfrm>
          <a:prstGeom prst="rect">
            <a:avLst/>
          </a:prstGeom>
        </p:spPr>
      </p:pic>
      <p:pic>
        <p:nvPicPr>
          <p:cNvPr id="9" name="Picture 8" descr="c13f007.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9604" y="3570941"/>
            <a:ext cx="4964327" cy="3077883"/>
          </a:xfrm>
          <a:prstGeom prst="rect">
            <a:avLst/>
          </a:prstGeom>
        </p:spPr>
      </p:pic>
      <p:sp>
        <p:nvSpPr>
          <p:cNvPr id="4" name="Slide Number Placeholder 3"/>
          <p:cNvSpPr>
            <a:spLocks noGrp="1"/>
          </p:cNvSpPr>
          <p:nvPr>
            <p:ph type="sldNum" sz="quarter" idx="12"/>
          </p:nvPr>
        </p:nvSpPr>
        <p:spPr/>
        <p:txBody>
          <a:bodyPr/>
          <a:lstStyle/>
          <a:p>
            <a:fld id="{17E75C8C-803F-E747-9632-786B37FF93B8}" type="slidenum">
              <a:rPr lang="en-US" smtClean="0"/>
              <a:t>10</a:t>
            </a:fld>
            <a:endParaRPr lang="en-US"/>
          </a:p>
        </p:txBody>
      </p:sp>
    </p:spTree>
    <p:extLst>
      <p:ext uri="{BB962C8B-B14F-4D97-AF65-F5344CB8AC3E}">
        <p14:creationId xmlns:p14="http://schemas.microsoft.com/office/powerpoint/2010/main" val="3269346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501650"/>
            <a:ext cx="8153400" cy="869950"/>
          </a:xfrm>
        </p:spPr>
        <p:txBody>
          <a:bodyPr>
            <a:noAutofit/>
          </a:bodyPr>
          <a:lstStyle/>
          <a:p>
            <a:pPr algn="l" eaLnBrk="1" hangingPunct="1">
              <a:defRPr/>
            </a:pPr>
            <a:r>
              <a:rPr lang="en-US" sz="2400" dirty="0">
                <a:ea typeface="+mj-ea"/>
                <a:cs typeface="+mj-cs"/>
              </a:rPr>
              <a:t>To Be Important, Does a Study’s Results Need to Be Generalizable?</a:t>
            </a:r>
          </a:p>
        </p:txBody>
      </p:sp>
      <p:sp>
        <p:nvSpPr>
          <p:cNvPr id="86018" name="Text Placeholder 4"/>
          <p:cNvSpPr>
            <a:spLocks noGrp="1"/>
          </p:cNvSpPr>
          <p:nvPr>
            <p:ph type="body" idx="1"/>
          </p:nvPr>
        </p:nvSpPr>
        <p:spPr>
          <a:xfrm>
            <a:off x="381000" y="1646238"/>
            <a:ext cx="3886200" cy="639762"/>
          </a:xfrm>
        </p:spPr>
        <p:txBody>
          <a:bodyPr/>
          <a:lstStyle/>
          <a:p>
            <a:pPr eaLnBrk="1" hangingPunct="1">
              <a:defRPr/>
            </a:pPr>
            <a:r>
              <a:rPr lang="en-US" dirty="0">
                <a:solidFill>
                  <a:schemeClr val="accent2">
                    <a:lumMod val="75000"/>
                  </a:schemeClr>
                </a:solidFill>
                <a:ea typeface="+mn-ea"/>
                <a:cs typeface="+mn-cs"/>
              </a:rPr>
              <a:t>Generalization mode	</a:t>
            </a:r>
          </a:p>
        </p:txBody>
      </p:sp>
      <p:sp>
        <p:nvSpPr>
          <p:cNvPr id="86020" name="Content Placeholder 5"/>
          <p:cNvSpPr>
            <a:spLocks noGrp="1"/>
          </p:cNvSpPr>
          <p:nvPr>
            <p:ph sz="half" idx="2"/>
          </p:nvPr>
        </p:nvSpPr>
        <p:spPr>
          <a:xfrm>
            <a:off x="381000" y="2987675"/>
            <a:ext cx="3886200" cy="3581400"/>
          </a:xfrm>
        </p:spPr>
        <p:txBody>
          <a:bodyPr>
            <a:normAutofit/>
          </a:bodyPr>
          <a:lstStyle/>
          <a:p>
            <a:pPr marL="0" indent="0" eaLnBrk="1" hangingPunct="1">
              <a:buFont typeface="Arial" charset="0"/>
              <a:buNone/>
            </a:pPr>
            <a:r>
              <a:rPr lang="en-US" sz="2400" dirty="0">
                <a:latin typeface="Calibri" charset="0"/>
              </a:rPr>
              <a:t>Frequency claims, some association ones</a:t>
            </a:r>
          </a:p>
          <a:p>
            <a:pPr marL="0" indent="0" eaLnBrk="1" hangingPunct="1">
              <a:buFont typeface="Arial" charset="0"/>
              <a:buNone/>
            </a:pPr>
            <a:r>
              <a:rPr lang="en-US" sz="2400" dirty="0">
                <a:latin typeface="Calibri" charset="0"/>
              </a:rPr>
              <a:t>Goal is to make a claim about a population</a:t>
            </a:r>
          </a:p>
          <a:p>
            <a:pPr marL="0" indent="0" eaLnBrk="1" hangingPunct="1">
              <a:buFont typeface="Arial" charset="0"/>
              <a:buNone/>
            </a:pPr>
            <a:r>
              <a:rPr lang="en-US" sz="2400" dirty="0">
                <a:latin typeface="Calibri" charset="0"/>
              </a:rPr>
              <a:t>Real world matters</a:t>
            </a:r>
            <a:br>
              <a:rPr lang="en-US" sz="2400" dirty="0">
                <a:latin typeface="Calibri" charset="0"/>
              </a:rPr>
            </a:br>
            <a:endParaRPr lang="en-US" sz="2400" dirty="0">
              <a:latin typeface="Calibri" charset="0"/>
            </a:endParaRPr>
          </a:p>
        </p:txBody>
      </p:sp>
      <p:sp>
        <p:nvSpPr>
          <p:cNvPr id="2" name="Text Placeholder 6"/>
          <p:cNvSpPr>
            <a:spLocks noGrp="1"/>
          </p:cNvSpPr>
          <p:nvPr>
            <p:ph type="body" sz="quarter" idx="3"/>
          </p:nvPr>
        </p:nvSpPr>
        <p:spPr>
          <a:xfrm>
            <a:off x="4800600" y="1646238"/>
            <a:ext cx="3886200" cy="639762"/>
          </a:xfrm>
        </p:spPr>
        <p:txBody>
          <a:bodyPr/>
          <a:lstStyle/>
          <a:p>
            <a:pPr eaLnBrk="1" hangingPunct="1">
              <a:defRPr/>
            </a:pPr>
            <a:r>
              <a:rPr lang="en-US" dirty="0">
                <a:solidFill>
                  <a:schemeClr val="accent4">
                    <a:lumMod val="75000"/>
                  </a:schemeClr>
                </a:solidFill>
                <a:ea typeface="+mn-ea"/>
                <a:cs typeface="+mn-cs"/>
              </a:rPr>
              <a:t>Theory-testing mode</a:t>
            </a:r>
          </a:p>
        </p:txBody>
      </p:sp>
      <p:sp>
        <p:nvSpPr>
          <p:cNvPr id="86022" name="Content Placeholder 7"/>
          <p:cNvSpPr>
            <a:spLocks noGrp="1"/>
          </p:cNvSpPr>
          <p:nvPr>
            <p:ph sz="quarter" idx="4"/>
          </p:nvPr>
        </p:nvSpPr>
        <p:spPr>
          <a:xfrm>
            <a:off x="4724400" y="2987675"/>
            <a:ext cx="4419600" cy="4267200"/>
          </a:xfrm>
        </p:spPr>
        <p:txBody>
          <a:bodyPr>
            <a:normAutofit/>
          </a:bodyPr>
          <a:lstStyle/>
          <a:p>
            <a:pPr marL="0" indent="0" eaLnBrk="1" hangingPunct="1">
              <a:buFont typeface="Arial" charset="0"/>
              <a:buNone/>
            </a:pPr>
            <a:r>
              <a:rPr lang="en-US" sz="2400" dirty="0">
                <a:latin typeface="Calibri" charset="0"/>
              </a:rPr>
              <a:t>Some association and causal claims</a:t>
            </a:r>
          </a:p>
          <a:p>
            <a:pPr marL="0" indent="0" eaLnBrk="1" hangingPunct="1">
              <a:buFont typeface="Arial" charset="0"/>
              <a:buNone/>
            </a:pPr>
            <a:r>
              <a:rPr lang="en-US" sz="2400" dirty="0">
                <a:latin typeface="Calibri" charset="0"/>
              </a:rPr>
              <a:t>Goal is to test a theory rigorously, </a:t>
            </a:r>
            <a:br>
              <a:rPr lang="en-US" sz="2400" dirty="0">
                <a:latin typeface="Calibri" charset="0"/>
              </a:rPr>
            </a:br>
            <a:r>
              <a:rPr lang="en-US" sz="2400" dirty="0">
                <a:latin typeface="Calibri" charset="0"/>
              </a:rPr>
              <a:t>isolate variables</a:t>
            </a:r>
          </a:p>
          <a:p>
            <a:pPr marL="0" indent="0" eaLnBrk="1" hangingPunct="1">
              <a:buFont typeface="Arial" charset="0"/>
              <a:buNone/>
            </a:pPr>
            <a:r>
              <a:rPr lang="en-US" sz="2400" dirty="0">
                <a:latin typeface="Calibri" charset="0"/>
              </a:rPr>
              <a:t>Prioritize internal validity</a:t>
            </a:r>
          </a:p>
          <a:p>
            <a:pPr marL="0" indent="0" eaLnBrk="1" hangingPunct="1">
              <a:buFont typeface="Arial" charset="0"/>
              <a:buNone/>
            </a:pPr>
            <a:r>
              <a:rPr lang="en-US" sz="2400" dirty="0">
                <a:latin typeface="Calibri" charset="0"/>
              </a:rPr>
              <a:t>Artificial situations may be required</a:t>
            </a:r>
            <a:br>
              <a:rPr lang="en-US" sz="2400" dirty="0">
                <a:latin typeface="Calibri" charset="0"/>
              </a:rPr>
            </a:br>
            <a:r>
              <a:rPr lang="en-US" sz="2400" dirty="0">
                <a:latin typeface="Calibri" charset="0"/>
              </a:rPr>
              <a:t>Real world comes later</a:t>
            </a:r>
            <a:br>
              <a:rPr lang="en-US" sz="2400" dirty="0">
                <a:latin typeface="Calibri" charset="0"/>
              </a:rPr>
            </a:br>
            <a:endParaRPr lang="en-US" sz="2400" dirty="0">
              <a:solidFill>
                <a:srgbClr val="8064A2"/>
              </a:solidFill>
              <a:latin typeface="Calibri" charset="0"/>
            </a:endParaRPr>
          </a:p>
        </p:txBody>
      </p:sp>
      <p:sp>
        <p:nvSpPr>
          <p:cNvPr id="3" name="Slide Number Placeholder 2"/>
          <p:cNvSpPr>
            <a:spLocks noGrp="1"/>
          </p:cNvSpPr>
          <p:nvPr>
            <p:ph type="sldNum" sz="quarter" idx="12"/>
          </p:nvPr>
        </p:nvSpPr>
        <p:spPr/>
        <p:txBody>
          <a:bodyPr/>
          <a:lstStyle/>
          <a:p>
            <a:fld id="{17E75C8C-803F-E747-9632-786B37FF93B8}" type="slidenum">
              <a:rPr lang="en-US" smtClean="0"/>
              <a:t>11</a:t>
            </a:fld>
            <a:endParaRPr lang="en-US"/>
          </a:p>
        </p:txBody>
      </p:sp>
    </p:spTree>
    <p:extLst>
      <p:ext uri="{BB962C8B-B14F-4D97-AF65-F5344CB8AC3E}">
        <p14:creationId xmlns:p14="http://schemas.microsoft.com/office/powerpoint/2010/main" val="17797310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762000" y="228600"/>
            <a:ext cx="7772400" cy="868363"/>
          </a:xfrm>
        </p:spPr>
        <p:txBody>
          <a:bodyPr/>
          <a:lstStyle/>
          <a:p>
            <a:pPr eaLnBrk="1" hangingPunct="1"/>
            <a:r>
              <a:rPr lang="en-US" dirty="0"/>
              <a:t>External Validity: Nuance!</a:t>
            </a:r>
          </a:p>
        </p:txBody>
      </p:sp>
      <p:sp>
        <p:nvSpPr>
          <p:cNvPr id="870403" name="Rectangle 3"/>
          <p:cNvSpPr>
            <a:spLocks noGrp="1" noChangeArrowheads="1"/>
          </p:cNvSpPr>
          <p:nvPr>
            <p:ph idx="1"/>
          </p:nvPr>
        </p:nvSpPr>
        <p:spPr>
          <a:xfrm>
            <a:off x="457200" y="1419412"/>
            <a:ext cx="8382000" cy="5209987"/>
          </a:xfrm>
        </p:spPr>
        <p:txBody>
          <a:bodyPr>
            <a:normAutofit/>
          </a:bodyPr>
          <a:lstStyle/>
          <a:p>
            <a:pPr marL="349250" lvl="1" indent="0" eaLnBrk="1" hangingPunct="1">
              <a:buNone/>
            </a:pPr>
            <a:endParaRPr lang="en-US" i="1" dirty="0">
              <a:latin typeface="+mj-lt"/>
            </a:endParaRPr>
          </a:p>
          <a:p>
            <a:r>
              <a:rPr lang="en-US" sz="3200" i="1" dirty="0">
                <a:latin typeface="+mj-lt"/>
              </a:rPr>
              <a:t>Underlying general principles</a:t>
            </a:r>
            <a:r>
              <a:rPr lang="en-US" sz="3200" dirty="0">
                <a:latin typeface="+mj-lt"/>
              </a:rPr>
              <a:t>– not the specific findings or settings, or samples – that help explain many everyday behavior.</a:t>
            </a:r>
          </a:p>
        </p:txBody>
      </p:sp>
      <p:sp>
        <p:nvSpPr>
          <p:cNvPr id="2" name="Slide Number Placeholder 5"/>
          <p:cNvSpPr>
            <a:spLocks noGrp="1"/>
          </p:cNvSpPr>
          <p:nvPr>
            <p:ph type="sldNum" sz="quarter" idx="4294967295"/>
          </p:nvPr>
        </p:nvSpPr>
        <p:spPr>
          <a:xfrm>
            <a:off x="8686800" y="6569075"/>
            <a:ext cx="457200" cy="365125"/>
          </a:xfrm>
          <a:prstGeom prst="rect">
            <a:avLst/>
          </a:prstGeom>
        </p:spPr>
        <p:txBody>
          <a:bodyPr/>
          <a:lstStyle/>
          <a:p>
            <a:fld id="{7824FF17-3773-B148-9C32-3078BE398C72}" type="slidenum">
              <a:rPr lang="en-US"/>
              <a:pPr/>
              <a:t>12</a:t>
            </a:fld>
            <a:endParaRPr lang="en-US"/>
          </a:p>
        </p:txBody>
      </p:sp>
    </p:spTree>
    <p:extLst>
      <p:ext uri="{BB962C8B-B14F-4D97-AF65-F5344CB8AC3E}">
        <p14:creationId xmlns:p14="http://schemas.microsoft.com/office/powerpoint/2010/main" val="510136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870403">
                                            <p:txEl>
                                              <p:pRg st="1" end="1"/>
                                            </p:txEl>
                                          </p:spTgt>
                                        </p:tgtEl>
                                        <p:attrNameLst>
                                          <p:attrName>style.visibility</p:attrName>
                                        </p:attrNameLst>
                                      </p:cBhvr>
                                      <p:to>
                                        <p:strVal val="visible"/>
                                      </p:to>
                                    </p:set>
                                    <p:anim to="" calcmode="lin" valueType="num">
                                      <p:cBhvr>
                                        <p:cTn id="7" dur="1" fill="hold"/>
                                        <p:tgtEl>
                                          <p:spTgt spid="870403">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03" grpId="0" build="p" bldLvl="3"/>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505012" y="377684"/>
            <a:ext cx="7772400" cy="1101492"/>
          </a:xfrm>
        </p:spPr>
        <p:txBody>
          <a:bodyPr>
            <a:normAutofit fontScale="90000"/>
          </a:bodyPr>
          <a:lstStyle/>
          <a:p>
            <a:pPr eaLnBrk="1" hangingPunct="1"/>
            <a:r>
              <a:rPr lang="en-US" sz="3600" dirty="0"/>
              <a:t>Criticisms of Lack of External Validity &amp; Rebuttals</a:t>
            </a:r>
          </a:p>
        </p:txBody>
      </p:sp>
      <p:sp>
        <p:nvSpPr>
          <p:cNvPr id="870403" name="Rectangle 3"/>
          <p:cNvSpPr>
            <a:spLocks noGrp="1" noChangeArrowheads="1"/>
          </p:cNvSpPr>
          <p:nvPr>
            <p:ph idx="1"/>
          </p:nvPr>
        </p:nvSpPr>
        <p:spPr>
          <a:xfrm>
            <a:off x="352612" y="1352176"/>
            <a:ext cx="8610600" cy="5334000"/>
          </a:xfrm>
        </p:spPr>
        <p:txBody>
          <a:bodyPr>
            <a:normAutofit/>
          </a:bodyPr>
          <a:lstStyle/>
          <a:p>
            <a:pPr marL="349250" lvl="1" indent="0">
              <a:buNone/>
            </a:pPr>
            <a:endParaRPr lang="en-US" dirty="0"/>
          </a:p>
          <a:p>
            <a:pPr>
              <a:spcBef>
                <a:spcPts val="0"/>
              </a:spcBef>
            </a:pPr>
            <a:r>
              <a:rPr lang="en-US" sz="2800" dirty="0"/>
              <a:t>1. Artificiality criticism (“unnatural settings”)</a:t>
            </a:r>
          </a:p>
          <a:p>
            <a:r>
              <a:rPr lang="en-US" sz="2800" dirty="0"/>
              <a:t>Rebuttal: Artificial nature is an asset</a:t>
            </a:r>
          </a:p>
          <a:p>
            <a:pPr lvl="2"/>
            <a:r>
              <a:rPr lang="en-US" sz="2400" dirty="0"/>
              <a:t>Intent of experiments is to test theory</a:t>
            </a:r>
          </a:p>
          <a:p>
            <a:endParaRPr lang="en-US" dirty="0">
              <a:solidFill>
                <a:srgbClr val="990000"/>
              </a:solidFill>
            </a:endParaRPr>
          </a:p>
          <a:p>
            <a:r>
              <a:rPr lang="en-US" dirty="0">
                <a:solidFill>
                  <a:srgbClr val="990000"/>
                </a:solidFill>
              </a:rPr>
              <a:t>Mundane realism</a:t>
            </a:r>
          </a:p>
          <a:p>
            <a:pPr marL="349250" lvl="1" indent="0">
              <a:buNone/>
            </a:pPr>
            <a:endParaRPr lang="en-US" dirty="0"/>
          </a:p>
          <a:p>
            <a:r>
              <a:rPr lang="en-US" dirty="0">
                <a:solidFill>
                  <a:srgbClr val="990000"/>
                </a:solidFill>
              </a:rPr>
              <a:t>Psychological (experimental) realism</a:t>
            </a:r>
          </a:p>
        </p:txBody>
      </p:sp>
      <p:sp>
        <p:nvSpPr>
          <p:cNvPr id="2" name="Slide Number Placeholder 5"/>
          <p:cNvSpPr>
            <a:spLocks noGrp="1"/>
          </p:cNvSpPr>
          <p:nvPr>
            <p:ph type="sldNum" sz="quarter" idx="4294967295"/>
          </p:nvPr>
        </p:nvSpPr>
        <p:spPr>
          <a:xfrm>
            <a:off x="8686800" y="6569075"/>
            <a:ext cx="457200" cy="365125"/>
          </a:xfrm>
          <a:prstGeom prst="rect">
            <a:avLst/>
          </a:prstGeom>
        </p:spPr>
        <p:txBody>
          <a:bodyPr/>
          <a:lstStyle/>
          <a:p>
            <a:fld id="{7824FF17-3773-B148-9C32-3078BE398C72}" type="slidenum">
              <a:rPr lang="en-US"/>
              <a:pPr/>
              <a:t>13</a:t>
            </a:fld>
            <a:endParaRPr lang="en-US"/>
          </a:p>
        </p:txBody>
      </p:sp>
    </p:spTree>
    <p:extLst>
      <p:ext uri="{BB962C8B-B14F-4D97-AF65-F5344CB8AC3E}">
        <p14:creationId xmlns:p14="http://schemas.microsoft.com/office/powerpoint/2010/main" val="762037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870403">
                                            <p:txEl>
                                              <p:pRg st="1" end="1"/>
                                            </p:txEl>
                                          </p:spTgt>
                                        </p:tgtEl>
                                        <p:attrNameLst>
                                          <p:attrName>style.visibility</p:attrName>
                                        </p:attrNameLst>
                                      </p:cBhvr>
                                      <p:to>
                                        <p:strVal val="visible"/>
                                      </p:to>
                                    </p:set>
                                    <p:anim to="" calcmode="lin" valueType="num">
                                      <p:cBhvr>
                                        <p:cTn id="7" dur="1" fill="hold"/>
                                        <p:tgtEl>
                                          <p:spTgt spid="870403">
                                            <p:txEl>
                                              <p:pRg st="1" end="1"/>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870403">
                                            <p:txEl>
                                              <p:pRg st="2" end="2"/>
                                            </p:txEl>
                                          </p:spTgt>
                                        </p:tgtEl>
                                        <p:attrNameLst>
                                          <p:attrName>style.visibility</p:attrName>
                                        </p:attrNameLst>
                                      </p:cBhvr>
                                      <p:to>
                                        <p:strVal val="visible"/>
                                      </p:to>
                                    </p:set>
                                    <p:anim to="" calcmode="lin" valueType="num">
                                      <p:cBhvr>
                                        <p:cTn id="12" dur="1" fill="hold"/>
                                        <p:tgtEl>
                                          <p:spTgt spid="870403">
                                            <p:txEl>
                                              <p:pRg st="2" end="2"/>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870403">
                                            <p:txEl>
                                              <p:pRg st="3" end="3"/>
                                            </p:txEl>
                                          </p:spTgt>
                                        </p:tgtEl>
                                        <p:attrNameLst>
                                          <p:attrName>style.visibility</p:attrName>
                                        </p:attrNameLst>
                                      </p:cBhvr>
                                      <p:to>
                                        <p:strVal val="visible"/>
                                      </p:to>
                                    </p:set>
                                    <p:anim to="" calcmode="lin" valueType="num">
                                      <p:cBhvr>
                                        <p:cTn id="17" dur="1" fill="hold"/>
                                        <p:tgtEl>
                                          <p:spTgt spid="870403">
                                            <p:txEl>
                                              <p:pRg st="3" end="3"/>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870403">
                                            <p:txEl>
                                              <p:pRg st="5" end="5"/>
                                            </p:txEl>
                                          </p:spTgt>
                                        </p:tgtEl>
                                        <p:attrNameLst>
                                          <p:attrName>style.visibility</p:attrName>
                                        </p:attrNameLst>
                                      </p:cBhvr>
                                      <p:to>
                                        <p:strVal val="visible"/>
                                      </p:to>
                                    </p:set>
                                    <p:anim to="" calcmode="lin" valueType="num">
                                      <p:cBhvr>
                                        <p:cTn id="22" dur="1" fill="hold"/>
                                        <p:tgtEl>
                                          <p:spTgt spid="870403">
                                            <p:txEl>
                                              <p:pRg st="5" end="5"/>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870403">
                                            <p:txEl>
                                              <p:pRg st="7" end="7"/>
                                            </p:txEl>
                                          </p:spTgt>
                                        </p:tgtEl>
                                        <p:attrNameLst>
                                          <p:attrName>style.visibility</p:attrName>
                                        </p:attrNameLst>
                                      </p:cBhvr>
                                      <p:to>
                                        <p:strVal val="visible"/>
                                      </p:to>
                                    </p:set>
                                    <p:anim to="" calcmode="lin" valueType="num">
                                      <p:cBhvr>
                                        <p:cTn id="27" dur="1" fill="hold"/>
                                        <p:tgtEl>
                                          <p:spTgt spid="870403">
                                            <p:txEl>
                                              <p:pRg st="7" end="7"/>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03" grpId="0" build="p" bldLvl="3"/>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03" name="Rectangle 3"/>
          <p:cNvSpPr>
            <a:spLocks noGrp="1" noChangeArrowheads="1"/>
          </p:cNvSpPr>
          <p:nvPr>
            <p:ph idx="1"/>
          </p:nvPr>
        </p:nvSpPr>
        <p:spPr>
          <a:xfrm>
            <a:off x="390170" y="1217379"/>
            <a:ext cx="8278906" cy="4724400"/>
          </a:xfrm>
        </p:spPr>
        <p:txBody>
          <a:bodyPr>
            <a:noAutofit/>
          </a:bodyPr>
          <a:lstStyle/>
          <a:p>
            <a:pPr marL="0" indent="0">
              <a:spcBef>
                <a:spcPts val="0"/>
              </a:spcBef>
              <a:buNone/>
            </a:pPr>
            <a:endParaRPr lang="en-US" sz="2800" dirty="0"/>
          </a:p>
          <a:p>
            <a:pPr>
              <a:spcBef>
                <a:spcPts val="0"/>
              </a:spcBef>
            </a:pPr>
            <a:r>
              <a:rPr lang="en-US" sz="2800" dirty="0"/>
              <a:t>2 &amp; 3. “College sophomore problem” and the “random sample confusion”</a:t>
            </a:r>
          </a:p>
          <a:p>
            <a:pPr lvl="1">
              <a:spcBef>
                <a:spcPts val="0"/>
              </a:spcBef>
            </a:pPr>
            <a:endParaRPr lang="en-US" sz="2400" dirty="0"/>
          </a:p>
          <a:p>
            <a:pPr lvl="1">
              <a:spcBef>
                <a:spcPts val="0"/>
              </a:spcBef>
            </a:pPr>
            <a:r>
              <a:rPr lang="en-US" sz="2400" dirty="0"/>
              <a:t>Most studies don’t need </a:t>
            </a:r>
            <a:r>
              <a:rPr lang="ja-JP" altLang="en-US" sz="2400" dirty="0"/>
              <a:t>“</a:t>
            </a:r>
            <a:r>
              <a:rPr lang="en-US" sz="2400" dirty="0"/>
              <a:t>random samples</a:t>
            </a:r>
            <a:r>
              <a:rPr lang="ja-JP" altLang="en-US" sz="2400" dirty="0"/>
              <a:t>”</a:t>
            </a:r>
            <a:r>
              <a:rPr lang="en-US" sz="2400" dirty="0"/>
              <a:t> or extremely large or diverse samples, but it is important to use replication</a:t>
            </a:r>
            <a:r>
              <a:rPr lang="mr-IN" sz="2400" dirty="0"/>
              <a:t>…</a:t>
            </a:r>
            <a:endParaRPr lang="en-US" sz="2400" dirty="0"/>
          </a:p>
          <a:p>
            <a:pPr lvl="2">
              <a:spcBef>
                <a:spcPts val="0"/>
              </a:spcBef>
            </a:pPr>
            <a:r>
              <a:rPr lang="en-US" sz="2400" dirty="0"/>
              <a:t>WEIRD cultures = Western, educated, industrialized, rich and democratic</a:t>
            </a:r>
          </a:p>
          <a:p>
            <a:pPr marL="349250" lvl="1" indent="0">
              <a:spcBef>
                <a:spcPts val="0"/>
              </a:spcBef>
              <a:buNone/>
            </a:pPr>
            <a:endParaRPr lang="en-US" sz="2400" dirty="0"/>
          </a:p>
          <a:p>
            <a:pPr marL="0" indent="0">
              <a:spcBef>
                <a:spcPts val="0"/>
              </a:spcBef>
              <a:buNone/>
            </a:pPr>
            <a:endParaRPr lang="en-US" sz="2800" dirty="0"/>
          </a:p>
          <a:p>
            <a:pPr marL="0" indent="0">
              <a:spcBef>
                <a:spcPts val="0"/>
              </a:spcBef>
              <a:buNone/>
            </a:pPr>
            <a:endParaRPr lang="en-US" sz="2800" dirty="0"/>
          </a:p>
        </p:txBody>
      </p:sp>
      <p:sp>
        <p:nvSpPr>
          <p:cNvPr id="2" name="Slide Number Placeholder 5"/>
          <p:cNvSpPr>
            <a:spLocks noGrp="1"/>
          </p:cNvSpPr>
          <p:nvPr>
            <p:ph type="sldNum" sz="quarter" idx="4294967295"/>
          </p:nvPr>
        </p:nvSpPr>
        <p:spPr>
          <a:xfrm>
            <a:off x="8686800" y="6569075"/>
            <a:ext cx="457200" cy="365125"/>
          </a:xfrm>
          <a:prstGeom prst="rect">
            <a:avLst/>
          </a:prstGeom>
        </p:spPr>
        <p:txBody>
          <a:bodyPr/>
          <a:lstStyle/>
          <a:p>
            <a:fld id="{7824FF17-3773-B148-9C32-3078BE398C72}" type="slidenum">
              <a:rPr lang="en-US"/>
              <a:pPr/>
              <a:t>14</a:t>
            </a:fld>
            <a:endParaRPr lang="en-US"/>
          </a:p>
        </p:txBody>
      </p:sp>
      <p:sp>
        <p:nvSpPr>
          <p:cNvPr id="5" name="Title 1"/>
          <p:cNvSpPr>
            <a:spLocks noGrp="1"/>
          </p:cNvSpPr>
          <p:nvPr>
            <p:ph type="title"/>
          </p:nvPr>
        </p:nvSpPr>
        <p:spPr>
          <a:xfrm>
            <a:off x="439476" y="180509"/>
            <a:ext cx="8229600" cy="1143000"/>
          </a:xfrm>
        </p:spPr>
        <p:txBody>
          <a:bodyPr/>
          <a:lstStyle/>
          <a:p>
            <a:r>
              <a:rPr lang="en-US" sz="3400" dirty="0"/>
              <a:t>Theory Testing Using WEIRD Participants</a:t>
            </a:r>
          </a:p>
        </p:txBody>
      </p:sp>
    </p:spTree>
    <p:extLst>
      <p:ext uri="{BB962C8B-B14F-4D97-AF65-F5344CB8AC3E}">
        <p14:creationId xmlns:p14="http://schemas.microsoft.com/office/powerpoint/2010/main" val="313815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040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7040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7040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0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1447800" y="0"/>
            <a:ext cx="7010400" cy="838200"/>
          </a:xfrm>
        </p:spPr>
        <p:txBody>
          <a:bodyPr/>
          <a:lstStyle/>
          <a:p>
            <a:pPr eaLnBrk="1" hangingPunct="1"/>
            <a:endParaRPr lang="en-US" sz="2400" dirty="0">
              <a:latin typeface="Franklin Gothic Book" charset="0"/>
            </a:endParaRPr>
          </a:p>
        </p:txBody>
      </p:sp>
      <p:sp>
        <p:nvSpPr>
          <p:cNvPr id="68612" name="Rectangle 3"/>
          <p:cNvSpPr>
            <a:spLocks noGrp="1" noChangeArrowheads="1"/>
          </p:cNvSpPr>
          <p:nvPr>
            <p:ph idx="1"/>
          </p:nvPr>
        </p:nvSpPr>
        <p:spPr/>
        <p:txBody>
          <a:bodyPr/>
          <a:lstStyle/>
          <a:p>
            <a:pPr eaLnBrk="1" hangingPunct="1"/>
            <a:endParaRPr lang="en-US">
              <a:latin typeface="Perpetua" charset="0"/>
            </a:endParaRPr>
          </a:p>
        </p:txBody>
      </p:sp>
      <p:sp>
        <p:nvSpPr>
          <p:cNvPr id="2" name="Slide Number Placeholder 5"/>
          <p:cNvSpPr>
            <a:spLocks noGrp="1"/>
          </p:cNvSpPr>
          <p:nvPr>
            <p:ph type="sldNum" sz="quarter" idx="4294967295"/>
          </p:nvPr>
        </p:nvSpPr>
        <p:spPr>
          <a:xfrm>
            <a:off x="8686800" y="6569075"/>
            <a:ext cx="457200" cy="365125"/>
          </a:xfrm>
          <a:prstGeom prst="rect">
            <a:avLst/>
          </a:prstGeom>
        </p:spPr>
        <p:txBody>
          <a:bodyPr/>
          <a:lstStyle/>
          <a:p>
            <a:fld id="{E6D42709-6D6C-894C-8261-299793421C3C}" type="slidenum">
              <a:rPr lang="en-US"/>
              <a:pPr/>
              <a:t>15</a:t>
            </a:fld>
            <a:endParaRPr lang="en-US"/>
          </a:p>
        </p:txBody>
      </p:sp>
      <p:pic>
        <p:nvPicPr>
          <p:cNvPr id="6861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695325"/>
            <a:ext cx="6143625" cy="6162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96046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srcRect t="14410" r="17721" b="13202"/>
          <a:stretch/>
        </p:blipFill>
        <p:spPr>
          <a:xfrm flipH="1">
            <a:off x="4019178" y="2256114"/>
            <a:ext cx="4790048" cy="3657249"/>
          </a:xfrm>
          <a:prstGeom prst="rect">
            <a:avLst/>
          </a:prstGeom>
          <a:ln>
            <a:solidFill>
              <a:srgbClr val="333333"/>
            </a:solidFill>
          </a:ln>
        </p:spPr>
      </p:pic>
      <p:sp>
        <p:nvSpPr>
          <p:cNvPr id="2" name="Title 1"/>
          <p:cNvSpPr>
            <a:spLocks noGrp="1"/>
          </p:cNvSpPr>
          <p:nvPr>
            <p:ph type="title"/>
          </p:nvPr>
        </p:nvSpPr>
        <p:spPr>
          <a:xfrm>
            <a:off x="0" y="464781"/>
            <a:ext cx="8913813" cy="612244"/>
          </a:xfrm>
        </p:spPr>
        <p:txBody>
          <a:bodyPr>
            <a:normAutofit/>
          </a:bodyPr>
          <a:lstStyle/>
          <a:p>
            <a:r>
              <a:rPr lang="en-US" sz="2600" dirty="0"/>
              <a:t>Generalization: A Story (True)</a:t>
            </a:r>
          </a:p>
        </p:txBody>
      </p:sp>
      <p:sp>
        <p:nvSpPr>
          <p:cNvPr id="3" name="Content Placeholder 2"/>
          <p:cNvSpPr>
            <a:spLocks noGrp="1"/>
          </p:cNvSpPr>
          <p:nvPr>
            <p:ph idx="1"/>
          </p:nvPr>
        </p:nvSpPr>
        <p:spPr>
          <a:xfrm>
            <a:off x="192922" y="1266661"/>
            <a:ext cx="8577549" cy="5441927"/>
          </a:xfrm>
        </p:spPr>
        <p:txBody>
          <a:bodyPr>
            <a:normAutofit/>
          </a:bodyPr>
          <a:lstStyle/>
          <a:p>
            <a:pPr>
              <a:lnSpc>
                <a:spcPct val="120000"/>
              </a:lnSpc>
              <a:spcAft>
                <a:spcPts val="1200"/>
              </a:spcAft>
            </a:pPr>
            <a:endParaRPr lang="en-US" sz="2400" dirty="0"/>
          </a:p>
        </p:txBody>
      </p:sp>
      <p:pic>
        <p:nvPicPr>
          <p:cNvPr id="5" name="Picture 4"/>
          <p:cNvPicPr>
            <a:picLocks noChangeAspect="1"/>
          </p:cNvPicPr>
          <p:nvPr/>
        </p:nvPicPr>
        <p:blipFill rotWithShape="1">
          <a:blip r:embed="rId4"/>
          <a:srcRect l="3979" t="6962" r="4672" b="15364"/>
          <a:stretch/>
        </p:blipFill>
        <p:spPr>
          <a:xfrm>
            <a:off x="343648" y="2256114"/>
            <a:ext cx="2823139" cy="3657249"/>
          </a:xfrm>
          <a:prstGeom prst="rect">
            <a:avLst/>
          </a:prstGeom>
          <a:ln>
            <a:solidFill>
              <a:schemeClr val="tx2"/>
            </a:solidFill>
          </a:ln>
        </p:spPr>
      </p:pic>
      <p:sp>
        <p:nvSpPr>
          <p:cNvPr id="6" name="TextBox 5"/>
          <p:cNvSpPr txBox="1"/>
          <p:nvPr/>
        </p:nvSpPr>
        <p:spPr>
          <a:xfrm>
            <a:off x="971176" y="6024596"/>
            <a:ext cx="1576523" cy="400110"/>
          </a:xfrm>
          <a:prstGeom prst="rect">
            <a:avLst/>
          </a:prstGeom>
          <a:noFill/>
        </p:spPr>
        <p:txBody>
          <a:bodyPr wrap="none" rtlCol="0">
            <a:spAutoFit/>
          </a:bodyPr>
          <a:lstStyle/>
          <a:p>
            <a:r>
              <a:rPr lang="en-US" sz="2000" dirty="0">
                <a:solidFill>
                  <a:schemeClr val="tx1">
                    <a:lumMod val="65000"/>
                    <a:lumOff val="35000"/>
                  </a:schemeClr>
                </a:solidFill>
              </a:rPr>
              <a:t>Selig Hecht</a:t>
            </a:r>
          </a:p>
        </p:txBody>
      </p:sp>
      <p:sp>
        <p:nvSpPr>
          <p:cNvPr id="7" name="Cloud Callout 6"/>
          <p:cNvSpPr/>
          <p:nvPr/>
        </p:nvSpPr>
        <p:spPr>
          <a:xfrm rot="375055">
            <a:off x="2708019" y="1913664"/>
            <a:ext cx="3750235" cy="1905161"/>
          </a:xfrm>
          <a:prstGeom prst="cloudCallout">
            <a:avLst>
              <a:gd name="adj1" fmla="val -43001"/>
              <a:gd name="adj2" fmla="val 48470"/>
            </a:avLst>
          </a:prstGeom>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3092082" y="2210263"/>
            <a:ext cx="2988236" cy="1190069"/>
          </a:xfrm>
          <a:prstGeom prst="rect">
            <a:avLst/>
          </a:prstGeom>
          <a:noFill/>
        </p:spPr>
        <p:txBody>
          <a:bodyPr wrap="square" rtlCol="0">
            <a:spAutoFit/>
          </a:bodyPr>
          <a:lstStyle/>
          <a:p>
            <a:pPr algn="ctr">
              <a:lnSpc>
                <a:spcPct val="120000"/>
              </a:lnSpc>
            </a:pPr>
            <a:r>
              <a:rPr lang="en-US" sz="2000" dirty="0">
                <a:solidFill>
                  <a:schemeClr val="tx2"/>
                </a:solidFill>
              </a:rPr>
              <a:t>How do visual receptors adapt to darkness?</a:t>
            </a:r>
          </a:p>
        </p:txBody>
      </p:sp>
      <p:sp>
        <p:nvSpPr>
          <p:cNvPr id="4" name="Slide Number Placeholder 3"/>
          <p:cNvSpPr>
            <a:spLocks noGrp="1"/>
          </p:cNvSpPr>
          <p:nvPr>
            <p:ph type="sldNum" sz="quarter" idx="12"/>
          </p:nvPr>
        </p:nvSpPr>
        <p:spPr/>
        <p:txBody>
          <a:bodyPr/>
          <a:lstStyle/>
          <a:p>
            <a:fld id="{17E75C8C-803F-E747-9632-786B37FF93B8}" type="slidenum">
              <a:rPr lang="en-US" smtClean="0"/>
              <a:t>16</a:t>
            </a:fld>
            <a:endParaRPr lang="en-US"/>
          </a:p>
        </p:txBody>
      </p:sp>
    </p:spTree>
    <p:extLst>
      <p:ext uri="{BB962C8B-B14F-4D97-AF65-F5344CB8AC3E}">
        <p14:creationId xmlns:p14="http://schemas.microsoft.com/office/powerpoint/2010/main" val="3382425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64781"/>
            <a:ext cx="8913813" cy="612244"/>
          </a:xfrm>
        </p:spPr>
        <p:txBody>
          <a:bodyPr>
            <a:normAutofit/>
          </a:bodyPr>
          <a:lstStyle/>
          <a:p>
            <a:r>
              <a:rPr lang="en-US" sz="2600" dirty="0"/>
              <a:t>Generalization</a:t>
            </a:r>
          </a:p>
        </p:txBody>
      </p:sp>
      <p:sp>
        <p:nvSpPr>
          <p:cNvPr id="3" name="Content Placeholder 2"/>
          <p:cNvSpPr>
            <a:spLocks noGrp="1"/>
          </p:cNvSpPr>
          <p:nvPr>
            <p:ph idx="1"/>
          </p:nvPr>
        </p:nvSpPr>
        <p:spPr>
          <a:xfrm>
            <a:off x="192922" y="1266661"/>
            <a:ext cx="8577549" cy="5441927"/>
          </a:xfrm>
        </p:spPr>
        <p:txBody>
          <a:bodyPr>
            <a:normAutofit/>
          </a:bodyPr>
          <a:lstStyle/>
          <a:p>
            <a:pPr>
              <a:lnSpc>
                <a:spcPct val="120000"/>
              </a:lnSpc>
              <a:spcAft>
                <a:spcPts val="1200"/>
              </a:spcAft>
            </a:pPr>
            <a:r>
              <a:rPr lang="en-US" sz="2400" dirty="0"/>
              <a:t>An example cont.</a:t>
            </a:r>
          </a:p>
        </p:txBody>
      </p:sp>
      <p:pic>
        <p:nvPicPr>
          <p:cNvPr id="4" name="Picture 3" descr="Screen Shot 2013-03-26 at 10.13.57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03321" y="2723753"/>
            <a:ext cx="3984796" cy="3068966"/>
          </a:xfrm>
          <a:prstGeom prst="rect">
            <a:avLst/>
          </a:prstGeom>
        </p:spPr>
      </p:pic>
      <p:pic>
        <p:nvPicPr>
          <p:cNvPr id="12" name="Picture 11"/>
          <p:cNvPicPr>
            <a:picLocks noChangeAspect="1"/>
          </p:cNvPicPr>
          <p:nvPr/>
        </p:nvPicPr>
        <p:blipFill rotWithShape="1">
          <a:blip r:embed="rId4"/>
          <a:srcRect r="56888"/>
          <a:stretch/>
        </p:blipFill>
        <p:spPr>
          <a:xfrm>
            <a:off x="4546523" y="2723753"/>
            <a:ext cx="1235712" cy="3068966"/>
          </a:xfrm>
          <a:prstGeom prst="rect">
            <a:avLst/>
          </a:prstGeom>
        </p:spPr>
      </p:pic>
      <p:sp>
        <p:nvSpPr>
          <p:cNvPr id="13" name="TextBox 12"/>
          <p:cNvSpPr txBox="1"/>
          <p:nvPr/>
        </p:nvSpPr>
        <p:spPr>
          <a:xfrm>
            <a:off x="4885768" y="5792719"/>
            <a:ext cx="562474" cy="369332"/>
          </a:xfrm>
          <a:prstGeom prst="rect">
            <a:avLst/>
          </a:prstGeom>
          <a:noFill/>
        </p:spPr>
        <p:txBody>
          <a:bodyPr wrap="none" rtlCol="0">
            <a:spAutoFit/>
          </a:bodyPr>
          <a:lstStyle/>
          <a:p>
            <a:r>
              <a:rPr lang="en-US" dirty="0">
                <a:solidFill>
                  <a:schemeClr val="tx1">
                    <a:lumMod val="65000"/>
                    <a:lumOff val="35000"/>
                  </a:schemeClr>
                </a:solidFill>
              </a:rPr>
              <a:t>rod</a:t>
            </a:r>
          </a:p>
        </p:txBody>
      </p:sp>
      <p:sp>
        <p:nvSpPr>
          <p:cNvPr id="21" name="Left Arrow 20"/>
          <p:cNvSpPr/>
          <p:nvPr/>
        </p:nvSpPr>
        <p:spPr>
          <a:xfrm>
            <a:off x="5655236" y="4422880"/>
            <a:ext cx="702236" cy="791581"/>
          </a:xfrm>
          <a:prstGeom prst="leftArrow">
            <a:avLst/>
          </a:prstGeom>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ounded Rectangle 16"/>
          <p:cNvSpPr/>
          <p:nvPr/>
        </p:nvSpPr>
        <p:spPr>
          <a:xfrm>
            <a:off x="6127285" y="4173040"/>
            <a:ext cx="2681942" cy="1280782"/>
          </a:xfrm>
          <a:prstGeom prst="roundRect">
            <a:avLst/>
          </a:prstGeom>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6096000" y="4184421"/>
            <a:ext cx="2764117" cy="1292662"/>
          </a:xfrm>
          <a:prstGeom prst="rect">
            <a:avLst/>
          </a:prstGeom>
          <a:noFill/>
        </p:spPr>
        <p:txBody>
          <a:bodyPr wrap="square" rtlCol="0">
            <a:spAutoFit/>
          </a:bodyPr>
          <a:lstStyle/>
          <a:p>
            <a:pPr algn="ctr"/>
            <a:r>
              <a:rPr lang="en-US" dirty="0">
                <a:solidFill>
                  <a:schemeClr val="tx2"/>
                </a:solidFill>
              </a:rPr>
              <a:t>Long time to adapt to darkness</a:t>
            </a:r>
          </a:p>
          <a:p>
            <a:pPr algn="ctr"/>
            <a:endParaRPr lang="en-US" sz="600" dirty="0">
              <a:solidFill>
                <a:schemeClr val="tx2"/>
              </a:solidFill>
            </a:endParaRPr>
          </a:p>
          <a:p>
            <a:pPr algn="ctr"/>
            <a:r>
              <a:rPr lang="en-US" dirty="0">
                <a:solidFill>
                  <a:schemeClr val="tx2"/>
                </a:solidFill>
              </a:rPr>
              <a:t>Unresponsive to red wave lengths</a:t>
            </a:r>
          </a:p>
        </p:txBody>
      </p:sp>
      <p:sp>
        <p:nvSpPr>
          <p:cNvPr id="22" name="TextBox 21"/>
          <p:cNvSpPr txBox="1"/>
          <p:nvPr/>
        </p:nvSpPr>
        <p:spPr>
          <a:xfrm>
            <a:off x="6335061" y="3656392"/>
            <a:ext cx="2306140" cy="430887"/>
          </a:xfrm>
          <a:prstGeom prst="rect">
            <a:avLst/>
          </a:prstGeom>
          <a:noFill/>
        </p:spPr>
        <p:txBody>
          <a:bodyPr wrap="none" rtlCol="0">
            <a:spAutoFit/>
          </a:bodyPr>
          <a:lstStyle/>
          <a:p>
            <a:r>
              <a:rPr lang="en-US" sz="2200" b="1" dirty="0">
                <a:solidFill>
                  <a:schemeClr val="tx2"/>
                </a:solidFill>
              </a:rPr>
              <a:t>Basic principles</a:t>
            </a:r>
          </a:p>
        </p:txBody>
      </p:sp>
      <p:pic>
        <p:nvPicPr>
          <p:cNvPr id="24" name="Picture 23"/>
          <p:cNvPicPr>
            <a:picLocks noChangeAspect="1"/>
          </p:cNvPicPr>
          <p:nvPr/>
        </p:nvPicPr>
        <p:blipFill>
          <a:blip r:embed="rId5"/>
          <a:stretch>
            <a:fillRect/>
          </a:stretch>
        </p:blipFill>
        <p:spPr>
          <a:xfrm rot="3206012">
            <a:off x="4637432" y="1622851"/>
            <a:ext cx="2125253" cy="2460268"/>
          </a:xfrm>
          <a:prstGeom prst="rect">
            <a:avLst/>
          </a:prstGeom>
        </p:spPr>
      </p:pic>
      <p:sp>
        <p:nvSpPr>
          <p:cNvPr id="5" name="Slide Number Placeholder 4"/>
          <p:cNvSpPr>
            <a:spLocks noGrp="1"/>
          </p:cNvSpPr>
          <p:nvPr>
            <p:ph type="sldNum" sz="quarter" idx="12"/>
          </p:nvPr>
        </p:nvSpPr>
        <p:spPr/>
        <p:txBody>
          <a:bodyPr/>
          <a:lstStyle/>
          <a:p>
            <a:fld id="{17E75C8C-803F-E747-9632-786B37FF93B8}" type="slidenum">
              <a:rPr lang="en-US" smtClean="0"/>
              <a:t>17</a:t>
            </a:fld>
            <a:endParaRPr lang="en-US"/>
          </a:p>
        </p:txBody>
      </p:sp>
    </p:spTree>
    <p:extLst>
      <p:ext uri="{BB962C8B-B14F-4D97-AF65-F5344CB8AC3E}">
        <p14:creationId xmlns:p14="http://schemas.microsoft.com/office/powerpoint/2010/main" val="1970483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1" grpId="0" animBg="1"/>
      <p:bldP spid="17" grpId="0" animBg="1"/>
      <p:bldP spid="16"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64781"/>
            <a:ext cx="8913813" cy="612244"/>
          </a:xfrm>
        </p:spPr>
        <p:txBody>
          <a:bodyPr>
            <a:normAutofit/>
          </a:bodyPr>
          <a:lstStyle/>
          <a:p>
            <a:r>
              <a:rPr lang="en-US" sz="2600" dirty="0"/>
              <a:t>Generalization</a:t>
            </a:r>
          </a:p>
        </p:txBody>
      </p:sp>
      <p:sp>
        <p:nvSpPr>
          <p:cNvPr id="3" name="Content Placeholder 2"/>
          <p:cNvSpPr>
            <a:spLocks noGrp="1"/>
          </p:cNvSpPr>
          <p:nvPr>
            <p:ph idx="1"/>
          </p:nvPr>
        </p:nvSpPr>
        <p:spPr>
          <a:xfrm>
            <a:off x="192922" y="1266661"/>
            <a:ext cx="8577549" cy="5441927"/>
          </a:xfrm>
        </p:spPr>
        <p:txBody>
          <a:bodyPr>
            <a:normAutofit/>
          </a:bodyPr>
          <a:lstStyle/>
          <a:p>
            <a:pPr marL="0" indent="0">
              <a:lnSpc>
                <a:spcPct val="120000"/>
              </a:lnSpc>
              <a:spcAft>
                <a:spcPts val="1200"/>
              </a:spcAft>
              <a:buNone/>
            </a:pPr>
            <a:r>
              <a:rPr lang="en-US" sz="2400" dirty="0"/>
              <a:t>An example cont.</a:t>
            </a:r>
          </a:p>
        </p:txBody>
      </p:sp>
      <p:pic>
        <p:nvPicPr>
          <p:cNvPr id="5" name="Picture 4"/>
          <p:cNvPicPr>
            <a:picLocks noChangeAspect="1"/>
          </p:cNvPicPr>
          <p:nvPr/>
        </p:nvPicPr>
        <p:blipFill rotWithShape="1">
          <a:blip r:embed="rId3"/>
          <a:srcRect l="35719" t="15705" b="7624"/>
          <a:stretch/>
        </p:blipFill>
        <p:spPr>
          <a:xfrm flipH="1">
            <a:off x="331510" y="2390590"/>
            <a:ext cx="3875833" cy="3705413"/>
          </a:xfrm>
          <a:prstGeom prst="rect">
            <a:avLst/>
          </a:prstGeom>
          <a:ln>
            <a:solidFill>
              <a:schemeClr val="tx2"/>
            </a:solidFill>
          </a:ln>
        </p:spPr>
      </p:pic>
      <p:pic>
        <p:nvPicPr>
          <p:cNvPr id="6" name="Picture 5"/>
          <p:cNvPicPr>
            <a:picLocks noChangeAspect="1"/>
          </p:cNvPicPr>
          <p:nvPr/>
        </p:nvPicPr>
        <p:blipFill rotWithShape="1">
          <a:blip r:embed="rId4"/>
          <a:srcRect t="42168" r="32441" b="12755"/>
          <a:stretch/>
        </p:blipFill>
        <p:spPr>
          <a:xfrm>
            <a:off x="4530164" y="2390590"/>
            <a:ext cx="3851835" cy="1764486"/>
          </a:xfrm>
          <a:prstGeom prst="rect">
            <a:avLst/>
          </a:prstGeom>
          <a:ln>
            <a:solidFill>
              <a:srgbClr val="333333"/>
            </a:solidFill>
          </a:ln>
        </p:spPr>
      </p:pic>
      <p:pic>
        <p:nvPicPr>
          <p:cNvPr id="7" name="Picture 6"/>
          <p:cNvPicPr>
            <a:picLocks noChangeAspect="1"/>
          </p:cNvPicPr>
          <p:nvPr/>
        </p:nvPicPr>
        <p:blipFill rotWithShape="1">
          <a:blip r:embed="rId5"/>
          <a:srcRect l="2605" t="2514" r="11422" b="51358"/>
          <a:stretch/>
        </p:blipFill>
        <p:spPr>
          <a:xfrm>
            <a:off x="4530165" y="4611369"/>
            <a:ext cx="1655482" cy="989755"/>
          </a:xfrm>
          <a:prstGeom prst="rect">
            <a:avLst/>
          </a:prstGeom>
          <a:ln>
            <a:solidFill>
              <a:srgbClr val="333333"/>
            </a:solidFill>
          </a:ln>
        </p:spPr>
      </p:pic>
      <p:pic>
        <p:nvPicPr>
          <p:cNvPr id="15" name="Picture 14"/>
          <p:cNvPicPr>
            <a:picLocks noChangeAspect="1"/>
          </p:cNvPicPr>
          <p:nvPr/>
        </p:nvPicPr>
        <p:blipFill rotWithShape="1">
          <a:blip r:embed="rId5"/>
          <a:srcRect l="2773" t="51249" r="12427" b="2597"/>
          <a:stretch/>
        </p:blipFill>
        <p:spPr>
          <a:xfrm>
            <a:off x="6749976" y="4611369"/>
            <a:ext cx="1632023" cy="989755"/>
          </a:xfrm>
          <a:prstGeom prst="rect">
            <a:avLst/>
          </a:prstGeom>
          <a:ln>
            <a:solidFill>
              <a:srgbClr val="333333"/>
            </a:solidFill>
          </a:ln>
        </p:spPr>
      </p:pic>
      <p:sp>
        <p:nvSpPr>
          <p:cNvPr id="8" name="Right Arrow 7"/>
          <p:cNvSpPr/>
          <p:nvPr/>
        </p:nvSpPr>
        <p:spPr>
          <a:xfrm>
            <a:off x="6320117" y="4975412"/>
            <a:ext cx="328706" cy="343647"/>
          </a:xfrm>
          <a:prstGeom prst="rightArrow">
            <a:avLst/>
          </a:prstGeom>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17E75C8C-803F-E747-9632-786B37FF93B8}" type="slidenum">
              <a:rPr lang="en-US" smtClean="0"/>
              <a:t>18</a:t>
            </a:fld>
            <a:endParaRPr lang="en-US"/>
          </a:p>
        </p:txBody>
      </p:sp>
    </p:spTree>
    <p:extLst>
      <p:ext uri="{BB962C8B-B14F-4D97-AF65-F5344CB8AC3E}">
        <p14:creationId xmlns:p14="http://schemas.microsoft.com/office/powerpoint/2010/main" val="3487779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64781"/>
            <a:ext cx="8913813" cy="612244"/>
          </a:xfrm>
        </p:spPr>
        <p:txBody>
          <a:bodyPr>
            <a:normAutofit/>
          </a:bodyPr>
          <a:lstStyle/>
          <a:p>
            <a:r>
              <a:rPr lang="en-US" sz="2600" dirty="0"/>
              <a:t>Generalization</a:t>
            </a:r>
          </a:p>
        </p:txBody>
      </p:sp>
      <p:sp>
        <p:nvSpPr>
          <p:cNvPr id="3" name="Content Placeholder 2"/>
          <p:cNvSpPr>
            <a:spLocks noGrp="1"/>
          </p:cNvSpPr>
          <p:nvPr>
            <p:ph idx="1"/>
          </p:nvPr>
        </p:nvSpPr>
        <p:spPr>
          <a:xfrm>
            <a:off x="192922" y="1266661"/>
            <a:ext cx="8577549" cy="5441927"/>
          </a:xfrm>
        </p:spPr>
        <p:txBody>
          <a:bodyPr>
            <a:normAutofit/>
          </a:bodyPr>
          <a:lstStyle/>
          <a:p>
            <a:pPr>
              <a:lnSpc>
                <a:spcPct val="120000"/>
              </a:lnSpc>
              <a:spcAft>
                <a:spcPts val="1200"/>
              </a:spcAft>
            </a:pPr>
            <a:r>
              <a:rPr lang="en-US" sz="2400" dirty="0"/>
              <a:t>An example cont.</a:t>
            </a:r>
          </a:p>
        </p:txBody>
      </p:sp>
      <p:pic>
        <p:nvPicPr>
          <p:cNvPr id="4" name="Picture 3"/>
          <p:cNvPicPr>
            <a:picLocks noChangeAspect="1"/>
          </p:cNvPicPr>
          <p:nvPr/>
        </p:nvPicPr>
        <p:blipFill rotWithShape="1">
          <a:blip r:embed="rId3"/>
          <a:srcRect l="17059" t="15097" r="21569" b="15360"/>
          <a:stretch/>
        </p:blipFill>
        <p:spPr>
          <a:xfrm>
            <a:off x="373529" y="2495177"/>
            <a:ext cx="4072593" cy="3461054"/>
          </a:xfrm>
          <a:prstGeom prst="rect">
            <a:avLst/>
          </a:prstGeom>
          <a:ln>
            <a:solidFill>
              <a:srgbClr val="333333"/>
            </a:solidFill>
          </a:ln>
        </p:spPr>
      </p:pic>
      <p:pic>
        <p:nvPicPr>
          <p:cNvPr id="10" name="Picture 9"/>
          <p:cNvPicPr>
            <a:picLocks noChangeAspect="1"/>
          </p:cNvPicPr>
          <p:nvPr/>
        </p:nvPicPr>
        <p:blipFill>
          <a:blip r:embed="rId4"/>
          <a:stretch>
            <a:fillRect/>
          </a:stretch>
        </p:blipFill>
        <p:spPr>
          <a:xfrm>
            <a:off x="5238284" y="2071524"/>
            <a:ext cx="3645647" cy="2734235"/>
          </a:xfrm>
          <a:prstGeom prst="rect">
            <a:avLst/>
          </a:prstGeom>
          <a:ln>
            <a:solidFill>
              <a:srgbClr val="333333"/>
            </a:solidFill>
          </a:ln>
        </p:spPr>
      </p:pic>
      <p:pic>
        <p:nvPicPr>
          <p:cNvPr id="9" name="Picture 8"/>
          <p:cNvPicPr>
            <a:picLocks noChangeAspect="1"/>
          </p:cNvPicPr>
          <p:nvPr/>
        </p:nvPicPr>
        <p:blipFill rotWithShape="1">
          <a:blip r:embed="rId5"/>
          <a:srcRect t="24592"/>
          <a:stretch/>
        </p:blipFill>
        <p:spPr>
          <a:xfrm>
            <a:off x="4796117" y="3675528"/>
            <a:ext cx="2862002" cy="2719294"/>
          </a:xfrm>
          <a:prstGeom prst="rect">
            <a:avLst/>
          </a:prstGeom>
          <a:ln>
            <a:solidFill>
              <a:srgbClr val="333333"/>
            </a:solidFill>
          </a:ln>
        </p:spPr>
      </p:pic>
      <p:sp>
        <p:nvSpPr>
          <p:cNvPr id="5" name="Slide Number Placeholder 4"/>
          <p:cNvSpPr>
            <a:spLocks noGrp="1"/>
          </p:cNvSpPr>
          <p:nvPr>
            <p:ph type="sldNum" sz="quarter" idx="12"/>
          </p:nvPr>
        </p:nvSpPr>
        <p:spPr/>
        <p:txBody>
          <a:bodyPr/>
          <a:lstStyle/>
          <a:p>
            <a:fld id="{17E75C8C-803F-E747-9632-786B37FF93B8}" type="slidenum">
              <a:rPr lang="en-US" smtClean="0"/>
              <a:t>19</a:t>
            </a:fld>
            <a:endParaRPr lang="en-US"/>
          </a:p>
        </p:txBody>
      </p:sp>
    </p:spTree>
    <p:extLst>
      <p:ext uri="{BB962C8B-B14F-4D97-AF65-F5344CB8AC3E}">
        <p14:creationId xmlns:p14="http://schemas.microsoft.com/office/powerpoint/2010/main" val="883972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64781"/>
            <a:ext cx="8913813" cy="612244"/>
          </a:xfrm>
        </p:spPr>
        <p:txBody>
          <a:bodyPr>
            <a:normAutofit/>
          </a:bodyPr>
          <a:lstStyle/>
          <a:p>
            <a:r>
              <a:rPr lang="en-US" sz="2600" dirty="0"/>
              <a:t>Overview</a:t>
            </a:r>
          </a:p>
        </p:txBody>
      </p:sp>
      <p:sp>
        <p:nvSpPr>
          <p:cNvPr id="3" name="Content Placeholder 2"/>
          <p:cNvSpPr>
            <a:spLocks noGrp="1"/>
          </p:cNvSpPr>
          <p:nvPr>
            <p:ph idx="1"/>
          </p:nvPr>
        </p:nvSpPr>
        <p:spPr>
          <a:xfrm>
            <a:off x="192924" y="1266662"/>
            <a:ext cx="8724900" cy="5591338"/>
          </a:xfrm>
        </p:spPr>
        <p:txBody>
          <a:bodyPr>
            <a:normAutofit/>
          </a:bodyPr>
          <a:lstStyle/>
          <a:p>
            <a:pPr>
              <a:lnSpc>
                <a:spcPct val="120000"/>
              </a:lnSpc>
              <a:spcAft>
                <a:spcPts val="600"/>
              </a:spcAft>
            </a:pPr>
            <a:r>
              <a:rPr lang="en-US" sz="2400" dirty="0">
                <a:solidFill>
                  <a:schemeClr val="accent2"/>
                </a:solidFill>
              </a:rPr>
              <a:t>Replication:                                                                       </a:t>
            </a:r>
            <a:r>
              <a:rPr lang="en-US" sz="2400" dirty="0"/>
              <a:t>Would we get the same results if we ran the study again? Or, were our results a fluke?</a:t>
            </a:r>
          </a:p>
          <a:p>
            <a:pPr>
              <a:lnSpc>
                <a:spcPct val="120000"/>
              </a:lnSpc>
              <a:spcAft>
                <a:spcPts val="600"/>
              </a:spcAft>
            </a:pPr>
            <a:r>
              <a:rPr lang="en-US" sz="2400" dirty="0">
                <a:solidFill>
                  <a:schemeClr val="accent2"/>
                </a:solidFill>
              </a:rPr>
              <a:t>Generalization:                                                                     </a:t>
            </a:r>
            <a:r>
              <a:rPr lang="en-US" sz="2400" dirty="0"/>
              <a:t>Do our results apply to other types of people?                   In other situations? Or times? </a:t>
            </a:r>
          </a:p>
          <a:p>
            <a:pPr lvl="1">
              <a:lnSpc>
                <a:spcPct val="120000"/>
              </a:lnSpc>
              <a:spcAft>
                <a:spcPts val="600"/>
              </a:spcAft>
            </a:pPr>
            <a:r>
              <a:rPr lang="en-US" sz="2200" dirty="0"/>
              <a:t>                    validity	</a:t>
            </a:r>
          </a:p>
        </p:txBody>
      </p:sp>
      <p:cxnSp>
        <p:nvCxnSpPr>
          <p:cNvPr id="6" name="Straight Connector 5"/>
          <p:cNvCxnSpPr/>
          <p:nvPr/>
        </p:nvCxnSpPr>
        <p:spPr>
          <a:xfrm>
            <a:off x="1120588" y="4870812"/>
            <a:ext cx="1344706" cy="0"/>
          </a:xfrm>
          <a:prstGeom prst="line">
            <a:avLst/>
          </a:prstGeom>
          <a:ln>
            <a:solidFill>
              <a:srgbClr val="333333"/>
            </a:solidFill>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1075766" y="4395102"/>
            <a:ext cx="1471186" cy="492443"/>
          </a:xfrm>
          <a:prstGeom prst="rect">
            <a:avLst/>
          </a:prstGeom>
          <a:noFill/>
        </p:spPr>
        <p:txBody>
          <a:bodyPr wrap="none" rtlCol="0">
            <a:spAutoFit/>
          </a:bodyPr>
          <a:lstStyle/>
          <a:p>
            <a:r>
              <a:rPr lang="en-US" sz="2500" dirty="0">
                <a:solidFill>
                  <a:srgbClr val="CD2529"/>
                </a:solidFill>
                <a:latin typeface="Chalkboard"/>
                <a:cs typeface="Chalkboard"/>
              </a:rPr>
              <a:t>External</a:t>
            </a:r>
          </a:p>
        </p:txBody>
      </p:sp>
      <p:sp>
        <p:nvSpPr>
          <p:cNvPr id="4" name="Slide Number Placeholder 3"/>
          <p:cNvSpPr>
            <a:spLocks noGrp="1"/>
          </p:cNvSpPr>
          <p:nvPr>
            <p:ph type="sldNum" sz="quarter" idx="12"/>
          </p:nvPr>
        </p:nvSpPr>
        <p:spPr/>
        <p:txBody>
          <a:bodyPr/>
          <a:lstStyle/>
          <a:p>
            <a:fld id="{17E75C8C-803F-E747-9632-786B37FF93B8}" type="slidenum">
              <a:rPr lang="en-US" smtClean="0"/>
              <a:t>2</a:t>
            </a:fld>
            <a:endParaRPr lang="en-US"/>
          </a:p>
        </p:txBody>
      </p:sp>
    </p:spTree>
    <p:extLst>
      <p:ext uri="{BB962C8B-B14F-4D97-AF65-F5344CB8AC3E}">
        <p14:creationId xmlns:p14="http://schemas.microsoft.com/office/powerpoint/2010/main" val="13056630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9883"/>
            <a:ext cx="8913813" cy="866588"/>
          </a:xfrm>
        </p:spPr>
        <p:txBody>
          <a:bodyPr>
            <a:normAutofit fontScale="90000"/>
          </a:bodyPr>
          <a:lstStyle/>
          <a:p>
            <a:r>
              <a:rPr lang="en-US" sz="2400" dirty="0"/>
              <a:t>Responding Appropriately to the “Latest Scientific Breakthrough?”</a:t>
            </a:r>
            <a:br>
              <a:rPr lang="en-US" sz="2400" dirty="0"/>
            </a:br>
            <a:endParaRPr lang="en-US" sz="2400" dirty="0">
              <a:solidFill>
                <a:schemeClr val="bg1"/>
              </a:solidFill>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675116490"/>
              </p:ext>
            </p:extLst>
          </p:nvPr>
        </p:nvGraphicFramePr>
        <p:xfrm>
          <a:off x="119529" y="687294"/>
          <a:ext cx="9024470" cy="6340904"/>
        </p:xfrm>
        <a:graphic>
          <a:graphicData uri="http://schemas.openxmlformats.org/drawingml/2006/table">
            <a:tbl>
              <a:tblPr firstRow="1" bandRow="1">
                <a:tableStyleId>{5C22544A-7EE6-4342-B048-85BDC9FD1C3A}</a:tableStyleId>
              </a:tblPr>
              <a:tblGrid>
                <a:gridCol w="4512235">
                  <a:extLst>
                    <a:ext uri="{9D8B030D-6E8A-4147-A177-3AD203B41FA5}">
                      <a16:colId xmlns:a16="http://schemas.microsoft.com/office/drawing/2014/main" val="20000"/>
                    </a:ext>
                  </a:extLst>
                </a:gridCol>
                <a:gridCol w="4512235">
                  <a:extLst>
                    <a:ext uri="{9D8B030D-6E8A-4147-A177-3AD203B41FA5}">
                      <a16:colId xmlns:a16="http://schemas.microsoft.com/office/drawing/2014/main" val="20001"/>
                    </a:ext>
                  </a:extLst>
                </a:gridCol>
              </a:tblGrid>
              <a:tr h="303306">
                <a:tc>
                  <a:txBody>
                    <a:bodyPr/>
                    <a:lstStyle/>
                    <a:p>
                      <a:r>
                        <a:rPr lang="en-US" dirty="0"/>
                        <a:t>Say This</a:t>
                      </a:r>
                    </a:p>
                  </a:txBody>
                  <a:tcPr/>
                </a:tc>
                <a:tc>
                  <a:txBody>
                    <a:bodyPr/>
                    <a:lstStyle/>
                    <a:p>
                      <a:r>
                        <a:rPr lang="en-US" dirty="0"/>
                        <a:t>Not That</a:t>
                      </a:r>
                    </a:p>
                  </a:txBody>
                  <a:tcPr/>
                </a:tc>
                <a:extLst>
                  <a:ext uri="{0D108BD9-81ED-4DB2-BD59-A6C34878D82A}">
                    <a16:rowId xmlns:a16="http://schemas.microsoft.com/office/drawing/2014/main" val="10000"/>
                  </a:ext>
                </a:extLst>
              </a:tr>
              <a:tr h="1196606">
                <a:tc>
                  <a:txBody>
                    <a:bodyPr/>
                    <a:lstStyle/>
                    <a:p>
                      <a:r>
                        <a:rPr lang="en-US" dirty="0"/>
                        <a:t>“Was that finding replicated?”</a:t>
                      </a:r>
                    </a:p>
                    <a:p>
                      <a:r>
                        <a:rPr lang="en-US" dirty="0"/>
                        <a:t>“That is a single study. How does that study fit with the entire literature?”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Look at this single, interesting result!”</a:t>
                      </a:r>
                    </a:p>
                    <a:p>
                      <a:endParaRPr lang="en-US" dirty="0"/>
                    </a:p>
                  </a:txBody>
                  <a:tcPr/>
                </a:tc>
                <a:extLst>
                  <a:ext uri="{0D108BD9-81ED-4DB2-BD59-A6C34878D82A}">
                    <a16:rowId xmlns:a16="http://schemas.microsoft.com/office/drawing/2014/main" val="10001"/>
                  </a:ext>
                </a:extLst>
              </a:tr>
              <a:tr h="972242">
                <a:tc>
                  <a:txBody>
                    <a:bodyPr/>
                    <a:lstStyle/>
                    <a:p>
                      <a:r>
                        <a:rPr lang="en-US" dirty="0"/>
                        <a:t>“How well do the methods of this study get at the theory they were</a:t>
                      </a:r>
                      <a:r>
                        <a:rPr lang="en-US" baseline="0" dirty="0"/>
                        <a:t> testing?”</a:t>
                      </a:r>
                      <a:endParaRPr lang="en-US" dirty="0"/>
                    </a:p>
                  </a:txBody>
                  <a:tcPr/>
                </a:tc>
                <a:tc>
                  <a:txBody>
                    <a:bodyPr/>
                    <a:lstStyle/>
                    <a:p>
                      <a:r>
                        <a:rPr lang="en-US" dirty="0"/>
                        <a:t>“I don</a:t>
                      </a:r>
                      <a:r>
                        <a:rPr lang="mr-IN" dirty="0"/>
                        <a:t>’</a:t>
                      </a:r>
                      <a:r>
                        <a:rPr lang="en-US" dirty="0"/>
                        <a:t>t</a:t>
                      </a:r>
                      <a:r>
                        <a:rPr lang="en-US" baseline="0" dirty="0"/>
                        <a:t> </a:t>
                      </a:r>
                      <a:r>
                        <a:rPr lang="en-US" dirty="0"/>
                        <a:t>think this study is important because the methods</a:t>
                      </a:r>
                      <a:r>
                        <a:rPr lang="en-US" baseline="0" dirty="0"/>
                        <a:t> had nothing to do with the real world.”</a:t>
                      </a:r>
                      <a:endParaRPr lang="en-US" dirty="0"/>
                    </a:p>
                  </a:txBody>
                  <a:tcPr/>
                </a:tc>
                <a:extLst>
                  <a:ext uri="{0D108BD9-81ED-4DB2-BD59-A6C34878D82A}">
                    <a16:rowId xmlns:a16="http://schemas.microsoft.com/office/drawing/2014/main" val="10002"/>
                  </a:ext>
                </a:extLst>
              </a:tr>
              <a:tr h="1420970">
                <a:tc>
                  <a:txBody>
                    <a:bodyPr/>
                    <a:lstStyle/>
                    <a:p>
                      <a:r>
                        <a:rPr lang="en-US" dirty="0"/>
                        <a:t>“Was the study conducted in generalization mode? If so, were the participants representative of the population of interest?”</a:t>
                      </a:r>
                    </a:p>
                  </a:txBody>
                  <a:tcPr/>
                </a:tc>
                <a:tc>
                  <a:txBody>
                    <a:bodyPr/>
                    <a:lstStyle/>
                    <a:p>
                      <a:r>
                        <a:rPr lang="en-US" dirty="0"/>
                        <a:t>“This is a bad study because they used only</a:t>
                      </a:r>
                      <a:r>
                        <a:rPr lang="en-US" baseline="0" dirty="0"/>
                        <a:t> North Americans as participants.”</a:t>
                      </a:r>
                    </a:p>
                    <a:p>
                      <a:r>
                        <a:rPr lang="en-US" baseline="0" dirty="0"/>
                        <a:t>“I reject this study because they didn’t use a random sample.”</a:t>
                      </a:r>
                    </a:p>
                  </a:txBody>
                  <a:tcPr/>
                </a:tc>
                <a:extLst>
                  <a:ext uri="{0D108BD9-81ED-4DB2-BD59-A6C34878D82A}">
                    <a16:rowId xmlns:a16="http://schemas.microsoft.com/office/drawing/2014/main" val="10003"/>
                  </a:ext>
                </a:extLst>
              </a:tr>
              <a:tr h="1196606">
                <a:tc>
                  <a:txBody>
                    <a:bodyPr/>
                    <a:lstStyle/>
                    <a:p>
                      <a:r>
                        <a:rPr lang="en-US" dirty="0"/>
                        <a:t>This study had</a:t>
                      </a:r>
                      <a:r>
                        <a:rPr lang="en-US" baseline="0" dirty="0"/>
                        <a:t> thousands of participants, but were the selected in such a way to allow generalization to the population of interest?”</a:t>
                      </a:r>
                      <a:endParaRPr lang="en-US" dirty="0"/>
                    </a:p>
                  </a:txBody>
                  <a:tcPr/>
                </a:tc>
                <a:tc>
                  <a:txBody>
                    <a:bodyPr/>
                    <a:lstStyle/>
                    <a:p>
                      <a:r>
                        <a:rPr lang="en-US" dirty="0"/>
                        <a:t>“They used thousands of participants.</a:t>
                      </a:r>
                      <a:r>
                        <a:rPr lang="en-US" baseline="0" dirty="0"/>
                        <a:t> It must have great external validity.” </a:t>
                      </a:r>
                      <a:endParaRPr lang="en-US" dirty="0"/>
                    </a:p>
                  </a:txBody>
                  <a:tcPr/>
                </a:tc>
                <a:extLst>
                  <a:ext uri="{0D108BD9-81ED-4DB2-BD59-A6C34878D82A}">
                    <a16:rowId xmlns:a16="http://schemas.microsoft.com/office/drawing/2014/main" val="10004"/>
                  </a:ext>
                </a:extLst>
              </a:tr>
              <a:tr h="972242">
                <a:tc>
                  <a:txBody>
                    <a:bodyPr/>
                    <a:lstStyle/>
                    <a:p>
                      <a:r>
                        <a:rPr lang="en-US" dirty="0"/>
                        <a:t>“Would the results hold up in another cultural context?”</a:t>
                      </a:r>
                    </a:p>
                    <a:p>
                      <a:r>
                        <a:rPr lang="en-US" dirty="0"/>
                        <a:t>“Would that result apply</a:t>
                      </a:r>
                      <a:r>
                        <a:rPr lang="en-US" baseline="0" dirty="0"/>
                        <a:t> in other settings?”</a:t>
                      </a:r>
                      <a:endParaRPr lang="en-US" dirty="0"/>
                    </a:p>
                  </a:txBody>
                  <a:tcPr/>
                </a:tc>
                <a:tc>
                  <a:txBody>
                    <a:bodyPr/>
                    <a:lstStyle/>
                    <a:p>
                      <a:r>
                        <a:rPr lang="en-US" dirty="0"/>
                        <a:t>That psychological principles seems so basic, I’m sure it’s universal.”</a:t>
                      </a: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097691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0D1CF-5DA5-144C-B6EE-48A0B33FDA8A}"/>
              </a:ext>
            </a:extLst>
          </p:cNvPr>
          <p:cNvSpPr>
            <a:spLocks noGrp="1"/>
          </p:cNvSpPr>
          <p:nvPr>
            <p:ph type="title"/>
          </p:nvPr>
        </p:nvSpPr>
        <p:spPr>
          <a:xfrm>
            <a:off x="439476" y="142969"/>
            <a:ext cx="8502912" cy="955656"/>
          </a:xfrm>
        </p:spPr>
        <p:txBody>
          <a:bodyPr/>
          <a:lstStyle/>
          <a:p>
            <a:r>
              <a:rPr lang="en-US" dirty="0">
                <a:solidFill>
                  <a:srgbClr val="FFFFFF"/>
                </a:solidFill>
              </a:rPr>
              <a:t>One Study, Many Labs</a:t>
            </a:r>
          </a:p>
        </p:txBody>
      </p:sp>
      <p:pic>
        <p:nvPicPr>
          <p:cNvPr id="6" name="Picture 5" descr="Figure 14.5 is a chart of results reported by many different labs after conducting the same study. Results are split between &quot;smile&quot; and &quot;pout&quot;. There are labels, the first of which indicates each lab's obtained mean for each group. The second explains what the different sizes of boxes on the chart mean and the third explains the estimated difference between the first two. There are error bars for all figures.">
            <a:extLst>
              <a:ext uri="{FF2B5EF4-FFF2-40B4-BE49-F238E27FC236}">
                <a16:creationId xmlns:a16="http://schemas.microsoft.com/office/drawing/2014/main" id="{308DEFC5-4000-8C40-BBB3-2E429A77BE51}"/>
              </a:ext>
            </a:extLst>
          </p:cNvPr>
          <p:cNvPicPr>
            <a:picLocks noChangeAspect="1"/>
          </p:cNvPicPr>
          <p:nvPr/>
        </p:nvPicPr>
        <p:blipFill rotWithShape="1">
          <a:blip r:embed="rId3"/>
          <a:srcRect b="9339"/>
          <a:stretch/>
        </p:blipFill>
        <p:spPr>
          <a:xfrm>
            <a:off x="1791940" y="1352625"/>
            <a:ext cx="5514295" cy="5221493"/>
          </a:xfrm>
          <a:prstGeom prst="rect">
            <a:avLst/>
          </a:prstGeom>
        </p:spPr>
      </p:pic>
    </p:spTree>
    <p:extLst>
      <p:ext uri="{BB962C8B-B14F-4D97-AF65-F5344CB8AC3E}">
        <p14:creationId xmlns:p14="http://schemas.microsoft.com/office/powerpoint/2010/main" val="25673976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21-11-10 at 9.14.4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1294" y="0"/>
            <a:ext cx="6918158" cy="6858000"/>
          </a:xfrm>
          <a:prstGeom prst="rect">
            <a:avLst/>
          </a:prstGeom>
        </p:spPr>
      </p:pic>
    </p:spTree>
    <p:extLst>
      <p:ext uri="{BB962C8B-B14F-4D97-AF65-F5344CB8AC3E}">
        <p14:creationId xmlns:p14="http://schemas.microsoft.com/office/powerpoint/2010/main" val="15336637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C7FF5-E046-7A47-89BB-CB05FE82DCD5}"/>
              </a:ext>
            </a:extLst>
          </p:cNvPr>
          <p:cNvSpPr>
            <a:spLocks noGrp="1"/>
          </p:cNvSpPr>
          <p:nvPr>
            <p:ph type="title"/>
          </p:nvPr>
        </p:nvSpPr>
        <p:spPr/>
        <p:txBody>
          <a:bodyPr>
            <a:normAutofit fontScale="90000"/>
          </a:bodyPr>
          <a:lstStyle/>
          <a:p>
            <a:r>
              <a:rPr lang="en-US" dirty="0">
                <a:solidFill>
                  <a:srgbClr val="FFFFFF"/>
                </a:solidFill>
              </a:rPr>
              <a:t>Many Labs, Many Studies</a:t>
            </a:r>
          </a:p>
        </p:txBody>
      </p:sp>
      <p:pic>
        <p:nvPicPr>
          <p:cNvPr id="9" name="Picture 8" descr="Figure 14.6 is a scatterplot of 36 labs conducting replications of 16 studies. On the x axis is standardized mean difference (d) from -1 to 3. On the y axis are the studies. The x's on the scatterplot represent original effect size. ">
            <a:extLst>
              <a:ext uri="{FF2B5EF4-FFF2-40B4-BE49-F238E27FC236}">
                <a16:creationId xmlns:a16="http://schemas.microsoft.com/office/drawing/2014/main" id="{891CD8ED-9B41-D44E-B79D-3172A3E5679E}"/>
              </a:ext>
            </a:extLst>
          </p:cNvPr>
          <p:cNvPicPr>
            <a:picLocks noChangeAspect="1"/>
          </p:cNvPicPr>
          <p:nvPr/>
        </p:nvPicPr>
        <p:blipFill rotWithShape="1">
          <a:blip r:embed="rId3"/>
          <a:srcRect b="8302"/>
          <a:stretch/>
        </p:blipFill>
        <p:spPr>
          <a:xfrm>
            <a:off x="1090706" y="1524895"/>
            <a:ext cx="6385112" cy="5074377"/>
          </a:xfrm>
          <a:prstGeom prst="rect">
            <a:avLst/>
          </a:prstGeom>
        </p:spPr>
      </p:pic>
    </p:spTree>
    <p:extLst>
      <p:ext uri="{BB962C8B-B14F-4D97-AF65-F5344CB8AC3E}">
        <p14:creationId xmlns:p14="http://schemas.microsoft.com/office/powerpoint/2010/main" val="33686350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srgbClr val="FFFFFF"/>
                </a:solidFill>
              </a:rPr>
              <a:t>Why Might a Study Not Be Replicable?</a:t>
            </a:r>
          </a:p>
        </p:txBody>
      </p:sp>
      <p:sp>
        <p:nvSpPr>
          <p:cNvPr id="5" name="Text Placeholder 2"/>
          <p:cNvSpPr txBox="1">
            <a:spLocks/>
          </p:cNvSpPr>
          <p:nvPr/>
        </p:nvSpPr>
        <p:spPr>
          <a:xfrm>
            <a:off x="439476" y="1693864"/>
            <a:ext cx="6971348" cy="3811587"/>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a:t>Contextually sensitive effects</a:t>
            </a:r>
          </a:p>
          <a:p>
            <a:pPr marL="0" indent="0">
              <a:buNone/>
            </a:pPr>
            <a:endParaRPr lang="en-US" sz="2800" dirty="0"/>
          </a:p>
          <a:p>
            <a:r>
              <a:rPr lang="en-US" sz="2800" dirty="0"/>
              <a:t>Number of replication attempts</a:t>
            </a:r>
          </a:p>
          <a:p>
            <a:endParaRPr lang="en-US" sz="2200" dirty="0"/>
          </a:p>
        </p:txBody>
      </p:sp>
    </p:spTree>
    <p:extLst>
      <p:ext uri="{BB962C8B-B14F-4D97-AF65-F5344CB8AC3E}">
        <p14:creationId xmlns:p14="http://schemas.microsoft.com/office/powerpoint/2010/main" val="14140262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2404217" y="3769785"/>
            <a:ext cx="5424958" cy="831510"/>
          </a:xfrm>
          <a:prstGeom prst="roundRect">
            <a:avLst/>
          </a:prstGeom>
          <a:solidFill>
            <a:srgbClr val="E4C402"/>
          </a:solidFill>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298694"/>
            <a:ext cx="8913813" cy="909807"/>
          </a:xfrm>
        </p:spPr>
        <p:txBody>
          <a:bodyPr>
            <a:normAutofit fontScale="90000"/>
          </a:bodyPr>
          <a:lstStyle/>
          <a:p>
            <a:r>
              <a:rPr lang="en-US" sz="2800" dirty="0"/>
              <a:t>Meta-Analysis: What Does the Literature Say?</a:t>
            </a:r>
            <a:endParaRPr lang="en-US" sz="2600" dirty="0"/>
          </a:p>
        </p:txBody>
      </p:sp>
      <p:sp>
        <p:nvSpPr>
          <p:cNvPr id="3" name="Content Placeholder 2"/>
          <p:cNvSpPr>
            <a:spLocks noGrp="1"/>
          </p:cNvSpPr>
          <p:nvPr>
            <p:ph idx="1"/>
          </p:nvPr>
        </p:nvSpPr>
        <p:spPr>
          <a:xfrm>
            <a:off x="192923" y="1266662"/>
            <a:ext cx="8720890" cy="5591338"/>
          </a:xfrm>
        </p:spPr>
        <p:txBody>
          <a:bodyPr>
            <a:normAutofit/>
          </a:bodyPr>
          <a:lstStyle/>
          <a:p>
            <a:pPr>
              <a:lnSpc>
                <a:spcPct val="120000"/>
              </a:lnSpc>
              <a:spcAft>
                <a:spcPts val="1200"/>
              </a:spcAft>
            </a:pPr>
            <a:r>
              <a:rPr lang="en-US" sz="2400" dirty="0"/>
              <a:t>A statistical technique that averages the results of all the studies that test particular variables</a:t>
            </a:r>
          </a:p>
          <a:p>
            <a:pPr lvl="1">
              <a:lnSpc>
                <a:spcPct val="120000"/>
              </a:lnSpc>
              <a:spcAft>
                <a:spcPts val="1200"/>
              </a:spcAft>
            </a:pPr>
            <a:r>
              <a:rPr lang="en-US" sz="2200" dirty="0"/>
              <a:t>Is there “converging evidence?”</a:t>
            </a:r>
          </a:p>
        </p:txBody>
      </p:sp>
      <p:sp>
        <p:nvSpPr>
          <p:cNvPr id="24" name="TextBox 23"/>
          <p:cNvSpPr txBox="1"/>
          <p:nvPr/>
        </p:nvSpPr>
        <p:spPr>
          <a:xfrm>
            <a:off x="2404217" y="3754844"/>
            <a:ext cx="5424958" cy="459100"/>
          </a:xfrm>
          <a:prstGeom prst="rect">
            <a:avLst/>
          </a:prstGeom>
          <a:noFill/>
        </p:spPr>
        <p:txBody>
          <a:bodyPr wrap="square" rtlCol="0">
            <a:spAutoFit/>
          </a:bodyPr>
          <a:lstStyle/>
          <a:p>
            <a:pPr algn="ctr">
              <a:lnSpc>
                <a:spcPct val="110000"/>
              </a:lnSpc>
            </a:pPr>
            <a:r>
              <a:rPr lang="en-US" sz="2200" dirty="0">
                <a:solidFill>
                  <a:srgbClr val="B82123"/>
                </a:solidFill>
                <a:latin typeface="Chalkboard"/>
                <a:cs typeface="Chalkboard"/>
              </a:rPr>
              <a:t> </a:t>
            </a:r>
          </a:p>
        </p:txBody>
      </p:sp>
      <p:pic>
        <p:nvPicPr>
          <p:cNvPr id="25" name="Picture 24"/>
          <p:cNvPicPr>
            <a:picLocks noChangeAspect="1"/>
          </p:cNvPicPr>
          <p:nvPr/>
        </p:nvPicPr>
        <p:blipFill rotWithShape="1">
          <a:blip r:embed="rId3"/>
          <a:srcRect l="30502" t="-8257" r="-759" b="-1"/>
          <a:stretch/>
        </p:blipFill>
        <p:spPr>
          <a:xfrm rot="213061" flipH="1" flipV="1">
            <a:off x="1181187" y="3346021"/>
            <a:ext cx="1134301" cy="1520629"/>
          </a:xfrm>
          <a:prstGeom prst="rect">
            <a:avLst/>
          </a:prstGeom>
        </p:spPr>
      </p:pic>
      <p:sp>
        <p:nvSpPr>
          <p:cNvPr id="30" name="Rounded Rectangle 29"/>
          <p:cNvSpPr/>
          <p:nvPr/>
        </p:nvSpPr>
        <p:spPr>
          <a:xfrm>
            <a:off x="2404217" y="4800920"/>
            <a:ext cx="5424958" cy="831510"/>
          </a:xfrm>
          <a:prstGeom prst="roundRect">
            <a:avLst/>
          </a:prstGeom>
          <a:solidFill>
            <a:srgbClr val="E4C402"/>
          </a:solidFill>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TextBox 30"/>
          <p:cNvSpPr txBox="1"/>
          <p:nvPr/>
        </p:nvSpPr>
        <p:spPr>
          <a:xfrm>
            <a:off x="2404217" y="4785979"/>
            <a:ext cx="5424958" cy="459100"/>
          </a:xfrm>
          <a:prstGeom prst="rect">
            <a:avLst/>
          </a:prstGeom>
          <a:noFill/>
        </p:spPr>
        <p:txBody>
          <a:bodyPr wrap="square" rtlCol="0">
            <a:spAutoFit/>
          </a:bodyPr>
          <a:lstStyle/>
          <a:p>
            <a:pPr algn="ctr">
              <a:lnSpc>
                <a:spcPct val="110000"/>
              </a:lnSpc>
            </a:pPr>
            <a:r>
              <a:rPr lang="en-US" sz="2200" dirty="0">
                <a:solidFill>
                  <a:srgbClr val="B82123"/>
                </a:solidFill>
                <a:latin typeface="Chalkboard"/>
                <a:cs typeface="Chalkboard"/>
              </a:rPr>
              <a:t> </a:t>
            </a:r>
          </a:p>
        </p:txBody>
      </p:sp>
      <p:sp>
        <p:nvSpPr>
          <p:cNvPr id="4" name="Slide Number Placeholder 3"/>
          <p:cNvSpPr>
            <a:spLocks noGrp="1"/>
          </p:cNvSpPr>
          <p:nvPr>
            <p:ph type="sldNum" sz="quarter" idx="12"/>
          </p:nvPr>
        </p:nvSpPr>
        <p:spPr/>
        <p:txBody>
          <a:bodyPr/>
          <a:lstStyle/>
          <a:p>
            <a:fld id="{17E75C8C-803F-E747-9632-786B37FF93B8}" type="slidenum">
              <a:rPr lang="en-US" smtClean="0"/>
              <a:t>25</a:t>
            </a:fld>
            <a:endParaRPr lang="en-US"/>
          </a:p>
        </p:txBody>
      </p:sp>
    </p:spTree>
    <p:extLst>
      <p:ext uri="{BB962C8B-B14F-4D97-AF65-F5344CB8AC3E}">
        <p14:creationId xmlns:p14="http://schemas.microsoft.com/office/powerpoint/2010/main" val="3737756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4" grpId="0"/>
      <p:bldP spid="30" grpId="0" animBg="1"/>
      <p:bldP spid="3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flipH="1">
            <a:off x="6163754" y="3474449"/>
            <a:ext cx="1042147" cy="410257"/>
          </a:xfrm>
          <a:prstGeom prst="line">
            <a:avLst/>
          </a:prstGeom>
          <a:ln>
            <a:solidFill>
              <a:srgbClr val="333333"/>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7126941" y="3474449"/>
            <a:ext cx="1066624" cy="410257"/>
          </a:xfrm>
          <a:prstGeom prst="line">
            <a:avLst/>
          </a:prstGeom>
          <a:ln>
            <a:solidFill>
              <a:srgbClr val="333333"/>
            </a:solidFill>
          </a:ln>
        </p:spPr>
        <p:style>
          <a:lnRef idx="2">
            <a:schemeClr val="accent1"/>
          </a:lnRef>
          <a:fillRef idx="0">
            <a:schemeClr val="accent1"/>
          </a:fillRef>
          <a:effectRef idx="1">
            <a:schemeClr val="accent1"/>
          </a:effectRef>
          <a:fontRef idx="minor">
            <a:schemeClr val="tx1"/>
          </a:fontRef>
        </p:style>
      </p:cxnSp>
      <p:sp>
        <p:nvSpPr>
          <p:cNvPr id="13" name="Rounded Rectangle 12"/>
          <p:cNvSpPr/>
          <p:nvPr/>
        </p:nvSpPr>
        <p:spPr>
          <a:xfrm>
            <a:off x="6651808" y="1822823"/>
            <a:ext cx="984029" cy="384228"/>
          </a:xfrm>
          <a:prstGeom prst="roundRect">
            <a:avLst/>
          </a:prstGeom>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464781"/>
            <a:ext cx="8913813" cy="612244"/>
          </a:xfrm>
        </p:spPr>
        <p:txBody>
          <a:bodyPr>
            <a:normAutofit/>
          </a:bodyPr>
          <a:lstStyle/>
          <a:p>
            <a:r>
              <a:rPr lang="en-US" sz="2600" dirty="0"/>
              <a:t>Replication</a:t>
            </a:r>
          </a:p>
        </p:txBody>
      </p:sp>
      <p:sp>
        <p:nvSpPr>
          <p:cNvPr id="3" name="Content Placeholder 2"/>
          <p:cNvSpPr>
            <a:spLocks noGrp="1"/>
          </p:cNvSpPr>
          <p:nvPr>
            <p:ph idx="1"/>
          </p:nvPr>
        </p:nvSpPr>
        <p:spPr>
          <a:xfrm>
            <a:off x="192923" y="1266662"/>
            <a:ext cx="8720890" cy="5591338"/>
          </a:xfrm>
        </p:spPr>
        <p:txBody>
          <a:bodyPr>
            <a:normAutofit/>
          </a:bodyPr>
          <a:lstStyle/>
          <a:p>
            <a:pPr>
              <a:lnSpc>
                <a:spcPct val="120000"/>
              </a:lnSpc>
              <a:spcAft>
                <a:spcPts val="1200"/>
              </a:spcAft>
            </a:pPr>
            <a:r>
              <a:rPr lang="en-US" sz="2400" dirty="0">
                <a:solidFill>
                  <a:schemeClr val="accent2"/>
                </a:solidFill>
              </a:rPr>
              <a:t>Meta-analysis:                                                                        </a:t>
            </a:r>
            <a:r>
              <a:rPr lang="en-US" sz="2400" dirty="0"/>
              <a:t>A statistical technique that averages the </a:t>
            </a:r>
            <a:r>
              <a:rPr lang="en-US" sz="2400" dirty="0">
                <a:solidFill>
                  <a:schemeClr val="tx2"/>
                </a:solidFill>
              </a:rPr>
              <a:t>results </a:t>
            </a:r>
            <a:r>
              <a:rPr lang="en-US" sz="2400" dirty="0"/>
              <a:t>of all the studies that test particular variables</a:t>
            </a:r>
          </a:p>
        </p:txBody>
      </p:sp>
      <p:cxnSp>
        <p:nvCxnSpPr>
          <p:cNvPr id="12" name="Straight Connector 11"/>
          <p:cNvCxnSpPr/>
          <p:nvPr/>
        </p:nvCxnSpPr>
        <p:spPr>
          <a:xfrm flipH="1">
            <a:off x="7167280" y="2207051"/>
            <a:ext cx="4483" cy="537879"/>
          </a:xfrm>
          <a:prstGeom prst="line">
            <a:avLst/>
          </a:prstGeom>
          <a:ln>
            <a:solidFill>
              <a:srgbClr val="333333"/>
            </a:solidFill>
          </a:ln>
        </p:spPr>
        <p:style>
          <a:lnRef idx="2">
            <a:schemeClr val="accent1"/>
          </a:lnRef>
          <a:fillRef idx="0">
            <a:schemeClr val="accent1"/>
          </a:fillRef>
          <a:effectRef idx="1">
            <a:schemeClr val="accent1"/>
          </a:effectRef>
          <a:fontRef idx="minor">
            <a:schemeClr val="tx1"/>
          </a:fontRef>
        </p:style>
      </p:cxnSp>
      <p:sp>
        <p:nvSpPr>
          <p:cNvPr id="16" name="Rounded Rectangle 15"/>
          <p:cNvSpPr/>
          <p:nvPr/>
        </p:nvSpPr>
        <p:spPr>
          <a:xfrm>
            <a:off x="7120974" y="3821635"/>
            <a:ext cx="1561889" cy="504697"/>
          </a:xfrm>
          <a:prstGeom prst="roundRect">
            <a:avLst/>
          </a:prstGeom>
          <a:solidFill>
            <a:schemeClr val="accent3"/>
          </a:solidFill>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7161078" y="3863156"/>
            <a:ext cx="1476962" cy="400110"/>
          </a:xfrm>
          <a:prstGeom prst="rect">
            <a:avLst/>
          </a:prstGeom>
          <a:noFill/>
        </p:spPr>
        <p:txBody>
          <a:bodyPr wrap="none" rtlCol="0">
            <a:spAutoFit/>
          </a:bodyPr>
          <a:lstStyle/>
          <a:p>
            <a:r>
              <a:rPr lang="en-US" sz="2000" dirty="0">
                <a:solidFill>
                  <a:schemeClr val="tx2"/>
                </a:solidFill>
              </a:rPr>
              <a:t>Cohen’s d</a:t>
            </a:r>
          </a:p>
        </p:txBody>
      </p:sp>
      <p:sp>
        <p:nvSpPr>
          <p:cNvPr id="20" name="Rounded Rectangle 19"/>
          <p:cNvSpPr/>
          <p:nvPr/>
        </p:nvSpPr>
        <p:spPr>
          <a:xfrm>
            <a:off x="6163754" y="2744929"/>
            <a:ext cx="2029811" cy="729520"/>
          </a:xfrm>
          <a:prstGeom prst="roundRect">
            <a:avLst/>
          </a:prstGeom>
          <a:solidFill>
            <a:schemeClr val="accent3"/>
          </a:solidFill>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5968966" y="2729989"/>
            <a:ext cx="2407399" cy="707886"/>
          </a:xfrm>
          <a:prstGeom prst="rect">
            <a:avLst/>
          </a:prstGeom>
          <a:noFill/>
        </p:spPr>
        <p:txBody>
          <a:bodyPr wrap="square" rtlCol="0">
            <a:spAutoFit/>
          </a:bodyPr>
          <a:lstStyle/>
          <a:p>
            <a:pPr algn="ctr"/>
            <a:r>
              <a:rPr lang="en-US" sz="2000" dirty="0">
                <a:solidFill>
                  <a:schemeClr val="tx2"/>
                </a:solidFill>
              </a:rPr>
              <a:t>calculate the avg. effect size</a:t>
            </a:r>
          </a:p>
        </p:txBody>
      </p:sp>
      <p:sp>
        <p:nvSpPr>
          <p:cNvPr id="23" name="Rounded Rectangle 22"/>
          <p:cNvSpPr/>
          <p:nvPr/>
        </p:nvSpPr>
        <p:spPr>
          <a:xfrm>
            <a:off x="5382809" y="3821635"/>
            <a:ext cx="1561889" cy="504697"/>
          </a:xfrm>
          <a:prstGeom prst="roundRect">
            <a:avLst/>
          </a:prstGeom>
          <a:solidFill>
            <a:schemeClr val="accent3"/>
          </a:solidFill>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p:nvPr/>
        </p:nvSpPr>
        <p:spPr>
          <a:xfrm flipH="1">
            <a:off x="5438581" y="3866458"/>
            <a:ext cx="1724589" cy="400110"/>
          </a:xfrm>
          <a:prstGeom prst="rect">
            <a:avLst/>
          </a:prstGeom>
          <a:noFill/>
        </p:spPr>
        <p:txBody>
          <a:bodyPr wrap="square" rtlCol="0">
            <a:spAutoFit/>
          </a:bodyPr>
          <a:lstStyle/>
          <a:p>
            <a:r>
              <a:rPr lang="en-US" sz="2000" dirty="0">
                <a:solidFill>
                  <a:schemeClr val="tx2"/>
                </a:solidFill>
              </a:rPr>
              <a:t>corr. coef.</a:t>
            </a:r>
          </a:p>
        </p:txBody>
      </p:sp>
      <p:sp>
        <p:nvSpPr>
          <p:cNvPr id="4" name="Slide Number Placeholder 3"/>
          <p:cNvSpPr>
            <a:spLocks noGrp="1"/>
          </p:cNvSpPr>
          <p:nvPr>
            <p:ph type="sldNum" sz="quarter" idx="12"/>
          </p:nvPr>
        </p:nvSpPr>
        <p:spPr/>
        <p:txBody>
          <a:bodyPr/>
          <a:lstStyle/>
          <a:p>
            <a:fld id="{17E75C8C-803F-E747-9632-786B37FF93B8}" type="slidenum">
              <a:rPr lang="en-US" smtClean="0"/>
              <a:t>26</a:t>
            </a:fld>
            <a:endParaRPr lang="en-US"/>
          </a:p>
        </p:txBody>
      </p:sp>
    </p:spTree>
    <p:extLst>
      <p:ext uri="{BB962C8B-B14F-4D97-AF65-F5344CB8AC3E}">
        <p14:creationId xmlns:p14="http://schemas.microsoft.com/office/powerpoint/2010/main" val="25265653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656" y="-35707"/>
            <a:ext cx="8245013" cy="1370237"/>
          </a:xfrm>
        </p:spPr>
        <p:txBody>
          <a:bodyPr/>
          <a:lstStyle/>
          <a:p>
            <a:r>
              <a:rPr lang="en-US" sz="4400" dirty="0">
                <a:solidFill>
                  <a:srgbClr val="FFFFFF"/>
                </a:solidFill>
              </a:rPr>
              <a:t>Example: Lying Takes Time</a:t>
            </a:r>
          </a:p>
        </p:txBody>
      </p:sp>
      <p:pic>
        <p:nvPicPr>
          <p:cNvPr id="6" name="Picture 5" descr="Table 14.1 is titled Results for the Reaction Time Difference Between Lying and Truthful Conditions, Categorized by Type of Instructions to Participants. The table has 4 columns and 3 rows. The column headers are Type of Study, Number of Studies, Total Number of Participants, Average Effect Size d (Lying Condition Minus Truthful Condition) And 95% CI. A note at the bottom states that three studies were not able to be categorized. Source: Adapted from Suchotzki et al., 2017, Table 2. ">
            <a:extLst>
              <a:ext uri="{FF2B5EF4-FFF2-40B4-BE49-F238E27FC236}">
                <a16:creationId xmlns:a16="http://schemas.microsoft.com/office/drawing/2014/main" id="{E146E921-B181-714E-A452-7C0282BA5FB6}"/>
              </a:ext>
            </a:extLst>
          </p:cNvPr>
          <p:cNvPicPr>
            <a:picLocks noChangeAspect="1"/>
          </p:cNvPicPr>
          <p:nvPr/>
        </p:nvPicPr>
        <p:blipFill rotWithShape="1">
          <a:blip r:embed="rId3"/>
          <a:srcRect t="9914" r="1420" b="5120"/>
          <a:stretch/>
        </p:blipFill>
        <p:spPr>
          <a:xfrm>
            <a:off x="206302" y="2315882"/>
            <a:ext cx="4465766" cy="2330824"/>
          </a:xfrm>
          <a:prstGeom prst="rect">
            <a:avLst/>
          </a:prstGeom>
        </p:spPr>
      </p:pic>
      <p:pic>
        <p:nvPicPr>
          <p:cNvPr id="10" name="Picture 9" descr="Table 14.2 is titled Results for the Reaction Time Difference Between Lying and Truthful Conditions Categorized by Participants' Motivation to Avoid Detection. The table has 4 columns and 4 rows. The column headers are Type of Study, Number of Studies, Total Number of Participants, and Average Effect Size d (Lying Condition Minus Truthful Condition) And 95% CI. Source: Adapted from Suchotzki et al., 2017, Table 2. ">
            <a:extLst>
              <a:ext uri="{FF2B5EF4-FFF2-40B4-BE49-F238E27FC236}">
                <a16:creationId xmlns:a16="http://schemas.microsoft.com/office/drawing/2014/main" id="{CAB66D86-B1DF-DD4A-A633-3861ED00C5B7}"/>
              </a:ext>
            </a:extLst>
          </p:cNvPr>
          <p:cNvPicPr>
            <a:picLocks noChangeAspect="1"/>
          </p:cNvPicPr>
          <p:nvPr/>
        </p:nvPicPr>
        <p:blipFill rotWithShape="1">
          <a:blip r:embed="rId4"/>
          <a:srcRect t="11905" b="4235"/>
          <a:stretch/>
        </p:blipFill>
        <p:spPr>
          <a:xfrm>
            <a:off x="4785701" y="2315882"/>
            <a:ext cx="4109055" cy="2450354"/>
          </a:xfrm>
          <a:prstGeom prst="rect">
            <a:avLst/>
          </a:prstGeom>
        </p:spPr>
      </p:pic>
    </p:spTree>
    <p:extLst>
      <p:ext uri="{BB962C8B-B14F-4D97-AF65-F5344CB8AC3E}">
        <p14:creationId xmlns:p14="http://schemas.microsoft.com/office/powerpoint/2010/main" val="1973744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srgbClr val="FFFFFF"/>
                </a:solidFill>
              </a:rPr>
              <a:t>Strengths and Limitations of Meta-Analysis</a:t>
            </a:r>
          </a:p>
        </p:txBody>
      </p:sp>
      <p:sp>
        <p:nvSpPr>
          <p:cNvPr id="3" name="Text Placeholder 2"/>
          <p:cNvSpPr>
            <a:spLocks noGrp="1"/>
          </p:cNvSpPr>
          <p:nvPr>
            <p:ph type="body" sz="quarter" idx="10"/>
          </p:nvPr>
        </p:nvSpPr>
        <p:spPr>
          <a:xfrm>
            <a:off x="357394" y="1947863"/>
            <a:ext cx="6365800" cy="3644900"/>
          </a:xfrm>
        </p:spPr>
        <p:txBody>
          <a:bodyPr/>
          <a:lstStyle/>
          <a:p>
            <a:r>
              <a:rPr lang="en-US" sz="2800" b="1" dirty="0"/>
              <a:t>File drawer problem</a:t>
            </a:r>
          </a:p>
          <a:p>
            <a:pPr>
              <a:spcBef>
                <a:spcPts val="4512"/>
              </a:spcBef>
            </a:pPr>
            <a:r>
              <a:rPr lang="en-US" sz="2800" dirty="0"/>
              <a:t>Null results and opposite results rarely published</a:t>
            </a:r>
          </a:p>
          <a:p>
            <a:pPr>
              <a:spcBef>
                <a:spcPts val="4512"/>
              </a:spcBef>
            </a:pPr>
            <a:r>
              <a:rPr lang="en-US" sz="2800" dirty="0"/>
              <a:t>Example: Antidepressants and depressive symptoms</a:t>
            </a:r>
          </a:p>
        </p:txBody>
      </p:sp>
      <p:pic>
        <p:nvPicPr>
          <p:cNvPr id="6" name="Picture 5" descr="Figure 14.8 shows pills such as Zoloft, Paxil, and Prozac.">
            <a:extLst>
              <a:ext uri="{FF2B5EF4-FFF2-40B4-BE49-F238E27FC236}">
                <a16:creationId xmlns:a16="http://schemas.microsoft.com/office/drawing/2014/main" id="{086BC593-6AD7-6B48-8D89-C4A8800CDFA6}"/>
              </a:ext>
            </a:extLst>
          </p:cNvPr>
          <p:cNvPicPr>
            <a:picLocks noChangeAspect="1"/>
          </p:cNvPicPr>
          <p:nvPr/>
        </p:nvPicPr>
        <p:blipFill rotWithShape="1">
          <a:blip r:embed="rId3"/>
          <a:srcRect b="17963"/>
          <a:stretch/>
        </p:blipFill>
        <p:spPr>
          <a:xfrm>
            <a:off x="6413818" y="2841083"/>
            <a:ext cx="2255258" cy="2044682"/>
          </a:xfrm>
          <a:prstGeom prst="rect">
            <a:avLst/>
          </a:prstGeom>
        </p:spPr>
      </p:pic>
    </p:spTree>
    <p:extLst>
      <p:ext uri="{BB962C8B-B14F-4D97-AF65-F5344CB8AC3E}">
        <p14:creationId xmlns:p14="http://schemas.microsoft.com/office/powerpoint/2010/main" val="30693384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476" y="550863"/>
            <a:ext cx="8229600" cy="1143000"/>
          </a:xfrm>
        </p:spPr>
        <p:txBody>
          <a:bodyPr/>
          <a:lstStyle/>
          <a:p>
            <a:r>
              <a:rPr lang="en-US" sz="3400" dirty="0">
                <a:solidFill>
                  <a:schemeClr val="bg1"/>
                </a:solidFill>
              </a:rPr>
              <a:t>The Replication Debate in Psychology</a:t>
            </a:r>
          </a:p>
        </p:txBody>
      </p:sp>
      <p:sp>
        <p:nvSpPr>
          <p:cNvPr id="3" name="Text Placeholder 2"/>
          <p:cNvSpPr>
            <a:spLocks noGrp="1"/>
          </p:cNvSpPr>
          <p:nvPr>
            <p:ph type="body" sz="quarter" idx="10"/>
          </p:nvPr>
        </p:nvSpPr>
        <p:spPr>
          <a:xfrm>
            <a:off x="439738" y="2351274"/>
            <a:ext cx="7180262" cy="3644900"/>
          </a:xfrm>
        </p:spPr>
        <p:txBody>
          <a:bodyPr/>
          <a:lstStyle/>
          <a:p>
            <a:r>
              <a:rPr lang="en-US" dirty="0"/>
              <a:t>The “replication crisis”</a:t>
            </a:r>
          </a:p>
          <a:p>
            <a:r>
              <a:rPr lang="en-US" dirty="0"/>
              <a:t>Improvements to scientific practice. </a:t>
            </a:r>
          </a:p>
        </p:txBody>
      </p:sp>
    </p:spTree>
    <p:extLst>
      <p:ext uri="{BB962C8B-B14F-4D97-AF65-F5344CB8AC3E}">
        <p14:creationId xmlns:p14="http://schemas.microsoft.com/office/powerpoint/2010/main" val="3609769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schemeClr val="bg1"/>
                </a:solidFill>
              </a:rPr>
              <a:t>Must a Study Have External Validity?</a:t>
            </a:r>
          </a:p>
        </p:txBody>
      </p:sp>
      <p:sp>
        <p:nvSpPr>
          <p:cNvPr id="3" name="Text Placeholder 2"/>
          <p:cNvSpPr>
            <a:spLocks noGrp="1"/>
          </p:cNvSpPr>
          <p:nvPr>
            <p:ph type="body" sz="quarter" idx="10"/>
          </p:nvPr>
        </p:nvSpPr>
        <p:spPr/>
        <p:txBody>
          <a:bodyPr/>
          <a:lstStyle/>
          <a:p>
            <a:r>
              <a:rPr lang="en-US" dirty="0"/>
              <a:t>Generalizing to other participants</a:t>
            </a:r>
          </a:p>
          <a:p>
            <a:r>
              <a:rPr lang="en-US" dirty="0"/>
              <a:t>Generalizing to other settings</a:t>
            </a:r>
          </a:p>
          <a:p>
            <a:r>
              <a:rPr lang="en-US" dirty="0"/>
              <a:t>Does a study have to be generalizable to many people?</a:t>
            </a:r>
          </a:p>
          <a:p>
            <a:r>
              <a:rPr lang="en-US" dirty="0"/>
              <a:t>Does a study have to take place in a real-world setting?</a:t>
            </a:r>
          </a:p>
        </p:txBody>
      </p:sp>
    </p:spTree>
    <p:extLst>
      <p:ext uri="{BB962C8B-B14F-4D97-AF65-F5344CB8AC3E}">
        <p14:creationId xmlns:p14="http://schemas.microsoft.com/office/powerpoint/2010/main" val="12394382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C7302-CB38-F84E-859D-5E0554DC9E87}"/>
              </a:ext>
            </a:extLst>
          </p:cNvPr>
          <p:cNvSpPr>
            <a:spLocks noGrp="1"/>
          </p:cNvSpPr>
          <p:nvPr>
            <p:ph type="title"/>
          </p:nvPr>
        </p:nvSpPr>
        <p:spPr/>
        <p:txBody>
          <a:bodyPr/>
          <a:lstStyle/>
          <a:p>
            <a:r>
              <a:rPr lang="en-US" sz="4400" dirty="0">
                <a:solidFill>
                  <a:srgbClr val="FFFFFF"/>
                </a:solidFill>
              </a:rPr>
              <a:t>Research Transparency and Credibility</a:t>
            </a:r>
          </a:p>
        </p:txBody>
      </p:sp>
      <p:sp>
        <p:nvSpPr>
          <p:cNvPr id="3" name="Text Placeholder 2">
            <a:extLst>
              <a:ext uri="{FF2B5EF4-FFF2-40B4-BE49-F238E27FC236}">
                <a16:creationId xmlns:a16="http://schemas.microsoft.com/office/drawing/2014/main" id="{49D6BAFA-DC25-3441-A20B-BB51F21290DB}"/>
              </a:ext>
            </a:extLst>
          </p:cNvPr>
          <p:cNvSpPr>
            <a:spLocks noGrp="1"/>
          </p:cNvSpPr>
          <p:nvPr>
            <p:ph type="body" sz="quarter" idx="10"/>
          </p:nvPr>
        </p:nvSpPr>
        <p:spPr/>
        <p:txBody>
          <a:bodyPr/>
          <a:lstStyle/>
          <a:p>
            <a:r>
              <a:rPr lang="en-US" dirty="0"/>
              <a:t>Questionable research practices</a:t>
            </a:r>
          </a:p>
          <a:p>
            <a:endParaRPr lang="en-US" dirty="0"/>
          </a:p>
          <a:p>
            <a:r>
              <a:rPr lang="en-US" dirty="0"/>
              <a:t>Transparent research practices</a:t>
            </a:r>
          </a:p>
        </p:txBody>
      </p:sp>
      <p:pic>
        <p:nvPicPr>
          <p:cNvPr id="6" name="Picture 5" descr="Figure 14.9 is an illustration of a man painting a target around arrows that have already been shot into a wall.">
            <a:extLst>
              <a:ext uri="{FF2B5EF4-FFF2-40B4-BE49-F238E27FC236}">
                <a16:creationId xmlns:a16="http://schemas.microsoft.com/office/drawing/2014/main" id="{745E3251-22F9-FF4B-9260-6888743FA8BE}"/>
              </a:ext>
            </a:extLst>
          </p:cNvPr>
          <p:cNvPicPr>
            <a:picLocks noChangeAspect="1"/>
          </p:cNvPicPr>
          <p:nvPr/>
        </p:nvPicPr>
        <p:blipFill rotWithShape="1">
          <a:blip r:embed="rId3"/>
          <a:srcRect r="3421" b="8559"/>
          <a:stretch/>
        </p:blipFill>
        <p:spPr>
          <a:xfrm>
            <a:off x="5319936" y="2645670"/>
            <a:ext cx="3121829" cy="2957271"/>
          </a:xfrm>
          <a:prstGeom prst="rect">
            <a:avLst/>
          </a:prstGeom>
        </p:spPr>
      </p:pic>
    </p:spTree>
    <p:extLst>
      <p:ext uri="{BB962C8B-B14F-4D97-AF65-F5344CB8AC3E}">
        <p14:creationId xmlns:p14="http://schemas.microsoft.com/office/powerpoint/2010/main" val="3400547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C8C08-B490-2D43-86F4-8F20077B2973}"/>
              </a:ext>
            </a:extLst>
          </p:cNvPr>
          <p:cNvSpPr>
            <a:spLocks noGrp="1"/>
          </p:cNvSpPr>
          <p:nvPr>
            <p:ph type="title"/>
          </p:nvPr>
        </p:nvSpPr>
        <p:spPr/>
        <p:txBody>
          <a:bodyPr>
            <a:normAutofit/>
          </a:bodyPr>
          <a:lstStyle/>
          <a:p>
            <a:r>
              <a:rPr lang="en-US" sz="3200" dirty="0">
                <a:solidFill>
                  <a:srgbClr val="FFFFFF"/>
                </a:solidFill>
              </a:rPr>
              <a:t>QRPs and Transparent Practices</a:t>
            </a:r>
          </a:p>
        </p:txBody>
      </p:sp>
      <p:graphicFrame>
        <p:nvGraphicFramePr>
          <p:cNvPr id="6" name="Table 5">
            <a:extLst>
              <a:ext uri="{FF2B5EF4-FFF2-40B4-BE49-F238E27FC236}">
                <a16:creationId xmlns:a16="http://schemas.microsoft.com/office/drawing/2014/main" id="{F6AA1569-8078-434B-BC25-745B4BC36933}"/>
              </a:ext>
            </a:extLst>
          </p:cNvPr>
          <p:cNvGraphicFramePr>
            <a:graphicFrameLocks noGrp="1"/>
          </p:cNvGraphicFramePr>
          <p:nvPr>
            <p:extLst>
              <p:ext uri="{D42A27DB-BD31-4B8C-83A1-F6EECF244321}">
                <p14:modId xmlns:p14="http://schemas.microsoft.com/office/powerpoint/2010/main" val="3141081451"/>
              </p:ext>
            </p:extLst>
          </p:nvPr>
        </p:nvGraphicFramePr>
        <p:xfrm>
          <a:off x="439476" y="1697471"/>
          <a:ext cx="8187765" cy="4391356"/>
        </p:xfrm>
        <a:graphic>
          <a:graphicData uri="http://schemas.openxmlformats.org/drawingml/2006/table">
            <a:tbl>
              <a:tblPr firstRow="1" firstCol="1" bandRow="1">
                <a:tableStyleId>{5C22544A-7EE6-4342-B048-85BDC9FD1C3A}</a:tableStyleId>
              </a:tblPr>
              <a:tblGrid>
                <a:gridCol w="1637553">
                  <a:extLst>
                    <a:ext uri="{9D8B030D-6E8A-4147-A177-3AD203B41FA5}">
                      <a16:colId xmlns:a16="http://schemas.microsoft.com/office/drawing/2014/main" val="3577895347"/>
                    </a:ext>
                  </a:extLst>
                </a:gridCol>
                <a:gridCol w="1637553">
                  <a:extLst>
                    <a:ext uri="{9D8B030D-6E8A-4147-A177-3AD203B41FA5}">
                      <a16:colId xmlns:a16="http://schemas.microsoft.com/office/drawing/2014/main" val="1446920161"/>
                    </a:ext>
                  </a:extLst>
                </a:gridCol>
                <a:gridCol w="1637553">
                  <a:extLst>
                    <a:ext uri="{9D8B030D-6E8A-4147-A177-3AD203B41FA5}">
                      <a16:colId xmlns:a16="http://schemas.microsoft.com/office/drawing/2014/main" val="593141337"/>
                    </a:ext>
                  </a:extLst>
                </a:gridCol>
                <a:gridCol w="1637553">
                  <a:extLst>
                    <a:ext uri="{9D8B030D-6E8A-4147-A177-3AD203B41FA5}">
                      <a16:colId xmlns:a16="http://schemas.microsoft.com/office/drawing/2014/main" val="1131643857"/>
                    </a:ext>
                  </a:extLst>
                </a:gridCol>
                <a:gridCol w="1637553">
                  <a:extLst>
                    <a:ext uri="{9D8B030D-6E8A-4147-A177-3AD203B41FA5}">
                      <a16:colId xmlns:a16="http://schemas.microsoft.com/office/drawing/2014/main" val="1442646493"/>
                    </a:ext>
                  </a:extLst>
                </a:gridCol>
              </a:tblGrid>
              <a:tr h="1709117">
                <a:tc>
                  <a:txBody>
                    <a:bodyPr/>
                    <a:lstStyle/>
                    <a:p>
                      <a:pPr marL="0" marR="0">
                        <a:spcBef>
                          <a:spcPts val="0"/>
                        </a:spcBef>
                        <a:spcAft>
                          <a:spcPts val="0"/>
                        </a:spcAft>
                      </a:pPr>
                      <a:r>
                        <a:rPr lang="en-US" sz="1600" dirty="0">
                          <a:effectLst/>
                        </a:rPr>
                        <a:t>QUESTIONABLE PRACTICE</a:t>
                      </a:r>
                    </a:p>
                    <a:p>
                      <a:pPr marL="0" marR="0">
                        <a:spcBef>
                          <a:spcPts val="0"/>
                        </a:spcBef>
                        <a:spcAft>
                          <a:spcPts val="0"/>
                        </a:spcAft>
                      </a:pPr>
                      <a:endParaRPr lang="en-US" sz="1600" dirty="0">
                        <a:effectLst/>
                        <a:latin typeface="Calibri"/>
                        <a:ea typeface="Calibri" panose="020F0502020204030204" pitchFamily="34" charset="0"/>
                        <a:cs typeface="Times New Roman"/>
                      </a:endParaRPr>
                    </a:p>
                  </a:txBody>
                  <a:tcPr marL="45326" marR="45326" marT="0" marB="0"/>
                </a:tc>
                <a:tc>
                  <a:txBody>
                    <a:bodyPr/>
                    <a:lstStyle/>
                    <a:p>
                      <a:pPr marL="0" marR="0">
                        <a:spcBef>
                          <a:spcPts val="0"/>
                        </a:spcBef>
                        <a:spcAft>
                          <a:spcPts val="0"/>
                        </a:spcAft>
                      </a:pPr>
                      <a:r>
                        <a:rPr lang="en-US" sz="1600" dirty="0">
                          <a:effectLst/>
                        </a:rPr>
                        <a:t>EXPLANATION</a:t>
                      </a:r>
                    </a:p>
                    <a:p>
                      <a:pPr marL="0" marR="0">
                        <a:spcBef>
                          <a:spcPts val="0"/>
                        </a:spcBef>
                        <a:spcAft>
                          <a:spcPts val="0"/>
                        </a:spcAft>
                      </a:pPr>
                      <a:endParaRPr lang="en-US" sz="1600" dirty="0">
                        <a:effectLst/>
                        <a:latin typeface="Calibri"/>
                        <a:ea typeface="Calibri" panose="020F0502020204030204" pitchFamily="34" charset="0"/>
                        <a:cs typeface="Times New Roman"/>
                      </a:endParaRPr>
                    </a:p>
                  </a:txBody>
                  <a:tcPr marL="45326" marR="45326" marT="0" marB="0"/>
                </a:tc>
                <a:tc>
                  <a:txBody>
                    <a:bodyPr/>
                    <a:lstStyle/>
                    <a:p>
                      <a:pPr marL="0" marR="0">
                        <a:spcBef>
                          <a:spcPts val="0"/>
                        </a:spcBef>
                        <a:spcAft>
                          <a:spcPts val="0"/>
                        </a:spcAft>
                      </a:pPr>
                      <a:r>
                        <a:rPr lang="en-US" sz="1600" dirty="0">
                          <a:effectLst/>
                        </a:rPr>
                        <a:t>ALTERNATIVE, TRANSPARENT PRACTICE </a:t>
                      </a:r>
                    </a:p>
                    <a:p>
                      <a:pPr marL="0" marR="0">
                        <a:spcBef>
                          <a:spcPts val="0"/>
                        </a:spcBef>
                        <a:spcAft>
                          <a:spcPts val="0"/>
                        </a:spcAft>
                      </a:pPr>
                      <a:endParaRPr lang="en-US" sz="1600" dirty="0">
                        <a:effectLst/>
                        <a:latin typeface="Calibri"/>
                        <a:ea typeface="Calibri" panose="020F0502020204030204" pitchFamily="34" charset="0"/>
                        <a:cs typeface="Times New Roman"/>
                      </a:endParaRPr>
                    </a:p>
                  </a:txBody>
                  <a:tcPr marL="45326" marR="45326" marT="0" marB="0"/>
                </a:tc>
                <a:tc>
                  <a:txBody>
                    <a:bodyPr/>
                    <a:lstStyle/>
                    <a:p>
                      <a:pPr marL="0" marR="0">
                        <a:spcBef>
                          <a:spcPts val="0"/>
                        </a:spcBef>
                        <a:spcAft>
                          <a:spcPts val="0"/>
                        </a:spcAft>
                      </a:pPr>
                      <a:r>
                        <a:rPr lang="en-US" sz="1600" dirty="0">
                          <a:effectLst/>
                        </a:rPr>
                        <a:t>EXPLANATION</a:t>
                      </a:r>
                    </a:p>
                    <a:p>
                      <a:pPr marL="0" marR="0">
                        <a:spcBef>
                          <a:spcPts val="0"/>
                        </a:spcBef>
                        <a:spcAft>
                          <a:spcPts val="0"/>
                        </a:spcAft>
                      </a:pPr>
                      <a:endParaRPr lang="en-US" sz="1600" dirty="0">
                        <a:effectLst/>
                        <a:latin typeface="Calibri"/>
                        <a:ea typeface="Calibri" panose="020F0502020204030204" pitchFamily="34" charset="0"/>
                        <a:cs typeface="Times New Roman"/>
                      </a:endParaRPr>
                    </a:p>
                  </a:txBody>
                  <a:tcPr marL="45326" marR="45326" marT="0" marB="0"/>
                </a:tc>
                <a:tc>
                  <a:txBody>
                    <a:bodyPr/>
                    <a:lstStyle/>
                    <a:p>
                      <a:pPr marL="0" marR="0">
                        <a:spcBef>
                          <a:spcPts val="0"/>
                        </a:spcBef>
                        <a:spcAft>
                          <a:spcPts val="0"/>
                        </a:spcAft>
                      </a:pPr>
                      <a:r>
                        <a:rPr lang="en-US" sz="1600" dirty="0">
                          <a:effectLst/>
                        </a:rPr>
                        <a:t>BADGE USED IN PUBLICATION WHEN THE TRANSPARENT PRACTICE IS USED</a:t>
                      </a:r>
                    </a:p>
                    <a:p>
                      <a:pPr marL="0" marR="0">
                        <a:spcBef>
                          <a:spcPts val="0"/>
                        </a:spcBef>
                        <a:spcAft>
                          <a:spcPts val="0"/>
                        </a:spcAft>
                      </a:pPr>
                      <a:endParaRPr lang="en-US" sz="1600" dirty="0">
                        <a:effectLst/>
                        <a:latin typeface="Calibri"/>
                        <a:ea typeface="Calibri" panose="020F0502020204030204" pitchFamily="34" charset="0"/>
                        <a:cs typeface="Times New Roman"/>
                      </a:endParaRPr>
                    </a:p>
                  </a:txBody>
                  <a:tcPr marL="45326" marR="45326" marT="0" marB="0"/>
                </a:tc>
                <a:extLst>
                  <a:ext uri="{0D108BD9-81ED-4DB2-BD59-A6C34878D82A}">
                    <a16:rowId xmlns:a16="http://schemas.microsoft.com/office/drawing/2014/main" val="1027114298"/>
                  </a:ext>
                </a:extLst>
              </a:tr>
              <a:tr h="1624343">
                <a:tc>
                  <a:txBody>
                    <a:bodyPr/>
                    <a:lstStyle/>
                    <a:p>
                      <a:pPr marL="0" marR="0">
                        <a:spcBef>
                          <a:spcPts val="0"/>
                        </a:spcBef>
                        <a:spcAft>
                          <a:spcPts val="0"/>
                        </a:spcAft>
                      </a:pPr>
                      <a:r>
                        <a:rPr lang="en-US" sz="1600" dirty="0">
                          <a:effectLst/>
                        </a:rPr>
                        <a:t>Underreporting null effects</a:t>
                      </a:r>
                    </a:p>
                    <a:p>
                      <a:pPr marL="0" marR="0">
                        <a:spcBef>
                          <a:spcPts val="0"/>
                        </a:spcBef>
                        <a:spcAft>
                          <a:spcPts val="0"/>
                        </a:spcAft>
                      </a:pPr>
                      <a:endParaRPr lang="en-US" sz="1600" dirty="0">
                        <a:effectLst/>
                        <a:latin typeface="Calibri"/>
                        <a:ea typeface="Calibri" panose="020F0502020204030204" pitchFamily="34" charset="0"/>
                        <a:cs typeface="Times New Roman"/>
                      </a:endParaRPr>
                    </a:p>
                  </a:txBody>
                  <a:tcPr marL="45326" marR="45326" marT="0" marB="0"/>
                </a:tc>
                <a:tc>
                  <a:txBody>
                    <a:bodyPr/>
                    <a:lstStyle/>
                    <a:p>
                      <a:pPr marL="0" marR="0">
                        <a:spcBef>
                          <a:spcPts val="0"/>
                        </a:spcBef>
                        <a:spcAft>
                          <a:spcPts val="0"/>
                        </a:spcAft>
                      </a:pPr>
                      <a:r>
                        <a:rPr lang="en-US" sz="1600" dirty="0">
                          <a:effectLst/>
                        </a:rPr>
                        <a:t>Researchers mislead about the strength of the evidence by not reporting conditions or measures that did not support the hypothesis.</a:t>
                      </a:r>
                    </a:p>
                    <a:p>
                      <a:pPr marL="0" marR="0">
                        <a:spcBef>
                          <a:spcPts val="0"/>
                        </a:spcBef>
                        <a:spcAft>
                          <a:spcPts val="0"/>
                        </a:spcAft>
                      </a:pPr>
                      <a:endParaRPr lang="en-US" sz="1600" dirty="0">
                        <a:effectLst/>
                        <a:latin typeface="Calibri"/>
                        <a:ea typeface="Calibri" panose="020F0502020204030204" pitchFamily="34" charset="0"/>
                        <a:cs typeface="Times New Roman"/>
                      </a:endParaRPr>
                    </a:p>
                  </a:txBody>
                  <a:tcPr marL="45326" marR="45326" marT="0" marB="0"/>
                </a:tc>
                <a:tc>
                  <a:txBody>
                    <a:bodyPr/>
                    <a:lstStyle/>
                    <a:p>
                      <a:pPr marL="0" marR="0">
                        <a:spcBef>
                          <a:spcPts val="0"/>
                        </a:spcBef>
                        <a:spcAft>
                          <a:spcPts val="0"/>
                        </a:spcAft>
                      </a:pPr>
                      <a:r>
                        <a:rPr lang="en-US" sz="1600" dirty="0">
                          <a:effectLst/>
                        </a:rPr>
                        <a:t>Open materials, in which all study materials are reported publicly</a:t>
                      </a:r>
                    </a:p>
                    <a:p>
                      <a:pPr marL="0" marR="0">
                        <a:spcBef>
                          <a:spcPts val="0"/>
                        </a:spcBef>
                        <a:spcAft>
                          <a:spcPts val="0"/>
                        </a:spcAft>
                      </a:pPr>
                      <a:endParaRPr lang="en-US" sz="1600" dirty="0">
                        <a:effectLst/>
                        <a:latin typeface="Calibri"/>
                        <a:ea typeface="Calibri" panose="020F0502020204030204" pitchFamily="34" charset="0"/>
                        <a:cs typeface="Times New Roman"/>
                      </a:endParaRPr>
                    </a:p>
                  </a:txBody>
                  <a:tcPr marL="45326" marR="45326" marT="0" marB="0"/>
                </a:tc>
                <a:tc>
                  <a:txBody>
                    <a:bodyPr/>
                    <a:lstStyle/>
                    <a:p>
                      <a:pPr marL="0" marR="0">
                        <a:spcBef>
                          <a:spcPts val="0"/>
                        </a:spcBef>
                        <a:spcAft>
                          <a:spcPts val="0"/>
                        </a:spcAft>
                      </a:pPr>
                      <a:r>
                        <a:rPr lang="en-US" sz="1600" dirty="0">
                          <a:effectLst/>
                        </a:rPr>
                        <a:t>Others can see the full study design and fairly evaluate the strength and consistency of the evidence. </a:t>
                      </a:r>
                    </a:p>
                    <a:p>
                      <a:pPr marL="0" marR="0">
                        <a:spcBef>
                          <a:spcPts val="0"/>
                        </a:spcBef>
                        <a:spcAft>
                          <a:spcPts val="0"/>
                        </a:spcAft>
                      </a:pPr>
                      <a:endParaRPr lang="en-US" sz="1600" dirty="0">
                        <a:effectLst/>
                        <a:latin typeface="Calibri"/>
                        <a:ea typeface="Calibri" panose="020F0502020204030204" pitchFamily="34" charset="0"/>
                        <a:cs typeface="Times New Roman"/>
                      </a:endParaRPr>
                    </a:p>
                  </a:txBody>
                  <a:tcPr marL="45326" marR="45326" marT="0" marB="0"/>
                </a:tc>
                <a:tc>
                  <a:txBody>
                    <a:bodyPr/>
                    <a:lstStyle/>
                    <a:p>
                      <a:pPr marL="0" marR="0" lvl="0">
                        <a:spcBef>
                          <a:spcPts val="0"/>
                        </a:spcBef>
                        <a:spcAft>
                          <a:spcPts val="0"/>
                        </a:spcAft>
                        <a:buNone/>
                      </a:pPr>
                      <a:endParaRPr lang="en-US" sz="1600" b="0" i="0" u="none" strike="noStrike" noProof="0" dirty="0">
                        <a:effectLst/>
                      </a:endParaRPr>
                    </a:p>
                  </a:txBody>
                  <a:tcPr marL="45326" marR="45326" marT="0" marB="0"/>
                </a:tc>
                <a:extLst>
                  <a:ext uri="{0D108BD9-81ED-4DB2-BD59-A6C34878D82A}">
                    <a16:rowId xmlns:a16="http://schemas.microsoft.com/office/drawing/2014/main" val="2896706285"/>
                  </a:ext>
                </a:extLst>
              </a:tr>
            </a:tbl>
          </a:graphicData>
        </a:graphic>
      </p:graphicFrame>
      <p:pic>
        <p:nvPicPr>
          <p:cNvPr id="3" name="Picture 2"/>
          <p:cNvPicPr>
            <a:picLocks noChangeAspect="1"/>
          </p:cNvPicPr>
          <p:nvPr/>
        </p:nvPicPr>
        <p:blipFill>
          <a:blip r:embed="rId3"/>
          <a:stretch>
            <a:fillRect/>
          </a:stretch>
        </p:blipFill>
        <p:spPr>
          <a:xfrm>
            <a:off x="7282330" y="3725582"/>
            <a:ext cx="901700" cy="990600"/>
          </a:xfrm>
          <a:prstGeom prst="rect">
            <a:avLst/>
          </a:prstGeom>
        </p:spPr>
      </p:pic>
    </p:spTree>
    <p:extLst>
      <p:ext uri="{BB962C8B-B14F-4D97-AF65-F5344CB8AC3E}">
        <p14:creationId xmlns:p14="http://schemas.microsoft.com/office/powerpoint/2010/main" val="18775799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C8C08-B490-2D43-86F4-8F20077B2973}"/>
              </a:ext>
            </a:extLst>
          </p:cNvPr>
          <p:cNvSpPr>
            <a:spLocks noGrp="1"/>
          </p:cNvSpPr>
          <p:nvPr>
            <p:ph type="title"/>
          </p:nvPr>
        </p:nvSpPr>
        <p:spPr/>
        <p:txBody>
          <a:bodyPr>
            <a:normAutofit/>
          </a:bodyPr>
          <a:lstStyle/>
          <a:p>
            <a:r>
              <a:rPr lang="en-US" sz="3200" dirty="0">
                <a:solidFill>
                  <a:srgbClr val="FFFFFF"/>
                </a:solidFill>
              </a:rPr>
              <a:t>QRPs and Transparent Practices</a:t>
            </a:r>
          </a:p>
        </p:txBody>
      </p:sp>
      <p:graphicFrame>
        <p:nvGraphicFramePr>
          <p:cNvPr id="6" name="Table 5">
            <a:extLst>
              <a:ext uri="{FF2B5EF4-FFF2-40B4-BE49-F238E27FC236}">
                <a16:creationId xmlns:a16="http://schemas.microsoft.com/office/drawing/2014/main" id="{F6AA1569-8078-434B-BC25-745B4BC36933}"/>
              </a:ext>
            </a:extLst>
          </p:cNvPr>
          <p:cNvGraphicFramePr>
            <a:graphicFrameLocks noGrp="1"/>
          </p:cNvGraphicFramePr>
          <p:nvPr>
            <p:extLst>
              <p:ext uri="{D42A27DB-BD31-4B8C-83A1-F6EECF244321}">
                <p14:modId xmlns:p14="http://schemas.microsoft.com/office/powerpoint/2010/main" val="978994626"/>
              </p:ext>
            </p:extLst>
          </p:nvPr>
        </p:nvGraphicFramePr>
        <p:xfrm>
          <a:off x="439476" y="1697471"/>
          <a:ext cx="8187765" cy="4391356"/>
        </p:xfrm>
        <a:graphic>
          <a:graphicData uri="http://schemas.openxmlformats.org/drawingml/2006/table">
            <a:tbl>
              <a:tblPr firstRow="1" firstCol="1" bandRow="1">
                <a:tableStyleId>{5C22544A-7EE6-4342-B048-85BDC9FD1C3A}</a:tableStyleId>
              </a:tblPr>
              <a:tblGrid>
                <a:gridCol w="1637553">
                  <a:extLst>
                    <a:ext uri="{9D8B030D-6E8A-4147-A177-3AD203B41FA5}">
                      <a16:colId xmlns:a16="http://schemas.microsoft.com/office/drawing/2014/main" val="3577895347"/>
                    </a:ext>
                  </a:extLst>
                </a:gridCol>
                <a:gridCol w="1637553">
                  <a:extLst>
                    <a:ext uri="{9D8B030D-6E8A-4147-A177-3AD203B41FA5}">
                      <a16:colId xmlns:a16="http://schemas.microsoft.com/office/drawing/2014/main" val="1446920161"/>
                    </a:ext>
                  </a:extLst>
                </a:gridCol>
                <a:gridCol w="1637553">
                  <a:extLst>
                    <a:ext uri="{9D8B030D-6E8A-4147-A177-3AD203B41FA5}">
                      <a16:colId xmlns:a16="http://schemas.microsoft.com/office/drawing/2014/main" val="593141337"/>
                    </a:ext>
                  </a:extLst>
                </a:gridCol>
                <a:gridCol w="1637553">
                  <a:extLst>
                    <a:ext uri="{9D8B030D-6E8A-4147-A177-3AD203B41FA5}">
                      <a16:colId xmlns:a16="http://schemas.microsoft.com/office/drawing/2014/main" val="1131643857"/>
                    </a:ext>
                  </a:extLst>
                </a:gridCol>
                <a:gridCol w="1637553">
                  <a:extLst>
                    <a:ext uri="{9D8B030D-6E8A-4147-A177-3AD203B41FA5}">
                      <a16:colId xmlns:a16="http://schemas.microsoft.com/office/drawing/2014/main" val="1442646493"/>
                    </a:ext>
                  </a:extLst>
                </a:gridCol>
              </a:tblGrid>
              <a:tr h="1709117">
                <a:tc>
                  <a:txBody>
                    <a:bodyPr/>
                    <a:lstStyle/>
                    <a:p>
                      <a:pPr marL="0" marR="0">
                        <a:spcBef>
                          <a:spcPts val="0"/>
                        </a:spcBef>
                        <a:spcAft>
                          <a:spcPts val="0"/>
                        </a:spcAft>
                      </a:pPr>
                      <a:r>
                        <a:rPr lang="en-US" sz="1600" dirty="0">
                          <a:effectLst/>
                        </a:rPr>
                        <a:t>QUESTIONABLE PRACTICE</a:t>
                      </a:r>
                    </a:p>
                    <a:p>
                      <a:pPr marL="0" marR="0">
                        <a:spcBef>
                          <a:spcPts val="0"/>
                        </a:spcBef>
                        <a:spcAft>
                          <a:spcPts val="0"/>
                        </a:spcAft>
                      </a:pPr>
                      <a:endParaRPr lang="en-US" sz="1600" dirty="0">
                        <a:effectLst/>
                        <a:latin typeface="Calibri"/>
                        <a:ea typeface="Calibri" panose="020F0502020204030204" pitchFamily="34" charset="0"/>
                        <a:cs typeface="Times New Roman"/>
                      </a:endParaRPr>
                    </a:p>
                  </a:txBody>
                  <a:tcPr marL="45326" marR="45326" marT="0" marB="0"/>
                </a:tc>
                <a:tc>
                  <a:txBody>
                    <a:bodyPr/>
                    <a:lstStyle/>
                    <a:p>
                      <a:pPr marL="0" marR="0">
                        <a:spcBef>
                          <a:spcPts val="0"/>
                        </a:spcBef>
                        <a:spcAft>
                          <a:spcPts val="0"/>
                        </a:spcAft>
                      </a:pPr>
                      <a:r>
                        <a:rPr lang="en-US" sz="1600" dirty="0">
                          <a:effectLst/>
                        </a:rPr>
                        <a:t>EXPLANATION</a:t>
                      </a:r>
                    </a:p>
                    <a:p>
                      <a:pPr marL="0" marR="0">
                        <a:spcBef>
                          <a:spcPts val="0"/>
                        </a:spcBef>
                        <a:spcAft>
                          <a:spcPts val="0"/>
                        </a:spcAft>
                      </a:pPr>
                      <a:endParaRPr lang="en-US" sz="1600" dirty="0">
                        <a:effectLst/>
                        <a:latin typeface="Calibri"/>
                        <a:ea typeface="Calibri" panose="020F0502020204030204" pitchFamily="34" charset="0"/>
                        <a:cs typeface="Times New Roman"/>
                      </a:endParaRPr>
                    </a:p>
                  </a:txBody>
                  <a:tcPr marL="45326" marR="45326" marT="0" marB="0"/>
                </a:tc>
                <a:tc>
                  <a:txBody>
                    <a:bodyPr/>
                    <a:lstStyle/>
                    <a:p>
                      <a:pPr marL="0" marR="0">
                        <a:spcBef>
                          <a:spcPts val="0"/>
                        </a:spcBef>
                        <a:spcAft>
                          <a:spcPts val="0"/>
                        </a:spcAft>
                      </a:pPr>
                      <a:r>
                        <a:rPr lang="en-US" sz="1600" dirty="0">
                          <a:effectLst/>
                        </a:rPr>
                        <a:t>ALTERNATIVE, TRANSPARENT PRACTICE </a:t>
                      </a:r>
                    </a:p>
                    <a:p>
                      <a:pPr marL="0" marR="0">
                        <a:spcBef>
                          <a:spcPts val="0"/>
                        </a:spcBef>
                        <a:spcAft>
                          <a:spcPts val="0"/>
                        </a:spcAft>
                      </a:pPr>
                      <a:endParaRPr lang="en-US" sz="1600" dirty="0">
                        <a:effectLst/>
                        <a:latin typeface="Calibri"/>
                        <a:ea typeface="Calibri" panose="020F0502020204030204" pitchFamily="34" charset="0"/>
                        <a:cs typeface="Times New Roman"/>
                      </a:endParaRPr>
                    </a:p>
                  </a:txBody>
                  <a:tcPr marL="45326" marR="45326" marT="0" marB="0"/>
                </a:tc>
                <a:tc>
                  <a:txBody>
                    <a:bodyPr/>
                    <a:lstStyle/>
                    <a:p>
                      <a:pPr marL="0" marR="0">
                        <a:spcBef>
                          <a:spcPts val="0"/>
                        </a:spcBef>
                        <a:spcAft>
                          <a:spcPts val="0"/>
                        </a:spcAft>
                      </a:pPr>
                      <a:r>
                        <a:rPr lang="en-US" sz="1600" dirty="0">
                          <a:effectLst/>
                        </a:rPr>
                        <a:t>EXPLANATION</a:t>
                      </a:r>
                    </a:p>
                    <a:p>
                      <a:pPr marL="0" marR="0">
                        <a:spcBef>
                          <a:spcPts val="0"/>
                        </a:spcBef>
                        <a:spcAft>
                          <a:spcPts val="0"/>
                        </a:spcAft>
                      </a:pPr>
                      <a:endParaRPr lang="en-US" sz="1600" dirty="0">
                        <a:effectLst/>
                        <a:latin typeface="Calibri"/>
                        <a:ea typeface="Calibri" panose="020F0502020204030204" pitchFamily="34" charset="0"/>
                        <a:cs typeface="Times New Roman"/>
                      </a:endParaRPr>
                    </a:p>
                  </a:txBody>
                  <a:tcPr marL="45326" marR="45326" marT="0" marB="0"/>
                </a:tc>
                <a:tc>
                  <a:txBody>
                    <a:bodyPr/>
                    <a:lstStyle/>
                    <a:p>
                      <a:pPr marL="0" marR="0">
                        <a:spcBef>
                          <a:spcPts val="0"/>
                        </a:spcBef>
                        <a:spcAft>
                          <a:spcPts val="0"/>
                        </a:spcAft>
                      </a:pPr>
                      <a:r>
                        <a:rPr lang="en-US" sz="1600" dirty="0">
                          <a:effectLst/>
                        </a:rPr>
                        <a:t>BADGE USED IN PUBLICATION WHEN THE TRANSPARENT PRACTICE IS USED</a:t>
                      </a:r>
                    </a:p>
                    <a:p>
                      <a:pPr marL="0" marR="0">
                        <a:spcBef>
                          <a:spcPts val="0"/>
                        </a:spcBef>
                        <a:spcAft>
                          <a:spcPts val="0"/>
                        </a:spcAft>
                      </a:pPr>
                      <a:endParaRPr lang="en-US" sz="1600" dirty="0">
                        <a:effectLst/>
                        <a:latin typeface="Calibri"/>
                        <a:ea typeface="Calibri" panose="020F0502020204030204" pitchFamily="34" charset="0"/>
                        <a:cs typeface="Times New Roman"/>
                      </a:endParaRPr>
                    </a:p>
                  </a:txBody>
                  <a:tcPr marL="45326" marR="45326" marT="0" marB="0"/>
                </a:tc>
                <a:extLst>
                  <a:ext uri="{0D108BD9-81ED-4DB2-BD59-A6C34878D82A}">
                    <a16:rowId xmlns:a16="http://schemas.microsoft.com/office/drawing/2014/main" val="1027114298"/>
                  </a:ext>
                </a:extLst>
              </a:tr>
              <a:tr h="1561562">
                <a:tc>
                  <a:txBody>
                    <a:bodyPr/>
                    <a:lstStyle/>
                    <a:p>
                      <a:pPr marL="0" marR="0">
                        <a:spcBef>
                          <a:spcPts val="0"/>
                        </a:spcBef>
                        <a:spcAft>
                          <a:spcPts val="0"/>
                        </a:spcAft>
                      </a:pPr>
                      <a:r>
                        <a:rPr lang="en-US" sz="1600" dirty="0">
                          <a:effectLst/>
                        </a:rPr>
                        <a:t>p-hacking</a:t>
                      </a:r>
                    </a:p>
                    <a:p>
                      <a:pPr marL="0" marR="0">
                        <a:spcBef>
                          <a:spcPts val="0"/>
                        </a:spcBef>
                        <a:spcAft>
                          <a:spcPts val="0"/>
                        </a:spcAft>
                      </a:pPr>
                      <a:endParaRPr lang="en-US" sz="1600" dirty="0">
                        <a:effectLst/>
                        <a:latin typeface="Calibri"/>
                        <a:ea typeface="Calibri" panose="020F0502020204030204" pitchFamily="34" charset="0"/>
                        <a:cs typeface="Times New Roman"/>
                      </a:endParaRPr>
                    </a:p>
                  </a:txBody>
                  <a:tcPr marL="45326" marR="45326" marT="0" marB="0"/>
                </a:tc>
                <a:tc>
                  <a:txBody>
                    <a:bodyPr/>
                    <a:lstStyle/>
                    <a:p>
                      <a:pPr marL="0" marR="0">
                        <a:spcBef>
                          <a:spcPts val="0"/>
                        </a:spcBef>
                        <a:spcAft>
                          <a:spcPts val="0"/>
                        </a:spcAft>
                      </a:pPr>
                      <a:r>
                        <a:rPr lang="en-US" sz="1600" dirty="0">
                          <a:effectLst/>
                        </a:rPr>
                        <a:t>Researchers try many ways of analyzing their data, so the result is more likely to be a fluke rather than a true, replicable pattern.</a:t>
                      </a:r>
                    </a:p>
                    <a:p>
                      <a:pPr marL="0" marR="0">
                        <a:spcBef>
                          <a:spcPts val="0"/>
                        </a:spcBef>
                        <a:spcAft>
                          <a:spcPts val="0"/>
                        </a:spcAft>
                      </a:pPr>
                      <a:endParaRPr lang="en-US" sz="1600" dirty="0">
                        <a:effectLst/>
                        <a:latin typeface="Calibri"/>
                        <a:ea typeface="Calibri" panose="020F0502020204030204" pitchFamily="34" charset="0"/>
                        <a:cs typeface="Times New Roman"/>
                      </a:endParaRPr>
                    </a:p>
                  </a:txBody>
                  <a:tcPr marL="45326" marR="45326" marT="0" marB="0"/>
                </a:tc>
                <a:tc>
                  <a:txBody>
                    <a:bodyPr/>
                    <a:lstStyle/>
                    <a:p>
                      <a:pPr marL="0" marR="0">
                        <a:spcBef>
                          <a:spcPts val="0"/>
                        </a:spcBef>
                        <a:spcAft>
                          <a:spcPts val="0"/>
                        </a:spcAft>
                      </a:pPr>
                      <a:r>
                        <a:rPr lang="en-US" sz="1600" dirty="0">
                          <a:effectLst/>
                        </a:rPr>
                        <a:t>Open data, in which full data sets are provided </a:t>
                      </a:r>
                    </a:p>
                    <a:p>
                      <a:pPr marL="0" marR="0">
                        <a:spcBef>
                          <a:spcPts val="0"/>
                        </a:spcBef>
                        <a:spcAft>
                          <a:spcPts val="0"/>
                        </a:spcAft>
                      </a:pPr>
                      <a:endParaRPr lang="en-US" sz="1600" dirty="0">
                        <a:effectLst/>
                        <a:latin typeface="Calibri"/>
                        <a:ea typeface="Calibri" panose="020F0502020204030204" pitchFamily="34" charset="0"/>
                        <a:cs typeface="Times New Roman"/>
                      </a:endParaRPr>
                    </a:p>
                  </a:txBody>
                  <a:tcPr marL="45326" marR="45326" marT="0" marB="0"/>
                </a:tc>
                <a:tc>
                  <a:txBody>
                    <a:bodyPr/>
                    <a:lstStyle/>
                    <a:p>
                      <a:pPr marL="0" marR="0">
                        <a:spcBef>
                          <a:spcPts val="0"/>
                        </a:spcBef>
                        <a:spcAft>
                          <a:spcPts val="0"/>
                        </a:spcAft>
                      </a:pPr>
                      <a:r>
                        <a:rPr lang="en-US" sz="1600" dirty="0">
                          <a:effectLst/>
                        </a:rPr>
                        <a:t>Others can re-run and confirm the statistical analyses. They can also use the data to test new questions. </a:t>
                      </a:r>
                    </a:p>
                    <a:p>
                      <a:pPr marL="0" marR="0">
                        <a:spcBef>
                          <a:spcPts val="0"/>
                        </a:spcBef>
                        <a:spcAft>
                          <a:spcPts val="0"/>
                        </a:spcAft>
                      </a:pPr>
                      <a:endParaRPr lang="en-US" sz="1600" dirty="0">
                        <a:effectLst/>
                        <a:latin typeface="Calibri"/>
                        <a:ea typeface="Calibri" panose="020F0502020204030204" pitchFamily="34" charset="0"/>
                        <a:cs typeface="Times New Roman"/>
                      </a:endParaRPr>
                    </a:p>
                  </a:txBody>
                  <a:tcPr marL="45326" marR="45326" marT="0" marB="0"/>
                </a:tc>
                <a:tc>
                  <a:txBody>
                    <a:bodyPr/>
                    <a:lstStyle/>
                    <a:p>
                      <a:pPr marL="0" marR="0" lvl="0">
                        <a:spcBef>
                          <a:spcPts val="0"/>
                        </a:spcBef>
                        <a:spcAft>
                          <a:spcPts val="0"/>
                        </a:spcAft>
                        <a:buNone/>
                      </a:pPr>
                      <a:endParaRPr lang="en-US" sz="1600" b="0" i="0" u="none" strike="noStrike" noProof="0" dirty="0">
                        <a:effectLst/>
                      </a:endParaRPr>
                    </a:p>
                  </a:txBody>
                  <a:tcPr marL="45326" marR="45326" marT="0" marB="0"/>
                </a:tc>
                <a:extLst>
                  <a:ext uri="{0D108BD9-81ED-4DB2-BD59-A6C34878D82A}">
                    <a16:rowId xmlns:a16="http://schemas.microsoft.com/office/drawing/2014/main" val="2017681149"/>
                  </a:ext>
                </a:extLst>
              </a:tr>
            </a:tbl>
          </a:graphicData>
        </a:graphic>
      </p:graphicFrame>
      <p:pic>
        <p:nvPicPr>
          <p:cNvPr id="3" name="Picture 2"/>
          <p:cNvPicPr>
            <a:picLocks noChangeAspect="1"/>
          </p:cNvPicPr>
          <p:nvPr/>
        </p:nvPicPr>
        <p:blipFill>
          <a:blip r:embed="rId3"/>
          <a:stretch>
            <a:fillRect/>
          </a:stretch>
        </p:blipFill>
        <p:spPr>
          <a:xfrm>
            <a:off x="7237506" y="3924300"/>
            <a:ext cx="901700" cy="990600"/>
          </a:xfrm>
          <a:prstGeom prst="rect">
            <a:avLst/>
          </a:prstGeom>
        </p:spPr>
      </p:pic>
    </p:spTree>
    <p:extLst>
      <p:ext uri="{BB962C8B-B14F-4D97-AF65-F5344CB8AC3E}">
        <p14:creationId xmlns:p14="http://schemas.microsoft.com/office/powerpoint/2010/main" val="32679970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F1CD660C-6230-C647-84B9-C1E0AB2DDD0A}"/>
              </a:ext>
            </a:extLst>
          </p:cNvPr>
          <p:cNvGraphicFramePr>
            <a:graphicFrameLocks noGrp="1"/>
          </p:cNvGraphicFramePr>
          <p:nvPr>
            <p:extLst>
              <p:ext uri="{D42A27DB-BD31-4B8C-83A1-F6EECF244321}">
                <p14:modId xmlns:p14="http://schemas.microsoft.com/office/powerpoint/2010/main" val="1082736978"/>
              </p:ext>
            </p:extLst>
          </p:nvPr>
        </p:nvGraphicFramePr>
        <p:xfrm>
          <a:off x="194235" y="89648"/>
          <a:ext cx="8576235" cy="6309360"/>
        </p:xfrm>
        <a:graphic>
          <a:graphicData uri="http://schemas.openxmlformats.org/drawingml/2006/table">
            <a:tbl>
              <a:tblPr firstRow="1" firstCol="1" bandRow="1">
                <a:tableStyleId>{5C22544A-7EE6-4342-B048-85BDC9FD1C3A}</a:tableStyleId>
              </a:tblPr>
              <a:tblGrid>
                <a:gridCol w="1715247">
                  <a:extLst>
                    <a:ext uri="{9D8B030D-6E8A-4147-A177-3AD203B41FA5}">
                      <a16:colId xmlns:a16="http://schemas.microsoft.com/office/drawing/2014/main" val="3630189504"/>
                    </a:ext>
                  </a:extLst>
                </a:gridCol>
                <a:gridCol w="1715247">
                  <a:extLst>
                    <a:ext uri="{9D8B030D-6E8A-4147-A177-3AD203B41FA5}">
                      <a16:colId xmlns:a16="http://schemas.microsoft.com/office/drawing/2014/main" val="1630931243"/>
                    </a:ext>
                  </a:extLst>
                </a:gridCol>
                <a:gridCol w="1715247">
                  <a:extLst>
                    <a:ext uri="{9D8B030D-6E8A-4147-A177-3AD203B41FA5}">
                      <a16:colId xmlns:a16="http://schemas.microsoft.com/office/drawing/2014/main" val="1342045476"/>
                    </a:ext>
                  </a:extLst>
                </a:gridCol>
                <a:gridCol w="1715247">
                  <a:extLst>
                    <a:ext uri="{9D8B030D-6E8A-4147-A177-3AD203B41FA5}">
                      <a16:colId xmlns:a16="http://schemas.microsoft.com/office/drawing/2014/main" val="3724092811"/>
                    </a:ext>
                  </a:extLst>
                </a:gridCol>
                <a:gridCol w="1715247">
                  <a:extLst>
                    <a:ext uri="{9D8B030D-6E8A-4147-A177-3AD203B41FA5}">
                      <a16:colId xmlns:a16="http://schemas.microsoft.com/office/drawing/2014/main" val="522729790"/>
                    </a:ext>
                  </a:extLst>
                </a:gridCol>
              </a:tblGrid>
              <a:tr h="2019150">
                <a:tc>
                  <a:txBody>
                    <a:bodyPr/>
                    <a:lstStyle/>
                    <a:p>
                      <a:pPr marL="0" marR="0">
                        <a:spcBef>
                          <a:spcPts val="0"/>
                        </a:spcBef>
                        <a:spcAft>
                          <a:spcPts val="0"/>
                        </a:spcAft>
                      </a:pPr>
                      <a:r>
                        <a:rPr lang="en-US" sz="1800" dirty="0" err="1">
                          <a:effectLst/>
                        </a:rPr>
                        <a:t>HARKing</a:t>
                      </a:r>
                    </a:p>
                    <a:p>
                      <a:pPr marL="0" marR="0">
                        <a:spcBef>
                          <a:spcPts val="0"/>
                        </a:spcBef>
                        <a:spcAft>
                          <a:spcPts val="0"/>
                        </a:spcAft>
                      </a:pPr>
                      <a:endParaRPr lang="en-US" sz="1800" dirty="0">
                        <a:effectLst/>
                        <a:latin typeface="Calibri"/>
                        <a:ea typeface="Calibri" panose="020F0502020204030204" pitchFamily="34" charset="0"/>
                        <a:cs typeface="Times New Roman"/>
                      </a:endParaRPr>
                    </a:p>
                  </a:txBody>
                  <a:tcPr marL="51435" marR="51435" marT="0" marB="0"/>
                </a:tc>
                <a:tc>
                  <a:txBody>
                    <a:bodyPr/>
                    <a:lstStyle/>
                    <a:p>
                      <a:pPr marL="0" marR="0">
                        <a:spcBef>
                          <a:spcPts val="0"/>
                        </a:spcBef>
                        <a:spcAft>
                          <a:spcPts val="0"/>
                        </a:spcAft>
                      </a:pPr>
                      <a:r>
                        <a:rPr lang="en-US" sz="1800" dirty="0">
                          <a:effectLst/>
                        </a:rPr>
                        <a:t>The study reveals an unexpected result, but the researcher writes about the study as if the result had been predicted all along. </a:t>
                      </a:r>
                    </a:p>
                    <a:p>
                      <a:pPr marL="0" marR="0">
                        <a:spcBef>
                          <a:spcPts val="0"/>
                        </a:spcBef>
                        <a:spcAft>
                          <a:spcPts val="0"/>
                        </a:spcAft>
                      </a:pPr>
                      <a:endParaRPr lang="en-US" sz="1800" dirty="0">
                        <a:effectLst/>
                        <a:latin typeface="Calibri"/>
                        <a:ea typeface="Calibri" panose="020F0502020204030204" pitchFamily="34" charset="0"/>
                        <a:cs typeface="Times New Roman"/>
                      </a:endParaRPr>
                    </a:p>
                  </a:txBody>
                  <a:tcPr marL="51435" marR="51435" marT="0" marB="0"/>
                </a:tc>
                <a:tc>
                  <a:txBody>
                    <a:bodyPr/>
                    <a:lstStyle/>
                    <a:p>
                      <a:pPr marL="0" marR="0">
                        <a:spcBef>
                          <a:spcPts val="0"/>
                        </a:spcBef>
                        <a:spcAft>
                          <a:spcPts val="0"/>
                        </a:spcAft>
                      </a:pPr>
                      <a:r>
                        <a:rPr lang="en-US" sz="1800" dirty="0">
                          <a:effectLst/>
                        </a:rPr>
                        <a:t>Preregistration, in which researchers publish the hypothesis and study design before data collection and analysis begin</a:t>
                      </a:r>
                    </a:p>
                    <a:p>
                      <a:pPr marL="0" marR="0">
                        <a:spcBef>
                          <a:spcPts val="0"/>
                        </a:spcBef>
                        <a:spcAft>
                          <a:spcPts val="0"/>
                        </a:spcAft>
                      </a:pPr>
                      <a:endParaRPr lang="en-US" sz="1800" dirty="0">
                        <a:effectLst/>
                        <a:latin typeface="Calibri"/>
                        <a:ea typeface="Calibri" panose="020F0502020204030204" pitchFamily="34" charset="0"/>
                        <a:cs typeface="Times New Roman"/>
                      </a:endParaRPr>
                    </a:p>
                  </a:txBody>
                  <a:tcPr marL="51435" marR="51435" marT="0" marB="0"/>
                </a:tc>
                <a:tc>
                  <a:txBody>
                    <a:bodyPr/>
                    <a:lstStyle/>
                    <a:p>
                      <a:pPr marL="0" marR="0">
                        <a:spcBef>
                          <a:spcPts val="0"/>
                        </a:spcBef>
                        <a:spcAft>
                          <a:spcPts val="0"/>
                        </a:spcAft>
                      </a:pPr>
                      <a:r>
                        <a:rPr lang="en-US" sz="1800" dirty="0">
                          <a:effectLst/>
                        </a:rPr>
                        <a:t>Others have more confidence in the strength of the evidence.</a:t>
                      </a:r>
                    </a:p>
                    <a:p>
                      <a:pPr marL="0" marR="0">
                        <a:spcBef>
                          <a:spcPts val="0"/>
                        </a:spcBef>
                        <a:spcAft>
                          <a:spcPts val="0"/>
                        </a:spcAft>
                      </a:pPr>
                      <a:endParaRPr lang="en-US" sz="1800" dirty="0">
                        <a:effectLst/>
                        <a:latin typeface="Calibri"/>
                        <a:ea typeface="Calibri" panose="020F0502020204030204" pitchFamily="34" charset="0"/>
                        <a:cs typeface="Times New Roman"/>
                      </a:endParaRPr>
                    </a:p>
                  </a:txBody>
                  <a:tcPr marL="51435" marR="51435" marT="0" marB="0"/>
                </a:tc>
                <a:tc>
                  <a:txBody>
                    <a:bodyPr/>
                    <a:lstStyle/>
                    <a:p>
                      <a:pPr marL="0" marR="0">
                        <a:spcBef>
                          <a:spcPts val="0"/>
                        </a:spcBef>
                        <a:spcAft>
                          <a:spcPts val="0"/>
                        </a:spcAft>
                      </a:pPr>
                      <a:endParaRPr lang="en-US" sz="1800" dirty="0">
                        <a:effectLst/>
                        <a:latin typeface="Calibri"/>
                        <a:ea typeface="Calibri" panose="020F0502020204030204" pitchFamily="34" charset="0"/>
                        <a:cs typeface="Times New Roman"/>
                      </a:endParaRPr>
                    </a:p>
                  </a:txBody>
                  <a:tcPr marL="51435" marR="51435" marT="0" marB="0"/>
                </a:tc>
                <a:extLst>
                  <a:ext uri="{0D108BD9-81ED-4DB2-BD59-A6C34878D82A}">
                    <a16:rowId xmlns:a16="http://schemas.microsoft.com/office/drawing/2014/main" val="1770140426"/>
                  </a:ext>
                </a:extLst>
              </a:tr>
              <a:tr h="1835672">
                <a:tc>
                  <a:txBody>
                    <a:bodyPr/>
                    <a:lstStyle/>
                    <a:p>
                      <a:pPr marL="0" marR="0">
                        <a:spcBef>
                          <a:spcPts val="0"/>
                        </a:spcBef>
                        <a:spcAft>
                          <a:spcPts val="0"/>
                        </a:spcAft>
                      </a:pPr>
                      <a:r>
                        <a:rPr lang="en-US" sz="1800" dirty="0">
                          <a:effectLst/>
                        </a:rPr>
                        <a:t>Using small samples</a:t>
                      </a:r>
                    </a:p>
                    <a:p>
                      <a:pPr marL="0" marR="0">
                        <a:spcBef>
                          <a:spcPts val="0"/>
                        </a:spcBef>
                        <a:spcAft>
                          <a:spcPts val="0"/>
                        </a:spcAft>
                      </a:pPr>
                      <a:endParaRPr lang="en-US" sz="1800" dirty="0">
                        <a:effectLst/>
                        <a:latin typeface="Calibri"/>
                        <a:ea typeface="Calibri" panose="020F0502020204030204" pitchFamily="34" charset="0"/>
                        <a:cs typeface="Times New Roman"/>
                      </a:endParaRPr>
                    </a:p>
                  </a:txBody>
                  <a:tcPr marL="51435" marR="51435" marT="0" marB="0"/>
                </a:tc>
                <a:tc>
                  <a:txBody>
                    <a:bodyPr/>
                    <a:lstStyle/>
                    <a:p>
                      <a:pPr marL="0" marR="0">
                        <a:spcBef>
                          <a:spcPts val="0"/>
                        </a:spcBef>
                        <a:spcAft>
                          <a:spcPts val="0"/>
                        </a:spcAft>
                      </a:pPr>
                      <a:r>
                        <a:rPr lang="en-US" sz="1800" dirty="0">
                          <a:effectLst/>
                        </a:rPr>
                        <a:t>In a small sample, a few chance values can influence the data set, so the study’s estimate is imprecise and less replicable.</a:t>
                      </a:r>
                    </a:p>
                    <a:p>
                      <a:pPr marL="0" marR="0">
                        <a:spcBef>
                          <a:spcPts val="0"/>
                        </a:spcBef>
                        <a:spcAft>
                          <a:spcPts val="0"/>
                        </a:spcAft>
                      </a:pPr>
                      <a:endParaRPr lang="en-US" sz="1800" dirty="0">
                        <a:effectLst/>
                        <a:latin typeface="Calibri"/>
                        <a:ea typeface="Calibri" panose="020F0502020204030204" pitchFamily="34" charset="0"/>
                        <a:cs typeface="Times New Roman"/>
                      </a:endParaRPr>
                    </a:p>
                  </a:txBody>
                  <a:tcPr marL="51435" marR="51435" marT="0" marB="0"/>
                </a:tc>
                <a:tc>
                  <a:txBody>
                    <a:bodyPr/>
                    <a:lstStyle/>
                    <a:p>
                      <a:pPr marL="0" marR="0">
                        <a:spcBef>
                          <a:spcPts val="0"/>
                        </a:spcBef>
                        <a:spcAft>
                          <a:spcPts val="0"/>
                        </a:spcAft>
                      </a:pPr>
                      <a:r>
                        <a:rPr lang="en-US" sz="1800" dirty="0">
                          <a:effectLst/>
                        </a:rPr>
                        <a:t>Although it’s not part of research transparency, larger samples are now required and encouraged.</a:t>
                      </a:r>
                    </a:p>
                    <a:p>
                      <a:pPr marL="0" marR="0">
                        <a:spcBef>
                          <a:spcPts val="0"/>
                        </a:spcBef>
                        <a:spcAft>
                          <a:spcPts val="0"/>
                        </a:spcAft>
                      </a:pPr>
                      <a:endParaRPr lang="en-US" sz="1800" dirty="0">
                        <a:effectLst/>
                        <a:latin typeface="Calibri"/>
                        <a:ea typeface="Calibri" panose="020F0502020204030204" pitchFamily="34" charset="0"/>
                        <a:cs typeface="Times New Roman"/>
                      </a:endParaRPr>
                    </a:p>
                  </a:txBody>
                  <a:tcPr marL="51435" marR="51435" marT="0" marB="0"/>
                </a:tc>
                <a:tc>
                  <a:txBody>
                    <a:bodyPr/>
                    <a:lstStyle/>
                    <a:p>
                      <a:pPr marL="0" marR="0">
                        <a:spcBef>
                          <a:spcPts val="0"/>
                        </a:spcBef>
                        <a:spcAft>
                          <a:spcPts val="0"/>
                        </a:spcAft>
                      </a:pPr>
                      <a:r>
                        <a:rPr lang="en-US" sz="1800" dirty="0">
                          <a:effectLst/>
                        </a:rPr>
                        <a:t>Studies with large sample sizes produce estimates that are more precise and replicable.</a:t>
                      </a:r>
                    </a:p>
                    <a:p>
                      <a:pPr marL="0" marR="0">
                        <a:spcBef>
                          <a:spcPts val="0"/>
                        </a:spcBef>
                        <a:spcAft>
                          <a:spcPts val="0"/>
                        </a:spcAft>
                      </a:pPr>
                      <a:endParaRPr lang="en-US" sz="1800" dirty="0">
                        <a:effectLst/>
                        <a:latin typeface="Calibri"/>
                        <a:ea typeface="Calibri" panose="020F0502020204030204" pitchFamily="34" charset="0"/>
                        <a:cs typeface="Times New Roman"/>
                      </a:endParaRPr>
                    </a:p>
                  </a:txBody>
                  <a:tcPr marL="51435" marR="51435" marT="0" marB="0"/>
                </a:tc>
                <a:tc>
                  <a:txBody>
                    <a:bodyPr/>
                    <a:lstStyle/>
                    <a:p>
                      <a:pPr marL="0" marR="0" lvl="0">
                        <a:spcBef>
                          <a:spcPts val="0"/>
                        </a:spcBef>
                        <a:spcAft>
                          <a:spcPts val="0"/>
                        </a:spcAft>
                        <a:buNone/>
                      </a:pPr>
                      <a:endParaRPr lang="en-US" sz="1800" b="0" i="0" u="none" strike="noStrike" noProof="0" dirty="0">
                        <a:effectLst/>
                      </a:endParaRPr>
                    </a:p>
                  </a:txBody>
                  <a:tcPr marL="51435" marR="51435" marT="0" marB="0"/>
                </a:tc>
                <a:extLst>
                  <a:ext uri="{0D108BD9-81ED-4DB2-BD59-A6C34878D82A}">
                    <a16:rowId xmlns:a16="http://schemas.microsoft.com/office/drawing/2014/main" val="2199648713"/>
                  </a:ext>
                </a:extLst>
              </a:tr>
            </a:tbl>
          </a:graphicData>
        </a:graphic>
      </p:graphicFrame>
      <p:pic>
        <p:nvPicPr>
          <p:cNvPr id="4" name="Picture 3"/>
          <p:cNvPicPr>
            <a:picLocks noChangeAspect="1"/>
          </p:cNvPicPr>
          <p:nvPr/>
        </p:nvPicPr>
        <p:blipFill>
          <a:blip r:embed="rId3"/>
          <a:stretch>
            <a:fillRect/>
          </a:stretch>
        </p:blipFill>
        <p:spPr>
          <a:xfrm>
            <a:off x="7416800" y="1070535"/>
            <a:ext cx="901700" cy="990600"/>
          </a:xfrm>
          <a:prstGeom prst="rect">
            <a:avLst/>
          </a:prstGeom>
        </p:spPr>
      </p:pic>
    </p:spTree>
    <p:extLst>
      <p:ext uri="{BB962C8B-B14F-4D97-AF65-F5344CB8AC3E}">
        <p14:creationId xmlns:p14="http://schemas.microsoft.com/office/powerpoint/2010/main" val="21115622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List of Predatory Journals</a:t>
            </a:r>
          </a:p>
        </p:txBody>
      </p:sp>
      <p:sp>
        <p:nvSpPr>
          <p:cNvPr id="4" name="Content Placeholder 3"/>
          <p:cNvSpPr>
            <a:spLocks noGrp="1"/>
          </p:cNvSpPr>
          <p:nvPr>
            <p:ph idx="1"/>
          </p:nvPr>
        </p:nvSpPr>
        <p:spPr>
          <a:xfrm>
            <a:off x="770777" y="2341562"/>
            <a:ext cx="7610476" cy="3670767"/>
          </a:xfrm>
        </p:spPr>
        <p:txBody>
          <a:bodyPr/>
          <a:lstStyle/>
          <a:p>
            <a:r>
              <a:rPr lang="en-US" dirty="0"/>
              <a:t>https://</a:t>
            </a:r>
            <a:r>
              <a:rPr lang="en-US" dirty="0" err="1"/>
              <a:t>scholarlyoa.com</a:t>
            </a:r>
            <a:r>
              <a:rPr lang="en-US" dirty="0"/>
              <a:t>/publishers/</a:t>
            </a:r>
          </a:p>
        </p:txBody>
      </p:sp>
      <p:sp>
        <p:nvSpPr>
          <p:cNvPr id="2" name="Slide Number Placeholder 1"/>
          <p:cNvSpPr>
            <a:spLocks noGrp="1"/>
          </p:cNvSpPr>
          <p:nvPr>
            <p:ph type="sldNum" sz="quarter" idx="12"/>
          </p:nvPr>
        </p:nvSpPr>
        <p:spPr/>
        <p:txBody>
          <a:bodyPr/>
          <a:lstStyle/>
          <a:p>
            <a:fld id="{17E75C8C-803F-E747-9632-786B37FF93B8}" type="slidenum">
              <a:rPr lang="en-US" smtClean="0"/>
              <a:t>34</a:t>
            </a:fld>
            <a:endParaRPr lang="en-US"/>
          </a:p>
        </p:txBody>
      </p:sp>
    </p:spTree>
    <p:extLst>
      <p:ext uri="{BB962C8B-B14F-4D97-AF65-F5344CB8AC3E}">
        <p14:creationId xmlns:p14="http://schemas.microsoft.com/office/powerpoint/2010/main" val="8936508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RESMETH3_Table14.01.jpg">
            <a:extLst>
              <a:ext uri="{FF2B5EF4-FFF2-40B4-BE49-F238E27FC236}">
                <a16:creationId xmlns:a16="http://schemas.microsoft.com/office/drawing/2014/main" id="{648FC72A-738C-4EB8-B3EE-19D00DCDBB4F}"/>
              </a:ext>
            </a:extLst>
          </p:cNvPr>
          <p:cNvPicPr>
            <a:picLocks noChangeAspect="1"/>
          </p:cNvPicPr>
          <p:nvPr/>
        </p:nvPicPr>
        <p:blipFill rotWithShape="1">
          <a:blip r:embed="rId2">
            <a:extLst>
              <a:ext uri="{28A0092B-C50C-407E-A947-70E740481C1C}">
                <a14:useLocalDpi xmlns:a14="http://schemas.microsoft.com/office/drawing/2010/main" val="0"/>
              </a:ext>
            </a:extLst>
          </a:blip>
          <a:srcRect t="6265" r="2265" b="2012"/>
          <a:stretch/>
        </p:blipFill>
        <p:spPr>
          <a:xfrm>
            <a:off x="914400" y="33525"/>
            <a:ext cx="7620000" cy="6792811"/>
          </a:xfrm>
          <a:prstGeom prst="rect">
            <a:avLst/>
          </a:prstGeom>
        </p:spPr>
      </p:pic>
    </p:spTree>
    <p:extLst>
      <p:ext uri="{BB962C8B-B14F-4D97-AF65-F5344CB8AC3E}">
        <p14:creationId xmlns:p14="http://schemas.microsoft.com/office/powerpoint/2010/main" val="9925574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solidFill>
                  <a:srgbClr val="FFFFFF"/>
                </a:solidFill>
              </a:rPr>
              <a:t>Improvements to Scientific Practice</a:t>
            </a:r>
          </a:p>
        </p:txBody>
      </p:sp>
      <p:sp>
        <p:nvSpPr>
          <p:cNvPr id="3" name="Text Placeholder 2"/>
          <p:cNvSpPr>
            <a:spLocks noGrp="1"/>
          </p:cNvSpPr>
          <p:nvPr>
            <p:ph type="body" sz="quarter" idx="10"/>
          </p:nvPr>
        </p:nvSpPr>
        <p:spPr>
          <a:xfrm>
            <a:off x="275385" y="1663981"/>
            <a:ext cx="8229600" cy="3644900"/>
          </a:xfrm>
        </p:spPr>
        <p:txBody>
          <a:bodyPr/>
          <a:lstStyle/>
          <a:p>
            <a:r>
              <a:rPr lang="en-US" dirty="0"/>
              <a:t>Report all analyses and variable (open data sets)</a:t>
            </a:r>
          </a:p>
          <a:p>
            <a:r>
              <a:rPr lang="en-US" dirty="0"/>
              <a:t>Open Science Collaboration (open materials)</a:t>
            </a:r>
          </a:p>
          <a:p>
            <a:r>
              <a:rPr lang="en-US" dirty="0"/>
              <a:t>Preregistration (hypotheses and design known up front)</a:t>
            </a:r>
          </a:p>
          <a:p>
            <a:r>
              <a:rPr lang="en-US" dirty="0"/>
              <a:t>Larger sample sizes</a:t>
            </a:r>
          </a:p>
          <a:p>
            <a:endParaRPr lang="en-US" dirty="0"/>
          </a:p>
        </p:txBody>
      </p:sp>
      <p:pic>
        <p:nvPicPr>
          <p:cNvPr id="4" name="Picture 3"/>
          <p:cNvPicPr>
            <a:picLocks noChangeAspect="1"/>
          </p:cNvPicPr>
          <p:nvPr/>
        </p:nvPicPr>
        <p:blipFill>
          <a:blip r:embed="rId3"/>
          <a:stretch>
            <a:fillRect/>
          </a:stretch>
        </p:blipFill>
        <p:spPr>
          <a:xfrm>
            <a:off x="4751293" y="3309842"/>
            <a:ext cx="4034118" cy="2995333"/>
          </a:xfrm>
          <a:prstGeom prst="rect">
            <a:avLst/>
          </a:prstGeom>
        </p:spPr>
      </p:pic>
    </p:spTree>
    <p:extLst>
      <p:ext uri="{BB962C8B-B14F-4D97-AF65-F5344CB8AC3E}">
        <p14:creationId xmlns:p14="http://schemas.microsoft.com/office/powerpoint/2010/main" val="11015810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normAutofit fontScale="92500" lnSpcReduction="20000"/>
          </a:bodyPr>
          <a:lstStyle/>
          <a:p>
            <a:pPr marL="0" indent="0">
              <a:buNone/>
            </a:pPr>
            <a:r>
              <a:rPr lang="en-US" sz="2400" dirty="0"/>
              <a:t>Cleo criticized your study because it did not use </a:t>
            </a:r>
            <a:r>
              <a:rPr lang="en-US" sz="2400" i="1" dirty="0"/>
              <a:t>random assignment</a:t>
            </a:r>
            <a:r>
              <a:rPr lang="en-US" sz="2400" dirty="0"/>
              <a:t>. Which reply is most appropriate? </a:t>
            </a:r>
          </a:p>
          <a:p>
            <a:pPr marL="0" indent="0">
              <a:buNone/>
            </a:pPr>
            <a:r>
              <a:rPr lang="en-US" sz="2400" dirty="0"/>
              <a:t>a. “It’s okay, Cleo—I don’t need random assignment because I am prioritizing internal validity.”</a:t>
            </a:r>
          </a:p>
          <a:p>
            <a:pPr marL="0" indent="0">
              <a:buNone/>
            </a:pPr>
            <a:r>
              <a:rPr lang="en-US" sz="2400" dirty="0"/>
              <a:t>b. “It’s okay, Cleo—random assignment doesn’t matter if you have a big enough sample, and I do.” </a:t>
            </a:r>
          </a:p>
          <a:p>
            <a:pPr marL="0" indent="0">
              <a:buNone/>
            </a:pPr>
            <a:r>
              <a:rPr lang="en-US" sz="2400" dirty="0"/>
              <a:t>c. “It’s okay, Cleo —I don’t need random assignment because I used an independent-groups design.”</a:t>
            </a:r>
          </a:p>
          <a:p>
            <a:pPr marL="0" indent="0">
              <a:buNone/>
            </a:pPr>
            <a:r>
              <a:rPr lang="en-US" sz="2400" dirty="0"/>
              <a:t>d. “It’s okay, Cleo—I am only trying to support an association claim.” </a:t>
            </a:r>
          </a:p>
          <a:p>
            <a:pPr marL="0" indent="0">
              <a:buNone/>
            </a:pPr>
            <a:endParaRPr lang="en-US" sz="2400" dirty="0"/>
          </a:p>
        </p:txBody>
      </p:sp>
    </p:spTree>
    <p:extLst>
      <p:ext uri="{BB962C8B-B14F-4D97-AF65-F5344CB8AC3E}">
        <p14:creationId xmlns:p14="http://schemas.microsoft.com/office/powerpoint/2010/main" val="2105755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92500" lnSpcReduction="10000"/>
          </a:bodyPr>
          <a:lstStyle/>
          <a:p>
            <a:pPr marL="0" indent="0">
              <a:buNone/>
            </a:pPr>
            <a:r>
              <a:rPr lang="en-US" sz="2400" dirty="0"/>
              <a:t>Sarah criticized your study because it did not use </a:t>
            </a:r>
            <a:r>
              <a:rPr lang="en-US" sz="2400" i="1" dirty="0"/>
              <a:t>random sampling</a:t>
            </a:r>
            <a:r>
              <a:rPr lang="en-US" sz="2400" dirty="0"/>
              <a:t>. Which reply is most appropriate?</a:t>
            </a:r>
          </a:p>
          <a:p>
            <a:pPr marL="0" indent="0">
              <a:buNone/>
            </a:pPr>
            <a:r>
              <a:rPr lang="en-US" sz="2400" dirty="0"/>
              <a:t>a. “It’s okay, Sarah—I don’t need random sampling because I am prioritizing internal validity.”</a:t>
            </a:r>
          </a:p>
          <a:p>
            <a:pPr marL="0" indent="0">
              <a:buNone/>
            </a:pPr>
            <a:r>
              <a:rPr lang="en-US" sz="2400" dirty="0"/>
              <a:t>b. “It’s okay, Sarah—random sampling doesn’t matter if you have a big enough sample, and I do.” </a:t>
            </a:r>
          </a:p>
          <a:p>
            <a:pPr marL="0" indent="0">
              <a:buNone/>
            </a:pPr>
            <a:r>
              <a:rPr lang="en-US" sz="2400" dirty="0"/>
              <a:t>c. “It’s okay, Sarah—I don’t need random sampling because I mainly care about generalization.”</a:t>
            </a:r>
          </a:p>
          <a:p>
            <a:pPr marL="0" indent="0">
              <a:buNone/>
            </a:pPr>
            <a:r>
              <a:rPr lang="en-US" sz="2400" dirty="0"/>
              <a:t>d. “It’s okay, Sarah—I am only making a frequency claim.”</a:t>
            </a:r>
          </a:p>
          <a:p>
            <a:pPr marL="0" indent="0">
              <a:buNone/>
            </a:pPr>
            <a:endParaRPr lang="en-US" sz="2400" dirty="0"/>
          </a:p>
        </p:txBody>
      </p:sp>
    </p:spTree>
    <p:extLst>
      <p:ext uri="{BB962C8B-B14F-4D97-AF65-F5344CB8AC3E}">
        <p14:creationId xmlns:p14="http://schemas.microsoft.com/office/powerpoint/2010/main" val="13306224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0" indent="0">
              <a:buNone/>
            </a:pPr>
            <a:r>
              <a:rPr lang="en-US" dirty="0"/>
              <a:t>External validity involves generalizing to </a:t>
            </a:r>
          </a:p>
          <a:p>
            <a:pPr>
              <a:buAutoNum type="alphaUcPeriod"/>
            </a:pPr>
            <a:r>
              <a:rPr lang="en-US" dirty="0"/>
              <a:t>the population.</a:t>
            </a:r>
          </a:p>
          <a:p>
            <a:pPr>
              <a:buAutoNum type="alphaUcPeriod"/>
            </a:pPr>
            <a:r>
              <a:rPr lang="en-US" dirty="0"/>
              <a:t>a population.</a:t>
            </a:r>
          </a:p>
          <a:p>
            <a:endParaRPr lang="en-US" dirty="0"/>
          </a:p>
        </p:txBody>
      </p:sp>
    </p:spTree>
    <p:extLst>
      <p:ext uri="{BB962C8B-B14F-4D97-AF65-F5344CB8AC3E}">
        <p14:creationId xmlns:p14="http://schemas.microsoft.com/office/powerpoint/2010/main" val="5366390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srgbClr val="FFFFFF"/>
                </a:solidFill>
              </a:rPr>
              <a:t>Generalizing to Other Participants</a:t>
            </a:r>
          </a:p>
        </p:txBody>
      </p:sp>
      <p:sp>
        <p:nvSpPr>
          <p:cNvPr id="3" name="Text Placeholder 2"/>
          <p:cNvSpPr>
            <a:spLocks noGrp="1"/>
          </p:cNvSpPr>
          <p:nvPr>
            <p:ph type="body" sz="quarter" idx="10"/>
          </p:nvPr>
        </p:nvSpPr>
        <p:spPr/>
        <p:txBody>
          <a:bodyPr>
            <a:normAutofit lnSpcReduction="10000"/>
          </a:bodyPr>
          <a:lstStyle/>
          <a:p>
            <a:r>
              <a:rPr lang="en-US" sz="2800" dirty="0"/>
              <a:t>It’s </a:t>
            </a:r>
            <a:r>
              <a:rPr lang="en-US" sz="2800" i="1" dirty="0"/>
              <a:t>a</a:t>
            </a:r>
            <a:r>
              <a:rPr lang="en-US" sz="2800" dirty="0"/>
              <a:t> population, not </a:t>
            </a:r>
            <a:r>
              <a:rPr lang="en-US" sz="2800" i="1" dirty="0"/>
              <a:t>the</a:t>
            </a:r>
            <a:r>
              <a:rPr lang="en-US" sz="2800" dirty="0"/>
              <a:t> population.</a:t>
            </a:r>
          </a:p>
          <a:p>
            <a:pPr>
              <a:spcBef>
                <a:spcPts val="4512"/>
              </a:spcBef>
            </a:pPr>
            <a:r>
              <a:rPr lang="en-US" sz="2800" dirty="0"/>
              <a:t>External validity comes from </a:t>
            </a:r>
            <a:r>
              <a:rPr lang="en-US" sz="2800" i="1" dirty="0"/>
              <a:t>how</a:t>
            </a:r>
            <a:r>
              <a:rPr lang="en-US" sz="2800" dirty="0"/>
              <a:t>, not </a:t>
            </a:r>
            <a:r>
              <a:rPr lang="en-US" sz="2800" i="1" dirty="0"/>
              <a:t>how many.</a:t>
            </a:r>
          </a:p>
          <a:p>
            <a:pPr>
              <a:spcBef>
                <a:spcPts val="4512"/>
              </a:spcBef>
            </a:pPr>
            <a:r>
              <a:rPr lang="en-US" sz="2800" dirty="0"/>
              <a:t>Just because a sample comes from a given population doesn’t mean that it generalizes to that population.</a:t>
            </a:r>
          </a:p>
        </p:txBody>
      </p:sp>
    </p:spTree>
    <p:extLst>
      <p:ext uri="{BB962C8B-B14F-4D97-AF65-F5344CB8AC3E}">
        <p14:creationId xmlns:p14="http://schemas.microsoft.com/office/powerpoint/2010/main" val="31965389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0" indent="0">
              <a:buNone/>
            </a:pPr>
            <a:r>
              <a:rPr lang="en-US" dirty="0"/>
              <a:t>External validity involves</a:t>
            </a:r>
          </a:p>
          <a:p>
            <a:pPr>
              <a:buAutoNum type="alphaUcPeriod"/>
            </a:pPr>
            <a:r>
              <a:rPr lang="en-US" dirty="0"/>
              <a:t>how you got your sample.</a:t>
            </a:r>
          </a:p>
          <a:p>
            <a:pPr>
              <a:buAutoNum type="alphaUcPeriod"/>
            </a:pPr>
            <a:r>
              <a:rPr lang="en-US" dirty="0"/>
              <a:t>how many are in your sample.</a:t>
            </a:r>
          </a:p>
          <a:p>
            <a:pPr marL="0" indent="0">
              <a:buNone/>
            </a:pPr>
            <a:endParaRPr lang="en-US" dirty="0"/>
          </a:p>
        </p:txBody>
      </p:sp>
    </p:spTree>
    <p:extLst>
      <p:ext uri="{BB962C8B-B14F-4D97-AF65-F5344CB8AC3E}">
        <p14:creationId xmlns:p14="http://schemas.microsoft.com/office/powerpoint/2010/main" val="34534063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7E75C8C-803F-E747-9632-786B37FF93B8}" type="slidenum">
              <a:rPr lang="en-US" smtClean="0"/>
              <a:t>41</a:t>
            </a:fld>
            <a:endParaRPr lang="en-US"/>
          </a:p>
        </p:txBody>
      </p:sp>
      <p:pic>
        <p:nvPicPr>
          <p:cNvPr id="7" name="Picture 6"/>
          <p:cNvPicPr>
            <a:picLocks noChangeAspect="1"/>
          </p:cNvPicPr>
          <p:nvPr/>
        </p:nvPicPr>
        <p:blipFill>
          <a:blip r:embed="rId2"/>
          <a:stretch>
            <a:fillRect/>
          </a:stretch>
        </p:blipFill>
        <p:spPr>
          <a:xfrm>
            <a:off x="2146300" y="0"/>
            <a:ext cx="4850376" cy="6858000"/>
          </a:xfrm>
          <a:prstGeom prst="rect">
            <a:avLst/>
          </a:prstGeom>
        </p:spPr>
      </p:pic>
    </p:spTree>
    <p:extLst>
      <p:ext uri="{BB962C8B-B14F-4D97-AF65-F5344CB8AC3E}">
        <p14:creationId xmlns:p14="http://schemas.microsoft.com/office/powerpoint/2010/main" val="358371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srgbClr val="FFFFFF"/>
                </a:solidFill>
              </a:rPr>
              <a:t>Generalizing to Other Settings</a:t>
            </a:r>
            <a:endParaRPr lang="en-US" sz="3700" dirty="0">
              <a:solidFill>
                <a:srgbClr val="FFFFFF"/>
              </a:solidFill>
            </a:endParaRPr>
          </a:p>
        </p:txBody>
      </p:sp>
      <p:sp>
        <p:nvSpPr>
          <p:cNvPr id="3" name="Text Placeholder 2"/>
          <p:cNvSpPr>
            <a:spLocks noGrp="1"/>
          </p:cNvSpPr>
          <p:nvPr>
            <p:ph type="body" sz="quarter" idx="10"/>
          </p:nvPr>
        </p:nvSpPr>
        <p:spPr/>
        <p:txBody>
          <a:bodyPr>
            <a:normAutofit/>
          </a:bodyPr>
          <a:lstStyle/>
          <a:p>
            <a:r>
              <a:rPr lang="en-US" sz="3200" b="1" dirty="0"/>
              <a:t>Ecological validity: </a:t>
            </a:r>
            <a:r>
              <a:rPr lang="en-US" sz="3200" dirty="0"/>
              <a:t>An aspect of external validity in which the focus is on whether a laboratory study generalizes to real-world settings</a:t>
            </a:r>
          </a:p>
        </p:txBody>
      </p:sp>
    </p:spTree>
    <p:extLst>
      <p:ext uri="{BB962C8B-B14F-4D97-AF65-F5344CB8AC3E}">
        <p14:creationId xmlns:p14="http://schemas.microsoft.com/office/powerpoint/2010/main" val="24000867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rcRect l="26799" t="16367" r="21895" b="25354"/>
          <a:stretch/>
        </p:blipFill>
        <p:spPr>
          <a:xfrm flipH="1">
            <a:off x="3690470" y="3113217"/>
            <a:ext cx="4691528" cy="3197412"/>
          </a:xfrm>
          <a:prstGeom prst="rect">
            <a:avLst/>
          </a:prstGeom>
          <a:ln>
            <a:solidFill>
              <a:srgbClr val="333333"/>
            </a:solidFill>
          </a:ln>
        </p:spPr>
      </p:pic>
      <p:sp>
        <p:nvSpPr>
          <p:cNvPr id="2" name="Title 1"/>
          <p:cNvSpPr>
            <a:spLocks noGrp="1"/>
          </p:cNvSpPr>
          <p:nvPr>
            <p:ph type="title"/>
          </p:nvPr>
        </p:nvSpPr>
        <p:spPr>
          <a:xfrm>
            <a:off x="0" y="464780"/>
            <a:ext cx="8913813" cy="978305"/>
          </a:xfrm>
        </p:spPr>
        <p:txBody>
          <a:bodyPr>
            <a:normAutofit/>
          </a:bodyPr>
          <a:lstStyle/>
          <a:p>
            <a:r>
              <a:rPr lang="en-US" sz="2800" b="1" dirty="0">
                <a:solidFill>
                  <a:srgbClr val="FFFFFF"/>
                </a:solidFill>
              </a:rPr>
              <a:t>Does a Study Have to Be Generalizable to Many People?</a:t>
            </a:r>
            <a:endParaRPr lang="en-US" sz="2600" b="1" dirty="0"/>
          </a:p>
        </p:txBody>
      </p:sp>
      <p:sp>
        <p:nvSpPr>
          <p:cNvPr id="3" name="Content Placeholder 2"/>
          <p:cNvSpPr>
            <a:spLocks noGrp="1"/>
          </p:cNvSpPr>
          <p:nvPr>
            <p:ph idx="1"/>
          </p:nvPr>
        </p:nvSpPr>
        <p:spPr>
          <a:xfrm>
            <a:off x="192923" y="1266662"/>
            <a:ext cx="8458017" cy="5591338"/>
          </a:xfrm>
        </p:spPr>
        <p:txBody>
          <a:bodyPr>
            <a:normAutofit/>
          </a:bodyPr>
          <a:lstStyle/>
          <a:p>
            <a:pPr>
              <a:lnSpc>
                <a:spcPct val="120000"/>
              </a:lnSpc>
              <a:spcAft>
                <a:spcPts val="600"/>
              </a:spcAft>
            </a:pPr>
            <a:r>
              <a:rPr lang="en-US" sz="2400" dirty="0">
                <a:solidFill>
                  <a:schemeClr val="accent2"/>
                </a:solidFill>
              </a:rPr>
              <a:t>Replication</a:t>
            </a:r>
            <a:r>
              <a:rPr lang="en-US" sz="2400" dirty="0"/>
              <a:t> is </a:t>
            </a:r>
            <a:r>
              <a:rPr lang="en-US" sz="2400" b="1" dirty="0"/>
              <a:t>always</a:t>
            </a:r>
            <a:r>
              <a:rPr lang="en-US" sz="2400" dirty="0"/>
              <a:t> </a:t>
            </a:r>
            <a:r>
              <a:rPr lang="en-US" sz="2400" b="1" dirty="0"/>
              <a:t>essential</a:t>
            </a:r>
          </a:p>
          <a:p>
            <a:pPr>
              <a:lnSpc>
                <a:spcPct val="120000"/>
              </a:lnSpc>
              <a:spcAft>
                <a:spcPts val="1200"/>
              </a:spcAft>
            </a:pPr>
            <a:r>
              <a:rPr lang="en-US" sz="2400" dirty="0"/>
              <a:t>The importance of </a:t>
            </a:r>
            <a:r>
              <a:rPr lang="en-US" sz="2400" dirty="0">
                <a:solidFill>
                  <a:schemeClr val="accent2"/>
                </a:solidFill>
              </a:rPr>
              <a:t>generalization</a:t>
            </a:r>
            <a:r>
              <a:rPr lang="en-US" sz="2400" dirty="0"/>
              <a:t>                         </a:t>
            </a:r>
            <a:r>
              <a:rPr lang="en-US" sz="2400" i="1" dirty="0"/>
              <a:t>depends:</a:t>
            </a:r>
          </a:p>
          <a:p>
            <a:pPr lvl="1">
              <a:lnSpc>
                <a:spcPct val="120000"/>
              </a:lnSpc>
              <a:spcAft>
                <a:spcPts val="1200"/>
              </a:spcAft>
            </a:pPr>
            <a:r>
              <a:rPr lang="en-US" sz="2200" dirty="0"/>
              <a:t>Are you in                                                                         theory-testing                                                               mode?</a:t>
            </a:r>
          </a:p>
          <a:p>
            <a:pPr lvl="1">
              <a:lnSpc>
                <a:spcPct val="120000"/>
              </a:lnSpc>
              <a:spcAft>
                <a:spcPts val="600"/>
              </a:spcAft>
            </a:pPr>
            <a:r>
              <a:rPr lang="en-US" sz="2200" dirty="0"/>
              <a:t>Or generalization                                                            mode?</a:t>
            </a:r>
          </a:p>
        </p:txBody>
      </p:sp>
      <p:sp>
        <p:nvSpPr>
          <p:cNvPr id="10" name="Cloud Callout 9"/>
          <p:cNvSpPr/>
          <p:nvPr/>
        </p:nvSpPr>
        <p:spPr>
          <a:xfrm rot="312087">
            <a:off x="5932253" y="1580355"/>
            <a:ext cx="3106430" cy="1720601"/>
          </a:xfrm>
          <a:prstGeom prst="cloudCallout">
            <a:avLst>
              <a:gd name="adj1" fmla="val -14875"/>
              <a:gd name="adj2" fmla="val 62177"/>
            </a:avLst>
          </a:prstGeom>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solidFill>
            </a:endParaRPr>
          </a:p>
        </p:txBody>
      </p:sp>
      <p:sp>
        <p:nvSpPr>
          <p:cNvPr id="11" name="TextBox 10"/>
          <p:cNvSpPr txBox="1"/>
          <p:nvPr/>
        </p:nvSpPr>
        <p:spPr>
          <a:xfrm>
            <a:off x="6155762" y="1920705"/>
            <a:ext cx="2772992" cy="1102866"/>
          </a:xfrm>
          <a:prstGeom prst="rect">
            <a:avLst/>
          </a:prstGeom>
          <a:noFill/>
        </p:spPr>
        <p:txBody>
          <a:bodyPr wrap="square" rtlCol="0">
            <a:spAutoFit/>
          </a:bodyPr>
          <a:lstStyle/>
          <a:p>
            <a:pPr algn="ctr">
              <a:lnSpc>
                <a:spcPct val="110000"/>
              </a:lnSpc>
            </a:pPr>
            <a:r>
              <a:rPr lang="en-US" sz="2000" dirty="0">
                <a:solidFill>
                  <a:schemeClr val="tx2"/>
                </a:solidFill>
              </a:rPr>
              <a:t>What is the relative importance of each?</a:t>
            </a:r>
          </a:p>
        </p:txBody>
      </p:sp>
      <p:sp>
        <p:nvSpPr>
          <p:cNvPr id="4" name="Slide Number Placeholder 3"/>
          <p:cNvSpPr>
            <a:spLocks noGrp="1"/>
          </p:cNvSpPr>
          <p:nvPr>
            <p:ph type="sldNum" sz="quarter" idx="12"/>
          </p:nvPr>
        </p:nvSpPr>
        <p:spPr/>
        <p:txBody>
          <a:bodyPr/>
          <a:lstStyle/>
          <a:p>
            <a:fld id="{17E75C8C-803F-E747-9632-786B37FF93B8}" type="slidenum">
              <a:rPr lang="en-US" smtClean="0"/>
              <a:t>6</a:t>
            </a:fld>
            <a:endParaRPr lang="en-US"/>
          </a:p>
        </p:txBody>
      </p:sp>
    </p:spTree>
    <p:extLst>
      <p:ext uri="{BB962C8B-B14F-4D97-AF65-F5344CB8AC3E}">
        <p14:creationId xmlns:p14="http://schemas.microsoft.com/office/powerpoint/2010/main" val="1205102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Theory-Testing Mode</a:t>
            </a:r>
          </a:p>
        </p:txBody>
      </p:sp>
      <p:sp>
        <p:nvSpPr>
          <p:cNvPr id="3" name="Text Placeholder 2"/>
          <p:cNvSpPr>
            <a:spLocks noGrp="1"/>
          </p:cNvSpPr>
          <p:nvPr>
            <p:ph type="body" sz="quarter" idx="10"/>
          </p:nvPr>
        </p:nvSpPr>
        <p:spPr>
          <a:xfrm>
            <a:off x="387577" y="1693863"/>
            <a:ext cx="5499247" cy="3644900"/>
          </a:xfrm>
        </p:spPr>
        <p:txBody>
          <a:bodyPr/>
          <a:lstStyle/>
          <a:p>
            <a:r>
              <a:rPr lang="en-US" dirty="0"/>
              <a:t>Examples </a:t>
            </a:r>
          </a:p>
          <a:p>
            <a:pPr lvl="1"/>
            <a:r>
              <a:rPr lang="en-US" dirty="0"/>
              <a:t>Contact comfort theory</a:t>
            </a:r>
          </a:p>
          <a:p>
            <a:pPr lvl="1"/>
            <a:r>
              <a:rPr lang="en-US" dirty="0"/>
              <a:t>“Parent-as-grammar-coach” theory</a:t>
            </a:r>
          </a:p>
        </p:txBody>
      </p:sp>
      <p:pic>
        <p:nvPicPr>
          <p:cNvPr id="6" name="Picture 5" descr="Figure 14.10 is a man holding a little girl in his arms mid-saying something. ">
            <a:extLst>
              <a:ext uri="{FF2B5EF4-FFF2-40B4-BE49-F238E27FC236}">
                <a16:creationId xmlns:a16="http://schemas.microsoft.com/office/drawing/2014/main" id="{5735DF08-7E39-D74E-981B-DF90EB97E1DF}"/>
              </a:ext>
            </a:extLst>
          </p:cNvPr>
          <p:cNvPicPr>
            <a:picLocks noChangeAspect="1"/>
          </p:cNvPicPr>
          <p:nvPr/>
        </p:nvPicPr>
        <p:blipFill rotWithShape="1">
          <a:blip r:embed="rId3"/>
          <a:srcRect b="14818"/>
          <a:stretch/>
        </p:blipFill>
        <p:spPr>
          <a:xfrm>
            <a:off x="5498837" y="3158098"/>
            <a:ext cx="2826591" cy="3520608"/>
          </a:xfrm>
          <a:prstGeom prst="rect">
            <a:avLst/>
          </a:prstGeom>
        </p:spPr>
      </p:pic>
      <p:pic>
        <p:nvPicPr>
          <p:cNvPr id="5" name="Picture 4" descr="Figure 1.4 is titled, The contact comfort theory. Inside a box, are two sections, on the left side has a wired tube with a food tray at the bottom. On the right side, is another wired tube, but it's dressed in a monkey suit and fur, with no food. An infant monkey clings to the wired tube on the right that is dressed in a monkey costume. ">
            <a:extLst>
              <a:ext uri="{FF2B5EF4-FFF2-40B4-BE49-F238E27FC236}">
                <a16:creationId xmlns:a16="http://schemas.microsoft.com/office/drawing/2014/main" id="{ECCBE82B-B1E2-EC41-9D77-E8493234470D}"/>
              </a:ext>
            </a:extLst>
          </p:cNvPr>
          <p:cNvPicPr>
            <a:picLocks noChangeAspect="1"/>
          </p:cNvPicPr>
          <p:nvPr/>
        </p:nvPicPr>
        <p:blipFill rotWithShape="1">
          <a:blip r:embed="rId4"/>
          <a:srcRect b="11326"/>
          <a:stretch/>
        </p:blipFill>
        <p:spPr>
          <a:xfrm>
            <a:off x="439476" y="3158098"/>
            <a:ext cx="4199122" cy="3212353"/>
          </a:xfrm>
          <a:prstGeom prst="rect">
            <a:avLst/>
          </a:prstGeom>
        </p:spPr>
      </p:pic>
    </p:spTree>
    <p:extLst>
      <p:ext uri="{BB962C8B-B14F-4D97-AF65-F5344CB8AC3E}">
        <p14:creationId xmlns:p14="http://schemas.microsoft.com/office/powerpoint/2010/main" val="28078479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FF"/>
                </a:solidFill>
              </a:rPr>
              <a:t>Generalization Mode</a:t>
            </a:r>
          </a:p>
        </p:txBody>
      </p:sp>
      <p:sp>
        <p:nvSpPr>
          <p:cNvPr id="3" name="Text Placeholder 2"/>
          <p:cNvSpPr>
            <a:spLocks noGrp="1"/>
          </p:cNvSpPr>
          <p:nvPr>
            <p:ph type="body" sz="quarter" idx="10"/>
          </p:nvPr>
        </p:nvSpPr>
        <p:spPr/>
        <p:txBody>
          <a:bodyPr/>
          <a:lstStyle/>
          <a:p>
            <a:r>
              <a:rPr lang="en-US" dirty="0"/>
              <a:t>Frequency claims: Always in generalization mode</a:t>
            </a:r>
          </a:p>
          <a:p>
            <a:pPr>
              <a:spcBef>
                <a:spcPts val="5088"/>
              </a:spcBef>
            </a:pPr>
            <a:r>
              <a:rPr lang="en-US" dirty="0"/>
              <a:t>Association and causal claims: Sometimes in generalization mode</a:t>
            </a:r>
          </a:p>
        </p:txBody>
      </p:sp>
    </p:spTree>
    <p:extLst>
      <p:ext uri="{BB962C8B-B14F-4D97-AF65-F5344CB8AC3E}">
        <p14:creationId xmlns:p14="http://schemas.microsoft.com/office/powerpoint/2010/main" val="16015660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64781"/>
            <a:ext cx="8913813" cy="612244"/>
          </a:xfrm>
        </p:spPr>
        <p:txBody>
          <a:bodyPr>
            <a:normAutofit/>
          </a:bodyPr>
          <a:lstStyle/>
          <a:p>
            <a:r>
              <a:rPr lang="en-US" sz="2600" dirty="0"/>
              <a:t>Generalization</a:t>
            </a:r>
          </a:p>
        </p:txBody>
      </p:sp>
      <p:sp>
        <p:nvSpPr>
          <p:cNvPr id="3" name="Content Placeholder 2"/>
          <p:cNvSpPr>
            <a:spLocks noGrp="1"/>
          </p:cNvSpPr>
          <p:nvPr>
            <p:ph idx="1"/>
          </p:nvPr>
        </p:nvSpPr>
        <p:spPr>
          <a:xfrm>
            <a:off x="192922" y="1266661"/>
            <a:ext cx="8720891" cy="5441927"/>
          </a:xfrm>
        </p:spPr>
        <p:txBody>
          <a:bodyPr>
            <a:normAutofit/>
          </a:bodyPr>
          <a:lstStyle/>
          <a:p>
            <a:pPr>
              <a:lnSpc>
                <a:spcPct val="120000"/>
              </a:lnSpc>
              <a:spcAft>
                <a:spcPts val="1200"/>
              </a:spcAft>
            </a:pPr>
            <a:r>
              <a:rPr lang="en-US" sz="2400" dirty="0"/>
              <a:t>Generalization mode</a:t>
            </a:r>
          </a:p>
          <a:p>
            <a:pPr lvl="1">
              <a:lnSpc>
                <a:spcPct val="120000"/>
              </a:lnSpc>
              <a:spcAft>
                <a:spcPts val="600"/>
              </a:spcAft>
            </a:pPr>
            <a:r>
              <a:rPr lang="en-US" sz="2200" dirty="0"/>
              <a:t>Important when extending findings to a larger population (e.g., survey research)</a:t>
            </a:r>
          </a:p>
          <a:p>
            <a:pPr lvl="2">
              <a:lnSpc>
                <a:spcPct val="120000"/>
              </a:lnSpc>
              <a:spcAft>
                <a:spcPts val="1200"/>
              </a:spcAft>
              <a:buFont typeface="Wingdings" charset="2"/>
              <a:buChar char="§"/>
            </a:pPr>
            <a:r>
              <a:rPr lang="en-US" sz="2200" dirty="0"/>
              <a:t>What percentage of Americans listen to Indie Rock?</a:t>
            </a:r>
          </a:p>
        </p:txBody>
      </p:sp>
      <p:pic>
        <p:nvPicPr>
          <p:cNvPr id="4" name="Picture 3"/>
          <p:cNvPicPr>
            <a:picLocks noChangeAspect="1"/>
          </p:cNvPicPr>
          <p:nvPr/>
        </p:nvPicPr>
        <p:blipFill rotWithShape="1">
          <a:blip r:embed="rId3"/>
          <a:srcRect l="5687" t="3980" r="4314" b="24518"/>
          <a:stretch/>
        </p:blipFill>
        <p:spPr>
          <a:xfrm>
            <a:off x="4542122" y="3881189"/>
            <a:ext cx="3526118" cy="2166373"/>
          </a:xfrm>
          <a:prstGeom prst="rect">
            <a:avLst/>
          </a:prstGeom>
          <a:ln>
            <a:solidFill>
              <a:srgbClr val="333333"/>
            </a:solidFill>
          </a:ln>
        </p:spPr>
      </p:pic>
      <p:sp>
        <p:nvSpPr>
          <p:cNvPr id="5" name="Rectangle 4"/>
          <p:cNvSpPr/>
          <p:nvPr/>
        </p:nvSpPr>
        <p:spPr>
          <a:xfrm>
            <a:off x="4706473" y="5692588"/>
            <a:ext cx="851647" cy="351359"/>
          </a:xfrm>
          <a:prstGeom prst="rect">
            <a:avLst/>
          </a:prstGeom>
          <a:solidFill>
            <a:schemeClr val="bg1"/>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4"/>
          <a:srcRect l="27218" t="27074" r="21055"/>
          <a:stretch/>
        </p:blipFill>
        <p:spPr>
          <a:xfrm>
            <a:off x="1034198" y="3881189"/>
            <a:ext cx="2581567" cy="2166373"/>
          </a:xfrm>
          <a:prstGeom prst="rect">
            <a:avLst/>
          </a:prstGeom>
          <a:ln>
            <a:solidFill>
              <a:schemeClr val="tx2"/>
            </a:solidFill>
          </a:ln>
        </p:spPr>
      </p:pic>
      <p:sp>
        <p:nvSpPr>
          <p:cNvPr id="8" name="TextBox 7"/>
          <p:cNvSpPr txBox="1"/>
          <p:nvPr/>
        </p:nvSpPr>
        <p:spPr>
          <a:xfrm>
            <a:off x="3795061" y="4796118"/>
            <a:ext cx="591190" cy="492443"/>
          </a:xfrm>
          <a:prstGeom prst="rect">
            <a:avLst/>
          </a:prstGeom>
          <a:noFill/>
        </p:spPr>
        <p:txBody>
          <a:bodyPr wrap="none" rtlCol="0">
            <a:spAutoFit/>
          </a:bodyPr>
          <a:lstStyle/>
          <a:p>
            <a:r>
              <a:rPr lang="en-US" sz="2600" dirty="0">
                <a:solidFill>
                  <a:schemeClr val="tx2"/>
                </a:solidFill>
              </a:rPr>
              <a:t>vs.</a:t>
            </a:r>
          </a:p>
        </p:txBody>
      </p:sp>
      <p:sp>
        <p:nvSpPr>
          <p:cNvPr id="6" name="Slide Number Placeholder 5"/>
          <p:cNvSpPr>
            <a:spLocks noGrp="1"/>
          </p:cNvSpPr>
          <p:nvPr>
            <p:ph type="sldNum" sz="quarter" idx="12"/>
          </p:nvPr>
        </p:nvSpPr>
        <p:spPr/>
        <p:txBody>
          <a:bodyPr/>
          <a:lstStyle/>
          <a:p>
            <a:fld id="{17E75C8C-803F-E747-9632-786B37FF93B8}" type="slidenum">
              <a:rPr lang="en-US" smtClean="0"/>
              <a:t>9</a:t>
            </a:fld>
            <a:endParaRPr lang="en-US"/>
          </a:p>
        </p:txBody>
      </p:sp>
    </p:spTree>
    <p:extLst>
      <p:ext uri="{BB962C8B-B14F-4D97-AF65-F5344CB8AC3E}">
        <p14:creationId xmlns:p14="http://schemas.microsoft.com/office/powerpoint/2010/main" val="3196202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theme/theme1.xml><?xml version="1.0" encoding="utf-8"?>
<a:theme xmlns:a="http://schemas.openxmlformats.org/drawingml/2006/main" name="Perception">
  <a:themeElements>
    <a:clrScheme name="Perception">
      <a:dk1>
        <a:sysClr val="windowText" lastClr="000000"/>
      </a:dk1>
      <a:lt1>
        <a:sysClr val="window" lastClr="FFFFFF"/>
      </a:lt1>
      <a:dk2>
        <a:srgbClr val="333333"/>
      </a:dk2>
      <a:lt2>
        <a:srgbClr val="BBC0AC"/>
      </a:lt2>
      <a:accent1>
        <a:srgbClr val="A2C816"/>
      </a:accent1>
      <a:accent2>
        <a:srgbClr val="E07602"/>
      </a:accent2>
      <a:accent3>
        <a:srgbClr val="E4C402"/>
      </a:accent3>
      <a:accent4>
        <a:srgbClr val="7DC1EF"/>
      </a:accent4>
      <a:accent5>
        <a:srgbClr val="21449B"/>
      </a:accent5>
      <a:accent6>
        <a:srgbClr val="A2B170"/>
      </a:accent6>
      <a:hlink>
        <a:srgbClr val="8DA440"/>
      </a:hlink>
      <a:folHlink>
        <a:srgbClr val="4C4F3F"/>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13383</TotalTime>
  <Words>1438</Words>
  <Application>Microsoft Office PowerPoint</Application>
  <PresentationFormat>On-screen Show (4:3)</PresentationFormat>
  <Paragraphs>236</Paragraphs>
  <Slides>41</Slides>
  <Notes>38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41</vt:i4>
      </vt:variant>
    </vt:vector>
  </HeadingPairs>
  <TitlesOfParts>
    <vt:vector size="50" baseType="lpstr">
      <vt:lpstr>Arial</vt:lpstr>
      <vt:lpstr>Calibri</vt:lpstr>
      <vt:lpstr>Century Gothic</vt:lpstr>
      <vt:lpstr>Chalkboard</vt:lpstr>
      <vt:lpstr>Franklin Gothic Book</vt:lpstr>
      <vt:lpstr>Perpetua</vt:lpstr>
      <vt:lpstr>Wingdings</vt:lpstr>
      <vt:lpstr>Wingdings 2</vt:lpstr>
      <vt:lpstr>Perception</vt:lpstr>
      <vt:lpstr>Replication &amp; Generalization</vt:lpstr>
      <vt:lpstr>Overview</vt:lpstr>
      <vt:lpstr>Must a Study Have External Validity?</vt:lpstr>
      <vt:lpstr>Generalizing to Other Participants</vt:lpstr>
      <vt:lpstr>Generalizing to Other Settings</vt:lpstr>
      <vt:lpstr>Does a Study Have to Be Generalizable to Many People?</vt:lpstr>
      <vt:lpstr>Theory-Testing Mode</vt:lpstr>
      <vt:lpstr>Generalization Mode</vt:lpstr>
      <vt:lpstr>Generalization</vt:lpstr>
      <vt:lpstr>Generalization</vt:lpstr>
      <vt:lpstr>To Be Important, Does a Study’s Results Need to Be Generalizable?</vt:lpstr>
      <vt:lpstr>External Validity: Nuance!</vt:lpstr>
      <vt:lpstr>Criticisms of Lack of External Validity &amp; Rebuttals</vt:lpstr>
      <vt:lpstr>Theory Testing Using WEIRD Participants</vt:lpstr>
      <vt:lpstr>PowerPoint Presentation</vt:lpstr>
      <vt:lpstr>Generalization: A Story (True)</vt:lpstr>
      <vt:lpstr>Generalization</vt:lpstr>
      <vt:lpstr>Generalization</vt:lpstr>
      <vt:lpstr>Generalization</vt:lpstr>
      <vt:lpstr>Responding Appropriately to the “Latest Scientific Breakthrough?” </vt:lpstr>
      <vt:lpstr>One Study, Many Labs</vt:lpstr>
      <vt:lpstr>PowerPoint Presentation</vt:lpstr>
      <vt:lpstr>Many Labs, Many Studies</vt:lpstr>
      <vt:lpstr>Why Might a Study Not Be Replicable?</vt:lpstr>
      <vt:lpstr>Meta-Analysis: What Does the Literature Say?</vt:lpstr>
      <vt:lpstr>Replication</vt:lpstr>
      <vt:lpstr>Example: Lying Takes Time</vt:lpstr>
      <vt:lpstr>Strengths and Limitations of Meta-Analysis</vt:lpstr>
      <vt:lpstr>The Replication Debate in Psychology</vt:lpstr>
      <vt:lpstr>Research Transparency and Credibility</vt:lpstr>
      <vt:lpstr>QRPs and Transparent Practices</vt:lpstr>
      <vt:lpstr>QRPs and Transparent Practices</vt:lpstr>
      <vt:lpstr>PowerPoint Presentation</vt:lpstr>
      <vt:lpstr>List of Predatory Journals</vt:lpstr>
      <vt:lpstr>PowerPoint Presentation</vt:lpstr>
      <vt:lpstr>Improvements to Scientific Practice</vt:lpstr>
      <vt:lpstr>PowerPoint Presentation</vt:lpstr>
      <vt:lpstr>PowerPoint Presentation</vt:lpstr>
      <vt:lpstr>PowerPoint Presentation</vt:lpstr>
      <vt:lpstr>PowerPoint Presentation</vt:lpstr>
      <vt:lpstr>PowerPoint Presentation</vt:lpstr>
    </vt:vector>
  </TitlesOfParts>
  <Company>Birmingham-Southern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Social Psychology</dc:title>
  <dc:creator>Jaime Cloud</dc:creator>
  <cp:lastModifiedBy>Pitts, Shane</cp:lastModifiedBy>
  <cp:revision>867</cp:revision>
  <cp:lastPrinted>2013-11-26T15:13:19Z</cp:lastPrinted>
  <dcterms:created xsi:type="dcterms:W3CDTF">2012-06-27T18:37:11Z</dcterms:created>
  <dcterms:modified xsi:type="dcterms:W3CDTF">2022-04-07T13:56:58Z</dcterms:modified>
</cp:coreProperties>
</file>