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8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77" r:id="rId12"/>
    <p:sldId id="279" r:id="rId13"/>
    <p:sldId id="262" r:id="rId14"/>
    <p:sldId id="276" r:id="rId15"/>
    <p:sldId id="288" r:id="rId16"/>
    <p:sldId id="264" r:id="rId17"/>
    <p:sldId id="270" r:id="rId18"/>
    <p:sldId id="267" r:id="rId19"/>
    <p:sldId id="265" r:id="rId20"/>
    <p:sldId id="266" r:id="rId21"/>
    <p:sldId id="271" r:id="rId22"/>
    <p:sldId id="272" r:id="rId23"/>
    <p:sldId id="260" r:id="rId24"/>
    <p:sldId id="261" r:id="rId25"/>
    <p:sldId id="275" r:id="rId26"/>
    <p:sldId id="273" r:id="rId27"/>
    <p:sldId id="268" r:id="rId28"/>
    <p:sldId id="269" r:id="rId29"/>
    <p:sldId id="289" r:id="rId30"/>
    <p:sldId id="29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8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4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6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7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6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6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4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3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3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55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C4568-1B7C-4822-B02F-2A5387FFF1E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3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cc.com/video-clips/67hgfz/the-daily-show-with-jon-stewart-sin-city-s-missing-sexual-educatio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EO5g2QiuSM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6kT9yfj7QE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d.com/talks/emily_nagoski_the_keys_to_a_happier_healthier_sex_life?language=en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307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Scrotum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246" y="1825625"/>
            <a:ext cx="4901507" cy="4351338"/>
          </a:xfrm>
        </p:spPr>
      </p:pic>
      <p:sp>
        <p:nvSpPr>
          <p:cNvPr id="5" name="TextBox 4"/>
          <p:cNvSpPr txBox="1"/>
          <p:nvPr/>
        </p:nvSpPr>
        <p:spPr>
          <a:xfrm>
            <a:off x="723207" y="2443942"/>
            <a:ext cx="2308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Main purpose?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694958" y="5069686"/>
            <a:ext cx="3353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Temperature regulation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57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3CA59CE-7A6E-4B62-A118-6A1BE6B5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 descr="Diagram&#10;&#10;Description automatically generated">
            <a:extLst>
              <a:ext uri="{FF2B5EF4-FFF2-40B4-BE49-F238E27FC236}">
                <a16:creationId xmlns:a16="http://schemas.microsoft.com/office/drawing/2014/main" id="{72243A9E-D871-4EF2-936F-992D1361C1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603" y="468534"/>
            <a:ext cx="5948793" cy="5920931"/>
          </a:xfrm>
        </p:spPr>
      </p:pic>
    </p:spTree>
    <p:extLst>
      <p:ext uri="{BB962C8B-B14F-4D97-AF65-F5344CB8AC3E}">
        <p14:creationId xmlns:p14="http://schemas.microsoft.com/office/powerpoint/2010/main" val="2519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Points for 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Everyone’s genitals are made of the same parts, organized in different ways. No two alike.</a:t>
            </a:r>
          </a:p>
          <a:p>
            <a:endParaRPr lang="en-US" dirty="0" smtClean="0"/>
          </a:p>
          <a:p>
            <a:r>
              <a:rPr lang="en-US" dirty="0" smtClean="0"/>
              <a:t>Unless you are experiencing pain (talk to your doctor) your genitals are NORMAL and HEALTHY and BEAUTIFUL and PERFECT just the way they are</a:t>
            </a:r>
          </a:p>
          <a:p>
            <a:endParaRPr lang="en-US" dirty="0"/>
          </a:p>
          <a:p>
            <a:r>
              <a:rPr lang="en-US" dirty="0" smtClean="0"/>
              <a:t>Virginity is a social construct and is in no way biological or scientific.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6973" y="4059690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Nagoski</a:t>
            </a:r>
            <a:r>
              <a:rPr lang="en-US" dirty="0" smtClean="0"/>
              <a:t> 2015:40)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3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Sexual Education </a:t>
            </a:r>
          </a:p>
        </p:txBody>
      </p:sp>
      <p:pic>
        <p:nvPicPr>
          <p:cNvPr id="9" name="Content Placeholder 8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569" y="1381942"/>
            <a:ext cx="8018898" cy="5323658"/>
          </a:xfrm>
        </p:spPr>
      </p:pic>
    </p:spTree>
    <p:extLst>
      <p:ext uri="{BB962C8B-B14F-4D97-AF65-F5344CB8AC3E}">
        <p14:creationId xmlns:p14="http://schemas.microsoft.com/office/powerpoint/2010/main" val="15874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Alabama – Parents may opt-out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When Provided, Sex education must:</a:t>
            </a:r>
          </a:p>
          <a:p>
            <a:pPr lvl="1"/>
            <a:r>
              <a:rPr lang="en-US" dirty="0"/>
              <a:t>Be age appropriate</a:t>
            </a:r>
          </a:p>
          <a:p>
            <a:pPr lvl="1"/>
            <a:r>
              <a:rPr lang="en-US" dirty="0"/>
              <a:t>Include information on</a:t>
            </a:r>
          </a:p>
          <a:p>
            <a:pPr lvl="2"/>
            <a:r>
              <a:rPr lang="en-US" dirty="0"/>
              <a:t>Contraception</a:t>
            </a:r>
          </a:p>
          <a:p>
            <a:pPr lvl="2"/>
            <a:r>
              <a:rPr lang="en-US" dirty="0"/>
              <a:t>Stress abstinence</a:t>
            </a:r>
          </a:p>
          <a:p>
            <a:pPr lvl="2"/>
            <a:r>
              <a:rPr lang="en-US" dirty="0"/>
              <a:t>Importance of sex only within marriage</a:t>
            </a:r>
          </a:p>
          <a:p>
            <a:pPr lvl="2"/>
            <a:r>
              <a:rPr lang="en-US" dirty="0"/>
              <a:t>Negative outcomes of teen sex</a:t>
            </a:r>
          </a:p>
          <a:p>
            <a:pPr lvl="2"/>
            <a:r>
              <a:rPr lang="en-US" dirty="0"/>
              <a:t>*if mentioned* homosexuality is a sin</a:t>
            </a:r>
          </a:p>
          <a:p>
            <a:pPr lvl="1"/>
            <a:r>
              <a:rPr lang="en-US" dirty="0"/>
              <a:t>Include life skills for</a:t>
            </a:r>
          </a:p>
          <a:p>
            <a:pPr lvl="2"/>
            <a:r>
              <a:rPr lang="en-US" dirty="0"/>
              <a:t>Avoiding coercion</a:t>
            </a:r>
          </a:p>
          <a:p>
            <a:r>
              <a:rPr lang="en-US" dirty="0"/>
              <a:t>HIV education is mandated &amp; must:</a:t>
            </a:r>
          </a:p>
          <a:p>
            <a:pPr lvl="1"/>
            <a:r>
              <a:rPr lang="en-US" dirty="0"/>
              <a:t>Include condoms but stress abstinence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33734" y="2099733"/>
            <a:ext cx="44873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Doesn’t need to be medically accurate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promote religion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be culturally inappropriate &amp; biased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Missing: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Life skills of healthy decision making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Life skills of family communication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044121" y="4308953"/>
            <a:ext cx="413121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6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 Ed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3" y="136524"/>
            <a:ext cx="5536379" cy="6435141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133" y="136525"/>
            <a:ext cx="5181600" cy="6433580"/>
          </a:xfrm>
        </p:spPr>
      </p:pic>
    </p:spTree>
    <p:extLst>
      <p:ext uri="{BB962C8B-B14F-4D97-AF65-F5344CB8AC3E}">
        <p14:creationId xmlns:p14="http://schemas.microsoft.com/office/powerpoint/2010/main" val="22484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Safer Sex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such thing as safe sex: why we have so many abstinence only programs </a:t>
            </a:r>
          </a:p>
          <a:p>
            <a:r>
              <a:rPr lang="en-US" dirty="0"/>
              <a:t>But… </a:t>
            </a:r>
          </a:p>
          <a:p>
            <a:endParaRPr lang="en-US" dirty="0"/>
          </a:p>
          <a:p>
            <a:r>
              <a:rPr lang="en-US" dirty="0"/>
              <a:t>Safer Sex – protecting yourself &amp; partners from STIs</a:t>
            </a:r>
          </a:p>
          <a:p>
            <a:pPr lvl="1"/>
            <a:r>
              <a:rPr lang="en-US" dirty="0"/>
              <a:t>Using a barrier</a:t>
            </a:r>
          </a:p>
          <a:p>
            <a:pPr lvl="1"/>
            <a:r>
              <a:rPr lang="en-US" dirty="0"/>
              <a:t>Getting tested regularly</a:t>
            </a:r>
          </a:p>
          <a:p>
            <a:pPr lvl="1"/>
            <a:r>
              <a:rPr lang="en-US" dirty="0" err="1"/>
              <a:t>Outercourse</a:t>
            </a:r>
            <a:endParaRPr lang="en-US" dirty="0"/>
          </a:p>
          <a:p>
            <a:pPr lvl="1"/>
            <a:r>
              <a:rPr lang="en-US" dirty="0"/>
              <a:t>Avoid drinking/drugs</a:t>
            </a:r>
          </a:p>
        </p:txBody>
      </p:sp>
    </p:spTree>
    <p:extLst>
      <p:ext uri="{BB962C8B-B14F-4D97-AF65-F5344CB8AC3E}">
        <p14:creationId xmlns:p14="http://schemas.microsoft.com/office/powerpoint/2010/main" val="416646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 the sexual </a:t>
            </a:r>
            <a:r>
              <a:rPr lang="en-US" dirty="0" smtClean="0"/>
              <a:t>activities - HIV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Oral</a:t>
            </a:r>
          </a:p>
          <a:p>
            <a:r>
              <a:rPr lang="en-US" dirty="0"/>
              <a:t>Vaginal</a:t>
            </a:r>
          </a:p>
          <a:p>
            <a:r>
              <a:rPr lang="en-US" dirty="0"/>
              <a:t>Kissing</a:t>
            </a:r>
          </a:p>
          <a:p>
            <a:r>
              <a:rPr lang="en-US" dirty="0"/>
              <a:t>Sexting</a:t>
            </a:r>
          </a:p>
          <a:p>
            <a:r>
              <a:rPr lang="en-US" dirty="0"/>
              <a:t>Anal</a:t>
            </a:r>
          </a:p>
          <a:p>
            <a:r>
              <a:rPr lang="en-US" dirty="0"/>
              <a:t>Digital penetration</a:t>
            </a:r>
          </a:p>
          <a:p>
            <a:r>
              <a:rPr lang="en-US" dirty="0"/>
              <a:t>Playing with toys</a:t>
            </a:r>
          </a:p>
          <a:p>
            <a:r>
              <a:rPr lang="en-US" dirty="0"/>
              <a:t>Water sports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Anal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Vaginal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Oral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Digital penetration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Kissing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Playing with toys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Water sports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Sexting </a:t>
            </a:r>
          </a:p>
        </p:txBody>
      </p:sp>
    </p:spTree>
    <p:extLst>
      <p:ext uri="{BB962C8B-B14F-4D97-AF65-F5344CB8AC3E}">
        <p14:creationId xmlns:p14="http://schemas.microsoft.com/office/powerpoint/2010/main" val="58680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HIV/AIDS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 Immunodeficiency Virus</a:t>
            </a:r>
          </a:p>
          <a:p>
            <a:pPr lvl="1"/>
            <a:r>
              <a:rPr lang="en-US" dirty="0"/>
              <a:t>Causes a spectrum of conditions and symptoms</a:t>
            </a:r>
          </a:p>
          <a:p>
            <a:pPr lvl="1"/>
            <a:r>
              <a:rPr lang="en-US" dirty="0"/>
              <a:t>Most linked with Acquired Immunodeficiency Syndrome</a:t>
            </a:r>
          </a:p>
          <a:p>
            <a:r>
              <a:rPr lang="en-US" dirty="0"/>
              <a:t>Five fluids transmit HIV</a:t>
            </a:r>
          </a:p>
          <a:p>
            <a:r>
              <a:rPr lang="en-US" dirty="0"/>
              <a:t>4 Hs of AIDS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NOTHING TRANSMITS AIDS, it is acquired from HIV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37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Contracting STIs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Vaginal/Anal </a:t>
            </a:r>
          </a:p>
          <a:p>
            <a:pPr lvl="1"/>
            <a:r>
              <a:rPr lang="en-US" dirty="0"/>
              <a:t>Chlamydia</a:t>
            </a:r>
          </a:p>
          <a:p>
            <a:pPr lvl="1"/>
            <a:r>
              <a:rPr lang="en-US" dirty="0"/>
              <a:t>Gonorrhea</a:t>
            </a:r>
          </a:p>
          <a:p>
            <a:pPr lvl="1"/>
            <a:r>
              <a:rPr lang="en-US" dirty="0"/>
              <a:t>Syphilis</a:t>
            </a:r>
          </a:p>
          <a:p>
            <a:pPr lvl="1"/>
            <a:r>
              <a:rPr lang="en-US" dirty="0"/>
              <a:t>HIV</a:t>
            </a:r>
          </a:p>
          <a:p>
            <a:pPr lvl="1"/>
            <a:r>
              <a:rPr lang="en-US" dirty="0">
                <a:hlinkClick r:id="rId2"/>
              </a:rPr>
              <a:t>Herpes</a:t>
            </a:r>
            <a:endParaRPr lang="en-US" dirty="0"/>
          </a:p>
          <a:p>
            <a:pPr lvl="1"/>
            <a:r>
              <a:rPr lang="en-US" dirty="0"/>
              <a:t>HPV</a:t>
            </a:r>
          </a:p>
          <a:p>
            <a:pPr lvl="1"/>
            <a:r>
              <a:rPr lang="en-US" dirty="0" err="1"/>
              <a:t>Hep</a:t>
            </a:r>
            <a:r>
              <a:rPr lang="en-US" dirty="0"/>
              <a:t> B</a:t>
            </a:r>
          </a:p>
          <a:p>
            <a:pPr lvl="1"/>
            <a:r>
              <a:rPr lang="en-US" dirty="0"/>
              <a:t>Pubic lice</a:t>
            </a:r>
          </a:p>
          <a:p>
            <a:pPr lvl="1"/>
            <a:r>
              <a:rPr lang="en-US" dirty="0" err="1"/>
              <a:t>trichomoniasis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Oral</a:t>
            </a:r>
          </a:p>
          <a:p>
            <a:pPr lvl="1"/>
            <a:r>
              <a:rPr lang="en-US" dirty="0"/>
              <a:t>Herpes</a:t>
            </a:r>
          </a:p>
          <a:p>
            <a:pPr lvl="1"/>
            <a:r>
              <a:rPr lang="en-US" dirty="0"/>
              <a:t>Syphilis</a:t>
            </a:r>
          </a:p>
          <a:p>
            <a:pPr lvl="1"/>
            <a:r>
              <a:rPr lang="en-US" dirty="0"/>
              <a:t>Gonorrhea</a:t>
            </a:r>
          </a:p>
          <a:p>
            <a:pPr lvl="1"/>
            <a:r>
              <a:rPr lang="en-US" dirty="0"/>
              <a:t>HPV</a:t>
            </a:r>
          </a:p>
          <a:p>
            <a:pPr lvl="1"/>
            <a:r>
              <a:rPr lang="en-US" dirty="0" err="1"/>
              <a:t>Hep</a:t>
            </a:r>
            <a:r>
              <a:rPr lang="en-US" dirty="0"/>
              <a:t> B</a:t>
            </a:r>
          </a:p>
          <a:p>
            <a:r>
              <a:rPr lang="en-US" b="1" dirty="0"/>
              <a:t>Skin to skin</a:t>
            </a:r>
          </a:p>
          <a:p>
            <a:pPr lvl="1"/>
            <a:r>
              <a:rPr lang="en-US" dirty="0"/>
              <a:t>Herpes</a:t>
            </a:r>
          </a:p>
          <a:p>
            <a:pPr lvl="1"/>
            <a:r>
              <a:rPr lang="en-US" dirty="0"/>
              <a:t>HPV</a:t>
            </a:r>
          </a:p>
          <a:p>
            <a:pPr lvl="1"/>
            <a:r>
              <a:rPr lang="en-US" dirty="0"/>
              <a:t>Pubic lice</a:t>
            </a:r>
          </a:p>
          <a:p>
            <a:pPr lvl="1"/>
            <a:r>
              <a:rPr lang="en-US" dirty="0"/>
              <a:t>Scabies</a:t>
            </a:r>
          </a:p>
          <a:p>
            <a:pPr lvl="1"/>
            <a:r>
              <a:rPr lang="en-US" dirty="0"/>
              <a:t>Syphilis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know about the risks and rewards of sex? What is sexual pleasure?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facts or myths do you know about having sex?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177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Contraception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Ancient Mesopotamia &amp; Egypt </a:t>
            </a:r>
          </a:p>
          <a:p>
            <a:pPr lvl="1"/>
            <a:r>
              <a:rPr lang="en-US" dirty="0"/>
              <a:t>1550 BCE – honey, acacia leaves &amp; lint placed inside vagina </a:t>
            </a:r>
          </a:p>
          <a:p>
            <a:pPr lvl="1"/>
            <a:r>
              <a:rPr lang="en-US" dirty="0"/>
              <a:t>1850 BCE – barrier made of crocodile dung </a:t>
            </a:r>
          </a:p>
          <a:p>
            <a:endParaRPr lang="en-US" dirty="0"/>
          </a:p>
          <a:p>
            <a:r>
              <a:rPr lang="en-US" dirty="0"/>
              <a:t>Ancient Greece &amp; Rome</a:t>
            </a:r>
          </a:p>
          <a:p>
            <a:pPr lvl="1"/>
            <a:r>
              <a:rPr lang="en-US" dirty="0" err="1"/>
              <a:t>Silphium</a:t>
            </a:r>
            <a:r>
              <a:rPr lang="en-US" dirty="0"/>
              <a:t> used as OCP (extinct species of giant fennel)</a:t>
            </a:r>
          </a:p>
          <a:p>
            <a:pPr lvl="1"/>
            <a:r>
              <a:rPr lang="en-US" i="1" dirty="0"/>
              <a:t>Coitus </a:t>
            </a:r>
            <a:r>
              <a:rPr lang="en-US" i="1" dirty="0" err="1"/>
              <a:t>interruptus</a:t>
            </a:r>
            <a:r>
              <a:rPr lang="en-US" i="1" dirty="0"/>
              <a:t> </a:t>
            </a:r>
            <a:r>
              <a:rPr lang="en-US" dirty="0"/>
              <a:t>(included in the Book of Genesis)</a:t>
            </a:r>
            <a:endParaRPr lang="en-US" i="1" dirty="0"/>
          </a:p>
          <a:p>
            <a:pPr lvl="1"/>
            <a:r>
              <a:rPr lang="en-US" dirty="0"/>
              <a:t>Cedar oil – Aristotle </a:t>
            </a:r>
          </a:p>
        </p:txBody>
      </p:sp>
    </p:spTree>
    <p:extLst>
      <p:ext uri="{BB962C8B-B14F-4D97-AF65-F5344CB8AC3E}">
        <p14:creationId xmlns:p14="http://schemas.microsoft.com/office/powerpoint/2010/main" val="422664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Contraception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External Condoms</a:t>
            </a:r>
            <a:endParaRPr lang="en-US" dirty="0"/>
          </a:p>
          <a:p>
            <a:pPr lvl="1"/>
            <a:r>
              <a:rPr lang="en-US" dirty="0"/>
              <a:t>1564 – moistened linen sheath</a:t>
            </a:r>
          </a:p>
          <a:p>
            <a:pPr lvl="1"/>
            <a:r>
              <a:rPr lang="en-US" dirty="0"/>
              <a:t>18</a:t>
            </a:r>
            <a:r>
              <a:rPr lang="en-US" baseline="30000" dirty="0"/>
              <a:t>th</a:t>
            </a:r>
            <a:r>
              <a:rPr lang="en-US" dirty="0"/>
              <a:t> Century made from animal intestines</a:t>
            </a:r>
          </a:p>
          <a:p>
            <a:pPr lvl="1"/>
            <a:r>
              <a:rPr lang="en-US" dirty="0"/>
              <a:t>1843 – rubber </a:t>
            </a:r>
          </a:p>
          <a:p>
            <a:pPr lvl="1"/>
            <a:r>
              <a:rPr lang="en-US" dirty="0"/>
              <a:t>1930 – latex </a:t>
            </a:r>
          </a:p>
          <a:p>
            <a:r>
              <a:rPr lang="en-US" dirty="0"/>
              <a:t>1882 – diaphragm invented </a:t>
            </a:r>
          </a:p>
          <a:p>
            <a:r>
              <a:rPr lang="en-US" dirty="0"/>
              <a:t>1906 – first spermicidal jelly</a:t>
            </a:r>
          </a:p>
          <a:p>
            <a:r>
              <a:rPr lang="en-US" dirty="0"/>
              <a:t>1909 – first IUD (1990’s introduced copper and hormonal)</a:t>
            </a:r>
          </a:p>
          <a:p>
            <a:r>
              <a:rPr lang="en-US" dirty="0"/>
              <a:t>1992 – </a:t>
            </a:r>
            <a:r>
              <a:rPr lang="en-US" dirty="0" smtClean="0"/>
              <a:t>internal </a:t>
            </a:r>
            <a:r>
              <a:rPr lang="en-US" dirty="0"/>
              <a:t>condom makes comeback (1908 originated)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1960 – OCP &amp; ECP</a:t>
            </a:r>
          </a:p>
          <a:p>
            <a:r>
              <a:rPr lang="en-US" dirty="0"/>
              <a:t>1974 – Depo-Provera</a:t>
            </a:r>
          </a:p>
          <a:p>
            <a:r>
              <a:rPr lang="en-US" dirty="0"/>
              <a:t>2003 - </a:t>
            </a:r>
            <a:r>
              <a:rPr lang="en-US" dirty="0" err="1"/>
              <a:t>OrthoEvra</a:t>
            </a:r>
            <a:endParaRPr lang="en-US" dirty="0"/>
          </a:p>
          <a:p>
            <a:r>
              <a:rPr lang="en-US" dirty="0"/>
              <a:t>2009 – </a:t>
            </a:r>
            <a:r>
              <a:rPr lang="en-US" dirty="0" err="1"/>
              <a:t>Nuvaring</a:t>
            </a:r>
            <a:r>
              <a:rPr lang="en-US" dirty="0"/>
              <a:t> </a:t>
            </a:r>
          </a:p>
          <a:p>
            <a:r>
              <a:rPr lang="en-US" dirty="0"/>
              <a:t>2010 – </a:t>
            </a:r>
            <a:r>
              <a:rPr lang="en-US" dirty="0" err="1"/>
              <a:t>Nexplanon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Sexual Education in 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2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43" y="85622"/>
            <a:ext cx="4673600" cy="21093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43" y="2350852"/>
            <a:ext cx="4713818" cy="22096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644" y="85622"/>
            <a:ext cx="4400021" cy="21097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643" y="2421273"/>
            <a:ext cx="4400022" cy="2068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157" y="4715914"/>
            <a:ext cx="4422775" cy="201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3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Contraception Access for Minors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3" y="1370700"/>
            <a:ext cx="7857067" cy="5216220"/>
          </a:xfrm>
        </p:spPr>
      </p:pic>
    </p:spTree>
    <p:extLst>
      <p:ext uri="{BB962C8B-B14F-4D97-AF65-F5344CB8AC3E}">
        <p14:creationId xmlns:p14="http://schemas.microsoft.com/office/powerpoint/2010/main" val="41026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Abortion Access for Minors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67" y="1336975"/>
            <a:ext cx="7992533" cy="5306154"/>
          </a:xfrm>
        </p:spPr>
      </p:pic>
    </p:spTree>
    <p:extLst>
      <p:ext uri="{BB962C8B-B14F-4D97-AF65-F5344CB8AC3E}">
        <p14:creationId xmlns:p14="http://schemas.microsoft.com/office/powerpoint/2010/main" val="21361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www.guttmacher.org/sites/default/files/styles/scale_900x720/public/462-425.png?itok=NIicFjZ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1690688"/>
            <a:ext cx="578464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guttmacher.org/sites/default/files/styles/scale_900x720/public/462-426.png?itok=3oFHBQv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924" y="1690688"/>
            <a:ext cx="534247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5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ix.bustle.com/lovelace/uploads/1406/6d4ccfd0-422b-0134-5e5a-06caa2286297.png?w=646&amp;fit=max&amp;auto=format&amp;q=7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1" y="541866"/>
            <a:ext cx="5711560" cy="571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07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HIV/AIDS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1959 – first known case of HIV</a:t>
            </a:r>
          </a:p>
          <a:p>
            <a:r>
              <a:rPr lang="en-US" dirty="0"/>
              <a:t>1979 – epidemic in Haiti</a:t>
            </a:r>
          </a:p>
          <a:p>
            <a:pPr lvl="1"/>
            <a:r>
              <a:rPr lang="en-US" dirty="0"/>
              <a:t>Kaposi’s sarcoma, normally seen in older Eastern European men</a:t>
            </a:r>
          </a:p>
          <a:p>
            <a:r>
              <a:rPr lang="en-US" dirty="0"/>
              <a:t>1981 – New disease found in drug users</a:t>
            </a:r>
          </a:p>
          <a:p>
            <a:pPr lvl="1"/>
            <a:r>
              <a:rPr lang="en-US" dirty="0" err="1"/>
              <a:t>Pneumocystic</a:t>
            </a:r>
            <a:r>
              <a:rPr lang="en-US" dirty="0"/>
              <a:t> pneumonia</a:t>
            </a:r>
          </a:p>
          <a:p>
            <a:r>
              <a:rPr lang="en-US" dirty="0"/>
              <a:t>1981 - GRID</a:t>
            </a:r>
          </a:p>
          <a:p>
            <a:r>
              <a:rPr lang="en-US" dirty="0"/>
              <a:t>1982 – People with hemophilia (blood transmission)</a:t>
            </a:r>
          </a:p>
          <a:p>
            <a:r>
              <a:rPr lang="en-US" dirty="0"/>
              <a:t>1985 – Regan mentions AIDS, incorrectly</a:t>
            </a:r>
          </a:p>
          <a:p>
            <a:r>
              <a:rPr lang="en-US" dirty="0"/>
              <a:t>1985 – Rock Hudson dies, Ryan White denied entry into school</a:t>
            </a:r>
          </a:p>
          <a:p>
            <a:r>
              <a:rPr lang="en-US" dirty="0"/>
              <a:t>1987 – Helms Amendment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2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HIV/AIDS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1991 – AIDS red ribbon, Magic Johnson, Freddy Mercury</a:t>
            </a:r>
          </a:p>
          <a:p>
            <a:r>
              <a:rPr lang="en-US" dirty="0"/>
              <a:t>1995 – AIDS top killer of Americans aged 25-44, </a:t>
            </a:r>
            <a:r>
              <a:rPr lang="en-US" dirty="0" err="1"/>
              <a:t>Eazy</a:t>
            </a:r>
            <a:r>
              <a:rPr lang="en-US" dirty="0"/>
              <a:t>-E</a:t>
            </a:r>
          </a:p>
          <a:p>
            <a:r>
              <a:rPr lang="en-US" dirty="0"/>
              <a:t>1996 – AIDS cocktail</a:t>
            </a:r>
          </a:p>
          <a:p>
            <a:r>
              <a:rPr lang="en-US" dirty="0"/>
              <a:t>1998 – Clinton refuses to fund needle exchange (started in 86) </a:t>
            </a:r>
          </a:p>
          <a:p>
            <a:r>
              <a:rPr lang="en-US" dirty="0"/>
              <a:t>2003 – Bush announces $15 Billion plan</a:t>
            </a:r>
          </a:p>
          <a:p>
            <a:r>
              <a:rPr lang="en-US" dirty="0"/>
              <a:t>2004 – HIV outbreak in porn industry</a:t>
            </a:r>
          </a:p>
          <a:p>
            <a:r>
              <a:rPr lang="en-US" dirty="0"/>
              <a:t>2012 – </a:t>
            </a:r>
            <a:r>
              <a:rPr lang="en-US" dirty="0" err="1"/>
              <a:t>PrEP</a:t>
            </a:r>
            <a:r>
              <a:rPr lang="en-US" dirty="0"/>
              <a:t> approved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33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Is it wrong to have sex before marriage? </a:t>
            </a:r>
          </a:p>
          <a:p>
            <a:pPr lvl="1"/>
            <a:r>
              <a:rPr lang="en-US" dirty="0" smtClean="0"/>
              <a:t>No. If you take more advanced </a:t>
            </a:r>
            <a:r>
              <a:rPr lang="en-US" dirty="0" err="1" smtClean="0"/>
              <a:t>soc</a:t>
            </a:r>
            <a:r>
              <a:rPr lang="en-US" dirty="0" smtClean="0"/>
              <a:t> classes you will learn the history of virginity and how it got wrapped up into religion.</a:t>
            </a:r>
          </a:p>
          <a:p>
            <a:r>
              <a:rPr lang="en-US" dirty="0" smtClean="0"/>
              <a:t>Why is it hard for men to find the clitoris?</a:t>
            </a:r>
          </a:p>
          <a:p>
            <a:pPr lvl="1"/>
            <a:r>
              <a:rPr lang="en-US" dirty="0" smtClean="0"/>
              <a:t>There are very few sex positive sex education classes accessible to people. It’s a fun joke in media so there is an assumption men will never know</a:t>
            </a:r>
          </a:p>
          <a:p>
            <a:r>
              <a:rPr lang="en-US" dirty="0" smtClean="0"/>
              <a:t>Why do guys get post nut clarity?</a:t>
            </a:r>
          </a:p>
          <a:p>
            <a:pPr lvl="1"/>
            <a:r>
              <a:rPr lang="en-US" dirty="0" smtClean="0"/>
              <a:t>Its not just men. Everyone does. Has to do with a lot of systems in the body working together along with the social context of the situation</a:t>
            </a:r>
          </a:p>
          <a:p>
            <a:r>
              <a:rPr lang="en-US" dirty="0" smtClean="0"/>
              <a:t>Men’s g-spot in asshole?</a:t>
            </a:r>
          </a:p>
          <a:p>
            <a:pPr lvl="1"/>
            <a:r>
              <a:rPr lang="en-US" dirty="0" smtClean="0"/>
              <a:t>We discussed this in class</a:t>
            </a:r>
          </a:p>
          <a:p>
            <a:r>
              <a:rPr lang="en-US" dirty="0" smtClean="0"/>
              <a:t>How can consent be better?</a:t>
            </a:r>
          </a:p>
          <a:p>
            <a:pPr lvl="1"/>
            <a:r>
              <a:rPr lang="en-US" dirty="0" smtClean="0"/>
              <a:t>Learn more about gender identity, sex positive sex </a:t>
            </a:r>
            <a:r>
              <a:rPr lang="en-US" dirty="0" err="1" smtClean="0"/>
              <a:t>edu</a:t>
            </a:r>
            <a:r>
              <a:rPr lang="en-US" dirty="0" smtClean="0"/>
              <a:t>, &amp; unlearn a lot of what was taught in school</a:t>
            </a:r>
          </a:p>
          <a:p>
            <a:r>
              <a:rPr lang="en-US" dirty="0" smtClean="0"/>
              <a:t>Orgasm gap and why its so hard for women to reach orgasm</a:t>
            </a:r>
          </a:p>
          <a:p>
            <a:pPr lvl="1"/>
            <a:r>
              <a:rPr lang="en-US" dirty="0" smtClean="0"/>
              <a:t>When we just look at lesbians there isn’t a gap. It takes a bit more time on average and our culture around sex centers the male orgasm</a:t>
            </a:r>
          </a:p>
          <a:p>
            <a:r>
              <a:rPr lang="en-US" dirty="0" smtClean="0"/>
              <a:t>How many orgasms can a woman have? </a:t>
            </a:r>
          </a:p>
          <a:p>
            <a:pPr lvl="1"/>
            <a:r>
              <a:rPr lang="en-US" dirty="0" smtClean="0"/>
              <a:t>Many. Men can too but they have something called a refractory period between each time when the penis can become erect. This period can last minutes or days. </a:t>
            </a:r>
          </a:p>
        </p:txBody>
      </p:sp>
    </p:spTree>
    <p:extLst>
      <p:ext uri="{BB962C8B-B14F-4D97-AF65-F5344CB8AC3E}">
        <p14:creationId xmlns:p14="http://schemas.microsoft.com/office/powerpoint/2010/main" val="2807833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A4614-D238-47EA-AADE-2648DE61C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– </a:t>
            </a:r>
            <a:r>
              <a:rPr lang="en-US" i="1" dirty="0"/>
              <a:t>social construction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61555" y="5223353"/>
            <a:ext cx="5925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First comprehensive study on the clitoris was 1998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23300" y="524932"/>
            <a:ext cx="53382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Anatomically correct information about the clitoris is missing from a large amount of medical textbooks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089650" y="1709738"/>
            <a:ext cx="4859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Clitoris was examined under MRI in 2005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100668" y="2594238"/>
            <a:ext cx="56049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1800’s medical treatment for hysteria was clitoral stimulation. Doctors got tired &amp; invented the vibrator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31850" y="6045200"/>
            <a:ext cx="8002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Full anatomy of the clitoris is still not in majority of medical textbooks!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959600" y="524931"/>
            <a:ext cx="4387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Anatomy textbooks – 64% of illustrations were male, 11% female, 24% gender-neutral or included both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100668" y="4724953"/>
            <a:ext cx="42820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Health books in 6-12 focus on STI &amp; are often outdated or include inaccuracies or false information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636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&amp; 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Instagram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sexpositive_families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cliterallythebest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givingthetalk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sexedwithirma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sexexplained.med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pleasurecenteredsexology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theminoritysexreport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squirtingisntpee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Books</a:t>
            </a:r>
          </a:p>
          <a:p>
            <a:pPr lvl="1"/>
            <a:r>
              <a:rPr lang="en-US" i="1" dirty="0" smtClean="0"/>
              <a:t>Come As You Are </a:t>
            </a:r>
            <a:r>
              <a:rPr lang="en-US" dirty="0" smtClean="0"/>
              <a:t>– </a:t>
            </a:r>
            <a:r>
              <a:rPr lang="en-US" dirty="0" smtClean="0">
                <a:hlinkClick r:id="rId2"/>
              </a:rPr>
              <a:t>Emily </a:t>
            </a:r>
            <a:r>
              <a:rPr lang="en-US" dirty="0" err="1" smtClean="0">
                <a:hlinkClick r:id="rId2"/>
              </a:rPr>
              <a:t>Nagoski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Girl Sex 101 </a:t>
            </a:r>
            <a:r>
              <a:rPr lang="en-US" dirty="0" smtClean="0"/>
              <a:t>– Allison Moon</a:t>
            </a:r>
          </a:p>
          <a:p>
            <a:pPr lvl="1"/>
            <a:r>
              <a:rPr lang="en-US" i="1" dirty="0" smtClean="0"/>
              <a:t>Becoming </a:t>
            </a:r>
            <a:r>
              <a:rPr lang="en-US" i="1" dirty="0" err="1" smtClean="0"/>
              <a:t>Cliterate</a:t>
            </a:r>
            <a:r>
              <a:rPr lang="en-US" i="1" dirty="0" smtClean="0"/>
              <a:t> </a:t>
            </a:r>
            <a:r>
              <a:rPr lang="en-US" dirty="0" smtClean="0"/>
              <a:t>– Laurie </a:t>
            </a:r>
            <a:r>
              <a:rPr lang="en-US" dirty="0" err="1" smtClean="0"/>
              <a:t>Mintz</a:t>
            </a:r>
            <a:endParaRPr lang="en-US" dirty="0" smtClean="0"/>
          </a:p>
          <a:p>
            <a:pPr lvl="1"/>
            <a:r>
              <a:rPr lang="en-US" i="1" dirty="0" smtClean="0"/>
              <a:t>The Body Keeps the Score </a:t>
            </a:r>
            <a:r>
              <a:rPr lang="en-US" dirty="0" smtClean="0"/>
              <a:t>– Bessel van der </a:t>
            </a:r>
            <a:r>
              <a:rPr lang="en-US" dirty="0" err="1" smtClean="0"/>
              <a:t>Kolk</a:t>
            </a:r>
            <a:endParaRPr lang="en-US" dirty="0" smtClean="0"/>
          </a:p>
          <a:p>
            <a:pPr lvl="1"/>
            <a:r>
              <a:rPr lang="en-US" i="1" dirty="0" smtClean="0"/>
              <a:t>Good Sexual Citizenship </a:t>
            </a:r>
            <a:r>
              <a:rPr lang="en-US" dirty="0" smtClean="0"/>
              <a:t>– Ellen </a:t>
            </a:r>
            <a:r>
              <a:rPr lang="en-US" dirty="0" err="1" smtClean="0"/>
              <a:t>Friedrichs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9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Vagina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386" y="1825625"/>
            <a:ext cx="6041228" cy="4351338"/>
          </a:xfrm>
        </p:spPr>
      </p:pic>
      <p:sp>
        <p:nvSpPr>
          <p:cNvPr id="5" name="TextBox 4"/>
          <p:cNvSpPr txBox="1"/>
          <p:nvPr/>
        </p:nvSpPr>
        <p:spPr>
          <a:xfrm>
            <a:off x="9770301" y="5853797"/>
            <a:ext cx="212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@</a:t>
            </a:r>
            <a:r>
              <a:rPr lang="en-US" dirty="0" err="1" smtClean="0"/>
              <a:t>cliterallythebest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49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Vulva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70301" y="5853797"/>
            <a:ext cx="212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@</a:t>
            </a:r>
            <a:r>
              <a:rPr lang="en-US" dirty="0" err="1" smtClean="0"/>
              <a:t>cliterallythebest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469" y="1825625"/>
            <a:ext cx="5187062" cy="4351338"/>
          </a:xfrm>
        </p:spPr>
      </p:pic>
    </p:spTree>
    <p:extLst>
      <p:ext uri="{BB962C8B-B14F-4D97-AF65-F5344CB8AC3E}">
        <p14:creationId xmlns:p14="http://schemas.microsoft.com/office/powerpoint/2010/main" val="391660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your vulva!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24108"/>
            <a:ext cx="10515600" cy="3554371"/>
          </a:xfrm>
        </p:spPr>
      </p:pic>
    </p:spTree>
    <p:extLst>
      <p:ext uri="{BB962C8B-B14F-4D97-AF65-F5344CB8AC3E}">
        <p14:creationId xmlns:p14="http://schemas.microsoft.com/office/powerpoint/2010/main" val="204751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Clitoris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70301" y="5853797"/>
            <a:ext cx="212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@</a:t>
            </a:r>
            <a:r>
              <a:rPr lang="en-US" dirty="0" err="1" smtClean="0"/>
              <a:t>cliterallythebest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465546" cy="43513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364" y="2011631"/>
            <a:ext cx="6202471" cy="370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7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Parts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70301" y="5853797"/>
            <a:ext cx="212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@</a:t>
            </a:r>
            <a:r>
              <a:rPr lang="en-US" dirty="0" err="1" smtClean="0"/>
              <a:t>cliterallythebest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27" y="1825625"/>
            <a:ext cx="5478346" cy="4351338"/>
          </a:xfrm>
        </p:spPr>
      </p:pic>
    </p:spTree>
    <p:extLst>
      <p:ext uri="{BB962C8B-B14F-4D97-AF65-F5344CB8AC3E}">
        <p14:creationId xmlns:p14="http://schemas.microsoft.com/office/powerpoint/2010/main" val="67406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862" y="714895"/>
            <a:ext cx="6108895" cy="5705770"/>
          </a:xfrm>
        </p:spPr>
      </p:pic>
    </p:spTree>
    <p:extLst>
      <p:ext uri="{BB962C8B-B14F-4D97-AF65-F5344CB8AC3E}">
        <p14:creationId xmlns:p14="http://schemas.microsoft.com/office/powerpoint/2010/main" val="362239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992</Words>
  <Application>Microsoft Office PowerPoint</Application>
  <PresentationFormat>Widescreen</PresentationFormat>
  <Paragraphs>189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Times New Roman</vt:lpstr>
      <vt:lpstr>Office Theme</vt:lpstr>
      <vt:lpstr>Sex</vt:lpstr>
      <vt:lpstr>What do you know about the risks and rewards of sex? What is sexual pleasure? </vt:lpstr>
      <vt:lpstr>Anatomy – social construction</vt:lpstr>
      <vt:lpstr>Vagina</vt:lpstr>
      <vt:lpstr>Vulva</vt:lpstr>
      <vt:lpstr>Love your vulva! </vt:lpstr>
      <vt:lpstr>Clitoris </vt:lpstr>
      <vt:lpstr>Comparing Parts </vt:lpstr>
      <vt:lpstr>Penis</vt:lpstr>
      <vt:lpstr>Scrotum </vt:lpstr>
      <vt:lpstr>PowerPoint Presentation</vt:lpstr>
      <vt:lpstr>Major Points for Anatomy</vt:lpstr>
      <vt:lpstr>Sexual Education </vt:lpstr>
      <vt:lpstr>Alabama – Parents may opt-out</vt:lpstr>
      <vt:lpstr>Sex Ed</vt:lpstr>
      <vt:lpstr>Safer Sex</vt:lpstr>
      <vt:lpstr>Rate the sexual activities - HIV </vt:lpstr>
      <vt:lpstr>HIV/AIDS</vt:lpstr>
      <vt:lpstr>Contracting STIs</vt:lpstr>
      <vt:lpstr>Contraception </vt:lpstr>
      <vt:lpstr>Contraception </vt:lpstr>
      <vt:lpstr>PowerPoint Presentation</vt:lpstr>
      <vt:lpstr>Contraception Access for Minors</vt:lpstr>
      <vt:lpstr>Abortion Access for Minors</vt:lpstr>
      <vt:lpstr>PowerPoint Presentation</vt:lpstr>
      <vt:lpstr>PowerPoint Presentation</vt:lpstr>
      <vt:lpstr>HIV/AIDS </vt:lpstr>
      <vt:lpstr>HIV/AIDS</vt:lpstr>
      <vt:lpstr>Google Form</vt:lpstr>
      <vt:lpstr>Resources &amp; Recommendations 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Socialization</dc:title>
  <dc:creator>McIntyre, Katie</dc:creator>
  <cp:lastModifiedBy>McIntyre, Katie</cp:lastModifiedBy>
  <cp:revision>87</cp:revision>
  <dcterms:created xsi:type="dcterms:W3CDTF">2018-09-17T18:39:11Z</dcterms:created>
  <dcterms:modified xsi:type="dcterms:W3CDTF">2022-04-05T12:53:48Z</dcterms:modified>
</cp:coreProperties>
</file>