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notesMasterIdLst>
    <p:notesMasterId r:id="rId50"/>
  </p:notesMasterIdLst>
  <p:handoutMasterIdLst>
    <p:handoutMasterId r:id="rId51"/>
  </p:handoutMasterIdLst>
  <p:sldIdLst>
    <p:sldId id="443" r:id="rId2"/>
    <p:sldId id="442" r:id="rId3"/>
    <p:sldId id="376" r:id="rId4"/>
    <p:sldId id="377" r:id="rId5"/>
    <p:sldId id="378" r:id="rId6"/>
    <p:sldId id="379" r:id="rId7"/>
    <p:sldId id="380" r:id="rId8"/>
    <p:sldId id="381" r:id="rId9"/>
    <p:sldId id="382" r:id="rId10"/>
    <p:sldId id="390" r:id="rId11"/>
    <p:sldId id="384" r:id="rId12"/>
    <p:sldId id="385" r:id="rId13"/>
    <p:sldId id="495" r:id="rId14"/>
    <p:sldId id="496" r:id="rId15"/>
    <p:sldId id="257" r:id="rId16"/>
    <p:sldId id="351" r:id="rId17"/>
    <p:sldId id="352" r:id="rId18"/>
    <p:sldId id="353" r:id="rId19"/>
    <p:sldId id="354" r:id="rId20"/>
    <p:sldId id="355" r:id="rId21"/>
    <p:sldId id="356" r:id="rId22"/>
    <p:sldId id="375" r:id="rId23"/>
    <p:sldId id="357" r:id="rId24"/>
    <p:sldId id="358" r:id="rId25"/>
    <p:sldId id="359" r:id="rId26"/>
    <p:sldId id="360" r:id="rId27"/>
    <p:sldId id="361" r:id="rId28"/>
    <p:sldId id="362" r:id="rId29"/>
    <p:sldId id="363" r:id="rId30"/>
    <p:sldId id="364" r:id="rId31"/>
    <p:sldId id="365" r:id="rId32"/>
    <p:sldId id="366" r:id="rId33"/>
    <p:sldId id="367" r:id="rId34"/>
    <p:sldId id="368" r:id="rId35"/>
    <p:sldId id="497" r:id="rId36"/>
    <p:sldId id="370" r:id="rId37"/>
    <p:sldId id="371" r:id="rId38"/>
    <p:sldId id="372" r:id="rId39"/>
    <p:sldId id="373" r:id="rId40"/>
    <p:sldId id="386" r:id="rId41"/>
    <p:sldId id="387" r:id="rId42"/>
    <p:sldId id="388" r:id="rId43"/>
    <p:sldId id="389" r:id="rId44"/>
    <p:sldId id="346" r:id="rId45"/>
    <p:sldId id="347" r:id="rId46"/>
    <p:sldId id="348" r:id="rId47"/>
    <p:sldId id="349" r:id="rId48"/>
    <p:sldId id="350" r:id="rId49"/>
  </p:sldIdLst>
  <p:sldSz cx="9144000" cy="6858000" type="screen4x3"/>
  <p:notesSz cx="68580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1" autoAdjust="0"/>
    <p:restoredTop sz="92257" autoAdjust="0"/>
  </p:normalViewPr>
  <p:slideViewPr>
    <p:cSldViewPr>
      <p:cViewPr varScale="1">
        <p:scale>
          <a:sx n="97" d="100"/>
          <a:sy n="97" d="100"/>
        </p:scale>
        <p:origin x="954" y="5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4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>
            <a:extLst>
              <a:ext uri="{FF2B5EF4-FFF2-40B4-BE49-F238E27FC236}">
                <a16:creationId xmlns:a16="http://schemas.microsoft.com/office/drawing/2014/main" id="{60A4A46D-A71D-457A-BDF1-4E0D34033D8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5155" name="Rectangle 3">
            <a:extLst>
              <a:ext uri="{FF2B5EF4-FFF2-40B4-BE49-F238E27FC236}">
                <a16:creationId xmlns:a16="http://schemas.microsoft.com/office/drawing/2014/main" id="{2FDEC577-7505-40AC-A41F-4D4E09811BE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5156" name="Rectangle 4">
            <a:extLst>
              <a:ext uri="{FF2B5EF4-FFF2-40B4-BE49-F238E27FC236}">
                <a16:creationId xmlns:a16="http://schemas.microsoft.com/office/drawing/2014/main" id="{CA4F1E0F-F816-41C4-A015-59F279715A6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5157" name="Rectangle 5">
            <a:extLst>
              <a:ext uri="{FF2B5EF4-FFF2-40B4-BE49-F238E27FC236}">
                <a16:creationId xmlns:a16="http://schemas.microsoft.com/office/drawing/2014/main" id="{516EF725-7243-43FD-A1BA-E729FFA05EEC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FFA8BFC-8A45-460B-AE29-593E3AC0B64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B6E3830E-360A-4FAC-954B-A5C4477D0EA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BCA0F0A1-ED2A-4B1F-B7D0-F91EBA728DD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244" name="Rectangle 4">
            <a:extLst>
              <a:ext uri="{FF2B5EF4-FFF2-40B4-BE49-F238E27FC236}">
                <a16:creationId xmlns:a16="http://schemas.microsoft.com/office/drawing/2014/main" id="{DB7A263D-D804-4CE2-97EE-81C5E4410EB7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3A676C75-B4E1-466D-BF8E-2AA9E729247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416425"/>
            <a:ext cx="5029200" cy="41830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AD21AAE1-48CD-4367-A34E-78702AE4132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CCBD7EB1-ECBD-40EB-9E8A-883321B52D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3C93EE6-2B6E-435A-A851-54527CF608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D77658E-57E0-4743-9A41-FAC3A46546E1}"/>
              </a:ext>
            </a:extLst>
          </p:cNvPr>
          <p:cNvCxnSpPr/>
          <p:nvPr/>
        </p:nvCxnSpPr>
        <p:spPr>
          <a:xfrm>
            <a:off x="685800" y="3398838"/>
            <a:ext cx="7848600" cy="158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865915A-73AE-4B06-82CD-F58D247B7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83DFC443-10F7-487E-B94C-88B0235769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42E1AB5-B254-4F53-ADE5-D6A9F33AD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72085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8B8096-C869-406A-81D7-2E2C53F42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6638EF-690E-4A6C-9EA9-A8214BF15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DBC1D8-5543-4BDD-AE90-DE5761CE8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49827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594590-DBC8-4862-ADF2-25072D16B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6AE1B1-3AC0-424D-8EDD-4A0BBF25E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7CF0FC-BA8D-4231-A640-13809E0B7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38501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A832818-3F1C-4EA4-8854-AD8D5D2A255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2E8BD4C8-7A24-49F8-B508-63935E92A45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22D7D0AA-4AAF-498D-8592-06C4163215F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3575875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0386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FCB4956-A4CD-4647-8D38-A3F65D96155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id="{006CA2C4-E06A-4F7F-BD2D-5DAA8728D8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9">
            <a:extLst>
              <a:ext uri="{FF2B5EF4-FFF2-40B4-BE49-F238E27FC236}">
                <a16:creationId xmlns:a16="http://schemas.microsoft.com/office/drawing/2014/main" id="{9946B220-4735-4EDD-A5E4-7F08665B499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59449369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3924300"/>
            <a:ext cx="8229600" cy="2171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94046784-3D0D-49D6-AA2B-BBE116042A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90AFF2A6-A898-4450-AA31-5511A4A613C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9">
            <a:extLst>
              <a:ext uri="{FF2B5EF4-FFF2-40B4-BE49-F238E27FC236}">
                <a16:creationId xmlns:a16="http://schemas.microsoft.com/office/drawing/2014/main" id="{E2CE76D0-9569-4BF2-81B2-B37DBD21D8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42215174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213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7789AA-EC61-40B7-84C3-710D8008B0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F6F23A-9CD9-4F27-B502-B078F5031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3B8BF10-1B9B-4C7C-95D9-9656D65DA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135357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7B238B-EE21-434A-8E30-CBB91C36AD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25E973-F12F-4F6A-BBFF-125087887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86ED9F-CA07-47CF-8DDD-05AD13E62A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79073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CDBF614-915B-4720-A145-A7316173EB57}"/>
              </a:ext>
            </a:extLst>
          </p:cNvPr>
          <p:cNvCxnSpPr/>
          <p:nvPr/>
        </p:nvCxnSpPr>
        <p:spPr>
          <a:xfrm>
            <a:off x="731838" y="4598988"/>
            <a:ext cx="7848600" cy="158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/>
          <a:lstStyle>
            <a:lvl1pPr algn="l">
              <a:defRPr sz="4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E9431A9-D8EF-4C1D-8A0E-15201E9CD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7B12DC9-E004-43DE-9EF6-00C25213AB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47A54AE-4E1E-47BA-B79B-1B3A8E270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554980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32F1043-167D-48E7-808A-2F52F2EA7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38D75C8-6F1D-4A9A-8FF8-5CD7549DD3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F281EB8-64E1-434E-AD1D-B95BF2A5DC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25670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6268BB6-1454-48DF-A794-8D2E414FE329}"/>
              </a:ext>
            </a:extLst>
          </p:cNvPr>
          <p:cNvCxnSpPr/>
          <p:nvPr/>
        </p:nvCxnSpPr>
        <p:spPr>
          <a:xfrm rot="5400000">
            <a:off x="2218531" y="4045744"/>
            <a:ext cx="470852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6">
            <a:extLst>
              <a:ext uri="{FF2B5EF4-FFF2-40B4-BE49-F238E27FC236}">
                <a16:creationId xmlns:a16="http://schemas.microsoft.com/office/drawing/2014/main" id="{B077E3F6-8306-41B4-9663-62BBC81EC3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Footer Placeholder 7">
            <a:extLst>
              <a:ext uri="{FF2B5EF4-FFF2-40B4-BE49-F238E27FC236}">
                <a16:creationId xmlns:a16="http://schemas.microsoft.com/office/drawing/2014/main" id="{4D333BCD-03F3-4CD3-B813-73DF28DDA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10" name="Slide Number Placeholder 8">
            <a:extLst>
              <a:ext uri="{FF2B5EF4-FFF2-40B4-BE49-F238E27FC236}">
                <a16:creationId xmlns:a16="http://schemas.microsoft.com/office/drawing/2014/main" id="{EE5BD9F9-56BE-47CC-9701-DE671B750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5830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75A3B7CC-0844-4C3C-853E-405FB951B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40E03577-7EDA-4776-9D2A-7AB4361E9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9CE1ECDE-4235-4937-AB62-D3A62B286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37308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214BB515-1563-457A-AE02-49891F4364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56483B01-E571-488F-A693-5AD144E9B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F1C042DB-BF67-4CBC-8722-13BEA0CB0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9092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9C2E038-8DE4-4C73-8963-E3B589600339}"/>
              </a:ext>
            </a:extLst>
          </p:cNvPr>
          <p:cNvCxnSpPr/>
          <p:nvPr/>
        </p:nvCxnSpPr>
        <p:spPr>
          <a:xfrm rot="5400000">
            <a:off x="-13494" y="3580607"/>
            <a:ext cx="5578475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B5233FB7-B975-4093-B33F-0624BE839E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6CEBB65F-44A5-4920-8957-FCB30EB65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8DEB23AC-C911-4B23-BD45-9CABD7728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5484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0751100-F406-415E-8861-E3777A6DC0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9627FB60-55D4-4007-8067-AC21C6287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A3AA105-B337-4F81-A27A-F582764253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80838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0CAB38B-2EED-4C15-A5E8-73E78CC04DA6}"/>
              </a:ext>
            </a:extLst>
          </p:cNvPr>
          <p:cNvSpPr/>
          <p:nvPr/>
        </p:nvSpPr>
        <p:spPr>
          <a:xfrm>
            <a:off x="0" y="220663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4474FB-F2E8-4B26-B2C2-15D5C9B2B3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6832577-DA81-49AE-B89C-EFCABD14B5B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C2EDFE1-9F2F-448D-BC83-B0AD3A42546C}"/>
              </a:ext>
            </a:extLst>
          </p:cNvPr>
          <p:cNvSpPr/>
          <p:nvPr/>
        </p:nvSpPr>
        <p:spPr>
          <a:xfrm>
            <a:off x="0" y="0"/>
            <a:ext cx="9144000" cy="36512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D0AD98-6F4F-4391-83BC-A626D9CAB7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19050"/>
            <a:ext cx="28956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F8238-47DF-4FD5-B709-07762B74E5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29000" y="19050"/>
            <a:ext cx="4114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8115F1-81C1-476D-940F-9847F10DABC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20000" y="19050"/>
            <a:ext cx="1066800" cy="3286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44" r:id="rId2"/>
    <p:sldLayoutId id="2147483852" r:id="rId3"/>
    <p:sldLayoutId id="2147483845" r:id="rId4"/>
    <p:sldLayoutId id="2147483853" r:id="rId5"/>
    <p:sldLayoutId id="2147483846" r:id="rId6"/>
    <p:sldLayoutId id="2147483847" r:id="rId7"/>
    <p:sldLayoutId id="2147483854" r:id="rId8"/>
    <p:sldLayoutId id="2147483848" r:id="rId9"/>
    <p:sldLayoutId id="2147483849" r:id="rId10"/>
    <p:sldLayoutId id="2147483850" r:id="rId11"/>
    <p:sldLayoutId id="2147483855" r:id="rId12"/>
    <p:sldLayoutId id="2147483856" r:id="rId13"/>
    <p:sldLayoutId id="2147483857" r:id="rId14"/>
    <p:sldLayoutId id="2147483858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 spc="-1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0250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0000"/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3652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1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1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1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1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1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1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18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3.vml"/><Relationship Id="rId6" Type="http://schemas.openxmlformats.org/officeDocument/2006/relationships/image" Target="../media/image20.png"/><Relationship Id="rId5" Type="http://schemas.openxmlformats.org/officeDocument/2006/relationships/oleObject" Target="../embeddings/oleObject44.bin"/><Relationship Id="rId4" Type="http://schemas.openxmlformats.org/officeDocument/2006/relationships/image" Target="../media/image19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2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2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14C7B-834D-449B-99AC-CE244DD6F2D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Brain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728EA27-A9F0-4EB6-9106-B7F7772DC1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Object 4">
            <a:extLst>
              <a:ext uri="{FF2B5EF4-FFF2-40B4-BE49-F238E27FC236}">
                <a16:creationId xmlns:a16="http://schemas.microsoft.com/office/drawing/2014/main" id="{BA881CEF-3853-4FAD-B054-EE8293576FC1}"/>
              </a:ext>
            </a:extLst>
          </p:cNvPr>
          <p:cNvGraphicFramePr>
            <a:graphicFrameLocks noGrp="1" noChangeAspect="1"/>
          </p:cNvGraphicFramePr>
          <p:nvPr>
            <p:ph sz="quarter" idx="2"/>
          </p:nvPr>
        </p:nvGraphicFramePr>
        <p:xfrm>
          <a:off x="3975100" y="2743200"/>
          <a:ext cx="5089525" cy="392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9" name="Image" r:id="rId3" imgW="4876397" imgH="3760921" progId="Photoshop.Image.7">
                  <p:embed/>
                </p:oleObj>
              </mc:Choice>
              <mc:Fallback>
                <p:oleObj name="Image" r:id="rId3" imgW="4876397" imgH="3760921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5100" y="2743200"/>
                        <a:ext cx="5089525" cy="3924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8594" name="Rectangle 2">
            <a:extLst>
              <a:ext uri="{FF2B5EF4-FFF2-40B4-BE49-F238E27FC236}">
                <a16:creationId xmlns:a16="http://schemas.microsoft.com/office/drawing/2014/main" id="{DE44A92B-3B6E-4D89-B085-3A49BD1599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dirty="0"/>
              <a:t>Midbrain</a:t>
            </a:r>
          </a:p>
        </p:txBody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86D050EB-A949-4540-BF03-07B249DA8E9E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152400" y="1524000"/>
            <a:ext cx="8382000" cy="4495800"/>
          </a:xfrm>
        </p:spPr>
        <p:txBody>
          <a:bodyPr/>
          <a:lstStyle/>
          <a:p>
            <a:pPr eaLnBrk="1" hangingPunct="1"/>
            <a:r>
              <a:rPr lang="en-US" altLang="en-US" sz="2800" b="1"/>
              <a:t>Cerebral Peduncles</a:t>
            </a:r>
          </a:p>
          <a:p>
            <a:pPr lvl="1" eaLnBrk="1" hangingPunct="1"/>
            <a:r>
              <a:rPr lang="en-US" altLang="en-US" sz="2800"/>
              <a:t>Groups of axons on </a:t>
            </a:r>
            <a:r>
              <a:rPr lang="en-US" altLang="en-US" sz="2800" b="1"/>
              <a:t>anterior </a:t>
            </a:r>
            <a:r>
              <a:rPr lang="en-US" altLang="en-US" sz="2800"/>
              <a:t>side of mensencephalon</a:t>
            </a:r>
          </a:p>
          <a:p>
            <a:pPr lvl="1" eaLnBrk="1" hangingPunct="1"/>
            <a:endParaRPr lang="en-US" altLang="en-US" sz="2800"/>
          </a:p>
          <a:p>
            <a:pPr lvl="1" eaLnBrk="1" hangingPunct="1"/>
            <a:r>
              <a:rPr lang="en-US" altLang="en-US" sz="2800"/>
              <a:t>Conduct impulses </a:t>
            </a:r>
            <a:br>
              <a:rPr lang="en-US" altLang="en-US" sz="2800"/>
            </a:br>
            <a:r>
              <a:rPr lang="en-US" altLang="en-US" sz="2800"/>
              <a:t>between:</a:t>
            </a:r>
          </a:p>
          <a:p>
            <a:pPr lvl="2" eaLnBrk="1" hangingPunct="1"/>
            <a:r>
              <a:rPr lang="en-US" altLang="en-US" sz="2800"/>
              <a:t>Cerebrum</a:t>
            </a:r>
          </a:p>
          <a:p>
            <a:pPr lvl="2" eaLnBrk="1" hangingPunct="1"/>
            <a:r>
              <a:rPr lang="en-US" altLang="en-US" sz="2800"/>
              <a:t>Brainstem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>
            <a:extLst>
              <a:ext uri="{FF2B5EF4-FFF2-40B4-BE49-F238E27FC236}">
                <a16:creationId xmlns:a16="http://schemas.microsoft.com/office/drawing/2014/main" id="{FD7E78B5-50C6-4237-8C08-F77AC93A88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Mesencephalon (Midbrain)</a:t>
            </a:r>
          </a:p>
        </p:txBody>
      </p:sp>
      <p:sp>
        <p:nvSpPr>
          <p:cNvPr id="22531" name="Rectangle 3">
            <a:extLst>
              <a:ext uri="{FF2B5EF4-FFF2-40B4-BE49-F238E27FC236}">
                <a16:creationId xmlns:a16="http://schemas.microsoft.com/office/drawing/2014/main" id="{5F43901D-8B3F-4C20-974A-1C6F607272EB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305800" cy="4495800"/>
          </a:xfrm>
        </p:spPr>
        <p:txBody>
          <a:bodyPr/>
          <a:lstStyle/>
          <a:p>
            <a:pPr eaLnBrk="1" hangingPunct="1"/>
            <a:r>
              <a:rPr lang="en-US" altLang="en-US"/>
              <a:t>Cerebral Aqueduct:</a:t>
            </a:r>
          </a:p>
          <a:p>
            <a:pPr lvl="1" eaLnBrk="1" hangingPunct="1"/>
            <a:r>
              <a:rPr lang="en-US" altLang="en-US"/>
              <a:t>Connects 4th ventricle to 3rd ventricle</a:t>
            </a:r>
          </a:p>
        </p:txBody>
      </p:sp>
      <p:graphicFrame>
        <p:nvGraphicFramePr>
          <p:cNvPr id="22532" name="Object 4">
            <a:extLst>
              <a:ext uri="{FF2B5EF4-FFF2-40B4-BE49-F238E27FC236}">
                <a16:creationId xmlns:a16="http://schemas.microsoft.com/office/drawing/2014/main" id="{992D2A6C-39DC-4466-AD0D-D4A5006E557F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2667000" y="2478088"/>
          <a:ext cx="3697288" cy="435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3" name="Image" r:id="rId3" imgW="3011175" imgH="3547579" progId="Photoshop.Image.7">
                  <p:embed/>
                </p:oleObj>
              </mc:Choice>
              <mc:Fallback>
                <p:oleObj name="Image" r:id="rId3" imgW="3011175" imgH="3547579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2478088"/>
                        <a:ext cx="3697288" cy="435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>
            <a:extLst>
              <a:ext uri="{FF2B5EF4-FFF2-40B4-BE49-F238E27FC236}">
                <a16:creationId xmlns:a16="http://schemas.microsoft.com/office/drawing/2014/main" id="{6679F125-01AD-45F4-8AEA-79780FAF90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Cerebellum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7D4815F8-E5E4-4B29-8BDC-64FC5BAA0D15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152400" y="1524000"/>
            <a:ext cx="8763000" cy="4572000"/>
          </a:xfrm>
        </p:spPr>
        <p:txBody>
          <a:bodyPr/>
          <a:lstStyle/>
          <a:p>
            <a:pPr eaLnBrk="1" hangingPunct="1"/>
            <a:r>
              <a:rPr lang="en-US" altLang="en-US" sz="2800"/>
              <a:t>Right and left </a:t>
            </a:r>
            <a:br>
              <a:rPr lang="en-US" altLang="en-US" sz="2800"/>
            </a:br>
            <a:r>
              <a:rPr lang="en-US" altLang="en-US" sz="2800"/>
              <a:t>hemispheres</a:t>
            </a:r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  <a:p>
            <a:pPr eaLnBrk="1" hangingPunct="1"/>
            <a:endParaRPr lang="en-US" altLang="en-US"/>
          </a:p>
        </p:txBody>
      </p:sp>
      <p:graphicFrame>
        <p:nvGraphicFramePr>
          <p:cNvPr id="23556" name="Object 4">
            <a:extLst>
              <a:ext uri="{FF2B5EF4-FFF2-40B4-BE49-F238E27FC236}">
                <a16:creationId xmlns:a16="http://schemas.microsoft.com/office/drawing/2014/main" id="{5D5C9A3B-0DEB-4EF5-8917-74A0C091DFD4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3352800" y="1285875"/>
          <a:ext cx="5643563" cy="539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7" name="Image" r:id="rId3" imgW="4870301" imgH="4650864" progId="Photoshop.Image.7">
                  <p:embed/>
                </p:oleObj>
              </mc:Choice>
              <mc:Fallback>
                <p:oleObj name="Image" r:id="rId3" imgW="4870301" imgH="4650864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1285875"/>
                        <a:ext cx="5643563" cy="5391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4">
            <a:extLst>
              <a:ext uri="{FF2B5EF4-FFF2-40B4-BE49-F238E27FC236}">
                <a16:creationId xmlns:a16="http://schemas.microsoft.com/office/drawing/2014/main" id="{710254A5-C2E0-4E1C-901A-4BDB9E6FB209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4441825" y="3124200"/>
          <a:ext cx="4625975" cy="3567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1" name="Image" r:id="rId3" imgW="4876397" imgH="3760921" progId="">
                  <p:embed/>
                </p:oleObj>
              </mc:Choice>
              <mc:Fallback>
                <p:oleObj name="Image" r:id="rId3" imgW="4876397" imgH="3760921" progId="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1825" y="3124200"/>
                        <a:ext cx="4625975" cy="3567113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FFFFFF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2690" name="Rectangle 2">
            <a:extLst>
              <a:ext uri="{FF2B5EF4-FFF2-40B4-BE49-F238E27FC236}">
                <a16:creationId xmlns:a16="http://schemas.microsoft.com/office/drawing/2014/main" id="{7CE15F9C-AD1C-4514-8BD3-39477C3518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>
              <a:defRPr/>
            </a:pPr>
            <a:r>
              <a:rPr lang="en-US" dirty="0"/>
              <a:t>Mammal </a:t>
            </a:r>
            <a:r>
              <a:rPr lang="en-US" dirty="0" err="1"/>
              <a:t>Metencephalon</a:t>
            </a:r>
            <a:endParaRPr lang="en-US" dirty="0"/>
          </a:p>
        </p:txBody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3612DD16-9FC4-4600-8E70-B3976F3C2949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81000" y="1905000"/>
            <a:ext cx="7791450" cy="4038600"/>
          </a:xfrm>
        </p:spPr>
        <p:txBody>
          <a:bodyPr/>
          <a:lstStyle/>
          <a:p>
            <a:r>
              <a:rPr lang="en-US" altLang="en-US" sz="2800" b="1"/>
              <a:t>Inferior Cerebellar Peduncles</a:t>
            </a:r>
          </a:p>
          <a:p>
            <a:pPr lvl="1"/>
            <a:r>
              <a:rPr lang="en-US" altLang="en-US" sz="2400"/>
              <a:t>Connect medulla oblongata to cerebellum</a:t>
            </a:r>
          </a:p>
          <a:p>
            <a:endParaRPr lang="en-US" altLang="en-US"/>
          </a:p>
          <a:p>
            <a:endParaRPr lang="en-US" altLang="en-US"/>
          </a:p>
          <a:p>
            <a:r>
              <a:rPr lang="en-US" altLang="en-US" sz="2800" b="1"/>
              <a:t>Middle Cerebellar </a:t>
            </a:r>
            <a:br>
              <a:rPr lang="en-US" altLang="en-US" sz="2800" b="1"/>
            </a:br>
            <a:r>
              <a:rPr lang="en-US" altLang="en-US" sz="2800" b="1"/>
              <a:t>Peduncles</a:t>
            </a:r>
          </a:p>
          <a:p>
            <a:pPr lvl="1"/>
            <a:r>
              <a:rPr lang="en-US" altLang="en-US" sz="2400"/>
              <a:t>Connect pons to cerebellum</a:t>
            </a:r>
          </a:p>
          <a:p>
            <a:pPr lvl="1"/>
            <a:endParaRPr lang="en-US" altLang="en-US"/>
          </a:p>
          <a:p>
            <a:pPr lvl="1"/>
            <a:endParaRPr lang="en-US" altLang="en-US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>
            <a:extLst>
              <a:ext uri="{FF2B5EF4-FFF2-40B4-BE49-F238E27FC236}">
                <a16:creationId xmlns:a16="http://schemas.microsoft.com/office/drawing/2014/main" id="{6A56B740-3419-4AE4-A8E7-4B64F954BA7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>
              <a:defRPr/>
            </a:pPr>
            <a:r>
              <a:rPr lang="en-US" dirty="0"/>
              <a:t>Mammal </a:t>
            </a:r>
            <a:r>
              <a:rPr lang="en-US" dirty="0" err="1"/>
              <a:t>Metencephalon</a:t>
            </a:r>
            <a:endParaRPr lang="en-US" dirty="0"/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2B050426-4C4C-47B2-A937-2D7701D2BE27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r>
              <a:rPr lang="en-US" altLang="en-US" sz="2800" b="1"/>
              <a:t>Superior Cerebellar Peduncles</a:t>
            </a:r>
          </a:p>
          <a:p>
            <a:pPr lvl="1"/>
            <a:r>
              <a:rPr lang="en-US" altLang="en-US" sz="2400"/>
              <a:t>Connect midbrain to cerebellum</a:t>
            </a:r>
          </a:p>
          <a:p>
            <a:pPr lvl="1"/>
            <a:endParaRPr lang="en-US" altLang="en-US" sz="2400"/>
          </a:p>
          <a:p>
            <a:pPr lvl="1"/>
            <a:r>
              <a:rPr lang="en-US" altLang="en-US" sz="2400"/>
              <a:t>Functions include:</a:t>
            </a:r>
          </a:p>
          <a:p>
            <a:pPr lvl="2"/>
            <a:r>
              <a:rPr lang="en-US" altLang="en-US" sz="2000"/>
              <a:t>‘fine-tune’ skeletal muscle </a:t>
            </a:r>
            <a:br>
              <a:rPr lang="en-US" altLang="en-US" sz="2000"/>
            </a:br>
            <a:r>
              <a:rPr lang="en-US" altLang="en-US" sz="2000"/>
              <a:t>movements</a:t>
            </a:r>
          </a:p>
          <a:p>
            <a:pPr lvl="2"/>
            <a:endParaRPr lang="en-US" altLang="en-US" sz="2000"/>
          </a:p>
          <a:p>
            <a:pPr lvl="2"/>
            <a:r>
              <a:rPr lang="en-US" altLang="en-US" sz="2000"/>
              <a:t>Interprets all body </a:t>
            </a:r>
            <a:br>
              <a:rPr lang="en-US" altLang="en-US" sz="2000"/>
            </a:br>
            <a:r>
              <a:rPr lang="en-US" altLang="en-US" sz="2000"/>
              <a:t>proprioceptive movement</a:t>
            </a:r>
          </a:p>
        </p:txBody>
      </p:sp>
      <p:graphicFrame>
        <p:nvGraphicFramePr>
          <p:cNvPr id="25604" name="Object 4">
            <a:extLst>
              <a:ext uri="{FF2B5EF4-FFF2-40B4-BE49-F238E27FC236}">
                <a16:creationId xmlns:a16="http://schemas.microsoft.com/office/drawing/2014/main" id="{E3260B04-E6CF-4C59-8879-857B36D45855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4572000" y="3352800"/>
          <a:ext cx="4433888" cy="341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5" name="Image" r:id="rId3" imgW="4876397" imgH="3760921" progId="">
                  <p:embed/>
                </p:oleObj>
              </mc:Choice>
              <mc:Fallback>
                <p:oleObj name="Image" r:id="rId3" imgW="4876397" imgH="3760921" progId="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3352800"/>
                        <a:ext cx="4433888" cy="3419475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FFFFFF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>
            <a:extLst>
              <a:ext uri="{FF2B5EF4-FFF2-40B4-BE49-F238E27FC236}">
                <a16:creationId xmlns:a16="http://schemas.microsoft.com/office/drawing/2014/main" id="{FC56068C-7406-4A9D-8186-C0FD16B23B6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Diencephalon, Telencephalon and Receptors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00B626-1168-41F2-BEE5-A195670E437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/>
          </a:p>
        </p:txBody>
      </p:sp>
      <p:graphicFrame>
        <p:nvGraphicFramePr>
          <p:cNvPr id="26628" name="Object 8">
            <a:extLst>
              <a:ext uri="{FF2B5EF4-FFF2-40B4-BE49-F238E27FC236}">
                <a16:creationId xmlns:a16="http://schemas.microsoft.com/office/drawing/2014/main" id="{F45C85AF-485B-4DF4-835D-9D5AFBC608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4800" y="3505200"/>
          <a:ext cx="3276600" cy="324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0" name="Image" r:id="rId3" imgW="4876397" imgH="4827633" progId="Photoshop.Image.7">
                  <p:embed/>
                </p:oleObj>
              </mc:Choice>
              <mc:Fallback>
                <p:oleObj name="Image" r:id="rId3" imgW="4876397" imgH="4827633" progId="Photoshop.Image.7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3505200"/>
                        <a:ext cx="3276600" cy="3243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29" name="Text Box 9">
            <a:extLst>
              <a:ext uri="{FF2B5EF4-FFF2-40B4-BE49-F238E27FC236}">
                <a16:creationId xmlns:a16="http://schemas.microsoft.com/office/drawing/2014/main" id="{023CF369-DE00-44F9-A82A-D65F6D18E4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3886200"/>
            <a:ext cx="2667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/>
              <a:t>Chapter 15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>
            <a:extLst>
              <a:ext uri="{FF2B5EF4-FFF2-40B4-BE49-F238E27FC236}">
                <a16:creationId xmlns:a16="http://schemas.microsoft.com/office/drawing/2014/main" id="{36270663-A44C-4E6A-B6BC-69CCBEE48E1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Introduction to Diencephalon</a:t>
            </a:r>
          </a:p>
        </p:txBody>
      </p:sp>
      <p:sp>
        <p:nvSpPr>
          <p:cNvPr id="27651" name="Rectangle 4">
            <a:extLst>
              <a:ext uri="{FF2B5EF4-FFF2-40B4-BE49-F238E27FC236}">
                <a16:creationId xmlns:a16="http://schemas.microsoft.com/office/drawing/2014/main" id="{C0079CFD-06F5-4C4C-A837-8C47BBBA7395}"/>
              </a:ext>
            </a:extLst>
          </p:cNvPr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altLang="en-US" sz="2800" b="1"/>
              <a:t>Epithalamus</a:t>
            </a:r>
          </a:p>
          <a:p>
            <a:pPr eaLnBrk="1" hangingPunct="1"/>
            <a:endParaRPr lang="en-US" altLang="en-US" sz="2800" b="1"/>
          </a:p>
          <a:p>
            <a:pPr eaLnBrk="1" hangingPunct="1"/>
            <a:r>
              <a:rPr lang="en-US" altLang="en-US" sz="2800" b="1"/>
              <a:t>Thalamus</a:t>
            </a:r>
          </a:p>
          <a:p>
            <a:pPr eaLnBrk="1" hangingPunct="1"/>
            <a:endParaRPr lang="en-US" altLang="en-US" sz="2800" b="1"/>
          </a:p>
          <a:p>
            <a:pPr eaLnBrk="1" hangingPunct="1"/>
            <a:r>
              <a:rPr lang="en-US" altLang="en-US" sz="2800" b="1"/>
              <a:t>Hypothalamus</a:t>
            </a:r>
          </a:p>
          <a:p>
            <a:pPr eaLnBrk="1" hangingPunct="1"/>
            <a:endParaRPr lang="en-US" altLang="en-US" sz="2800" b="1"/>
          </a:p>
          <a:p>
            <a:pPr eaLnBrk="1" hangingPunct="1"/>
            <a:r>
              <a:rPr lang="en-US" altLang="en-US" sz="2800" b="1"/>
              <a:t>Third Ventricle</a:t>
            </a:r>
          </a:p>
        </p:txBody>
      </p:sp>
      <p:graphicFrame>
        <p:nvGraphicFramePr>
          <p:cNvPr id="27652" name="Object 5">
            <a:extLst>
              <a:ext uri="{FF2B5EF4-FFF2-40B4-BE49-F238E27FC236}">
                <a16:creationId xmlns:a16="http://schemas.microsoft.com/office/drawing/2014/main" id="{B35E8867-83D4-45A9-AACC-2BB9E184D729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3648075" y="2514600"/>
          <a:ext cx="5392738" cy="421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3" name="Image" r:id="rId3" imgW="3248899" imgH="2541392" progId="Photoshop.Image.7">
                  <p:embed/>
                </p:oleObj>
              </mc:Choice>
              <mc:Fallback>
                <p:oleObj name="Image" r:id="rId3" imgW="3248899" imgH="2541392" progId="Photoshop.Image.7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48075" y="2514600"/>
                        <a:ext cx="5392738" cy="421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>
            <a:extLst>
              <a:ext uri="{FF2B5EF4-FFF2-40B4-BE49-F238E27FC236}">
                <a16:creationId xmlns:a16="http://schemas.microsoft.com/office/drawing/2014/main" id="{8FDFB262-3F68-47DB-943E-CD0E2E3A60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Third Ventricle</a:t>
            </a:r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80F54461-3DD0-40C7-84CE-670036C97CC1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228600" y="1600200"/>
            <a:ext cx="8763000" cy="4876800"/>
          </a:xfrm>
        </p:spPr>
        <p:txBody>
          <a:bodyPr/>
          <a:lstStyle/>
          <a:p>
            <a:pPr eaLnBrk="1" hangingPunct="1"/>
            <a:r>
              <a:rPr lang="en-US" altLang="en-US" sz="2800"/>
              <a:t>Floor, Walls and Roof formed by:</a:t>
            </a:r>
          </a:p>
          <a:p>
            <a:pPr lvl="1" eaLnBrk="1" hangingPunct="1"/>
            <a:r>
              <a:rPr lang="en-US" altLang="en-US" sz="2400"/>
              <a:t>Thalamus</a:t>
            </a:r>
          </a:p>
          <a:p>
            <a:pPr lvl="1" eaLnBrk="1" hangingPunct="1"/>
            <a:endParaRPr lang="en-US" altLang="en-US" sz="2400"/>
          </a:p>
          <a:p>
            <a:pPr lvl="1" eaLnBrk="1" hangingPunct="1"/>
            <a:r>
              <a:rPr lang="en-US" altLang="en-US" sz="2400"/>
              <a:t>Hypothalamus</a:t>
            </a:r>
          </a:p>
          <a:p>
            <a:pPr lvl="1" eaLnBrk="1" hangingPunct="1"/>
            <a:endParaRPr lang="en-US" altLang="en-US" sz="2400"/>
          </a:p>
          <a:p>
            <a:pPr lvl="1" eaLnBrk="1" hangingPunct="1"/>
            <a:r>
              <a:rPr lang="en-US" altLang="en-US" sz="2400"/>
              <a:t>Epithalamus</a:t>
            </a:r>
          </a:p>
        </p:txBody>
      </p:sp>
      <p:graphicFrame>
        <p:nvGraphicFramePr>
          <p:cNvPr id="28676" name="Object 4">
            <a:extLst>
              <a:ext uri="{FF2B5EF4-FFF2-40B4-BE49-F238E27FC236}">
                <a16:creationId xmlns:a16="http://schemas.microsoft.com/office/drawing/2014/main" id="{9927E458-6197-451C-A8F5-564CD83C85B5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3810000" y="2667000"/>
          <a:ext cx="5305425" cy="414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7" name="Image" r:id="rId3" imgW="3248899" imgH="2541392" progId="Photoshop.Image.7">
                  <p:embed/>
                </p:oleObj>
              </mc:Choice>
              <mc:Fallback>
                <p:oleObj name="Image" r:id="rId3" imgW="3248899" imgH="2541392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2667000"/>
                        <a:ext cx="5305425" cy="4149725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80808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>
            <a:extLst>
              <a:ext uri="{FF2B5EF4-FFF2-40B4-BE49-F238E27FC236}">
                <a16:creationId xmlns:a16="http://schemas.microsoft.com/office/drawing/2014/main" id="{99ED91B7-F8BA-4CAD-A40B-B071A4B6A1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Epithalamus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327F06EA-9A67-4A10-BB3D-584FBC4F4A44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152400" y="1828800"/>
            <a:ext cx="8610600" cy="4572000"/>
          </a:xfrm>
        </p:spPr>
        <p:txBody>
          <a:bodyPr/>
          <a:lstStyle/>
          <a:p>
            <a:pPr eaLnBrk="1" hangingPunct="1"/>
            <a:r>
              <a:rPr lang="en-US" altLang="en-US" sz="2800" b="1"/>
              <a:t>Pineal Gland</a:t>
            </a:r>
          </a:p>
          <a:p>
            <a:pPr lvl="1" eaLnBrk="1" hangingPunct="1"/>
            <a:r>
              <a:rPr lang="en-US" altLang="en-US" sz="2800"/>
              <a:t>Produces melatonin</a:t>
            </a:r>
          </a:p>
          <a:p>
            <a:pPr lvl="1" eaLnBrk="1" hangingPunct="1"/>
            <a:endParaRPr lang="en-US" altLang="en-US"/>
          </a:p>
          <a:p>
            <a:pPr lvl="1" eaLnBrk="1" hangingPunct="1"/>
            <a:r>
              <a:rPr lang="en-US" altLang="en-US" sz="2800" b="1"/>
              <a:t>Function</a:t>
            </a:r>
            <a:r>
              <a:rPr lang="en-US" altLang="en-US" sz="2800"/>
              <a:t>:</a:t>
            </a:r>
          </a:p>
          <a:p>
            <a:pPr lvl="2" eaLnBrk="1" hangingPunct="1"/>
            <a:r>
              <a:rPr lang="en-US" altLang="en-US" sz="2800"/>
              <a:t>Regulates day-night rhythm</a:t>
            </a:r>
          </a:p>
          <a:p>
            <a:pPr lvl="3" eaLnBrk="1" hangingPunct="1"/>
            <a:endParaRPr lang="en-US" altLang="en-US" sz="2800"/>
          </a:p>
        </p:txBody>
      </p:sp>
      <p:graphicFrame>
        <p:nvGraphicFramePr>
          <p:cNvPr id="29700" name="Object 4">
            <a:extLst>
              <a:ext uri="{FF2B5EF4-FFF2-40B4-BE49-F238E27FC236}">
                <a16:creationId xmlns:a16="http://schemas.microsoft.com/office/drawing/2014/main" id="{7AD817AC-A6DE-4FBD-BC18-A7A64EDE11AA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5562600" y="887413"/>
          <a:ext cx="3249613" cy="254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1" name="Image" r:id="rId3" imgW="3248899" imgH="2541392" progId="Photoshop.Image.7">
                  <p:embed/>
                </p:oleObj>
              </mc:Choice>
              <mc:Fallback>
                <p:oleObj name="Image" r:id="rId3" imgW="3248899" imgH="2541392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887413"/>
                        <a:ext cx="3249613" cy="2541587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808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>
            <a:extLst>
              <a:ext uri="{FF2B5EF4-FFF2-40B4-BE49-F238E27FC236}">
                <a16:creationId xmlns:a16="http://schemas.microsoft.com/office/drawing/2014/main" id="{E09C5B3B-EFFB-40DC-96C2-90652D19F4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dirty="0"/>
              <a:t>Thalamus</a:t>
            </a:r>
          </a:p>
        </p:txBody>
      </p:sp>
      <p:sp>
        <p:nvSpPr>
          <p:cNvPr id="30723" name="Rectangle 4">
            <a:extLst>
              <a:ext uri="{FF2B5EF4-FFF2-40B4-BE49-F238E27FC236}">
                <a16:creationId xmlns:a16="http://schemas.microsoft.com/office/drawing/2014/main" id="{5CB41A71-EB9D-42BD-80A0-587887A69265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534400" cy="4495800"/>
          </a:xfrm>
        </p:spPr>
        <p:txBody>
          <a:bodyPr/>
          <a:lstStyle/>
          <a:p>
            <a:pPr eaLnBrk="1" hangingPunct="1"/>
            <a:r>
              <a:rPr lang="en-US" altLang="en-US" sz="2800"/>
              <a:t>Function</a:t>
            </a:r>
            <a:r>
              <a:rPr lang="en-US" altLang="en-US"/>
              <a:t>:</a:t>
            </a:r>
          </a:p>
          <a:p>
            <a:pPr lvl="1" eaLnBrk="1" hangingPunct="1"/>
            <a:r>
              <a:rPr lang="en-US" altLang="en-US" sz="2800"/>
              <a:t>Relay point/processing center for all sensory impulses (except olfactory)</a:t>
            </a:r>
          </a:p>
          <a:p>
            <a:pPr lvl="1" eaLnBrk="1" hangingPunct="1"/>
            <a:endParaRPr lang="en-US" altLang="en-US" sz="2800"/>
          </a:p>
          <a:p>
            <a:pPr lvl="1" eaLnBrk="1" hangingPunct="1"/>
            <a:r>
              <a:rPr lang="en-US" altLang="en-US" sz="2800"/>
              <a:t>Acts as </a:t>
            </a:r>
            <a:r>
              <a:rPr lang="en-US" altLang="en-US" sz="2800" b="1"/>
              <a:t>sensory information filter</a:t>
            </a:r>
          </a:p>
        </p:txBody>
      </p:sp>
      <p:graphicFrame>
        <p:nvGraphicFramePr>
          <p:cNvPr id="30724" name="Object 6">
            <a:extLst>
              <a:ext uri="{FF2B5EF4-FFF2-40B4-BE49-F238E27FC236}">
                <a16:creationId xmlns:a16="http://schemas.microsoft.com/office/drawing/2014/main" id="{C91CD11F-51D4-4145-B69D-F82B171151A6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3048000" y="4191000"/>
          <a:ext cx="3249613" cy="254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5" name="Image" r:id="rId3" imgW="3248899" imgH="2541392" progId="Photoshop.Image.7">
                  <p:embed/>
                </p:oleObj>
              </mc:Choice>
              <mc:Fallback>
                <p:oleObj name="Image" r:id="rId3" imgW="3248899" imgH="2541392" progId="Photoshop.Image.7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4191000"/>
                        <a:ext cx="3249613" cy="2541588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808080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3">
            <a:extLst>
              <a:ext uri="{FF2B5EF4-FFF2-40B4-BE49-F238E27FC236}">
                <a16:creationId xmlns:a16="http://schemas.microsoft.com/office/drawing/2014/main" id="{5A9AF1BC-BC5E-471B-B1B6-F1E6A2A718A7}"/>
              </a:ext>
            </a:extLst>
          </p:cNvPr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/>
              <a:t>Generalized Vertebrate Brain</a:t>
            </a:r>
          </a:p>
        </p:txBody>
      </p:sp>
      <p:graphicFrame>
        <p:nvGraphicFramePr>
          <p:cNvPr id="13315" name="Object 4">
            <a:extLst>
              <a:ext uri="{FF2B5EF4-FFF2-40B4-BE49-F238E27FC236}">
                <a16:creationId xmlns:a16="http://schemas.microsoft.com/office/drawing/2014/main" id="{3FD85399-F8C3-4D47-B12A-6427AC166129}"/>
              </a:ext>
            </a:extLst>
          </p:cNvPr>
          <p:cNvGraphicFramePr>
            <a:graphicFrameLocks noGrp="1" noChangeAspect="1"/>
          </p:cNvGraphicFramePr>
          <p:nvPr>
            <p:ph sz="quarter" idx="1"/>
          </p:nvPr>
        </p:nvGraphicFramePr>
        <p:xfrm>
          <a:off x="100013" y="2133600"/>
          <a:ext cx="5868987" cy="381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7" name="Bitmap Image" r:id="rId3" imgW="4590476" imgH="2980952" progId="PBrush">
                  <p:embed/>
                </p:oleObj>
              </mc:Choice>
              <mc:Fallback>
                <p:oleObj name="Bitmap Image" r:id="rId3" imgW="4590476" imgH="2980952" progId="PBrush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013" y="2133600"/>
                        <a:ext cx="5868987" cy="3810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Content Placeholder 10">
            <a:extLst>
              <a:ext uri="{FF2B5EF4-FFF2-40B4-BE49-F238E27FC236}">
                <a16:creationId xmlns:a16="http://schemas.microsoft.com/office/drawing/2014/main" id="{46DE1D8F-2082-43DF-B758-ACDAE03DAE99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6096000" y="1752600"/>
            <a:ext cx="2971800" cy="4718050"/>
          </a:xfrm>
        </p:spPr>
        <p:txBody>
          <a:bodyPr/>
          <a:lstStyle/>
          <a:p>
            <a:r>
              <a:rPr lang="en-US" altLang="en-US"/>
              <a:t>Telencephalon</a:t>
            </a:r>
          </a:p>
          <a:p>
            <a:endParaRPr lang="en-US" altLang="en-US"/>
          </a:p>
          <a:p>
            <a:r>
              <a:rPr lang="en-US" altLang="en-US"/>
              <a:t>Diencephalon</a:t>
            </a:r>
          </a:p>
          <a:p>
            <a:endParaRPr lang="en-US" altLang="en-US"/>
          </a:p>
          <a:p>
            <a:r>
              <a:rPr lang="en-US" altLang="en-US"/>
              <a:t>Mesencephalon</a:t>
            </a:r>
          </a:p>
          <a:p>
            <a:endParaRPr lang="en-US" altLang="en-US"/>
          </a:p>
          <a:p>
            <a:r>
              <a:rPr lang="en-US" altLang="en-US"/>
              <a:t>Metencephalon</a:t>
            </a:r>
          </a:p>
          <a:p>
            <a:endParaRPr lang="en-US" altLang="en-US"/>
          </a:p>
          <a:p>
            <a:r>
              <a:rPr lang="en-US" altLang="en-US"/>
              <a:t>Mylencephalon</a:t>
            </a:r>
          </a:p>
          <a:p>
            <a:endParaRPr lang="en-US" altLang="en-US"/>
          </a:p>
          <a:p>
            <a:endParaRPr lang="en-US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Rectangle 2">
            <a:extLst>
              <a:ext uri="{FF2B5EF4-FFF2-40B4-BE49-F238E27FC236}">
                <a16:creationId xmlns:a16="http://schemas.microsoft.com/office/drawing/2014/main" id="{420C1720-E5CF-4A7E-9BFD-EC7A22D859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Hypothalamus</a:t>
            </a:r>
          </a:p>
        </p:txBody>
      </p:sp>
      <p:sp>
        <p:nvSpPr>
          <p:cNvPr id="31747" name="Rectangle 4">
            <a:extLst>
              <a:ext uri="{FF2B5EF4-FFF2-40B4-BE49-F238E27FC236}">
                <a16:creationId xmlns:a16="http://schemas.microsoft.com/office/drawing/2014/main" id="{1EB041DC-44A2-438B-B4B7-9AA650C1C9D3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8077200" cy="3429000"/>
          </a:xfrm>
        </p:spPr>
        <p:txBody>
          <a:bodyPr/>
          <a:lstStyle/>
          <a:p>
            <a:pPr eaLnBrk="1" hangingPunct="1"/>
            <a:r>
              <a:rPr lang="en-US" altLang="en-US" sz="2800"/>
              <a:t>Functions:</a:t>
            </a:r>
          </a:p>
          <a:p>
            <a:pPr lvl="1" eaLnBrk="1" hangingPunct="1"/>
            <a:r>
              <a:rPr lang="en-US" altLang="en-US" sz="2400" b="1"/>
              <a:t>Autonomic Nervous System Control Center</a:t>
            </a:r>
          </a:p>
          <a:p>
            <a:pPr lvl="1" eaLnBrk="1" hangingPunct="1"/>
            <a:endParaRPr lang="en-US" altLang="en-US" sz="2400" b="1"/>
          </a:p>
          <a:p>
            <a:pPr lvl="1" eaLnBrk="1" hangingPunct="1"/>
            <a:r>
              <a:rPr lang="en-US" altLang="en-US" sz="2400" b="1"/>
              <a:t>Body Temperature Regulation (homeothermy)</a:t>
            </a:r>
          </a:p>
        </p:txBody>
      </p:sp>
      <p:graphicFrame>
        <p:nvGraphicFramePr>
          <p:cNvPr id="31748" name="Object 5">
            <a:extLst>
              <a:ext uri="{FF2B5EF4-FFF2-40B4-BE49-F238E27FC236}">
                <a16:creationId xmlns:a16="http://schemas.microsoft.com/office/drawing/2014/main" id="{7B193CED-EB0F-4E03-9A46-53255D1E60FD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2438400" y="3560763"/>
          <a:ext cx="5408613" cy="3087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9" name="Image" r:id="rId3" imgW="4376566" imgH="2499153" progId="Photoshop.Image.7">
                  <p:embed/>
                </p:oleObj>
              </mc:Choice>
              <mc:Fallback>
                <p:oleObj name="Image" r:id="rId3" imgW="4376566" imgH="2499153" progId="Photoshop.Image.7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3560763"/>
                        <a:ext cx="5408613" cy="30876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20" name="Rectangle 4">
            <a:extLst>
              <a:ext uri="{FF2B5EF4-FFF2-40B4-BE49-F238E27FC236}">
                <a16:creationId xmlns:a16="http://schemas.microsoft.com/office/drawing/2014/main" id="{B9E3B4DD-1A4D-402C-A069-CF07C1CA24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Hypothalamus</a:t>
            </a:r>
          </a:p>
        </p:txBody>
      </p:sp>
      <p:sp>
        <p:nvSpPr>
          <p:cNvPr id="32771" name="Rectangle 5">
            <a:extLst>
              <a:ext uri="{FF2B5EF4-FFF2-40B4-BE49-F238E27FC236}">
                <a16:creationId xmlns:a16="http://schemas.microsoft.com/office/drawing/2014/main" id="{59DF083D-502D-482E-8038-B69A0F9580AF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228600" y="1219200"/>
            <a:ext cx="8686800" cy="4876800"/>
          </a:xfrm>
        </p:spPr>
        <p:txBody>
          <a:bodyPr/>
          <a:lstStyle/>
          <a:p>
            <a:pPr eaLnBrk="1" hangingPunct="1"/>
            <a:r>
              <a:rPr lang="en-US" altLang="en-US" b="1"/>
              <a:t>Endocrine System Control Center</a:t>
            </a:r>
          </a:p>
          <a:p>
            <a:pPr lvl="1" eaLnBrk="1" hangingPunct="1"/>
            <a:r>
              <a:rPr lang="en-US" altLang="en-US" sz="2400"/>
              <a:t>Secretes hormones into bloodstream</a:t>
            </a:r>
          </a:p>
          <a:p>
            <a:pPr lvl="1" eaLnBrk="1" hangingPunct="1"/>
            <a:endParaRPr lang="en-US" altLang="en-US"/>
          </a:p>
        </p:txBody>
      </p:sp>
      <p:graphicFrame>
        <p:nvGraphicFramePr>
          <p:cNvPr id="32772" name="Object 6">
            <a:extLst>
              <a:ext uri="{FF2B5EF4-FFF2-40B4-BE49-F238E27FC236}">
                <a16:creationId xmlns:a16="http://schemas.microsoft.com/office/drawing/2014/main" id="{FBC06D0B-F59C-4820-9A34-E27BAE95F38D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492125" y="2133600"/>
          <a:ext cx="8042275" cy="4591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3" name="Image" r:id="rId3" imgW="4376566" imgH="2499153" progId="Photoshop.Image.7">
                  <p:embed/>
                </p:oleObj>
              </mc:Choice>
              <mc:Fallback>
                <p:oleObj name="Image" r:id="rId3" imgW="4376566" imgH="2499153" progId="Photoshop.Image.7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125" y="2133600"/>
                        <a:ext cx="8042275" cy="4591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0" name="Rectangle 2">
            <a:extLst>
              <a:ext uri="{FF2B5EF4-FFF2-40B4-BE49-F238E27FC236}">
                <a16:creationId xmlns:a16="http://schemas.microsoft.com/office/drawing/2014/main" id="{D5811247-C314-4CA2-868E-03AD76BEB5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Hypothalamus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1A679939-A4C8-413B-889A-11102C92BC51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228600" y="1219200"/>
            <a:ext cx="8686800" cy="4876800"/>
          </a:xfrm>
        </p:spPr>
        <p:txBody>
          <a:bodyPr/>
          <a:lstStyle/>
          <a:p>
            <a:pPr marL="274637" lvl="1" indent="0" eaLnBrk="1" hangingPunct="1">
              <a:buFont typeface="Arial" panose="020B0604020202020204" pitchFamily="34" charset="0"/>
              <a:buNone/>
              <a:defRPr/>
            </a:pPr>
            <a:r>
              <a:rPr lang="en-US" altLang="en-US" sz="2800" b="1" dirty="0"/>
              <a:t>Produces two hormones </a:t>
            </a:r>
            <a:r>
              <a:rPr lang="en-US" altLang="en-US" sz="2800" dirty="0"/>
              <a:t>secreted by posterior pituitary</a:t>
            </a:r>
          </a:p>
          <a:p>
            <a:pPr lvl="1" eaLnBrk="1" hangingPunct="1">
              <a:defRPr/>
            </a:pPr>
            <a:r>
              <a:rPr lang="en-US" altLang="en-US" sz="2800" b="1" dirty="0"/>
              <a:t>Antidiuretic hormone</a:t>
            </a:r>
          </a:p>
          <a:p>
            <a:pPr lvl="2" eaLnBrk="1" hangingPunct="1">
              <a:defRPr/>
            </a:pPr>
            <a:r>
              <a:rPr lang="en-US" altLang="en-US" sz="2400" dirty="0"/>
              <a:t>Reduces water loss at the kidneys</a:t>
            </a:r>
          </a:p>
          <a:p>
            <a:pPr lvl="1" eaLnBrk="1" hangingPunct="1">
              <a:defRPr/>
            </a:pPr>
            <a:endParaRPr lang="en-US" altLang="en-US" sz="2800" b="1" dirty="0"/>
          </a:p>
          <a:p>
            <a:pPr lvl="1" eaLnBrk="1" hangingPunct="1">
              <a:defRPr/>
            </a:pPr>
            <a:r>
              <a:rPr lang="en-US" altLang="en-US" sz="2800" b="1" dirty="0"/>
              <a:t>Oxytocin</a:t>
            </a:r>
            <a:endParaRPr lang="en-US" altLang="en-US" b="1" dirty="0"/>
          </a:p>
          <a:p>
            <a:pPr lvl="2" eaLnBrk="1" hangingPunct="1">
              <a:defRPr/>
            </a:pPr>
            <a:r>
              <a:rPr lang="en-US" altLang="en-US" sz="2400" dirty="0"/>
              <a:t>Stimulates smooth </a:t>
            </a:r>
            <a:br>
              <a:rPr lang="en-US" altLang="en-US" sz="2400" dirty="0"/>
            </a:br>
            <a:r>
              <a:rPr lang="en-US" altLang="en-US" sz="2400" dirty="0"/>
              <a:t>muscle contractions </a:t>
            </a:r>
            <a:br>
              <a:rPr lang="en-US" altLang="en-US" sz="2400" dirty="0"/>
            </a:br>
            <a:r>
              <a:rPr lang="en-US" altLang="en-US" sz="2400" dirty="0"/>
              <a:t>in uterine, mammary </a:t>
            </a:r>
            <a:br>
              <a:rPr lang="en-US" altLang="en-US" sz="2400" dirty="0"/>
            </a:br>
            <a:r>
              <a:rPr lang="en-US" altLang="en-US" sz="2400" dirty="0"/>
              <a:t>and prostate glands</a:t>
            </a:r>
          </a:p>
        </p:txBody>
      </p:sp>
      <p:graphicFrame>
        <p:nvGraphicFramePr>
          <p:cNvPr id="33796" name="Object 4">
            <a:extLst>
              <a:ext uri="{FF2B5EF4-FFF2-40B4-BE49-F238E27FC236}">
                <a16:creationId xmlns:a16="http://schemas.microsoft.com/office/drawing/2014/main" id="{1B910BFC-D64C-44D9-ABCE-1C83256124C7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4419600" y="3857625"/>
          <a:ext cx="5256213" cy="300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7" name="Image" r:id="rId3" imgW="4376566" imgH="2499153" progId="Photoshop.Image.7">
                  <p:embed/>
                </p:oleObj>
              </mc:Choice>
              <mc:Fallback>
                <p:oleObj name="Image" r:id="rId3" imgW="4376566" imgH="2499153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3857625"/>
                        <a:ext cx="5256213" cy="300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Rectangle 2">
            <a:extLst>
              <a:ext uri="{FF2B5EF4-FFF2-40B4-BE49-F238E27FC236}">
                <a16:creationId xmlns:a16="http://schemas.microsoft.com/office/drawing/2014/main" id="{EB038175-31E3-4D72-B429-AA949C18F3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Hypothalamus</a:t>
            </a:r>
          </a:p>
        </p:txBody>
      </p:sp>
      <p:sp>
        <p:nvSpPr>
          <p:cNvPr id="34819" name="Rectangle 4">
            <a:extLst>
              <a:ext uri="{FF2B5EF4-FFF2-40B4-BE49-F238E27FC236}">
                <a16:creationId xmlns:a16="http://schemas.microsoft.com/office/drawing/2014/main" id="{6B428B43-1819-44BB-8E80-85E967101720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228600" y="1447800"/>
            <a:ext cx="8915400" cy="4953000"/>
          </a:xfrm>
        </p:spPr>
        <p:txBody>
          <a:bodyPr/>
          <a:lstStyle/>
          <a:p>
            <a:pPr lvl="1" eaLnBrk="1" hangingPunct="1"/>
            <a:r>
              <a:rPr lang="en-US" altLang="en-US" sz="2800"/>
              <a:t>Also produces hormones that </a:t>
            </a:r>
            <a:r>
              <a:rPr lang="en-US" altLang="en-US" sz="2800" b="1"/>
              <a:t>regulate</a:t>
            </a:r>
            <a:r>
              <a:rPr lang="en-US" altLang="en-US" sz="2800"/>
              <a:t> hormonal secretion of </a:t>
            </a:r>
            <a:r>
              <a:rPr lang="en-US" altLang="en-US" sz="2800" b="1"/>
              <a:t>anterior pituitary</a:t>
            </a:r>
          </a:p>
        </p:txBody>
      </p:sp>
      <p:graphicFrame>
        <p:nvGraphicFramePr>
          <p:cNvPr id="34820" name="Object 5">
            <a:extLst>
              <a:ext uri="{FF2B5EF4-FFF2-40B4-BE49-F238E27FC236}">
                <a16:creationId xmlns:a16="http://schemas.microsoft.com/office/drawing/2014/main" id="{794211F5-CD8E-4B73-9833-7F7BBAED6BA9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838200" y="2635250"/>
          <a:ext cx="7237413" cy="4132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1" name="Image" r:id="rId3" imgW="4376566" imgH="2499153" progId="Photoshop.Image.7">
                  <p:embed/>
                </p:oleObj>
              </mc:Choice>
              <mc:Fallback>
                <p:oleObj name="Image" r:id="rId3" imgW="4376566" imgH="2499153" progId="Photoshop.Image.7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8200" y="2635250"/>
                        <a:ext cx="7237413" cy="4132263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80808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Rectangle 2">
            <a:extLst>
              <a:ext uri="{FF2B5EF4-FFF2-40B4-BE49-F238E27FC236}">
                <a16:creationId xmlns:a16="http://schemas.microsoft.com/office/drawing/2014/main" id="{89EFE8D4-230E-463D-BF21-464F32A8BF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800600" y="274638"/>
            <a:ext cx="38862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Hypothalamus</a:t>
            </a:r>
          </a:p>
        </p:txBody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3BD5688A-DE25-46FD-ABF2-27E57AB73AB7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81000" y="1371600"/>
            <a:ext cx="8001000" cy="4495800"/>
          </a:xfrm>
        </p:spPr>
        <p:txBody>
          <a:bodyPr/>
          <a:lstStyle/>
          <a:p>
            <a:pPr eaLnBrk="1" hangingPunct="1"/>
            <a:r>
              <a:rPr lang="en-US" altLang="en-US" sz="2800"/>
              <a:t>Water and Electrolyte Balance:</a:t>
            </a:r>
          </a:p>
          <a:p>
            <a:pPr lvl="1" eaLnBrk="1" hangingPunct="1"/>
            <a:r>
              <a:rPr lang="en-US" altLang="en-US" sz="2400" b="1"/>
              <a:t>Electrolyte</a:t>
            </a:r>
            <a:r>
              <a:rPr lang="en-US" altLang="en-US" sz="2400"/>
              <a:t>: ions and molecules that carry an electric current</a:t>
            </a:r>
          </a:p>
          <a:p>
            <a:pPr lvl="1" eaLnBrk="1" hangingPunct="1"/>
            <a:endParaRPr lang="en-US" altLang="en-US" sz="2400"/>
          </a:p>
          <a:p>
            <a:pPr lvl="1" eaLnBrk="1" hangingPunct="1"/>
            <a:r>
              <a:rPr lang="en-US" altLang="en-US" sz="2400"/>
              <a:t>‘</a:t>
            </a:r>
            <a:r>
              <a:rPr lang="en-US" altLang="en-US" sz="2400" b="1"/>
              <a:t>thirst center</a:t>
            </a:r>
            <a:r>
              <a:rPr lang="en-US" altLang="en-US" sz="2400"/>
              <a:t>’</a:t>
            </a:r>
          </a:p>
        </p:txBody>
      </p:sp>
      <p:graphicFrame>
        <p:nvGraphicFramePr>
          <p:cNvPr id="35844" name="Object 4">
            <a:extLst>
              <a:ext uri="{FF2B5EF4-FFF2-40B4-BE49-F238E27FC236}">
                <a16:creationId xmlns:a16="http://schemas.microsoft.com/office/drawing/2014/main" id="{A825F00C-C5ED-467A-9457-B3E5D0E90C22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2895600" y="2971800"/>
          <a:ext cx="6553200" cy="3741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5" name="Image" r:id="rId3" imgW="4376566" imgH="2499153" progId="Photoshop.Image.7">
                  <p:embed/>
                </p:oleObj>
              </mc:Choice>
              <mc:Fallback>
                <p:oleObj name="Image" r:id="rId3" imgW="4376566" imgH="2499153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2971800"/>
                        <a:ext cx="6553200" cy="3741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>
            <a:extLst>
              <a:ext uri="{FF2B5EF4-FFF2-40B4-BE49-F238E27FC236}">
                <a16:creationId xmlns:a16="http://schemas.microsoft.com/office/drawing/2014/main" id="{2156898C-F6C4-4AC9-810A-D4B7AD4294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Hypothalamus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B69530E2-67BF-4981-B5FF-A6E597935B3B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7772400" cy="4495800"/>
          </a:xfrm>
        </p:spPr>
        <p:txBody>
          <a:bodyPr/>
          <a:lstStyle/>
          <a:p>
            <a:pPr eaLnBrk="1" hangingPunct="1"/>
            <a:r>
              <a:rPr lang="en-US" altLang="en-US" sz="2800"/>
              <a:t>Regulation of Hunger/Food Intake</a:t>
            </a:r>
          </a:p>
          <a:p>
            <a:pPr lvl="1" eaLnBrk="1" hangingPunct="1"/>
            <a:r>
              <a:rPr lang="en-US" altLang="en-US" sz="2400"/>
              <a:t>‘</a:t>
            </a:r>
            <a:r>
              <a:rPr lang="en-US" altLang="en-US" sz="2400" b="1"/>
              <a:t>hunger</a:t>
            </a:r>
            <a:r>
              <a:rPr lang="en-US" altLang="en-US" sz="2400"/>
              <a:t>’ or ‘</a:t>
            </a:r>
            <a:r>
              <a:rPr lang="en-US" altLang="en-US" sz="2400" b="1"/>
              <a:t>feeding center</a:t>
            </a:r>
            <a:r>
              <a:rPr lang="en-US" altLang="en-US" sz="2400"/>
              <a:t>’</a:t>
            </a:r>
          </a:p>
          <a:p>
            <a:pPr lvl="1" eaLnBrk="1" hangingPunct="1"/>
            <a:endParaRPr lang="en-US" altLang="en-US" sz="2400"/>
          </a:p>
          <a:p>
            <a:pPr lvl="1" eaLnBrk="1" hangingPunct="1"/>
            <a:r>
              <a:rPr lang="en-US" altLang="en-US" sz="2400"/>
              <a:t>‘</a:t>
            </a:r>
            <a:r>
              <a:rPr lang="en-US" altLang="en-US" sz="2400" b="1"/>
              <a:t>satiety center</a:t>
            </a:r>
            <a:r>
              <a:rPr lang="en-US" altLang="en-US" sz="2400"/>
              <a:t>’</a:t>
            </a:r>
          </a:p>
        </p:txBody>
      </p:sp>
      <p:graphicFrame>
        <p:nvGraphicFramePr>
          <p:cNvPr id="36868" name="Object 4">
            <a:extLst>
              <a:ext uri="{FF2B5EF4-FFF2-40B4-BE49-F238E27FC236}">
                <a16:creationId xmlns:a16="http://schemas.microsoft.com/office/drawing/2014/main" id="{1FFFC743-DE37-49B6-B8DE-72501AA0EB72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3124200" y="3352800"/>
          <a:ext cx="5867400" cy="334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9" name="Image" r:id="rId3" imgW="4376566" imgH="2499153" progId="Photoshop.Image.7">
                  <p:embed/>
                </p:oleObj>
              </mc:Choice>
              <mc:Fallback>
                <p:oleObj name="Image" r:id="rId3" imgW="4376566" imgH="2499153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352800"/>
                        <a:ext cx="5867400" cy="3349625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80808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Rectangle 2">
            <a:extLst>
              <a:ext uri="{FF2B5EF4-FFF2-40B4-BE49-F238E27FC236}">
                <a16:creationId xmlns:a16="http://schemas.microsoft.com/office/drawing/2014/main" id="{C616B662-DA8D-456C-ADFE-7AA074218A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Hypothalamus</a:t>
            </a:r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612D43A5-CFE8-4303-A84F-A1EBD624AE32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153400" cy="4495800"/>
          </a:xfrm>
        </p:spPr>
        <p:txBody>
          <a:bodyPr/>
          <a:lstStyle/>
          <a:p>
            <a:pPr eaLnBrk="1" hangingPunct="1"/>
            <a:r>
              <a:rPr lang="en-US" altLang="en-US" sz="2800"/>
              <a:t>Regulation of Sleep-Wake Cycles</a:t>
            </a:r>
          </a:p>
          <a:p>
            <a:pPr eaLnBrk="1" hangingPunct="1"/>
            <a:endParaRPr lang="en-US" altLang="en-US" sz="2800"/>
          </a:p>
          <a:p>
            <a:pPr eaLnBrk="1" hangingPunct="1"/>
            <a:r>
              <a:rPr lang="en-US" altLang="en-US" sz="2800"/>
              <a:t>Control of Emotional Behavior</a:t>
            </a:r>
          </a:p>
          <a:p>
            <a:pPr lvl="1" eaLnBrk="1" hangingPunct="1"/>
            <a:r>
              <a:rPr lang="en-US" altLang="en-US" sz="2400"/>
              <a:t>At center of </a:t>
            </a:r>
            <a:r>
              <a:rPr lang="en-US" altLang="en-US" sz="2400" b="1"/>
              <a:t>limbic system </a:t>
            </a:r>
            <a:r>
              <a:rPr lang="en-US" altLang="en-US" sz="2400"/>
              <a:t>(‘emotional brain’)</a:t>
            </a:r>
          </a:p>
        </p:txBody>
      </p:sp>
      <p:graphicFrame>
        <p:nvGraphicFramePr>
          <p:cNvPr id="37892" name="Object 4">
            <a:extLst>
              <a:ext uri="{FF2B5EF4-FFF2-40B4-BE49-F238E27FC236}">
                <a16:creationId xmlns:a16="http://schemas.microsoft.com/office/drawing/2014/main" id="{8F07EC5C-0506-4935-B29C-2C3C8ED4EE35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2438400" y="3922713"/>
          <a:ext cx="4875213" cy="278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3" name="Image" r:id="rId3" imgW="4376566" imgH="2499153" progId="Photoshop.Image.7">
                  <p:embed/>
                </p:oleObj>
              </mc:Choice>
              <mc:Fallback>
                <p:oleObj name="Image" r:id="rId3" imgW="4376566" imgH="2499153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3922713"/>
                        <a:ext cx="4875213" cy="2782887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80808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4">
            <a:extLst>
              <a:ext uri="{FF2B5EF4-FFF2-40B4-BE49-F238E27FC236}">
                <a16:creationId xmlns:a16="http://schemas.microsoft.com/office/drawing/2014/main" id="{1FF3F4DF-2AE7-41CD-AF0C-3AB12E8C3F88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4495800" y="457200"/>
          <a:ext cx="4705350" cy="631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7" name="Image" r:id="rId3" imgW="2724687" imgH="3657298" progId="Photoshop.Image.7">
                  <p:embed/>
                </p:oleObj>
              </mc:Choice>
              <mc:Fallback>
                <p:oleObj name="Image" r:id="rId3" imgW="2724687" imgH="3657298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457200"/>
                        <a:ext cx="4705350" cy="6318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5458" name="Rectangle 2">
            <a:extLst>
              <a:ext uri="{FF2B5EF4-FFF2-40B4-BE49-F238E27FC236}">
                <a16:creationId xmlns:a16="http://schemas.microsoft.com/office/drawing/2014/main" id="{0C304BD8-C7CC-4772-9187-FDC364F2886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Intro to Telencephalon</a:t>
            </a:r>
          </a:p>
        </p:txBody>
      </p:sp>
      <p:sp>
        <p:nvSpPr>
          <p:cNvPr id="38916" name="Rectangle 3">
            <a:extLst>
              <a:ext uri="{FF2B5EF4-FFF2-40B4-BE49-F238E27FC236}">
                <a16:creationId xmlns:a16="http://schemas.microsoft.com/office/drawing/2014/main" id="{B0AB824A-A876-41CE-8F4B-FEC7A6F108B0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572000" cy="4800600"/>
          </a:xfrm>
        </p:spPr>
        <p:txBody>
          <a:bodyPr/>
          <a:lstStyle/>
          <a:p>
            <a:pPr eaLnBrk="1" hangingPunct="1"/>
            <a:r>
              <a:rPr lang="en-US" altLang="en-US"/>
              <a:t>A.k.a. Cerebrum</a:t>
            </a:r>
          </a:p>
          <a:p>
            <a:pPr lvl="1" eaLnBrk="1" hangingPunct="1"/>
            <a:endParaRPr lang="en-US" altLang="en-US"/>
          </a:p>
          <a:p>
            <a:pPr lvl="1" eaLnBrk="1" hangingPunct="1"/>
            <a:r>
              <a:rPr lang="en-US" altLang="en-US" sz="2400"/>
              <a:t>Higher brain functions</a:t>
            </a:r>
          </a:p>
          <a:p>
            <a:pPr lvl="1" eaLnBrk="1" hangingPunct="1"/>
            <a:endParaRPr lang="en-US" altLang="en-US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6" name="Rectangle 2">
            <a:extLst>
              <a:ext uri="{FF2B5EF4-FFF2-40B4-BE49-F238E27FC236}">
                <a16:creationId xmlns:a16="http://schemas.microsoft.com/office/drawing/2014/main" id="{AB0A5FAE-BC6E-437E-A9D0-4A9D882392F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Telencephalon</a:t>
            </a:r>
          </a:p>
        </p:txBody>
      </p:sp>
      <p:sp>
        <p:nvSpPr>
          <p:cNvPr id="39939" name="Rectangle 4">
            <a:extLst>
              <a:ext uri="{FF2B5EF4-FFF2-40B4-BE49-F238E27FC236}">
                <a16:creationId xmlns:a16="http://schemas.microsoft.com/office/drawing/2014/main" id="{7C6B26A5-47FB-4AF3-B3D5-91535643F308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077200" cy="4800600"/>
          </a:xfrm>
        </p:spPr>
        <p:txBody>
          <a:bodyPr/>
          <a:lstStyle/>
          <a:p>
            <a:pPr eaLnBrk="1" hangingPunct="1"/>
            <a:r>
              <a:rPr lang="en-US" altLang="en-US" sz="2800"/>
              <a:t>Consists of:</a:t>
            </a:r>
          </a:p>
          <a:p>
            <a:pPr lvl="1" eaLnBrk="1" hangingPunct="1"/>
            <a:r>
              <a:rPr lang="en-US" altLang="en-US" sz="2400"/>
              <a:t>Outer gray matter (cerebral cortex)</a:t>
            </a:r>
          </a:p>
          <a:p>
            <a:pPr lvl="1" eaLnBrk="1" hangingPunct="1"/>
            <a:endParaRPr lang="en-US" altLang="en-US" sz="2400"/>
          </a:p>
          <a:p>
            <a:pPr lvl="1" eaLnBrk="1" hangingPunct="1"/>
            <a:r>
              <a:rPr lang="en-US" altLang="en-US" sz="2400"/>
              <a:t>Inner white matter</a:t>
            </a:r>
          </a:p>
          <a:p>
            <a:pPr eaLnBrk="1" hangingPunct="1"/>
            <a:endParaRPr lang="en-US" altLang="en-US" sz="2800"/>
          </a:p>
          <a:p>
            <a:pPr eaLnBrk="1" hangingPunct="1"/>
            <a:r>
              <a:rPr lang="en-US" altLang="en-US" sz="2800"/>
              <a:t>Generally, each hemisphere </a:t>
            </a:r>
            <a:br>
              <a:rPr lang="en-US" altLang="en-US" sz="2800"/>
            </a:br>
            <a:r>
              <a:rPr lang="en-US" altLang="en-US" sz="2800"/>
              <a:t>controls opposite of body</a:t>
            </a:r>
          </a:p>
          <a:p>
            <a:pPr eaLnBrk="1" hangingPunct="1"/>
            <a:endParaRPr lang="en-US" altLang="en-US" sz="2800"/>
          </a:p>
        </p:txBody>
      </p:sp>
      <p:graphicFrame>
        <p:nvGraphicFramePr>
          <p:cNvPr id="39940" name="Object 5">
            <a:extLst>
              <a:ext uri="{FF2B5EF4-FFF2-40B4-BE49-F238E27FC236}">
                <a16:creationId xmlns:a16="http://schemas.microsoft.com/office/drawing/2014/main" id="{2EDA1C84-AFC7-4AC6-A8D9-3FF254239AEC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5334000" y="2624138"/>
          <a:ext cx="3692525" cy="2752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1" name="Image" r:id="rId3" imgW="3181849" imgH="2371148" progId="Photoshop.Image.7">
                  <p:embed/>
                </p:oleObj>
              </mc:Choice>
              <mc:Fallback>
                <p:oleObj name="Image" r:id="rId3" imgW="3181849" imgH="2371148" progId="Photoshop.Image.7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0" y="2624138"/>
                        <a:ext cx="3692525" cy="2752725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80808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>
            <a:extLst>
              <a:ext uri="{FF2B5EF4-FFF2-40B4-BE49-F238E27FC236}">
                <a16:creationId xmlns:a16="http://schemas.microsoft.com/office/drawing/2014/main" id="{28A0F5B4-90CC-4D37-A006-7C290996D2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Telencephalon</a:t>
            </a:r>
          </a:p>
        </p:txBody>
      </p:sp>
      <p:sp>
        <p:nvSpPr>
          <p:cNvPr id="40963" name="Rectangle 4">
            <a:extLst>
              <a:ext uri="{FF2B5EF4-FFF2-40B4-BE49-F238E27FC236}">
                <a16:creationId xmlns:a16="http://schemas.microsoft.com/office/drawing/2014/main" id="{EE558DCD-C039-4DFC-A7F9-DBB10BC9EAE2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04800" y="1524000"/>
            <a:ext cx="7010400" cy="5029200"/>
          </a:xfrm>
        </p:spPr>
        <p:txBody>
          <a:bodyPr/>
          <a:lstStyle/>
          <a:p>
            <a:pPr eaLnBrk="1" hangingPunct="1"/>
            <a:r>
              <a:rPr lang="en-US" altLang="en-US" sz="2800"/>
              <a:t>Structure</a:t>
            </a:r>
          </a:p>
          <a:p>
            <a:pPr lvl="1" eaLnBrk="1" hangingPunct="1"/>
            <a:r>
              <a:rPr lang="en-US" altLang="en-US" sz="2800"/>
              <a:t>Two cerebral </a:t>
            </a:r>
            <a:br>
              <a:rPr lang="en-US" altLang="en-US" sz="2800"/>
            </a:br>
            <a:r>
              <a:rPr lang="en-US" altLang="en-US" sz="2800"/>
              <a:t>hemispheres</a:t>
            </a:r>
          </a:p>
          <a:p>
            <a:pPr lvl="1" eaLnBrk="1" hangingPunct="1"/>
            <a:endParaRPr lang="en-US" altLang="en-US" sz="2800"/>
          </a:p>
          <a:p>
            <a:pPr lvl="1" eaLnBrk="1" hangingPunct="1"/>
            <a:r>
              <a:rPr lang="en-US" altLang="en-US" sz="2800"/>
              <a:t>Longitudinal fissure</a:t>
            </a:r>
          </a:p>
          <a:p>
            <a:pPr lvl="1" eaLnBrk="1" hangingPunct="1"/>
            <a:endParaRPr lang="en-US" altLang="en-US" sz="2800"/>
          </a:p>
          <a:p>
            <a:pPr lvl="1" eaLnBrk="1" hangingPunct="1"/>
            <a:r>
              <a:rPr lang="en-US" altLang="en-US" sz="2800"/>
              <a:t>Corpus callosum</a:t>
            </a:r>
          </a:p>
          <a:p>
            <a:pPr lvl="2" eaLnBrk="1" hangingPunct="1"/>
            <a:r>
              <a:rPr lang="en-US" altLang="en-US" sz="2400"/>
              <a:t>Provides main method of communication between the hemispheres</a:t>
            </a:r>
          </a:p>
          <a:p>
            <a:pPr lvl="2" eaLnBrk="1" hangingPunct="1"/>
            <a:endParaRPr lang="en-US" altLang="en-US"/>
          </a:p>
        </p:txBody>
      </p:sp>
      <p:graphicFrame>
        <p:nvGraphicFramePr>
          <p:cNvPr id="40964" name="Object 6">
            <a:extLst>
              <a:ext uri="{FF2B5EF4-FFF2-40B4-BE49-F238E27FC236}">
                <a16:creationId xmlns:a16="http://schemas.microsoft.com/office/drawing/2014/main" id="{BAC24513-4F79-4863-AEDA-C48B1394E777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4343400" y="533400"/>
          <a:ext cx="4724400" cy="3522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5" name="Image" r:id="rId3" imgW="3181849" imgH="2371148" progId="Photoshop.Image.7">
                  <p:embed/>
                </p:oleObj>
              </mc:Choice>
              <mc:Fallback>
                <p:oleObj name="Image" r:id="rId3" imgW="3181849" imgH="2371148" progId="Photoshop.Image.7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533400"/>
                        <a:ext cx="4724400" cy="3522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>
            <a:extLst>
              <a:ext uri="{FF2B5EF4-FFF2-40B4-BE49-F238E27FC236}">
                <a16:creationId xmlns:a16="http://schemas.microsoft.com/office/drawing/2014/main" id="{8DA418CD-BE04-40DD-9E3D-2C28B05E6C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Intro to Brainstem and Cerebellum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491CA3B6-48D9-4342-8105-E735C026F807}"/>
              </a:ext>
            </a:extLst>
          </p:cNvPr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altLang="en-US" sz="2800"/>
              <a:t>Brainstem:</a:t>
            </a:r>
          </a:p>
          <a:p>
            <a:pPr lvl="1" eaLnBrk="1" hangingPunct="1"/>
            <a:r>
              <a:rPr lang="en-US" altLang="en-US" sz="2400" b="1"/>
              <a:t>Mesencephalon</a:t>
            </a:r>
          </a:p>
          <a:p>
            <a:pPr lvl="2" eaLnBrk="1" hangingPunct="1"/>
            <a:r>
              <a:rPr lang="en-US" altLang="en-US" sz="2200"/>
              <a:t>Midbrain</a:t>
            </a:r>
          </a:p>
          <a:p>
            <a:pPr lvl="1" eaLnBrk="1" hangingPunct="1"/>
            <a:endParaRPr lang="en-US" altLang="en-US" sz="2400"/>
          </a:p>
          <a:p>
            <a:pPr lvl="1" eaLnBrk="1" hangingPunct="1"/>
            <a:r>
              <a:rPr lang="en-US" altLang="en-US" sz="2400"/>
              <a:t>Pons</a:t>
            </a:r>
          </a:p>
          <a:p>
            <a:pPr lvl="2" eaLnBrk="1" hangingPunct="1"/>
            <a:r>
              <a:rPr lang="en-US" altLang="en-US" sz="2200" b="1"/>
              <a:t>Part of Metencephalon</a:t>
            </a:r>
          </a:p>
          <a:p>
            <a:pPr lvl="1" eaLnBrk="1" hangingPunct="1"/>
            <a:endParaRPr lang="en-US" altLang="en-US" sz="2400"/>
          </a:p>
          <a:p>
            <a:pPr lvl="1" eaLnBrk="1" hangingPunct="1"/>
            <a:r>
              <a:rPr lang="en-US" altLang="en-US" sz="2400"/>
              <a:t>Medulla Oblongata</a:t>
            </a:r>
          </a:p>
          <a:p>
            <a:pPr lvl="2" eaLnBrk="1" hangingPunct="1"/>
            <a:r>
              <a:rPr lang="en-US" altLang="en-US" sz="2200" b="1"/>
              <a:t>Myelencephalon</a:t>
            </a:r>
          </a:p>
        </p:txBody>
      </p:sp>
      <p:graphicFrame>
        <p:nvGraphicFramePr>
          <p:cNvPr id="14340" name="Object 8">
            <a:extLst>
              <a:ext uri="{FF2B5EF4-FFF2-40B4-BE49-F238E27FC236}">
                <a16:creationId xmlns:a16="http://schemas.microsoft.com/office/drawing/2014/main" id="{94405ACF-0F3C-4E4F-B063-5D4B517DF15A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5535613" y="2359025"/>
          <a:ext cx="2262187" cy="297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1" name="Image" r:id="rId3" imgW="6031746" imgH="7936508" progId="Photoshop.Image.7">
                  <p:embed/>
                </p:oleObj>
              </mc:Choice>
              <mc:Fallback>
                <p:oleObj name="Image" r:id="rId3" imgW="6031746" imgH="7936508" progId="Photoshop.Image.7">
                  <p:embed/>
                  <p:pic>
                    <p:nvPicPr>
                      <p:cNvPr id="0" name="Object 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35613" y="2359025"/>
                        <a:ext cx="2262187" cy="2976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">
            <a:extLst>
              <a:ext uri="{FF2B5EF4-FFF2-40B4-BE49-F238E27FC236}">
                <a16:creationId xmlns:a16="http://schemas.microsoft.com/office/drawing/2014/main" id="{38CCD8A3-FD24-4494-BF14-4A4DEC81B7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Telencephalon</a:t>
            </a:r>
          </a:p>
        </p:txBody>
      </p:sp>
      <p:sp>
        <p:nvSpPr>
          <p:cNvPr id="41987" name="Rectangle 4">
            <a:extLst>
              <a:ext uri="{FF2B5EF4-FFF2-40B4-BE49-F238E27FC236}">
                <a16:creationId xmlns:a16="http://schemas.microsoft.com/office/drawing/2014/main" id="{A353978F-3299-4F21-A2CF-65BC85E5C01C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228600" y="1447800"/>
            <a:ext cx="5029200" cy="4953000"/>
          </a:xfrm>
        </p:spPr>
        <p:txBody>
          <a:bodyPr/>
          <a:lstStyle/>
          <a:p>
            <a:pPr eaLnBrk="1" hangingPunct="1"/>
            <a:r>
              <a:rPr lang="en-US" altLang="en-US" sz="2800"/>
              <a:t>Cortex is highly convoluted</a:t>
            </a:r>
          </a:p>
          <a:p>
            <a:pPr eaLnBrk="1" hangingPunct="1"/>
            <a:endParaRPr lang="en-US" altLang="en-US" sz="2800"/>
          </a:p>
          <a:p>
            <a:pPr lvl="1" eaLnBrk="1" hangingPunct="1"/>
            <a:r>
              <a:rPr lang="en-US" altLang="en-US" sz="2800"/>
              <a:t>Raised areas/elevations</a:t>
            </a:r>
          </a:p>
          <a:p>
            <a:pPr lvl="2" eaLnBrk="1" hangingPunct="1"/>
            <a:r>
              <a:rPr lang="en-US" altLang="en-US" sz="2400">
                <a:solidFill>
                  <a:srgbClr val="0070C0"/>
                </a:solidFill>
              </a:rPr>
              <a:t>Gyrus </a:t>
            </a:r>
            <a:r>
              <a:rPr lang="en-US" altLang="en-US" sz="2400"/>
              <a:t>(pl. gyri)</a:t>
            </a:r>
          </a:p>
          <a:p>
            <a:pPr lvl="1" eaLnBrk="1" hangingPunct="1"/>
            <a:endParaRPr lang="en-US" altLang="en-US" sz="2400"/>
          </a:p>
          <a:p>
            <a:pPr lvl="1" eaLnBrk="1" hangingPunct="1"/>
            <a:r>
              <a:rPr lang="en-US" altLang="en-US" sz="2800"/>
              <a:t>Depressions/grooves</a:t>
            </a:r>
          </a:p>
          <a:p>
            <a:pPr lvl="2" eaLnBrk="1" hangingPunct="1"/>
            <a:r>
              <a:rPr lang="en-US" altLang="en-US" sz="2400">
                <a:solidFill>
                  <a:srgbClr val="0070C0"/>
                </a:solidFill>
              </a:rPr>
              <a:t>Sulcus</a:t>
            </a:r>
            <a:r>
              <a:rPr lang="en-US" altLang="en-US" sz="2400"/>
              <a:t> (pl. sulci)</a:t>
            </a:r>
          </a:p>
        </p:txBody>
      </p:sp>
      <p:graphicFrame>
        <p:nvGraphicFramePr>
          <p:cNvPr id="41988" name="Object 5">
            <a:extLst>
              <a:ext uri="{FF2B5EF4-FFF2-40B4-BE49-F238E27FC236}">
                <a16:creationId xmlns:a16="http://schemas.microsoft.com/office/drawing/2014/main" id="{76A0DBB1-528D-4CD1-8ACE-F92E1C1B8348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5305425" y="2019300"/>
          <a:ext cx="2724150" cy="365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9" name="Image" r:id="rId3" imgW="2724687" imgH="3657298" progId="Photoshop.Image.7">
                  <p:embed/>
                </p:oleObj>
              </mc:Choice>
              <mc:Fallback>
                <p:oleObj name="Image" r:id="rId3" imgW="2724687" imgH="3657298" progId="Photoshop.Image.7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5425" y="2019300"/>
                        <a:ext cx="2724150" cy="365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2">
            <a:extLst>
              <a:ext uri="{FF2B5EF4-FFF2-40B4-BE49-F238E27FC236}">
                <a16:creationId xmlns:a16="http://schemas.microsoft.com/office/drawing/2014/main" id="{701A4F7F-EC5E-4A10-A7E8-975517C2CD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Telencephalon - Lobes</a:t>
            </a:r>
          </a:p>
        </p:txBody>
      </p:sp>
      <p:sp>
        <p:nvSpPr>
          <p:cNvPr id="43011" name="Rectangle 4">
            <a:extLst>
              <a:ext uri="{FF2B5EF4-FFF2-40B4-BE49-F238E27FC236}">
                <a16:creationId xmlns:a16="http://schemas.microsoft.com/office/drawing/2014/main" id="{648680E0-FE5C-49D3-9ACD-954E6085887B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04800" y="1600200"/>
            <a:ext cx="7162800" cy="4648200"/>
          </a:xfrm>
        </p:spPr>
        <p:txBody>
          <a:bodyPr/>
          <a:lstStyle/>
          <a:p>
            <a:pPr eaLnBrk="1" hangingPunct="1"/>
            <a:r>
              <a:rPr lang="en-US" altLang="en-US" sz="2800" b="1"/>
              <a:t>Frontal Lobe</a:t>
            </a:r>
          </a:p>
          <a:p>
            <a:pPr lvl="1" eaLnBrk="1" hangingPunct="1"/>
            <a:r>
              <a:rPr lang="en-US" altLang="en-US" sz="2400"/>
              <a:t>Ends at central sulcus</a:t>
            </a:r>
          </a:p>
          <a:p>
            <a:pPr eaLnBrk="1" hangingPunct="1"/>
            <a:endParaRPr lang="en-US" altLang="en-US" sz="2800"/>
          </a:p>
          <a:p>
            <a:pPr eaLnBrk="1" hangingPunct="1"/>
            <a:r>
              <a:rPr lang="en-US" altLang="en-US" sz="2800" b="1"/>
              <a:t>Motor Speech Area</a:t>
            </a:r>
            <a:br>
              <a:rPr lang="en-US" altLang="en-US" sz="2800" b="1"/>
            </a:br>
            <a:r>
              <a:rPr lang="en-US" altLang="en-US" sz="2800" b="1"/>
              <a:t>(Broca’s Area)</a:t>
            </a:r>
          </a:p>
          <a:p>
            <a:pPr lvl="1" eaLnBrk="1" hangingPunct="1"/>
            <a:r>
              <a:rPr lang="en-US" altLang="en-US" sz="2400"/>
              <a:t>Left frontal</a:t>
            </a:r>
          </a:p>
          <a:p>
            <a:pPr lvl="1" eaLnBrk="1" hangingPunct="1"/>
            <a:endParaRPr lang="en-US" altLang="en-US" sz="2400"/>
          </a:p>
          <a:p>
            <a:pPr lvl="1" eaLnBrk="1" hangingPunct="1"/>
            <a:r>
              <a:rPr lang="en-US" altLang="en-US" sz="2400"/>
              <a:t>Controls motor functions involved in speech</a:t>
            </a:r>
          </a:p>
        </p:txBody>
      </p:sp>
      <p:graphicFrame>
        <p:nvGraphicFramePr>
          <p:cNvPr id="43012" name="Object 5">
            <a:extLst>
              <a:ext uri="{FF2B5EF4-FFF2-40B4-BE49-F238E27FC236}">
                <a16:creationId xmlns:a16="http://schemas.microsoft.com/office/drawing/2014/main" id="{C8E116C1-18B3-4B40-B9E3-E3C2E5C68816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4572000" y="1219200"/>
          <a:ext cx="4419600" cy="303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3" name="Image" r:id="rId3" imgW="4870301" imgH="3346427" progId="Photoshop.Image.7">
                  <p:embed/>
                </p:oleObj>
              </mc:Choice>
              <mc:Fallback>
                <p:oleObj name="Image" r:id="rId3" imgW="4870301" imgH="3346427" progId="Photoshop.Image.7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219200"/>
                        <a:ext cx="4419600" cy="3036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8" name="Rectangle 2">
            <a:extLst>
              <a:ext uri="{FF2B5EF4-FFF2-40B4-BE49-F238E27FC236}">
                <a16:creationId xmlns:a16="http://schemas.microsoft.com/office/drawing/2014/main" id="{CD8D7D1B-0C79-4C01-9B7D-C62A596D839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495800" cy="17065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Telencephalon - Lobes</a:t>
            </a:r>
          </a:p>
        </p:txBody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1DF447DD-EDB2-43CA-B476-4F08033C88ED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2133600"/>
            <a:ext cx="7315200" cy="4267200"/>
          </a:xfrm>
        </p:spPr>
        <p:txBody>
          <a:bodyPr/>
          <a:lstStyle/>
          <a:p>
            <a:pPr eaLnBrk="1" hangingPunct="1"/>
            <a:r>
              <a:rPr lang="en-US" altLang="en-US" sz="2800"/>
              <a:t>Frontal Lobe</a:t>
            </a:r>
          </a:p>
          <a:p>
            <a:pPr lvl="1" eaLnBrk="1" hangingPunct="1"/>
            <a:r>
              <a:rPr lang="en-US" altLang="en-US" sz="2400"/>
              <a:t>Primary Motor Cortex</a:t>
            </a:r>
          </a:p>
          <a:p>
            <a:pPr lvl="2" eaLnBrk="1" hangingPunct="1"/>
            <a:r>
              <a:rPr lang="en-US" altLang="en-US" sz="2400"/>
              <a:t>Located in </a:t>
            </a:r>
            <a:r>
              <a:rPr lang="en-US" altLang="en-US" sz="2400" u="sng"/>
              <a:t>precentral gyrus </a:t>
            </a:r>
            <a:r>
              <a:rPr lang="en-US" altLang="en-US" sz="2400"/>
              <a:t>of each frontal lobe</a:t>
            </a:r>
          </a:p>
          <a:p>
            <a:pPr lvl="2" eaLnBrk="1" hangingPunct="1"/>
            <a:r>
              <a:rPr lang="en-US" altLang="en-US" sz="2400"/>
              <a:t>Controls voluntary skeletal muscle movement</a:t>
            </a:r>
            <a:endParaRPr lang="en-US" altLang="en-US" sz="2400" u="sng"/>
          </a:p>
        </p:txBody>
      </p:sp>
      <p:graphicFrame>
        <p:nvGraphicFramePr>
          <p:cNvPr id="44036" name="Object 4">
            <a:extLst>
              <a:ext uri="{FF2B5EF4-FFF2-40B4-BE49-F238E27FC236}">
                <a16:creationId xmlns:a16="http://schemas.microsoft.com/office/drawing/2014/main" id="{E28A02C9-07AE-4644-9B32-9AD3A220A849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2895600" y="4006850"/>
          <a:ext cx="4038600" cy="277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7" name="Image" r:id="rId3" imgW="4870301" imgH="3346427" progId="Photoshop.Image.7">
                  <p:embed/>
                </p:oleObj>
              </mc:Choice>
              <mc:Fallback>
                <p:oleObj name="Image" r:id="rId3" imgW="4870301" imgH="3346427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4006850"/>
                        <a:ext cx="4038600" cy="277495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80808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>
            <a:extLst>
              <a:ext uri="{FF2B5EF4-FFF2-40B4-BE49-F238E27FC236}">
                <a16:creationId xmlns:a16="http://schemas.microsoft.com/office/drawing/2014/main" id="{1D67A746-35C7-4336-BF7A-D1D4741A89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Telencephalon - Lobes</a:t>
            </a:r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76F6308C-D253-42AF-AD1E-AD4B05492A2B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153400" cy="4495800"/>
          </a:xfrm>
        </p:spPr>
        <p:txBody>
          <a:bodyPr/>
          <a:lstStyle/>
          <a:p>
            <a:pPr eaLnBrk="1" hangingPunct="1"/>
            <a:r>
              <a:rPr lang="en-US" altLang="en-US" sz="2800"/>
              <a:t>Parietal</a:t>
            </a:r>
          </a:p>
          <a:p>
            <a:pPr lvl="1" eaLnBrk="1" hangingPunct="1"/>
            <a:r>
              <a:rPr lang="en-US" altLang="en-US" sz="2400"/>
              <a:t>Ends anteriorly at central sulcus</a:t>
            </a:r>
          </a:p>
          <a:p>
            <a:pPr lvl="1" eaLnBrk="1" hangingPunct="1"/>
            <a:endParaRPr lang="en-US" altLang="en-US" sz="2400"/>
          </a:p>
          <a:p>
            <a:pPr lvl="1" eaLnBrk="1" hangingPunct="1"/>
            <a:r>
              <a:rPr lang="en-US" altLang="en-US" sz="2400"/>
              <a:t>Lateral limits at lateral sulcus</a:t>
            </a:r>
          </a:p>
          <a:p>
            <a:pPr eaLnBrk="1" hangingPunct="1"/>
            <a:endParaRPr lang="en-US" altLang="en-US" sz="2800"/>
          </a:p>
        </p:txBody>
      </p:sp>
      <p:graphicFrame>
        <p:nvGraphicFramePr>
          <p:cNvPr id="45060" name="Object 4">
            <a:extLst>
              <a:ext uri="{FF2B5EF4-FFF2-40B4-BE49-F238E27FC236}">
                <a16:creationId xmlns:a16="http://schemas.microsoft.com/office/drawing/2014/main" id="{6C06ACA1-1CA4-4B92-B65F-18AE59ED1F07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2271713" y="3429000"/>
          <a:ext cx="4814887" cy="3308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1" name="Image" r:id="rId3" imgW="4870301" imgH="3346427" progId="Photoshop.Image.7">
                  <p:embed/>
                </p:oleObj>
              </mc:Choice>
              <mc:Fallback>
                <p:oleObj name="Image" r:id="rId3" imgW="4870301" imgH="3346427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71713" y="3429000"/>
                        <a:ext cx="4814887" cy="3308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>
            <a:extLst>
              <a:ext uri="{FF2B5EF4-FFF2-40B4-BE49-F238E27FC236}">
                <a16:creationId xmlns:a16="http://schemas.microsoft.com/office/drawing/2014/main" id="{5A946F3A-70B2-48F3-99C9-A8154F1F9B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6934200" cy="21637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dirty="0"/>
              <a:t>Telencephalon - Lobes</a:t>
            </a:r>
          </a:p>
        </p:txBody>
      </p:sp>
      <p:sp>
        <p:nvSpPr>
          <p:cNvPr id="46083" name="Rectangle 3">
            <a:extLst>
              <a:ext uri="{FF2B5EF4-FFF2-40B4-BE49-F238E27FC236}">
                <a16:creationId xmlns:a16="http://schemas.microsoft.com/office/drawing/2014/main" id="{D09A01B8-AD07-4F2F-BF94-787A1A75B621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2057400"/>
            <a:ext cx="7848600" cy="4495800"/>
          </a:xfrm>
        </p:spPr>
        <p:txBody>
          <a:bodyPr/>
          <a:lstStyle/>
          <a:p>
            <a:pPr eaLnBrk="1" hangingPunct="1"/>
            <a:r>
              <a:rPr lang="en-US" altLang="en-US" sz="2800" b="1"/>
              <a:t>Parietal Lobe</a:t>
            </a:r>
          </a:p>
          <a:p>
            <a:pPr lvl="1" eaLnBrk="1" hangingPunct="1"/>
            <a:r>
              <a:rPr lang="en-US" altLang="en-US" b="1"/>
              <a:t>Primary Somatosensory Cortex</a:t>
            </a:r>
          </a:p>
          <a:p>
            <a:pPr lvl="2" eaLnBrk="1" hangingPunct="1"/>
            <a:r>
              <a:rPr lang="en-US" altLang="en-US" sz="2000"/>
              <a:t>Located in </a:t>
            </a:r>
            <a:r>
              <a:rPr lang="en-US" altLang="en-US" sz="2000" u="sng"/>
              <a:t>postcentral gyrus</a:t>
            </a:r>
            <a:r>
              <a:rPr lang="en-US" altLang="en-US" sz="2000"/>
              <a:t> of each parietal lobe</a:t>
            </a:r>
          </a:p>
          <a:p>
            <a:pPr lvl="2" eaLnBrk="1" hangingPunct="1"/>
            <a:r>
              <a:rPr lang="en-US" altLang="en-US" sz="2000"/>
              <a:t>Receives sensory input from skin, muscles, joints</a:t>
            </a:r>
          </a:p>
        </p:txBody>
      </p:sp>
      <p:graphicFrame>
        <p:nvGraphicFramePr>
          <p:cNvPr id="46084" name="Object 4">
            <a:extLst>
              <a:ext uri="{FF2B5EF4-FFF2-40B4-BE49-F238E27FC236}">
                <a16:creationId xmlns:a16="http://schemas.microsoft.com/office/drawing/2014/main" id="{27193BFD-1E70-40BB-A052-2ABA75C66E69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2520950" y="3810000"/>
          <a:ext cx="4260850" cy="292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5" name="Image" r:id="rId3" imgW="4870301" imgH="3346427" progId="Photoshop.Image.7">
                  <p:embed/>
                </p:oleObj>
              </mc:Choice>
              <mc:Fallback>
                <p:oleObj name="Image" r:id="rId3" imgW="4870301" imgH="3346427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0950" y="3810000"/>
                        <a:ext cx="4260850" cy="292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>
            <a:extLst>
              <a:ext uri="{FF2B5EF4-FFF2-40B4-BE49-F238E27FC236}">
                <a16:creationId xmlns:a16="http://schemas.microsoft.com/office/drawing/2014/main" id="{E4B7BB08-B1C4-4019-9EE1-ADD0A529D0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6934200" cy="21637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dirty="0"/>
              <a:t>Telencephalon - Lobes</a:t>
            </a:r>
          </a:p>
        </p:txBody>
      </p:sp>
      <p:sp>
        <p:nvSpPr>
          <p:cNvPr id="47107" name="Rectangle 3">
            <a:extLst>
              <a:ext uri="{FF2B5EF4-FFF2-40B4-BE49-F238E27FC236}">
                <a16:creationId xmlns:a16="http://schemas.microsoft.com/office/drawing/2014/main" id="{F59C76F0-44F5-4525-A2C3-4E6164A07FE8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828800"/>
            <a:ext cx="7848600" cy="4724400"/>
          </a:xfrm>
        </p:spPr>
        <p:txBody>
          <a:bodyPr/>
          <a:lstStyle/>
          <a:p>
            <a:pPr eaLnBrk="1" hangingPunct="1"/>
            <a:r>
              <a:rPr lang="en-US" altLang="en-US" sz="2800" b="1"/>
              <a:t>Parietal Lobe</a:t>
            </a:r>
          </a:p>
          <a:p>
            <a:pPr marL="273050" lvl="1">
              <a:spcBef>
                <a:spcPts val="600"/>
              </a:spcBef>
            </a:pPr>
            <a:r>
              <a:rPr lang="en-US" altLang="en-US" sz="2800" u="sng">
                <a:latin typeface="Calibri" panose="020F0502020204030204" pitchFamily="34" charset="0"/>
                <a:cs typeface="Times New Roman" panose="02020603050405020304" pitchFamily="18" charset="0"/>
              </a:rPr>
              <a:t>Wernicke's Area</a:t>
            </a:r>
            <a:r>
              <a:rPr lang="en-US" altLang="en-US" sz="2800">
                <a:latin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546100" lvl="2">
              <a:spcBef>
                <a:spcPts val="600"/>
              </a:spcBef>
            </a:pPr>
            <a:r>
              <a:rPr lang="en-US" altLang="en-US" sz="2400">
                <a:latin typeface="Calibri" panose="020F0502020204030204" pitchFamily="34" charset="0"/>
                <a:cs typeface="Times New Roman" panose="02020603050405020304" pitchFamily="18" charset="0"/>
              </a:rPr>
              <a:t>Overlaps areas in both parietal and temporal lobes</a:t>
            </a:r>
          </a:p>
          <a:p>
            <a:pPr marL="546100" lvl="2">
              <a:spcBef>
                <a:spcPts val="600"/>
              </a:spcBef>
            </a:pPr>
            <a:r>
              <a:rPr lang="en-US" altLang="en-US" sz="2400">
                <a:latin typeface="Calibri" panose="020F0502020204030204" pitchFamily="34" charset="0"/>
                <a:cs typeface="Times New Roman" panose="02020603050405020304" pitchFamily="18" charset="0"/>
              </a:rPr>
              <a:t>Helps us understand written/spoken language</a:t>
            </a:r>
            <a:endParaRPr lang="en-US" altLang="en-US" sz="2800"/>
          </a:p>
        </p:txBody>
      </p:sp>
      <p:graphicFrame>
        <p:nvGraphicFramePr>
          <p:cNvPr id="47108" name="Object 4">
            <a:extLst>
              <a:ext uri="{FF2B5EF4-FFF2-40B4-BE49-F238E27FC236}">
                <a16:creationId xmlns:a16="http://schemas.microsoft.com/office/drawing/2014/main" id="{925C062C-9911-48A8-B2A3-2E289DCC0AF3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2514600" y="4038600"/>
          <a:ext cx="4260850" cy="292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9" name="Image" r:id="rId3" imgW="4870301" imgH="3346427" progId="Photoshop.Image.7">
                  <p:embed/>
                </p:oleObj>
              </mc:Choice>
              <mc:Fallback>
                <p:oleObj name="Image" r:id="rId3" imgW="4870301" imgH="3346427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4038600"/>
                        <a:ext cx="4260850" cy="29273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>
            <a:extLst>
              <a:ext uri="{FF2B5EF4-FFF2-40B4-BE49-F238E27FC236}">
                <a16:creationId xmlns:a16="http://schemas.microsoft.com/office/drawing/2014/main" id="{559EF0EC-3039-4AA7-A448-39C8DADCBA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Telencephalon - Lobes</a:t>
            </a:r>
          </a:p>
        </p:txBody>
      </p:sp>
      <p:sp>
        <p:nvSpPr>
          <p:cNvPr id="48131" name="Rectangle 4">
            <a:extLst>
              <a:ext uri="{FF2B5EF4-FFF2-40B4-BE49-F238E27FC236}">
                <a16:creationId xmlns:a16="http://schemas.microsoft.com/office/drawing/2014/main" id="{AB18F3C6-C275-41BE-96D9-8AB5CB47BA0C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447800"/>
            <a:ext cx="7162800" cy="4495800"/>
          </a:xfrm>
        </p:spPr>
        <p:txBody>
          <a:bodyPr/>
          <a:lstStyle/>
          <a:p>
            <a:pPr eaLnBrk="1" hangingPunct="1"/>
            <a:r>
              <a:rPr lang="en-US" altLang="en-US" sz="2800" b="1"/>
              <a:t>Temporal</a:t>
            </a:r>
          </a:p>
          <a:p>
            <a:pPr lvl="1" eaLnBrk="1" hangingPunct="1"/>
            <a:r>
              <a:rPr lang="en-US" altLang="en-US" sz="2400"/>
              <a:t>Primary Auditory Cortex</a:t>
            </a:r>
          </a:p>
          <a:p>
            <a:pPr lvl="2" eaLnBrk="1" hangingPunct="1"/>
            <a:r>
              <a:rPr lang="en-US" altLang="en-US" sz="2200"/>
              <a:t>Interprets/distinguishes sounds</a:t>
            </a:r>
          </a:p>
          <a:p>
            <a:pPr lvl="2" eaLnBrk="1" hangingPunct="1"/>
            <a:endParaRPr lang="en-US" altLang="en-US" sz="2200"/>
          </a:p>
          <a:p>
            <a:pPr lvl="1" eaLnBrk="1" hangingPunct="1"/>
            <a:r>
              <a:rPr lang="en-US" altLang="en-US" sz="2400"/>
              <a:t>Wernicke’s area</a:t>
            </a:r>
          </a:p>
          <a:p>
            <a:pPr eaLnBrk="1" hangingPunct="1"/>
            <a:endParaRPr lang="en-US" altLang="en-US" sz="2800"/>
          </a:p>
        </p:txBody>
      </p:sp>
      <p:graphicFrame>
        <p:nvGraphicFramePr>
          <p:cNvPr id="48132" name="Object 5">
            <a:extLst>
              <a:ext uri="{FF2B5EF4-FFF2-40B4-BE49-F238E27FC236}">
                <a16:creationId xmlns:a16="http://schemas.microsoft.com/office/drawing/2014/main" id="{6801E7CA-7202-4EE1-8B5B-F037FE576B95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3762375" y="3200400"/>
          <a:ext cx="5229225" cy="3594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3" name="Image" r:id="rId3" imgW="4870301" imgH="3346427" progId="Photoshop.Image.7">
                  <p:embed/>
                </p:oleObj>
              </mc:Choice>
              <mc:Fallback>
                <p:oleObj name="Image" r:id="rId3" imgW="4870301" imgH="3346427" progId="Photoshop.Image.7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75" y="3200400"/>
                        <a:ext cx="5229225" cy="359410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80808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>
            <a:extLst>
              <a:ext uri="{FF2B5EF4-FFF2-40B4-BE49-F238E27FC236}">
                <a16:creationId xmlns:a16="http://schemas.microsoft.com/office/drawing/2014/main" id="{D9E09AEC-5AF6-4B27-9431-2B04C7602F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276600" y="274638"/>
            <a:ext cx="58674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Telencephalon - Lobes</a:t>
            </a:r>
          </a:p>
        </p:txBody>
      </p:sp>
      <p:sp>
        <p:nvSpPr>
          <p:cNvPr id="49155" name="Rectangle 4">
            <a:extLst>
              <a:ext uri="{FF2B5EF4-FFF2-40B4-BE49-F238E27FC236}">
                <a16:creationId xmlns:a16="http://schemas.microsoft.com/office/drawing/2014/main" id="{3C9A3F83-A606-4F7F-AF45-CC3CAA1F689D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152400" y="1295400"/>
            <a:ext cx="8610600" cy="4495800"/>
          </a:xfrm>
        </p:spPr>
        <p:txBody>
          <a:bodyPr/>
          <a:lstStyle/>
          <a:p>
            <a:pPr eaLnBrk="1" hangingPunct="1"/>
            <a:r>
              <a:rPr lang="en-US" altLang="en-US" sz="2800"/>
              <a:t>Temporal</a:t>
            </a:r>
          </a:p>
          <a:p>
            <a:pPr lvl="1" eaLnBrk="1" hangingPunct="1"/>
            <a:r>
              <a:rPr lang="en-US" altLang="en-US" sz="2400"/>
              <a:t>Primary Olfactory Cortex</a:t>
            </a:r>
          </a:p>
          <a:p>
            <a:pPr lvl="2" eaLnBrk="1" hangingPunct="1"/>
            <a:r>
              <a:rPr lang="en-US" altLang="en-US" sz="2200"/>
              <a:t>Processes smell information and provides conscious awareness of smells</a:t>
            </a:r>
          </a:p>
        </p:txBody>
      </p:sp>
      <p:graphicFrame>
        <p:nvGraphicFramePr>
          <p:cNvPr id="49156" name="Object 5">
            <a:extLst>
              <a:ext uri="{FF2B5EF4-FFF2-40B4-BE49-F238E27FC236}">
                <a16:creationId xmlns:a16="http://schemas.microsoft.com/office/drawing/2014/main" id="{59DBB143-DF9D-42D4-B943-C7DB1BD61C68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2133600" y="3124200"/>
          <a:ext cx="5334000" cy="3665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7" name="Image" r:id="rId3" imgW="4870301" imgH="3346427" progId="Photoshop.Image.7">
                  <p:embed/>
                </p:oleObj>
              </mc:Choice>
              <mc:Fallback>
                <p:oleObj name="Image" r:id="rId3" imgW="4870301" imgH="3346427" progId="Photoshop.Image.7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3124200"/>
                        <a:ext cx="5334000" cy="36655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>
            <a:extLst>
              <a:ext uri="{FF2B5EF4-FFF2-40B4-BE49-F238E27FC236}">
                <a16:creationId xmlns:a16="http://schemas.microsoft.com/office/drawing/2014/main" id="{83D6CE25-04E2-46F4-8ADF-64B1336A5E0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90800" y="274638"/>
            <a:ext cx="6096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Telencephalon - Lobes</a:t>
            </a:r>
          </a:p>
        </p:txBody>
      </p:sp>
      <p:sp>
        <p:nvSpPr>
          <p:cNvPr id="50179" name="Rectangle 3">
            <a:extLst>
              <a:ext uri="{FF2B5EF4-FFF2-40B4-BE49-F238E27FC236}">
                <a16:creationId xmlns:a16="http://schemas.microsoft.com/office/drawing/2014/main" id="{E4EE7AAC-8309-46ED-9284-25D1CA1EBB4F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152400" y="990600"/>
            <a:ext cx="8839200" cy="4724400"/>
          </a:xfrm>
        </p:spPr>
        <p:txBody>
          <a:bodyPr/>
          <a:lstStyle/>
          <a:p>
            <a:pPr eaLnBrk="1" hangingPunct="1"/>
            <a:r>
              <a:rPr lang="en-US" altLang="en-US" sz="2800" b="1"/>
              <a:t>Occipital</a:t>
            </a:r>
            <a:r>
              <a:rPr lang="en-US" altLang="en-US" sz="2800"/>
              <a:t> </a:t>
            </a:r>
          </a:p>
          <a:p>
            <a:pPr lvl="1" eaLnBrk="1" hangingPunct="1"/>
            <a:r>
              <a:rPr lang="en-US" altLang="en-US" sz="2400" b="1"/>
              <a:t>Primary visual cortex</a:t>
            </a:r>
          </a:p>
          <a:p>
            <a:pPr lvl="2" eaLnBrk="1" hangingPunct="1"/>
            <a:r>
              <a:rPr lang="en-US" altLang="en-US" sz="2200"/>
              <a:t>Works with other areas in occipital lobe to distinguish and interpret visual images</a:t>
            </a:r>
          </a:p>
        </p:txBody>
      </p:sp>
      <p:graphicFrame>
        <p:nvGraphicFramePr>
          <p:cNvPr id="50180" name="Object 4">
            <a:extLst>
              <a:ext uri="{FF2B5EF4-FFF2-40B4-BE49-F238E27FC236}">
                <a16:creationId xmlns:a16="http://schemas.microsoft.com/office/drawing/2014/main" id="{8220C015-C0A9-43C7-A462-0902DC7C160D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1600200" y="2819400"/>
          <a:ext cx="5659438" cy="3889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1" name="Image" r:id="rId3" imgW="4870301" imgH="3346427" progId="Photoshop.Image.7">
                  <p:embed/>
                </p:oleObj>
              </mc:Choice>
              <mc:Fallback>
                <p:oleObj name="Image" r:id="rId3" imgW="4870301" imgH="3346427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819400"/>
                        <a:ext cx="5659438" cy="3889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Rectangle 2">
            <a:extLst>
              <a:ext uri="{FF2B5EF4-FFF2-40B4-BE49-F238E27FC236}">
                <a16:creationId xmlns:a16="http://schemas.microsoft.com/office/drawing/2014/main" id="{C6894576-F131-48CD-B2F7-E0B8CE44C7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0960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Telencephalon - Lobes</a:t>
            </a:r>
          </a:p>
        </p:txBody>
      </p:sp>
      <p:sp>
        <p:nvSpPr>
          <p:cNvPr id="51203" name="Rectangle 3">
            <a:extLst>
              <a:ext uri="{FF2B5EF4-FFF2-40B4-BE49-F238E27FC236}">
                <a16:creationId xmlns:a16="http://schemas.microsoft.com/office/drawing/2014/main" id="{21445A83-228E-4390-8852-4DB74107C71D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228600" y="2590800"/>
            <a:ext cx="7848600" cy="4114800"/>
          </a:xfrm>
        </p:spPr>
        <p:txBody>
          <a:bodyPr/>
          <a:lstStyle/>
          <a:p>
            <a:pPr eaLnBrk="1" hangingPunct="1"/>
            <a:r>
              <a:rPr lang="en-US" altLang="en-US" sz="2800" b="1"/>
              <a:t>Insula </a:t>
            </a:r>
            <a:br>
              <a:rPr lang="en-US" altLang="en-US" sz="2800" b="1"/>
            </a:br>
            <a:r>
              <a:rPr lang="en-US" altLang="en-US" sz="2800"/>
              <a:t>(deep to lateral sulcus)</a:t>
            </a:r>
          </a:p>
          <a:p>
            <a:pPr lvl="1" eaLnBrk="1" hangingPunct="1"/>
            <a:r>
              <a:rPr lang="en-US" altLang="en-US" sz="2400"/>
              <a:t>Involved in memory</a:t>
            </a:r>
          </a:p>
          <a:p>
            <a:pPr lvl="1" eaLnBrk="1" hangingPunct="1"/>
            <a:endParaRPr lang="en-US" altLang="en-US" sz="2400"/>
          </a:p>
          <a:p>
            <a:pPr lvl="1" eaLnBrk="1" hangingPunct="1"/>
            <a:r>
              <a:rPr lang="en-US" altLang="en-US" sz="2400" b="1"/>
              <a:t>Primary Gustatory Cortex</a:t>
            </a:r>
          </a:p>
          <a:p>
            <a:pPr lvl="2" eaLnBrk="1" hangingPunct="1"/>
            <a:endParaRPr lang="en-US" altLang="en-US" sz="2400"/>
          </a:p>
        </p:txBody>
      </p:sp>
      <p:graphicFrame>
        <p:nvGraphicFramePr>
          <p:cNvPr id="51204" name="Object 5">
            <a:extLst>
              <a:ext uri="{FF2B5EF4-FFF2-40B4-BE49-F238E27FC236}">
                <a16:creationId xmlns:a16="http://schemas.microsoft.com/office/drawing/2014/main" id="{3B408CDD-7CFE-4C88-A1E7-FF344732F009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4953000" y="1416050"/>
          <a:ext cx="4038600" cy="277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5" name="Image" r:id="rId3" imgW="10146032" imgH="6971429" progId="Photoshop.Image.7">
                  <p:embed/>
                </p:oleObj>
              </mc:Choice>
              <mc:Fallback>
                <p:oleObj name="Image" r:id="rId3" imgW="10146032" imgH="6971429" progId="Photoshop.Image.7">
                  <p:embed/>
                  <p:pic>
                    <p:nvPicPr>
                      <p:cNvPr id="0" name="Object 5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1416050"/>
                        <a:ext cx="4038600" cy="2774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Rectangle 2">
            <a:extLst>
              <a:ext uri="{FF2B5EF4-FFF2-40B4-BE49-F238E27FC236}">
                <a16:creationId xmlns:a16="http://schemas.microsoft.com/office/drawing/2014/main" id="{E5A4A46B-4CDB-4741-BEFD-7F4F1611705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dirty="0"/>
              <a:t>Brainstem</a:t>
            </a:r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03D12FDB-DA06-45A8-BB8D-567424276E04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153400" cy="4495800"/>
          </a:xfrm>
        </p:spPr>
        <p:txBody>
          <a:bodyPr/>
          <a:lstStyle/>
          <a:p>
            <a:pPr eaLnBrk="1" hangingPunct="1"/>
            <a:r>
              <a:rPr lang="en-US" altLang="en-US" sz="2800"/>
              <a:t>Relay center for nervous input</a:t>
            </a:r>
          </a:p>
          <a:p>
            <a:pPr lvl="1" eaLnBrk="1" hangingPunct="1"/>
            <a:r>
              <a:rPr lang="en-US" altLang="en-US" sz="2400"/>
              <a:t>Also responsible for many basic motor and reflex actions</a:t>
            </a:r>
          </a:p>
          <a:p>
            <a:pPr lvl="1" eaLnBrk="1" hangingPunct="1"/>
            <a:endParaRPr lang="en-US" altLang="en-US" sz="2400"/>
          </a:p>
          <a:p>
            <a:pPr eaLnBrk="1" hangingPunct="1"/>
            <a:r>
              <a:rPr lang="en-US" altLang="en-US" sz="2800"/>
              <a:t>Cerebellum</a:t>
            </a:r>
          </a:p>
          <a:p>
            <a:pPr lvl="1" eaLnBrk="1" hangingPunct="1"/>
            <a:r>
              <a:rPr lang="en-US" altLang="en-US" sz="2400"/>
              <a:t>Part of Metencephalon </a:t>
            </a:r>
          </a:p>
          <a:p>
            <a:pPr lvl="1" eaLnBrk="1" hangingPunct="1"/>
            <a:r>
              <a:rPr lang="en-US" altLang="en-US" sz="2400"/>
              <a:t>Higher motor and sensory </a:t>
            </a:r>
            <a:br>
              <a:rPr lang="en-US" altLang="en-US" sz="2400"/>
            </a:br>
            <a:r>
              <a:rPr lang="en-US" altLang="en-US" sz="2400"/>
              <a:t>functions</a:t>
            </a:r>
          </a:p>
        </p:txBody>
      </p:sp>
      <p:graphicFrame>
        <p:nvGraphicFramePr>
          <p:cNvPr id="15364" name="Object 4">
            <a:extLst>
              <a:ext uri="{FF2B5EF4-FFF2-40B4-BE49-F238E27FC236}">
                <a16:creationId xmlns:a16="http://schemas.microsoft.com/office/drawing/2014/main" id="{C88C7E73-5214-41A9-AA39-087EB0575E68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5675313" y="3200400"/>
          <a:ext cx="3011487" cy="354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5" name="Image" r:id="rId3" imgW="3011175" imgH="3547579" progId="Photoshop.Image.7">
                  <p:embed/>
                </p:oleObj>
              </mc:Choice>
              <mc:Fallback>
                <p:oleObj name="Image" r:id="rId3" imgW="3011175" imgH="3547579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75313" y="3200400"/>
                        <a:ext cx="3011487" cy="3548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>
            <a:extLst>
              <a:ext uri="{FF2B5EF4-FFF2-40B4-BE49-F238E27FC236}">
                <a16:creationId xmlns:a16="http://schemas.microsoft.com/office/drawing/2014/main" id="{A180C6CB-3765-47D0-9529-D1B33069CC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Cranial Meninges</a:t>
            </a:r>
          </a:p>
        </p:txBody>
      </p:sp>
      <p:sp>
        <p:nvSpPr>
          <p:cNvPr id="52227" name="Rectangle 3">
            <a:extLst>
              <a:ext uri="{FF2B5EF4-FFF2-40B4-BE49-F238E27FC236}">
                <a16:creationId xmlns:a16="http://schemas.microsoft.com/office/drawing/2014/main" id="{D171E8C3-6577-40C5-9FAC-855A726964D5}"/>
              </a:ext>
            </a:extLst>
          </p:cNvPr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solidFill>
                  <a:srgbClr val="0070C0"/>
                </a:solidFill>
              </a:rPr>
              <a:t>Pia Mater</a:t>
            </a:r>
          </a:p>
          <a:p>
            <a:pPr eaLnBrk="1" hangingPunct="1"/>
            <a:r>
              <a:rPr lang="en-US" altLang="en-US">
                <a:solidFill>
                  <a:srgbClr val="0070C0"/>
                </a:solidFill>
              </a:rPr>
              <a:t>Arachnoid</a:t>
            </a:r>
          </a:p>
          <a:p>
            <a:pPr lvl="1" eaLnBrk="1" hangingPunct="1"/>
            <a:r>
              <a:rPr lang="en-US" altLang="en-US"/>
              <a:t>Subarachnoid space</a:t>
            </a:r>
          </a:p>
        </p:txBody>
      </p:sp>
      <p:graphicFrame>
        <p:nvGraphicFramePr>
          <p:cNvPr id="52228" name="Object 4">
            <a:extLst>
              <a:ext uri="{FF2B5EF4-FFF2-40B4-BE49-F238E27FC236}">
                <a16:creationId xmlns:a16="http://schemas.microsoft.com/office/drawing/2014/main" id="{D328F389-E64F-4DE1-9280-0A01FEC3ACB4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990600" y="2786063"/>
          <a:ext cx="7543800" cy="4008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9" name="Image" r:id="rId3" imgW="4876397" imgH="2590586" progId="Photoshop.Image.7">
                  <p:embed/>
                </p:oleObj>
              </mc:Choice>
              <mc:Fallback>
                <p:oleObj name="Image" r:id="rId3" imgW="4876397" imgH="2590586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786063"/>
                        <a:ext cx="7543800" cy="4008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>
            <a:extLst>
              <a:ext uri="{FF2B5EF4-FFF2-40B4-BE49-F238E27FC236}">
                <a16:creationId xmlns:a16="http://schemas.microsoft.com/office/drawing/2014/main" id="{87EA56A2-9905-465A-81C8-CEB734977B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Cranial Meninges</a:t>
            </a:r>
          </a:p>
        </p:txBody>
      </p:sp>
      <p:sp>
        <p:nvSpPr>
          <p:cNvPr id="53251" name="Rectangle 3">
            <a:extLst>
              <a:ext uri="{FF2B5EF4-FFF2-40B4-BE49-F238E27FC236}">
                <a16:creationId xmlns:a16="http://schemas.microsoft.com/office/drawing/2014/main" id="{2AD3F268-B68E-4CE4-B880-D68ADFC27EBE}"/>
              </a:ext>
            </a:extLst>
          </p:cNvPr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altLang="en-US" sz="2800">
                <a:solidFill>
                  <a:srgbClr val="0070C0"/>
                </a:solidFill>
              </a:rPr>
              <a:t>Dura Mater</a:t>
            </a:r>
            <a:r>
              <a:rPr lang="en-US" altLang="en-US" sz="2800"/>
              <a:t>:</a:t>
            </a:r>
          </a:p>
          <a:p>
            <a:pPr lvl="1" eaLnBrk="1" hangingPunct="1"/>
            <a:r>
              <a:rPr lang="en-US" altLang="en-US" sz="2400"/>
              <a:t>Outermost layer of Meninges</a:t>
            </a:r>
          </a:p>
          <a:p>
            <a:pPr lvl="1" eaLnBrk="1" hangingPunct="1"/>
            <a:endParaRPr lang="en-US" altLang="en-US" sz="2400"/>
          </a:p>
          <a:p>
            <a:pPr lvl="1" eaLnBrk="1" hangingPunct="1"/>
            <a:r>
              <a:rPr lang="en-US" altLang="en-US" sz="2400"/>
              <a:t>Two layers</a:t>
            </a:r>
          </a:p>
          <a:p>
            <a:pPr lvl="2" eaLnBrk="1" hangingPunct="1"/>
            <a:r>
              <a:rPr lang="en-US" altLang="en-US" sz="2400">
                <a:solidFill>
                  <a:srgbClr val="0070C0"/>
                </a:solidFill>
              </a:rPr>
              <a:t>Outer Periosteal </a:t>
            </a:r>
            <a:br>
              <a:rPr lang="en-US" altLang="en-US" sz="2400">
                <a:solidFill>
                  <a:srgbClr val="0070C0"/>
                </a:solidFill>
              </a:rPr>
            </a:br>
            <a:r>
              <a:rPr lang="en-US" altLang="en-US" sz="2400">
                <a:solidFill>
                  <a:srgbClr val="0070C0"/>
                </a:solidFill>
              </a:rPr>
              <a:t>Layer</a:t>
            </a:r>
          </a:p>
          <a:p>
            <a:pPr lvl="2" eaLnBrk="1" hangingPunct="1"/>
            <a:r>
              <a:rPr lang="en-US" altLang="en-US" sz="2400">
                <a:solidFill>
                  <a:srgbClr val="0070C0"/>
                </a:solidFill>
              </a:rPr>
              <a:t>Inner Meningeal </a:t>
            </a:r>
            <a:br>
              <a:rPr lang="en-US" altLang="en-US" sz="2400">
                <a:solidFill>
                  <a:srgbClr val="0070C0"/>
                </a:solidFill>
              </a:rPr>
            </a:br>
            <a:r>
              <a:rPr lang="en-US" altLang="en-US" sz="2400">
                <a:solidFill>
                  <a:srgbClr val="0070C0"/>
                </a:solidFill>
              </a:rPr>
              <a:t>Lay</a:t>
            </a:r>
            <a:r>
              <a:rPr lang="en-US" altLang="en-US" sz="2000">
                <a:solidFill>
                  <a:srgbClr val="0070C0"/>
                </a:solidFill>
              </a:rPr>
              <a:t>er</a:t>
            </a:r>
          </a:p>
          <a:p>
            <a:pPr eaLnBrk="1" hangingPunct="1"/>
            <a:endParaRPr lang="en-US" altLang="en-US"/>
          </a:p>
        </p:txBody>
      </p:sp>
      <p:graphicFrame>
        <p:nvGraphicFramePr>
          <p:cNvPr id="53252" name="Object 4">
            <a:extLst>
              <a:ext uri="{FF2B5EF4-FFF2-40B4-BE49-F238E27FC236}">
                <a16:creationId xmlns:a16="http://schemas.microsoft.com/office/drawing/2014/main" id="{0AC09439-C71F-4701-A1B9-4473049BF3EC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3657600" y="1960563"/>
          <a:ext cx="5486400" cy="291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3" name="Image" r:id="rId3" imgW="4876397" imgH="2590586" progId="Photoshop.Image.7">
                  <p:embed/>
                </p:oleObj>
              </mc:Choice>
              <mc:Fallback>
                <p:oleObj name="Image" r:id="rId3" imgW="4876397" imgH="2590586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7600" y="1960563"/>
                        <a:ext cx="5486400" cy="291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>
            <a:extLst>
              <a:ext uri="{FF2B5EF4-FFF2-40B4-BE49-F238E27FC236}">
                <a16:creationId xmlns:a16="http://schemas.microsoft.com/office/drawing/2014/main" id="{8AC13F09-74D2-4F6D-83EF-B0A48FE847E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Cranial Meninges</a:t>
            </a:r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A208442A-1C8C-44D3-94EE-3C67C7B025ED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447800"/>
            <a:ext cx="8229600" cy="2324100"/>
          </a:xfrm>
        </p:spPr>
        <p:txBody>
          <a:bodyPr/>
          <a:lstStyle/>
          <a:p>
            <a:pPr eaLnBrk="1" hangingPunct="1"/>
            <a:r>
              <a:rPr lang="en-US" altLang="en-US"/>
              <a:t>In some areas, layers:</a:t>
            </a:r>
          </a:p>
          <a:p>
            <a:pPr lvl="1" eaLnBrk="1" hangingPunct="1"/>
            <a:r>
              <a:rPr lang="en-US" altLang="en-US"/>
              <a:t>Separated</a:t>
            </a:r>
          </a:p>
          <a:p>
            <a:pPr lvl="1" eaLnBrk="1" hangingPunct="1"/>
            <a:r>
              <a:rPr lang="en-US" altLang="en-US"/>
              <a:t>Form dural venous sinuses</a:t>
            </a:r>
          </a:p>
        </p:txBody>
      </p:sp>
      <p:graphicFrame>
        <p:nvGraphicFramePr>
          <p:cNvPr id="54276" name="Object 4">
            <a:extLst>
              <a:ext uri="{FF2B5EF4-FFF2-40B4-BE49-F238E27FC236}">
                <a16:creationId xmlns:a16="http://schemas.microsoft.com/office/drawing/2014/main" id="{5C0816D0-6949-48D8-BEF2-E2008D23C050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1143000" y="2835275"/>
          <a:ext cx="7212013" cy="3830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7" name="Image" r:id="rId3" imgW="4876397" imgH="2590586" progId="Photoshop.Image.7">
                  <p:embed/>
                </p:oleObj>
              </mc:Choice>
              <mc:Fallback>
                <p:oleObj name="Image" r:id="rId3" imgW="4876397" imgH="2590586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835275"/>
                        <a:ext cx="7212013" cy="3830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298" name="Object 6">
            <a:extLst>
              <a:ext uri="{FF2B5EF4-FFF2-40B4-BE49-F238E27FC236}">
                <a16:creationId xmlns:a16="http://schemas.microsoft.com/office/drawing/2014/main" id="{930B0D0B-1F70-4CFE-8071-0A364D5BEE9C}"/>
              </a:ext>
            </a:extLst>
          </p:cNvPr>
          <p:cNvGraphicFramePr>
            <a:graphicFrameLocks noGrp="1" noChangeAspect="1"/>
          </p:cNvGraphicFramePr>
          <p:nvPr>
            <p:ph/>
          </p:nvPr>
        </p:nvGraphicFramePr>
        <p:xfrm>
          <a:off x="0" y="1362075"/>
          <a:ext cx="9067800" cy="547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9" name="Image" r:id="rId3" imgW="4876397" imgH="2944125" progId="Photoshop.Image.7">
                  <p:embed/>
                </p:oleObj>
              </mc:Choice>
              <mc:Fallback>
                <p:oleObj name="Image" r:id="rId3" imgW="4876397" imgH="2944125" progId="Photoshop.Image.7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362075"/>
                        <a:ext cx="9067800" cy="547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>
            <a:extLst>
              <a:ext uri="{FF2B5EF4-FFF2-40B4-BE49-F238E27FC236}">
                <a16:creationId xmlns:a16="http://schemas.microsoft.com/office/drawing/2014/main" id="{CF8D28C6-55CA-4D97-B64F-84F9C716B3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CSF Production/Circulation</a:t>
            </a:r>
          </a:p>
        </p:txBody>
      </p:sp>
      <p:sp>
        <p:nvSpPr>
          <p:cNvPr id="56323" name="Rectangle 4">
            <a:extLst>
              <a:ext uri="{FF2B5EF4-FFF2-40B4-BE49-F238E27FC236}">
                <a16:creationId xmlns:a16="http://schemas.microsoft.com/office/drawing/2014/main" id="{B9C2516F-F70B-4FE4-83D5-6CA4A1B142B9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305800" cy="4648200"/>
          </a:xfrm>
        </p:spPr>
        <p:txBody>
          <a:bodyPr/>
          <a:lstStyle/>
          <a:p>
            <a:pPr eaLnBrk="1" hangingPunct="1"/>
            <a:r>
              <a:rPr lang="en-US" altLang="en-US" sz="2800" b="1"/>
              <a:t>CSF</a:t>
            </a:r>
            <a:r>
              <a:rPr lang="en-US" altLang="en-US" sz="2800"/>
              <a:t> = </a:t>
            </a:r>
            <a:r>
              <a:rPr lang="en-US" altLang="en-US" sz="2800" b="1"/>
              <a:t>cerebrospinal fluid</a:t>
            </a:r>
          </a:p>
          <a:p>
            <a:pPr lvl="1" eaLnBrk="1" hangingPunct="1"/>
            <a:r>
              <a:rPr lang="en-US" altLang="en-US" sz="2400"/>
              <a:t>Provides buoyancy for brain and spinal cord</a:t>
            </a:r>
          </a:p>
          <a:p>
            <a:pPr lvl="1" eaLnBrk="1" hangingPunct="1"/>
            <a:endParaRPr lang="en-US" altLang="en-US" sz="2400"/>
          </a:p>
          <a:p>
            <a:pPr lvl="1" eaLnBrk="1" hangingPunct="1"/>
            <a:r>
              <a:rPr lang="en-US" altLang="en-US" sz="2400"/>
              <a:t>Maintains CNS chemical environment</a:t>
            </a:r>
          </a:p>
          <a:p>
            <a:pPr lvl="1" eaLnBrk="1" hangingPunct="1"/>
            <a:endParaRPr lang="en-US" altLang="en-US" sz="2400"/>
          </a:p>
          <a:p>
            <a:pPr lvl="1" eaLnBrk="1" hangingPunct="1"/>
            <a:r>
              <a:rPr lang="en-US" altLang="en-US" sz="2400"/>
              <a:t>Produced continuously (~500 mL/day)</a:t>
            </a: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Rectangle 2">
            <a:extLst>
              <a:ext uri="{FF2B5EF4-FFF2-40B4-BE49-F238E27FC236}">
                <a16:creationId xmlns:a16="http://schemas.microsoft.com/office/drawing/2014/main" id="{0BCE4BA8-F637-40E6-8555-A0E757831C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4648200" cy="2286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CSF Production/</a:t>
            </a:r>
            <a:br>
              <a:rPr lang="en-US" altLang="en-US"/>
            </a:br>
            <a:r>
              <a:rPr lang="en-US" altLang="en-US"/>
              <a:t>Circulation</a:t>
            </a:r>
          </a:p>
        </p:txBody>
      </p:sp>
      <p:sp>
        <p:nvSpPr>
          <p:cNvPr id="57347" name="Rectangle 4">
            <a:extLst>
              <a:ext uri="{FF2B5EF4-FFF2-40B4-BE49-F238E27FC236}">
                <a16:creationId xmlns:a16="http://schemas.microsoft.com/office/drawing/2014/main" id="{7F9FB0B6-7F0E-4B87-B455-695E67E037F3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2667000"/>
            <a:ext cx="5029200" cy="3733800"/>
          </a:xfrm>
        </p:spPr>
        <p:txBody>
          <a:bodyPr/>
          <a:lstStyle/>
          <a:p>
            <a:pPr eaLnBrk="1" hangingPunct="1"/>
            <a:r>
              <a:rPr lang="en-US" altLang="en-US" sz="2800"/>
              <a:t>CSF made in </a:t>
            </a:r>
            <a:r>
              <a:rPr lang="en-US" altLang="en-US" sz="2800" u="sng"/>
              <a:t>ventricles</a:t>
            </a:r>
            <a:r>
              <a:rPr lang="en-US" altLang="en-US" sz="2800"/>
              <a:t> </a:t>
            </a:r>
            <a:br>
              <a:rPr lang="en-US" altLang="en-US" sz="2800"/>
            </a:br>
            <a:r>
              <a:rPr lang="en-US" altLang="en-US" sz="2800"/>
              <a:t>of brain</a:t>
            </a:r>
          </a:p>
          <a:p>
            <a:pPr eaLnBrk="1" hangingPunct="1"/>
            <a:endParaRPr lang="en-US" altLang="en-US" sz="2800"/>
          </a:p>
          <a:p>
            <a:pPr eaLnBrk="1" hangingPunct="1"/>
            <a:r>
              <a:rPr lang="en-US" altLang="en-US" sz="2800"/>
              <a:t>Formed by choroid plexus</a:t>
            </a:r>
          </a:p>
          <a:p>
            <a:pPr lvl="1" eaLnBrk="1" hangingPunct="1">
              <a:buFontTx/>
              <a:buNone/>
            </a:pPr>
            <a:r>
              <a:rPr lang="en-US" altLang="en-US"/>
              <a:t>= </a:t>
            </a:r>
            <a:r>
              <a:rPr lang="en-US" altLang="en-US" sz="2400"/>
              <a:t>blood capillaries + ependymal cells</a:t>
            </a:r>
          </a:p>
        </p:txBody>
      </p:sp>
      <p:graphicFrame>
        <p:nvGraphicFramePr>
          <p:cNvPr id="57348" name="Object 7">
            <a:extLst>
              <a:ext uri="{FF2B5EF4-FFF2-40B4-BE49-F238E27FC236}">
                <a16:creationId xmlns:a16="http://schemas.microsoft.com/office/drawing/2014/main" id="{7FFFCD6A-B46E-4A78-91F4-E00869C652DE}"/>
              </a:ext>
            </a:extLst>
          </p:cNvPr>
          <p:cNvGraphicFramePr>
            <a:graphicFrameLocks noGrp="1" noChangeAspect="1"/>
          </p:cNvGraphicFramePr>
          <p:nvPr>
            <p:ph sz="quarter" idx="2"/>
          </p:nvPr>
        </p:nvGraphicFramePr>
        <p:xfrm>
          <a:off x="4572000" y="539750"/>
          <a:ext cx="4343400" cy="2851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0" name="Image" r:id="rId3" imgW="2693753" imgH="1767694" progId="Photoshop.Image.7">
                  <p:embed/>
                </p:oleObj>
              </mc:Choice>
              <mc:Fallback>
                <p:oleObj name="Image" r:id="rId3" imgW="2693753" imgH="1767694" progId="Photoshop.Image.7">
                  <p:embed/>
                  <p:pic>
                    <p:nvPicPr>
                      <p:cNvPr id="0" name="Object 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539750"/>
                        <a:ext cx="4343400" cy="2851150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80808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49" name="Object 8">
            <a:extLst>
              <a:ext uri="{FF2B5EF4-FFF2-40B4-BE49-F238E27FC236}">
                <a16:creationId xmlns:a16="http://schemas.microsoft.com/office/drawing/2014/main" id="{1A4D91CD-DB31-49CA-8CFA-04D8B4DC95A1}"/>
              </a:ext>
            </a:extLst>
          </p:cNvPr>
          <p:cNvGraphicFramePr>
            <a:graphicFrameLocks noGrp="1" noChangeAspect="1"/>
          </p:cNvGraphicFramePr>
          <p:nvPr>
            <p:ph sz="quarter" idx="3"/>
          </p:nvPr>
        </p:nvGraphicFramePr>
        <p:xfrm>
          <a:off x="5789613" y="4125913"/>
          <a:ext cx="1755775" cy="176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51" name="Image" r:id="rId5" imgW="1755503" imgH="1767694" progId="Photoshop.Image.7">
                  <p:embed/>
                </p:oleObj>
              </mc:Choice>
              <mc:Fallback>
                <p:oleObj name="Image" r:id="rId5" imgW="1755503" imgH="1767694" progId="Photoshop.Image.7">
                  <p:embed/>
                  <p:pic>
                    <p:nvPicPr>
                      <p:cNvPr id="0" name="Object 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9613" y="4125913"/>
                        <a:ext cx="1755775" cy="1768475"/>
                      </a:xfrm>
                      <a:prstGeom prst="rect">
                        <a:avLst/>
                      </a:prstGeom>
                      <a:noFill/>
                      <a:ln w="28575">
                        <a:solidFill>
                          <a:srgbClr val="808080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>
            <a:extLst>
              <a:ext uri="{FF2B5EF4-FFF2-40B4-BE49-F238E27FC236}">
                <a16:creationId xmlns:a16="http://schemas.microsoft.com/office/drawing/2014/main" id="{5E128340-1B9F-4001-AA65-3F67548247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CSF Production/Circulation</a:t>
            </a:r>
          </a:p>
        </p:txBody>
      </p:sp>
      <p:sp>
        <p:nvSpPr>
          <p:cNvPr id="58371" name="Rectangle 3">
            <a:extLst>
              <a:ext uri="{FF2B5EF4-FFF2-40B4-BE49-F238E27FC236}">
                <a16:creationId xmlns:a16="http://schemas.microsoft.com/office/drawing/2014/main" id="{E882F11A-F3B8-40BA-B861-48E032D5AEF9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228600" y="1447800"/>
            <a:ext cx="4495800" cy="5029200"/>
          </a:xfrm>
        </p:spPr>
        <p:txBody>
          <a:bodyPr/>
          <a:lstStyle/>
          <a:p>
            <a:pPr eaLnBrk="1" hangingPunct="1"/>
            <a:r>
              <a:rPr lang="en-US" altLang="en-US" sz="2800"/>
              <a:t>Ventricular System</a:t>
            </a:r>
          </a:p>
          <a:p>
            <a:pPr lvl="1" eaLnBrk="1" hangingPunct="1"/>
            <a:r>
              <a:rPr lang="en-US" altLang="en-US" sz="2800" b="1" u="sng"/>
              <a:t>Lateral ventricles</a:t>
            </a:r>
            <a:endParaRPr lang="en-US" altLang="en-US" sz="2800" b="1"/>
          </a:p>
          <a:p>
            <a:pPr lvl="1" eaLnBrk="1" hangingPunct="1"/>
            <a:endParaRPr lang="en-US" altLang="en-US" sz="2800" b="1" u="sng"/>
          </a:p>
          <a:p>
            <a:pPr lvl="1" eaLnBrk="1" hangingPunct="1"/>
            <a:r>
              <a:rPr lang="en-US" altLang="en-US" sz="2800" b="1" u="sng"/>
              <a:t>Third Ventricle</a:t>
            </a:r>
            <a:r>
              <a:rPr lang="en-US" altLang="en-US" sz="2800"/>
              <a:t> </a:t>
            </a:r>
          </a:p>
          <a:p>
            <a:pPr lvl="2" eaLnBrk="1" hangingPunct="1"/>
            <a:r>
              <a:rPr lang="en-US" altLang="en-US" sz="2800"/>
              <a:t>Connects to each lateral ventricle via</a:t>
            </a:r>
          </a:p>
          <a:p>
            <a:pPr lvl="3" eaLnBrk="1" hangingPunct="1"/>
            <a:r>
              <a:rPr lang="en-US" altLang="en-US" sz="2800" u="sng"/>
              <a:t>Interventricular foramen</a:t>
            </a:r>
          </a:p>
        </p:txBody>
      </p:sp>
      <p:graphicFrame>
        <p:nvGraphicFramePr>
          <p:cNvPr id="58372" name="Object 4">
            <a:extLst>
              <a:ext uri="{FF2B5EF4-FFF2-40B4-BE49-F238E27FC236}">
                <a16:creationId xmlns:a16="http://schemas.microsoft.com/office/drawing/2014/main" id="{194DBFBC-E859-4E81-B0EC-F784D510B660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5305425" y="2419350"/>
          <a:ext cx="2724150" cy="285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3" name="Image" r:id="rId3" imgW="7263492" imgH="7619048" progId="Photoshop.Image.7">
                  <p:embed/>
                </p:oleObj>
              </mc:Choice>
              <mc:Fallback>
                <p:oleObj name="Image" r:id="rId3" imgW="7263492" imgH="7619048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5425" y="2419350"/>
                        <a:ext cx="2724150" cy="285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60" name="Rectangle 4">
            <a:extLst>
              <a:ext uri="{FF2B5EF4-FFF2-40B4-BE49-F238E27FC236}">
                <a16:creationId xmlns:a16="http://schemas.microsoft.com/office/drawing/2014/main" id="{70E2912C-4A3B-4062-8965-B1239B9BF7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CSF Production/Circulation</a:t>
            </a:r>
          </a:p>
        </p:txBody>
      </p:sp>
      <p:sp>
        <p:nvSpPr>
          <p:cNvPr id="59395" name="Rectangle 5">
            <a:extLst>
              <a:ext uri="{FF2B5EF4-FFF2-40B4-BE49-F238E27FC236}">
                <a16:creationId xmlns:a16="http://schemas.microsoft.com/office/drawing/2014/main" id="{8F1C96F5-771A-495B-AC43-B253A567D1F4}"/>
              </a:ext>
            </a:extLst>
          </p:cNvPr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altLang="en-US" sz="2800"/>
              <a:t>Ventricular System</a:t>
            </a:r>
          </a:p>
          <a:p>
            <a:pPr lvl="1" eaLnBrk="1" hangingPunct="1"/>
            <a:r>
              <a:rPr lang="en-US" altLang="en-US" sz="2800" b="1" u="sng"/>
              <a:t>Cerebral aqueduct</a:t>
            </a:r>
          </a:p>
          <a:p>
            <a:pPr lvl="1" eaLnBrk="1" hangingPunct="1"/>
            <a:endParaRPr lang="en-US" altLang="en-US" sz="2800" b="1" u="sng"/>
          </a:p>
          <a:p>
            <a:pPr lvl="1" eaLnBrk="1" hangingPunct="1"/>
            <a:r>
              <a:rPr lang="en-US" altLang="en-US" sz="2800" b="1" u="sng"/>
              <a:t>Fourth Ventricle</a:t>
            </a:r>
            <a:endParaRPr lang="en-US" altLang="en-US" sz="2800"/>
          </a:p>
          <a:p>
            <a:pPr lvl="1" eaLnBrk="1" hangingPunct="1"/>
            <a:endParaRPr lang="en-US" altLang="en-US" b="1" u="sng"/>
          </a:p>
        </p:txBody>
      </p:sp>
      <p:graphicFrame>
        <p:nvGraphicFramePr>
          <p:cNvPr id="59396" name="Object 7">
            <a:extLst>
              <a:ext uri="{FF2B5EF4-FFF2-40B4-BE49-F238E27FC236}">
                <a16:creationId xmlns:a16="http://schemas.microsoft.com/office/drawing/2014/main" id="{1AB6CAD0-30FB-4EDA-AFFD-ADCFBB50077C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5305425" y="2419350"/>
          <a:ext cx="2724150" cy="2857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7" name="Image" r:id="rId3" imgW="7263492" imgH="7619048" progId="Photoshop.Image.7">
                  <p:embed/>
                </p:oleObj>
              </mc:Choice>
              <mc:Fallback>
                <p:oleObj name="Image" r:id="rId3" imgW="7263492" imgH="7619048" progId="Photoshop.Image.7">
                  <p:embed/>
                  <p:pic>
                    <p:nvPicPr>
                      <p:cNvPr id="0" name="Object 7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5425" y="2419350"/>
                        <a:ext cx="2724150" cy="2857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8" name="Rectangle 4">
            <a:extLst>
              <a:ext uri="{FF2B5EF4-FFF2-40B4-BE49-F238E27FC236}">
                <a16:creationId xmlns:a16="http://schemas.microsoft.com/office/drawing/2014/main" id="{0513AC5E-C773-4252-9B4A-207520AAC7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CSF Production/Circulation</a:t>
            </a:r>
          </a:p>
        </p:txBody>
      </p:sp>
      <p:sp>
        <p:nvSpPr>
          <p:cNvPr id="60419" name="Rectangle 5">
            <a:extLst>
              <a:ext uri="{FF2B5EF4-FFF2-40B4-BE49-F238E27FC236}">
                <a16:creationId xmlns:a16="http://schemas.microsoft.com/office/drawing/2014/main" id="{1A019F98-A02F-493A-888E-190EBCCBD8E8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04800" y="1600200"/>
            <a:ext cx="8610600" cy="4495800"/>
          </a:xfrm>
        </p:spPr>
        <p:txBody>
          <a:bodyPr/>
          <a:lstStyle/>
          <a:p>
            <a:pPr eaLnBrk="1" hangingPunct="1"/>
            <a:r>
              <a:rPr lang="en-US" altLang="en-US" sz="2800"/>
              <a:t>CSF exits from 4</a:t>
            </a:r>
            <a:r>
              <a:rPr lang="en-US" altLang="en-US" sz="2800" baseline="30000"/>
              <a:t>th</a:t>
            </a:r>
            <a:r>
              <a:rPr lang="en-US" altLang="en-US" sz="2800"/>
              <a:t> ventricle into subarachnoid space</a:t>
            </a:r>
          </a:p>
          <a:p>
            <a:pPr eaLnBrk="1" hangingPunct="1"/>
            <a:endParaRPr lang="en-US" altLang="en-US" sz="2800"/>
          </a:p>
          <a:p>
            <a:pPr eaLnBrk="1" hangingPunct="1"/>
            <a:r>
              <a:rPr lang="en-US" altLang="en-US" sz="2800"/>
              <a:t>Excess CSF returned </a:t>
            </a:r>
            <a:br>
              <a:rPr lang="en-US" altLang="en-US" sz="2800"/>
            </a:br>
            <a:r>
              <a:rPr lang="en-US" altLang="en-US" sz="2800"/>
              <a:t>to bloodstream via </a:t>
            </a:r>
            <a:br>
              <a:rPr lang="en-US" altLang="en-US" sz="2800"/>
            </a:br>
            <a:r>
              <a:rPr lang="en-US" altLang="en-US" sz="2800" b="1" u="sng"/>
              <a:t>arachnoid villi</a:t>
            </a:r>
            <a:endParaRPr lang="en-US" altLang="en-US" sz="2800"/>
          </a:p>
          <a:p>
            <a:pPr eaLnBrk="1" hangingPunct="1"/>
            <a:endParaRPr lang="en-US" altLang="en-US" sz="2800"/>
          </a:p>
        </p:txBody>
      </p:sp>
      <p:graphicFrame>
        <p:nvGraphicFramePr>
          <p:cNvPr id="60420" name="Object 6">
            <a:extLst>
              <a:ext uri="{FF2B5EF4-FFF2-40B4-BE49-F238E27FC236}">
                <a16:creationId xmlns:a16="http://schemas.microsoft.com/office/drawing/2014/main" id="{35351E46-4130-4052-939F-D15524DD162D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3581400" y="2198688"/>
          <a:ext cx="5486400" cy="462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1" name="Image" r:id="rId3" imgW="10006349" imgH="8431746" progId="Photoshop.Image.7">
                  <p:embed/>
                </p:oleObj>
              </mc:Choice>
              <mc:Fallback>
                <p:oleObj name="Image" r:id="rId3" imgW="10006349" imgH="8431746" progId="Photoshop.Image.7">
                  <p:embed/>
                  <p:pic>
                    <p:nvPicPr>
                      <p:cNvPr id="0" name="Object 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1400" y="2198688"/>
                        <a:ext cx="5486400" cy="462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2">
            <a:extLst>
              <a:ext uri="{FF2B5EF4-FFF2-40B4-BE49-F238E27FC236}">
                <a16:creationId xmlns:a16="http://schemas.microsoft.com/office/drawing/2014/main" id="{B898EE8A-C55C-41A4-84E2-38195E2ABA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Medulla Oblongata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D6CC615D-C641-4389-A3EF-E9A2B539B969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458200" cy="4495800"/>
          </a:xfrm>
        </p:spPr>
        <p:txBody>
          <a:bodyPr/>
          <a:lstStyle/>
          <a:p>
            <a:pPr eaLnBrk="1" hangingPunct="1"/>
            <a:r>
              <a:rPr lang="en-US" altLang="en-US" sz="2800">
                <a:solidFill>
                  <a:srgbClr val="0070C0"/>
                </a:solidFill>
              </a:rPr>
              <a:t>Pyramids</a:t>
            </a:r>
            <a:r>
              <a:rPr lang="en-US" altLang="en-US" sz="2800"/>
              <a:t>: Bilateral ridges on </a:t>
            </a:r>
            <a:r>
              <a:rPr lang="en-US" altLang="en-US" sz="2800" b="1"/>
              <a:t>anterior</a:t>
            </a:r>
            <a:r>
              <a:rPr lang="en-US" altLang="en-US" sz="2800"/>
              <a:t> (ventral) side</a:t>
            </a:r>
          </a:p>
          <a:p>
            <a:pPr lvl="1" eaLnBrk="1" hangingPunct="1"/>
            <a:r>
              <a:rPr lang="en-US" altLang="en-US" sz="2400"/>
              <a:t>Motor fibers</a:t>
            </a:r>
          </a:p>
          <a:p>
            <a:pPr lvl="1" eaLnBrk="1" hangingPunct="1"/>
            <a:endParaRPr lang="en-US" altLang="en-US" sz="2400"/>
          </a:p>
          <a:p>
            <a:pPr lvl="1" eaLnBrk="1" hangingPunct="1"/>
            <a:r>
              <a:rPr lang="en-US" altLang="en-US" sz="2400"/>
              <a:t>Most of these axons </a:t>
            </a:r>
            <a:br>
              <a:rPr lang="en-US" altLang="en-US" sz="2400"/>
            </a:br>
            <a:r>
              <a:rPr lang="en-US" altLang="en-US" sz="2400"/>
              <a:t>decussate</a:t>
            </a:r>
          </a:p>
          <a:p>
            <a:pPr lvl="1" eaLnBrk="1" hangingPunct="1"/>
            <a:endParaRPr lang="en-US" altLang="en-US" sz="2400"/>
          </a:p>
        </p:txBody>
      </p:sp>
      <p:graphicFrame>
        <p:nvGraphicFramePr>
          <p:cNvPr id="16388" name="Object 4">
            <a:extLst>
              <a:ext uri="{FF2B5EF4-FFF2-40B4-BE49-F238E27FC236}">
                <a16:creationId xmlns:a16="http://schemas.microsoft.com/office/drawing/2014/main" id="{55C9316D-0776-44B6-962D-27260FBBE8F4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4191000" y="2235200"/>
          <a:ext cx="4127500" cy="469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Image" r:id="rId3" imgW="3212326" imgH="3657298" progId="Photoshop.Image.7">
                  <p:embed/>
                </p:oleObj>
              </mc:Choice>
              <mc:Fallback>
                <p:oleObj name="Image" r:id="rId3" imgW="3212326" imgH="3657298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2235200"/>
                        <a:ext cx="4127500" cy="469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2">
            <a:extLst>
              <a:ext uri="{FF2B5EF4-FFF2-40B4-BE49-F238E27FC236}">
                <a16:creationId xmlns:a16="http://schemas.microsoft.com/office/drawing/2014/main" id="{8AB7AE9D-DA99-42A3-BC09-0F36CC4043A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Medulla Oblongata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759D3D16-F2B0-4DE8-B06A-B73CB6C1EFDB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458200" cy="4495800"/>
          </a:xfrm>
        </p:spPr>
        <p:txBody>
          <a:bodyPr/>
          <a:lstStyle/>
          <a:p>
            <a:pPr eaLnBrk="1" hangingPunct="1"/>
            <a:r>
              <a:rPr lang="en-US" altLang="en-US" sz="2800"/>
              <a:t>Autonomic Nervous System Centers:</a:t>
            </a:r>
          </a:p>
          <a:p>
            <a:pPr lvl="1" eaLnBrk="1" hangingPunct="1"/>
            <a:r>
              <a:rPr lang="en-US" altLang="en-US" sz="2800">
                <a:solidFill>
                  <a:srgbClr val="0070C0"/>
                </a:solidFill>
              </a:rPr>
              <a:t>Cardiac center</a:t>
            </a:r>
          </a:p>
          <a:p>
            <a:pPr lvl="2" eaLnBrk="1" hangingPunct="1"/>
            <a:r>
              <a:rPr lang="en-US" altLang="en-US" sz="2400"/>
              <a:t>Regulates heart rate</a:t>
            </a:r>
          </a:p>
          <a:p>
            <a:pPr lvl="1" eaLnBrk="1" hangingPunct="1"/>
            <a:endParaRPr lang="en-US" altLang="en-US" sz="2800"/>
          </a:p>
          <a:p>
            <a:pPr lvl="1" eaLnBrk="1" hangingPunct="1"/>
            <a:r>
              <a:rPr lang="en-US" altLang="en-US" sz="2800">
                <a:solidFill>
                  <a:srgbClr val="0070C0"/>
                </a:solidFill>
              </a:rPr>
              <a:t>Vasomotor center</a:t>
            </a:r>
          </a:p>
          <a:p>
            <a:pPr lvl="2" eaLnBrk="1" hangingPunct="1"/>
            <a:r>
              <a:rPr lang="en-US" altLang="en-US" sz="2400"/>
              <a:t>Constricts and dilates arterioles</a:t>
            </a:r>
          </a:p>
          <a:p>
            <a:pPr eaLnBrk="1" hangingPunct="1"/>
            <a:endParaRPr lang="en-US" altLang="en-US" sz="3200"/>
          </a:p>
          <a:p>
            <a:pPr lvl="1" eaLnBrk="1" hangingPunct="1"/>
            <a:r>
              <a:rPr lang="en-US" altLang="en-US" sz="2800">
                <a:solidFill>
                  <a:srgbClr val="0070C0"/>
                </a:solidFill>
              </a:rPr>
              <a:t>Respiratory center</a:t>
            </a:r>
          </a:p>
          <a:p>
            <a:pPr lvl="2" eaLnBrk="1" hangingPunct="1"/>
            <a:r>
              <a:rPr lang="en-US" altLang="en-US" sz="2400"/>
              <a:t>Regulates breathing rate</a:t>
            </a:r>
          </a:p>
        </p:txBody>
      </p:sp>
      <p:graphicFrame>
        <p:nvGraphicFramePr>
          <p:cNvPr id="17412" name="Object 4">
            <a:extLst>
              <a:ext uri="{FF2B5EF4-FFF2-40B4-BE49-F238E27FC236}">
                <a16:creationId xmlns:a16="http://schemas.microsoft.com/office/drawing/2014/main" id="{F724F005-658D-4B25-A2A2-21A2A34A74BD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5943600" y="2917825"/>
          <a:ext cx="3097213" cy="365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Image" r:id="rId3" imgW="3096512" imgH="3657298" progId="Photoshop.Image.7">
                  <p:embed/>
                </p:oleObj>
              </mc:Choice>
              <mc:Fallback>
                <p:oleObj name="Image" r:id="rId3" imgW="3096512" imgH="3657298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2917825"/>
                        <a:ext cx="3097213" cy="365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2">
            <a:extLst>
              <a:ext uri="{FF2B5EF4-FFF2-40B4-BE49-F238E27FC236}">
                <a16:creationId xmlns:a16="http://schemas.microsoft.com/office/drawing/2014/main" id="{097EA47E-8452-436E-90D8-4FBC937A743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Medulla Oblongata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8577A2ED-6D3D-4475-B6DE-7BF7CE3F84A7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610600" cy="4495800"/>
          </a:xfrm>
        </p:spPr>
        <p:txBody>
          <a:bodyPr/>
          <a:lstStyle/>
          <a:p>
            <a:pPr eaLnBrk="1" hangingPunct="1"/>
            <a:r>
              <a:rPr lang="en-US" altLang="en-US"/>
              <a:t>Lower Part of Fourth Ventricle</a:t>
            </a:r>
          </a:p>
          <a:p>
            <a:pPr eaLnBrk="1" hangingPunct="1"/>
            <a:endParaRPr lang="en-US" altLang="en-US"/>
          </a:p>
        </p:txBody>
      </p:sp>
      <p:graphicFrame>
        <p:nvGraphicFramePr>
          <p:cNvPr id="18436" name="Object 4">
            <a:extLst>
              <a:ext uri="{FF2B5EF4-FFF2-40B4-BE49-F238E27FC236}">
                <a16:creationId xmlns:a16="http://schemas.microsoft.com/office/drawing/2014/main" id="{AC5C9946-988B-4BAC-8194-47EC8431F86B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2971800" y="2209800"/>
          <a:ext cx="3773488" cy="444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7" name="Image" r:id="rId3" imgW="3011175" imgH="3547579" progId="Photoshop.Image.7">
                  <p:embed/>
                </p:oleObj>
              </mc:Choice>
              <mc:Fallback>
                <p:oleObj name="Image" r:id="rId3" imgW="3011175" imgH="3547579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71800" y="2209800"/>
                        <a:ext cx="3773488" cy="4446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>
            <a:extLst>
              <a:ext uri="{FF2B5EF4-FFF2-40B4-BE49-F238E27FC236}">
                <a16:creationId xmlns:a16="http://schemas.microsoft.com/office/drawing/2014/main" id="{DE8BA940-2953-4488-A708-3D907660DD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/>
              <a:t>Pons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3B11939E-F82F-4312-A901-5DE8E99A2FC6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458200" cy="4495800"/>
          </a:xfrm>
        </p:spPr>
        <p:txBody>
          <a:bodyPr/>
          <a:lstStyle/>
          <a:p>
            <a:pPr eaLnBrk="1" hangingPunct="1"/>
            <a:r>
              <a:rPr lang="en-US" altLang="en-US"/>
              <a:t>Chiefly composed of groups of axons </a:t>
            </a:r>
          </a:p>
          <a:p>
            <a:pPr lvl="1" eaLnBrk="1" hangingPunct="1"/>
            <a:endParaRPr lang="en-US" altLang="en-US"/>
          </a:p>
          <a:p>
            <a:pPr lvl="1" eaLnBrk="1" hangingPunct="1"/>
            <a:endParaRPr lang="en-US" altLang="en-US"/>
          </a:p>
          <a:p>
            <a:pPr eaLnBrk="1" hangingPunct="1"/>
            <a:r>
              <a:rPr lang="en-US" altLang="en-US"/>
              <a:t>Respiratory centers</a:t>
            </a:r>
          </a:p>
          <a:p>
            <a:pPr lvl="1" eaLnBrk="1" hangingPunct="1"/>
            <a:r>
              <a:rPr lang="en-US" altLang="en-US" sz="2400">
                <a:solidFill>
                  <a:srgbClr val="0070C0"/>
                </a:solidFill>
              </a:rPr>
              <a:t>Pneumotaxic</a:t>
            </a:r>
          </a:p>
          <a:p>
            <a:pPr lvl="1" eaLnBrk="1" hangingPunct="1"/>
            <a:r>
              <a:rPr lang="en-US" altLang="en-US" sz="2400">
                <a:solidFill>
                  <a:srgbClr val="0070C0"/>
                </a:solidFill>
              </a:rPr>
              <a:t>Apneustic </a:t>
            </a:r>
          </a:p>
          <a:p>
            <a:pPr eaLnBrk="1" hangingPunct="1"/>
            <a:endParaRPr lang="en-US" altLang="en-US"/>
          </a:p>
          <a:p>
            <a:pPr eaLnBrk="1" hangingPunct="1"/>
            <a:r>
              <a:rPr lang="en-US" altLang="en-US"/>
              <a:t>Upper Part of Fourth Ventricle</a:t>
            </a:r>
          </a:p>
          <a:p>
            <a:pPr lvl="1" eaLnBrk="1" hangingPunct="1"/>
            <a:r>
              <a:rPr lang="en-US" altLang="en-US"/>
              <a:t>Continuous with cerebral aqueduct</a:t>
            </a:r>
          </a:p>
        </p:txBody>
      </p:sp>
      <p:graphicFrame>
        <p:nvGraphicFramePr>
          <p:cNvPr id="19460" name="Object 4">
            <a:extLst>
              <a:ext uri="{FF2B5EF4-FFF2-40B4-BE49-F238E27FC236}">
                <a16:creationId xmlns:a16="http://schemas.microsoft.com/office/drawing/2014/main" id="{16A229B2-D2C1-40B1-AC84-B1E48C6A018B}"/>
              </a:ext>
            </a:extLst>
          </p:cNvPr>
          <p:cNvGraphicFramePr>
            <a:graphicFrameLocks noGrp="1" noChangeAspect="1"/>
          </p:cNvGraphicFramePr>
          <p:nvPr>
            <p:ph sz="half" idx="2"/>
          </p:nvPr>
        </p:nvGraphicFramePr>
        <p:xfrm>
          <a:off x="5170488" y="2362200"/>
          <a:ext cx="3937000" cy="437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1" name="Image" r:id="rId3" imgW="3937690" imgH="4376566" progId="Photoshop.Image.7">
                  <p:embed/>
                </p:oleObj>
              </mc:Choice>
              <mc:Fallback>
                <p:oleObj name="Image" r:id="rId3" imgW="3937690" imgH="4376566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70488" y="2362200"/>
                        <a:ext cx="3937000" cy="4376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2857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82" name="Object 4">
            <a:extLst>
              <a:ext uri="{FF2B5EF4-FFF2-40B4-BE49-F238E27FC236}">
                <a16:creationId xmlns:a16="http://schemas.microsoft.com/office/drawing/2014/main" id="{68606D33-192E-4437-BEFC-CD9C16D98115}"/>
              </a:ext>
            </a:extLst>
          </p:cNvPr>
          <p:cNvGraphicFramePr>
            <a:graphicFrameLocks noGrp="1" noChangeAspect="1"/>
          </p:cNvGraphicFramePr>
          <p:nvPr>
            <p:ph sz="quarter" idx="2"/>
          </p:nvPr>
        </p:nvGraphicFramePr>
        <p:xfrm>
          <a:off x="3975100" y="2743200"/>
          <a:ext cx="5089525" cy="392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5" name="Image" r:id="rId3" imgW="4876397" imgH="3760921" progId="Photoshop.Image.7">
                  <p:embed/>
                </p:oleObj>
              </mc:Choice>
              <mc:Fallback>
                <p:oleObj name="Image" r:id="rId3" imgW="4876397" imgH="3760921" progId="Photoshop.Image.7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5100" y="2743200"/>
                        <a:ext cx="5089525" cy="3924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8594" name="Rectangle 2">
            <a:extLst>
              <a:ext uri="{FF2B5EF4-FFF2-40B4-BE49-F238E27FC236}">
                <a16:creationId xmlns:a16="http://schemas.microsoft.com/office/drawing/2014/main" id="{5B1DFEB9-F2F7-4280-A5C5-6A5010D18E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en-US" dirty="0"/>
              <a:t>Midbrain</a:t>
            </a:r>
          </a:p>
        </p:txBody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7B5506E-1206-4AAD-8381-5CEB77629620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382000" cy="4495800"/>
          </a:xfrm>
        </p:spPr>
        <p:txBody>
          <a:bodyPr/>
          <a:lstStyle/>
          <a:p>
            <a:pPr eaLnBrk="1" hangingPunct="1"/>
            <a:r>
              <a:rPr lang="en-US" altLang="en-US"/>
              <a:t>Corpora Quadrigemina (4)</a:t>
            </a:r>
          </a:p>
          <a:p>
            <a:pPr eaLnBrk="1" hangingPunct="1"/>
            <a:endParaRPr lang="en-US" altLang="en-US"/>
          </a:p>
          <a:p>
            <a:pPr lvl="1" eaLnBrk="1" hangingPunct="1"/>
            <a:r>
              <a:rPr lang="en-US" altLang="en-US" sz="2400">
                <a:solidFill>
                  <a:srgbClr val="0070C0"/>
                </a:solidFill>
              </a:rPr>
              <a:t>Superior Colliculi:</a:t>
            </a:r>
          </a:p>
          <a:p>
            <a:pPr lvl="2" eaLnBrk="1" hangingPunct="1"/>
            <a:r>
              <a:rPr lang="en-US" altLang="en-US" sz="2000"/>
              <a:t>(2) visual reflex centers</a:t>
            </a:r>
          </a:p>
          <a:p>
            <a:pPr lvl="1" eaLnBrk="1" hangingPunct="1"/>
            <a:endParaRPr lang="en-US" altLang="en-US" sz="2400"/>
          </a:p>
          <a:p>
            <a:pPr lvl="1" eaLnBrk="1" hangingPunct="1"/>
            <a:endParaRPr lang="en-US" altLang="en-US" sz="2400"/>
          </a:p>
          <a:p>
            <a:pPr lvl="1" eaLnBrk="1" hangingPunct="1"/>
            <a:r>
              <a:rPr lang="en-US" altLang="en-US" sz="2400">
                <a:solidFill>
                  <a:srgbClr val="0070C0"/>
                </a:solidFill>
              </a:rPr>
              <a:t>Inferior Colliculi: </a:t>
            </a:r>
          </a:p>
          <a:p>
            <a:pPr lvl="2" eaLnBrk="1" hangingPunct="1"/>
            <a:r>
              <a:rPr lang="en-US" altLang="en-US" sz="2000"/>
              <a:t>(2) auditory reflex centers</a:t>
            </a:r>
          </a:p>
        </p:txBody>
      </p:sp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ivic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1575</TotalTime>
  <Words>795</Words>
  <Application>Microsoft Office PowerPoint</Application>
  <PresentationFormat>On-screen Show (4:3)</PresentationFormat>
  <Paragraphs>269</Paragraphs>
  <Slides>48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49" baseType="lpstr">
      <vt:lpstr>Clarity</vt:lpstr>
      <vt:lpstr>Brain</vt:lpstr>
      <vt:lpstr>Generalized Vertebrate Brain</vt:lpstr>
      <vt:lpstr>Intro to Brainstem and Cerebellum</vt:lpstr>
      <vt:lpstr>Brainstem</vt:lpstr>
      <vt:lpstr>Medulla Oblongata</vt:lpstr>
      <vt:lpstr>Medulla Oblongata</vt:lpstr>
      <vt:lpstr>Medulla Oblongata</vt:lpstr>
      <vt:lpstr>Pons</vt:lpstr>
      <vt:lpstr>Midbrain</vt:lpstr>
      <vt:lpstr>Midbrain</vt:lpstr>
      <vt:lpstr>Mesencephalon (Midbrain)</vt:lpstr>
      <vt:lpstr>Cerebellum</vt:lpstr>
      <vt:lpstr>Mammal Metencephalon</vt:lpstr>
      <vt:lpstr>Mammal Metencephalon</vt:lpstr>
      <vt:lpstr>Diencephalon, Telencephalon and Receptors </vt:lpstr>
      <vt:lpstr>Introduction to Diencephalon</vt:lpstr>
      <vt:lpstr>Third Ventricle</vt:lpstr>
      <vt:lpstr>Epithalamus</vt:lpstr>
      <vt:lpstr>Thalamus</vt:lpstr>
      <vt:lpstr>Hypothalamus</vt:lpstr>
      <vt:lpstr>Hypothalamus</vt:lpstr>
      <vt:lpstr>Hypothalamus</vt:lpstr>
      <vt:lpstr>Hypothalamus</vt:lpstr>
      <vt:lpstr>Hypothalamus</vt:lpstr>
      <vt:lpstr>Hypothalamus</vt:lpstr>
      <vt:lpstr>Hypothalamus</vt:lpstr>
      <vt:lpstr>Intro to Telencephalon</vt:lpstr>
      <vt:lpstr>Telencephalon</vt:lpstr>
      <vt:lpstr>Telencephalon</vt:lpstr>
      <vt:lpstr>Telencephalon</vt:lpstr>
      <vt:lpstr>Telencephalon - Lobes</vt:lpstr>
      <vt:lpstr>Telencephalon - Lobes</vt:lpstr>
      <vt:lpstr>Telencephalon - Lobes</vt:lpstr>
      <vt:lpstr>Telencephalon - Lobes</vt:lpstr>
      <vt:lpstr>Telencephalon - Lobes</vt:lpstr>
      <vt:lpstr>Telencephalon - Lobes</vt:lpstr>
      <vt:lpstr>Telencephalon - Lobes</vt:lpstr>
      <vt:lpstr>Telencephalon - Lobes</vt:lpstr>
      <vt:lpstr>Telencephalon - Lobes</vt:lpstr>
      <vt:lpstr>Cranial Meninges</vt:lpstr>
      <vt:lpstr>Cranial Meninges</vt:lpstr>
      <vt:lpstr>Cranial Meninges</vt:lpstr>
      <vt:lpstr>PowerPoint Presentation</vt:lpstr>
      <vt:lpstr>CSF Production/Circulation</vt:lpstr>
      <vt:lpstr>CSF Production/ Circulation</vt:lpstr>
      <vt:lpstr>CSF Production/Circulation</vt:lpstr>
      <vt:lpstr>CSF Production/Circulation</vt:lpstr>
      <vt:lpstr>CSF Production/Circulation</vt:lpstr>
    </vt:vector>
  </TitlesOfParts>
  <Company> 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Human Anatomy, First Edition McKinley&amp;O'Loughlin</dc:title>
  <dc:creator>USER</dc:creator>
  <cp:lastModifiedBy>Jason</cp:lastModifiedBy>
  <cp:revision>63</cp:revision>
  <dcterms:created xsi:type="dcterms:W3CDTF">2004-10-09T23:30:00Z</dcterms:created>
  <dcterms:modified xsi:type="dcterms:W3CDTF">2021-10-06T14:53:08Z</dcterms:modified>
</cp:coreProperties>
</file>